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61" r:id="rId8"/>
    <p:sldId id="264" r:id="rId9"/>
    <p:sldId id="259" r:id="rId10"/>
    <p:sldId id="260" r:id="rId11"/>
    <p:sldId id="265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2" r:id="rId23"/>
    <p:sldId id="273" r:id="rId24"/>
    <p:sldId id="266" r:id="rId25"/>
    <p:sldId id="267" r:id="rId26"/>
    <p:sldId id="268" r:id="rId27"/>
    <p:sldId id="269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3300"/>
    <a:srgbClr val="00FF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18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3B6C7-3203-4AEE-95BC-E867D49C88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Pirfenidone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 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CAF1A9-8A97-45AC-B4A5-B91AEE5BC9BB}" type="parTrans" cxnId="{0FE563DE-8338-4B45-BCFD-251C8642CABA}">
      <dgm:prSet/>
      <dgm:spPr/>
      <dgm:t>
        <a:bodyPr/>
        <a:lstStyle/>
        <a:p>
          <a:endParaRPr lang="en-US"/>
        </a:p>
      </dgm:t>
    </dgm:pt>
    <dgm:pt modelId="{634EAA8A-B09B-42FE-8301-99FBFB2B9BD8}" type="sibTrans" cxnId="{0FE563DE-8338-4B45-BCFD-251C8642CABA}">
      <dgm:prSet/>
      <dgm:spPr/>
      <dgm:t>
        <a:bodyPr/>
        <a:lstStyle/>
        <a:p>
          <a:endParaRPr lang="en-US"/>
        </a:p>
      </dgm:t>
    </dgm:pt>
    <dgm:pt modelId="{4A4045ED-A119-4AA6-9C68-5FB2FD00042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Ninetedanib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gm:t>
    </dgm:pt>
    <dgm:pt modelId="{3AFC7164-9B18-4D91-8BCD-E06AEDF44A1B}" type="parTrans" cxnId="{1BD59E24-EEF8-4998-8DB1-3343142CAF57}">
      <dgm:prSet/>
      <dgm:spPr/>
      <dgm:t>
        <a:bodyPr/>
        <a:lstStyle/>
        <a:p>
          <a:endParaRPr lang="en-US"/>
        </a:p>
      </dgm:t>
    </dgm:pt>
    <dgm:pt modelId="{858335E1-0756-4935-AE41-5B216DCCD948}" type="sibTrans" cxnId="{1BD59E24-EEF8-4998-8DB1-3343142CAF57}">
      <dgm:prSet/>
      <dgm:spPr/>
      <dgm:t>
        <a:bodyPr/>
        <a:lstStyle/>
        <a:p>
          <a:endParaRPr lang="en-US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236B2A-6433-401D-953E-FC86D923A3BE}" type="pres">
      <dgm:prSet presAssocID="{A533B6C7-3203-4AEE-95BC-E867D49C88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2FEB779-618B-4854-88E9-390575D436B8}" type="pres">
      <dgm:prSet presAssocID="{4A4045ED-A119-4AA6-9C68-5FB2FD0004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1" presStyleCnt="2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0FE563DE-8338-4B45-BCFD-251C8642CABA}" srcId="{2A136A90-6B59-45AD-BBA1-85AFD032E8F8}" destId="{A533B6C7-3203-4AEE-95BC-E867D49C88B5}" srcOrd="0" destOrd="0" parTransId="{4FCAF1A9-8A97-45AC-B4A5-B91AEE5BC9BB}" sibTransId="{634EAA8A-B09B-42FE-8301-99FBFB2B9BD8}"/>
    <dgm:cxn modelId="{1BD59E24-EEF8-4998-8DB1-3343142CAF57}" srcId="{2A136A90-6B59-45AD-BBA1-85AFD032E8F8}" destId="{4A4045ED-A119-4AA6-9C68-5FB2FD000427}" srcOrd="1" destOrd="0" parTransId="{3AFC7164-9B18-4D91-8BCD-E06AEDF44A1B}" sibTransId="{858335E1-0756-4935-AE41-5B216DCCD948}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FF7413D7-D548-4681-A585-70D1AABC67F9}" type="presParOf" srcId="{183A34DF-AA92-49E1-8191-0CF6AD17A6AA}" destId="{77070C8B-4365-4FE5-A117-9CDBA9EA1B7B}" srcOrd="0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1" destOrd="0" presId="urn:microsoft.com/office/officeart/2005/8/layout/list1"/>
    <dgm:cxn modelId="{E7BEC372-D400-47C9-A797-96ADB89A1753}" type="presParOf" srcId="{183A34DF-AA92-49E1-8191-0CF6AD17A6AA}" destId="{87E2FD7C-0729-47B8-B1FB-A44E439BE764}" srcOrd="2" destOrd="0" presId="urn:microsoft.com/office/officeart/2005/8/layout/list1"/>
    <dgm:cxn modelId="{417F3911-D9AF-4E19-9D90-8109AFEFCD0B}" type="presParOf" srcId="{183A34DF-AA92-49E1-8191-0CF6AD17A6AA}" destId="{6052B25F-36DF-4A5F-BA08-1F9785D05B9B}" srcOrd="3" destOrd="0" presId="urn:microsoft.com/office/officeart/2005/8/layout/list1"/>
    <dgm:cxn modelId="{3DE435C5-4ABA-458C-BF3A-884235FEC02F}" type="presParOf" srcId="{183A34DF-AA92-49E1-8191-0CF6AD17A6AA}" destId="{C731DBC8-0E99-4639-ACA2-7ACEFA2844BF}" srcOrd="4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5" destOrd="0" presId="urn:microsoft.com/office/officeart/2005/8/layout/list1"/>
    <dgm:cxn modelId="{14BB65EA-6E97-4ECF-BD27-4835B736C81E}" type="presParOf" srcId="{183A34DF-AA92-49E1-8191-0CF6AD17A6AA}" destId="{E7351307-5BD1-403B-A1BF-1058796C5E9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EFBB7-0769-4554-96E3-51B5B6698D5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BALB/c mice</a:t>
          </a:r>
          <a:endParaRPr lang="en-US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DFE748-686E-4A08-944E-9D07F9FA6B48}" type="parTrans" cxnId="{17C9D25A-BC5F-418E-9A4A-29DD9C57BD39}">
      <dgm:prSet/>
      <dgm:spPr/>
      <dgm:t>
        <a:bodyPr/>
        <a:lstStyle/>
        <a:p>
          <a:endParaRPr lang="en-US"/>
        </a:p>
      </dgm:t>
    </dgm:pt>
    <dgm:pt modelId="{FD3AFE35-532F-4AE8-BAB4-DFA3B4B611F6}" type="sibTrans" cxnId="{17C9D25A-BC5F-418E-9A4A-29DD9C57BD39}">
      <dgm:prSet/>
      <dgm:spPr/>
      <dgm:t>
        <a:bodyPr/>
        <a:lstStyle/>
        <a:p>
          <a:endParaRPr lang="en-US"/>
        </a:p>
      </dgm:t>
    </dgm:pt>
    <dgm:pt modelId="{A533B6C7-3203-4AEE-95BC-E867D49C88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Bone Marrow-Derived Mesenchymal Stem Cells</a:t>
          </a:r>
          <a:endParaRPr lang="en-US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CAF1A9-8A97-45AC-B4A5-B91AEE5BC9BB}" type="parTrans" cxnId="{0FE563DE-8338-4B45-BCFD-251C8642CABA}">
      <dgm:prSet/>
      <dgm:spPr/>
      <dgm:t>
        <a:bodyPr/>
        <a:lstStyle/>
        <a:p>
          <a:endParaRPr lang="en-US"/>
        </a:p>
      </dgm:t>
    </dgm:pt>
    <dgm:pt modelId="{634EAA8A-B09B-42FE-8301-99FBFB2B9BD8}" type="sibTrans" cxnId="{0FE563DE-8338-4B45-BCFD-251C8642CABA}">
      <dgm:prSet/>
      <dgm:spPr/>
      <dgm:t>
        <a:bodyPr/>
        <a:lstStyle/>
        <a:p>
          <a:endParaRPr lang="en-US"/>
        </a:p>
      </dgm:t>
    </dgm:pt>
    <dgm:pt modelId="{4A4045ED-A119-4AA6-9C68-5FB2FD00042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Dulbecco’s Modiﬁed Eagle Medium (DMEM) </a:t>
          </a:r>
          <a:endParaRPr lang="en-US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FC7164-9B18-4D91-8BCD-E06AEDF44A1B}" type="parTrans" cxnId="{1BD59E24-EEF8-4998-8DB1-3343142CAF57}">
      <dgm:prSet/>
      <dgm:spPr/>
      <dgm:t>
        <a:bodyPr/>
        <a:lstStyle/>
        <a:p>
          <a:endParaRPr lang="en-US"/>
        </a:p>
      </dgm:t>
    </dgm:pt>
    <dgm:pt modelId="{858335E1-0756-4935-AE41-5B216DCCD948}" type="sibTrans" cxnId="{1BD59E24-EEF8-4998-8DB1-3343142CAF57}">
      <dgm:prSet/>
      <dgm:spPr/>
      <dgm:t>
        <a:bodyPr/>
        <a:lstStyle/>
        <a:p>
          <a:endParaRPr lang="en-US"/>
        </a:p>
      </dgm:t>
    </dgm:pt>
    <dgm:pt modelId="{FDA1948F-7A61-4AF8-BEBA-F75694A4A57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Bleomycin</a:t>
          </a:r>
          <a:endParaRPr lang="en-US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D27D28-0118-4B18-AD23-42DB5CFF0489}" type="parTrans" cxnId="{00D5B2FA-7B36-4E70-9BC7-6C809041C86B}">
      <dgm:prSet/>
      <dgm:spPr/>
      <dgm:t>
        <a:bodyPr/>
        <a:lstStyle/>
        <a:p>
          <a:endParaRPr lang="en-US"/>
        </a:p>
      </dgm:t>
    </dgm:pt>
    <dgm:pt modelId="{1BC89C62-F178-4C4F-AD3C-BE9722279CA7}" type="sibTrans" cxnId="{00D5B2FA-7B36-4E70-9BC7-6C809041C86B}">
      <dgm:prSet/>
      <dgm:spPr/>
      <dgm:t>
        <a:bodyPr/>
        <a:lstStyle/>
        <a:p>
          <a:endParaRPr lang="en-US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8B898EB-38C9-408E-9FE2-CB5C874FA50A}" type="pres">
      <dgm:prSet presAssocID="{620EFBB7-0769-4554-96E3-51B5B6698D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46DF79F3-F837-4A1B-8604-CA6B93F41F09}" type="pres">
      <dgm:prSet presAssocID="{FDA1948F-7A61-4AF8-BEBA-F75694A4A57B}" presName="parentLin" presStyleCnt="0"/>
      <dgm:spPr/>
    </dgm:pt>
    <dgm:pt modelId="{2821ACF8-9437-4D46-B76B-C3F5427B9F86}" type="pres">
      <dgm:prSet presAssocID="{FDA1948F-7A61-4AF8-BEBA-F75694A4A57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4A65359-434E-4CAD-BA63-B0FB29589878}" type="pres">
      <dgm:prSet presAssocID="{FDA1948F-7A61-4AF8-BEBA-F75694A4A5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5D9B9-347C-433F-AA04-CB960189E184}" type="pres">
      <dgm:prSet presAssocID="{FDA1948F-7A61-4AF8-BEBA-F75694A4A57B}" presName="negativeSpace" presStyleCnt="0"/>
      <dgm:spPr/>
    </dgm:pt>
    <dgm:pt modelId="{48F45485-B9A9-42BC-B943-5A6720469531}" type="pres">
      <dgm:prSet presAssocID="{FDA1948F-7A61-4AF8-BEBA-F75694A4A57B}" presName="childText" presStyleLbl="conFgAcc1" presStyleIdx="1" presStyleCnt="4">
        <dgm:presLayoutVars>
          <dgm:bulletEnabled val="1"/>
        </dgm:presLayoutVars>
      </dgm:prSet>
      <dgm:spPr/>
    </dgm:pt>
    <dgm:pt modelId="{897A9635-D80D-450D-8758-10FFAFBED922}" type="pres">
      <dgm:prSet presAssocID="{1BC89C62-F178-4C4F-AD3C-BE9722279CA7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F236B2A-6433-401D-953E-FC86D923A3BE}" type="pres">
      <dgm:prSet presAssocID="{A533B6C7-3203-4AEE-95BC-E867D49C88B5}" presName="parentText" presStyleLbl="node1" presStyleIdx="2" presStyleCnt="4" custLinFactNeighborX="-3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2FEB779-618B-4854-88E9-390575D436B8}" type="pres">
      <dgm:prSet presAssocID="{4A4045ED-A119-4AA6-9C68-5FB2FD0004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0FE563DE-8338-4B45-BCFD-251C8642CABA}" srcId="{2A136A90-6B59-45AD-BBA1-85AFD032E8F8}" destId="{A533B6C7-3203-4AEE-95BC-E867D49C88B5}" srcOrd="2" destOrd="0" parTransId="{4FCAF1A9-8A97-45AC-B4A5-B91AEE5BC9BB}" sibTransId="{634EAA8A-B09B-42FE-8301-99FBFB2B9BD8}"/>
    <dgm:cxn modelId="{8993399F-9161-4B26-8B3C-752577D5234D}" type="presOf" srcId="{FDA1948F-7A61-4AF8-BEBA-F75694A4A57B}" destId="{B4A65359-434E-4CAD-BA63-B0FB29589878}" srcOrd="1" destOrd="0" presId="urn:microsoft.com/office/officeart/2005/8/layout/list1"/>
    <dgm:cxn modelId="{1BD59E24-EEF8-4998-8DB1-3343142CAF57}" srcId="{2A136A90-6B59-45AD-BBA1-85AFD032E8F8}" destId="{4A4045ED-A119-4AA6-9C68-5FB2FD000427}" srcOrd="3" destOrd="0" parTransId="{3AFC7164-9B18-4D91-8BCD-E06AEDF44A1B}" sibTransId="{858335E1-0756-4935-AE41-5B216DCCD948}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00D5B2FA-7B36-4E70-9BC7-6C809041C86B}" srcId="{2A136A90-6B59-45AD-BBA1-85AFD032E8F8}" destId="{FDA1948F-7A61-4AF8-BEBA-F75694A4A57B}" srcOrd="1" destOrd="0" parTransId="{5BD27D28-0118-4B18-AD23-42DB5CFF0489}" sibTransId="{1BC89C62-F178-4C4F-AD3C-BE9722279CA7}"/>
    <dgm:cxn modelId="{D6473F17-7112-4CF7-89CB-E25E809533BB}" type="presOf" srcId="{FDA1948F-7A61-4AF8-BEBA-F75694A4A57B}" destId="{2821ACF8-9437-4D46-B76B-C3F5427B9F86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32E0B409-CF4F-44EA-88DE-60CE24EC0D76}" type="presParOf" srcId="{183A34DF-AA92-49E1-8191-0CF6AD17A6AA}" destId="{46DF79F3-F837-4A1B-8604-CA6B93F41F09}" srcOrd="4" destOrd="0" presId="urn:microsoft.com/office/officeart/2005/8/layout/list1"/>
    <dgm:cxn modelId="{C914A028-C57E-40B5-BE98-860828EDD88F}" type="presParOf" srcId="{46DF79F3-F837-4A1B-8604-CA6B93F41F09}" destId="{2821ACF8-9437-4D46-B76B-C3F5427B9F86}" srcOrd="0" destOrd="0" presId="urn:microsoft.com/office/officeart/2005/8/layout/list1"/>
    <dgm:cxn modelId="{60EFCACA-2323-403A-B987-76AE46753F0F}" type="presParOf" srcId="{46DF79F3-F837-4A1B-8604-CA6B93F41F09}" destId="{B4A65359-434E-4CAD-BA63-B0FB29589878}" srcOrd="1" destOrd="0" presId="urn:microsoft.com/office/officeart/2005/8/layout/list1"/>
    <dgm:cxn modelId="{29075C9E-77F1-406F-BF6B-A4AD3708EB0E}" type="presParOf" srcId="{183A34DF-AA92-49E1-8191-0CF6AD17A6AA}" destId="{55D5D9B9-347C-433F-AA04-CB960189E184}" srcOrd="5" destOrd="0" presId="urn:microsoft.com/office/officeart/2005/8/layout/list1"/>
    <dgm:cxn modelId="{52789D94-04A3-46DE-BD9D-8F2CB282B4DF}" type="presParOf" srcId="{183A34DF-AA92-49E1-8191-0CF6AD17A6AA}" destId="{48F45485-B9A9-42BC-B943-5A6720469531}" srcOrd="6" destOrd="0" presId="urn:microsoft.com/office/officeart/2005/8/layout/list1"/>
    <dgm:cxn modelId="{14409D74-B455-49A2-99A3-ECDE17867BBB}" type="presParOf" srcId="{183A34DF-AA92-49E1-8191-0CF6AD17A6AA}" destId="{897A9635-D80D-450D-8758-10FFAFBED922}" srcOrd="7" destOrd="0" presId="urn:microsoft.com/office/officeart/2005/8/layout/list1"/>
    <dgm:cxn modelId="{FF7413D7-D548-4681-A585-70D1AABC67F9}" type="presParOf" srcId="{183A34DF-AA92-49E1-8191-0CF6AD17A6AA}" destId="{77070C8B-4365-4FE5-A117-9CDBA9EA1B7B}" srcOrd="8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9" destOrd="0" presId="urn:microsoft.com/office/officeart/2005/8/layout/list1"/>
    <dgm:cxn modelId="{E7BEC372-D400-47C9-A797-96ADB89A1753}" type="presParOf" srcId="{183A34DF-AA92-49E1-8191-0CF6AD17A6AA}" destId="{87E2FD7C-0729-47B8-B1FB-A44E439BE764}" srcOrd="10" destOrd="0" presId="urn:microsoft.com/office/officeart/2005/8/layout/list1"/>
    <dgm:cxn modelId="{417F3911-D9AF-4E19-9D90-8109AFEFCD0B}" type="presParOf" srcId="{183A34DF-AA92-49E1-8191-0CF6AD17A6AA}" destId="{6052B25F-36DF-4A5F-BA08-1F9785D05B9B}" srcOrd="11" destOrd="0" presId="urn:microsoft.com/office/officeart/2005/8/layout/list1"/>
    <dgm:cxn modelId="{3DE435C5-4ABA-458C-BF3A-884235FEC02F}" type="presParOf" srcId="{183A34DF-AA92-49E1-8191-0CF6AD17A6AA}" destId="{C731DBC8-0E99-4639-ACA2-7ACEFA2844BF}" srcOrd="12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13" destOrd="0" presId="urn:microsoft.com/office/officeart/2005/8/layout/list1"/>
    <dgm:cxn modelId="{14BB65EA-6E97-4ECF-BD27-4835B736C81E}" type="presParOf" srcId="{183A34DF-AA92-49E1-8191-0CF6AD17A6AA}" destId="{E7351307-5BD1-403B-A1BF-1058796C5E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EFBB7-0769-4554-96E3-51B5B6698D5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COCL2</a:t>
          </a:r>
          <a:endParaRPr lang="en-US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DFE748-686E-4A08-944E-9D07F9FA6B48}" type="parTrans" cxnId="{17C9D25A-BC5F-418E-9A4A-29DD9C57BD39}">
      <dgm:prSet/>
      <dgm:spPr/>
      <dgm:t>
        <a:bodyPr/>
        <a:lstStyle/>
        <a:p>
          <a:endParaRPr lang="en-US"/>
        </a:p>
      </dgm:t>
    </dgm:pt>
    <dgm:pt modelId="{FD3AFE35-532F-4AE8-BAB4-DFA3B4B611F6}" type="sibTrans" cxnId="{17C9D25A-BC5F-418E-9A4A-29DD9C57BD39}">
      <dgm:prSet/>
      <dgm:spPr/>
      <dgm:t>
        <a:bodyPr/>
        <a:lstStyle/>
        <a:p>
          <a:endParaRPr lang="en-US"/>
        </a:p>
      </dgm:t>
    </dgm:pt>
    <dgm:pt modelId="{A533B6C7-3203-4AEE-95BC-E867D49C88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H2O2</a:t>
          </a:r>
          <a:endParaRPr lang="en-US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CAF1A9-8A97-45AC-B4A5-B91AEE5BC9BB}" type="parTrans" cxnId="{0FE563DE-8338-4B45-BCFD-251C8642CABA}">
      <dgm:prSet/>
      <dgm:spPr/>
      <dgm:t>
        <a:bodyPr/>
        <a:lstStyle/>
        <a:p>
          <a:endParaRPr lang="en-US"/>
        </a:p>
      </dgm:t>
    </dgm:pt>
    <dgm:pt modelId="{634EAA8A-B09B-42FE-8301-99FBFB2B9BD8}" type="sibTrans" cxnId="{0FE563DE-8338-4B45-BCFD-251C8642CABA}">
      <dgm:prSet/>
      <dgm:spPr/>
      <dgm:t>
        <a:bodyPr/>
        <a:lstStyle/>
        <a:p>
          <a:endParaRPr lang="en-US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8B898EB-38C9-408E-9FE2-CB5C874FA50A}" type="pres">
      <dgm:prSet presAssocID="{620EFBB7-0769-4554-96E3-51B5B6698D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236B2A-6433-401D-953E-FC86D923A3BE}" type="pres">
      <dgm:prSet presAssocID="{A533B6C7-3203-4AEE-95BC-E867D49C88B5}" presName="parentText" presStyleLbl="node1" presStyleIdx="1" presStyleCnt="2" custLinFactNeighborX="-3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2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</dgm:ptLst>
  <dgm:cxnLst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FF7413D7-D548-4681-A585-70D1AABC67F9}" type="presParOf" srcId="{183A34DF-AA92-49E1-8191-0CF6AD17A6AA}" destId="{77070C8B-4365-4FE5-A117-9CDBA9EA1B7B}" srcOrd="4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5" destOrd="0" presId="urn:microsoft.com/office/officeart/2005/8/layout/list1"/>
    <dgm:cxn modelId="{E7BEC372-D400-47C9-A797-96ADB89A1753}" type="presParOf" srcId="{183A34DF-AA92-49E1-8191-0CF6AD17A6AA}" destId="{87E2FD7C-0729-47B8-B1FB-A44E439BE7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2FD7C-0729-47B8-B1FB-A44E439BE764}">
      <dsp:nvSpPr>
        <dsp:cNvPr id="0" name=""/>
        <dsp:cNvSpPr/>
      </dsp:nvSpPr>
      <dsp:spPr>
        <a:xfrm>
          <a:off x="0" y="428621"/>
          <a:ext cx="46062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230314" y="15341"/>
          <a:ext cx="3224405" cy="8265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75" tIns="0" rIns="1218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Pirfenidone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 </a:t>
          </a:r>
          <a:endParaRPr lang="en-US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0663" y="55690"/>
        <a:ext cx="3143707" cy="745862"/>
      </dsp:txXfrm>
    </dsp:sp>
    <dsp:sp modelId="{E7351307-5BD1-403B-A1BF-1058796C5E99}">
      <dsp:nvSpPr>
        <dsp:cNvPr id="0" name=""/>
        <dsp:cNvSpPr/>
      </dsp:nvSpPr>
      <dsp:spPr>
        <a:xfrm>
          <a:off x="0" y="1698702"/>
          <a:ext cx="46062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230314" y="1285421"/>
          <a:ext cx="3224405" cy="82656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75" tIns="0" rIns="1218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Ninetedanib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sp:txBody>
      <dsp:txXfrm>
        <a:off x="270663" y="1325770"/>
        <a:ext cx="3143707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232831"/>
          <a:ext cx="72107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60535" y="11431"/>
          <a:ext cx="5047501" cy="44280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BALB/c mice</a:t>
          </a:r>
          <a:endParaRPr lang="en-US" sz="1500" kern="1200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2151" y="33047"/>
        <a:ext cx="5004269" cy="399568"/>
      </dsp:txXfrm>
    </dsp:sp>
    <dsp:sp modelId="{48F45485-B9A9-42BC-B943-5A6720469531}">
      <dsp:nvSpPr>
        <dsp:cNvPr id="0" name=""/>
        <dsp:cNvSpPr/>
      </dsp:nvSpPr>
      <dsp:spPr>
        <a:xfrm>
          <a:off x="0" y="913231"/>
          <a:ext cx="72107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65359-434E-4CAD-BA63-B0FB29589878}">
      <dsp:nvSpPr>
        <dsp:cNvPr id="0" name=""/>
        <dsp:cNvSpPr/>
      </dsp:nvSpPr>
      <dsp:spPr>
        <a:xfrm>
          <a:off x="360535" y="691831"/>
          <a:ext cx="5047501" cy="44280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Bleomycin</a:t>
          </a:r>
          <a:endParaRPr lang="en-US" sz="1500" kern="1200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2151" y="713447"/>
        <a:ext cx="5004269" cy="399568"/>
      </dsp:txXfrm>
    </dsp:sp>
    <dsp:sp modelId="{87E2FD7C-0729-47B8-B1FB-A44E439BE764}">
      <dsp:nvSpPr>
        <dsp:cNvPr id="0" name=""/>
        <dsp:cNvSpPr/>
      </dsp:nvSpPr>
      <dsp:spPr>
        <a:xfrm>
          <a:off x="0" y="1593632"/>
          <a:ext cx="72107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347473" y="1372231"/>
          <a:ext cx="5047501" cy="4428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Bone Marrow-Derived Mesenchymal Stem Cells</a:t>
          </a:r>
          <a:endParaRPr lang="en-US" sz="1500" kern="1200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9089" y="1393847"/>
        <a:ext cx="5004269" cy="399568"/>
      </dsp:txXfrm>
    </dsp:sp>
    <dsp:sp modelId="{E7351307-5BD1-403B-A1BF-1058796C5E99}">
      <dsp:nvSpPr>
        <dsp:cNvPr id="0" name=""/>
        <dsp:cNvSpPr/>
      </dsp:nvSpPr>
      <dsp:spPr>
        <a:xfrm>
          <a:off x="0" y="2274032"/>
          <a:ext cx="721071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360535" y="2052632"/>
          <a:ext cx="5047501" cy="44280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500" kern="12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Dulbecco’s Modiﬁed Eagle Medium (DMEM) </a:t>
          </a:r>
          <a:endParaRPr lang="en-US" sz="1500" kern="1200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2151" y="2074248"/>
        <a:ext cx="5004269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257220"/>
          <a:ext cx="72107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60535" y="6300"/>
          <a:ext cx="5047501" cy="5018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COCL2</a:t>
          </a:r>
          <a:endParaRPr lang="en-US" sz="1700" kern="1200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5033" y="30798"/>
        <a:ext cx="4998505" cy="452844"/>
      </dsp:txXfrm>
    </dsp:sp>
    <dsp:sp modelId="{87E2FD7C-0729-47B8-B1FB-A44E439BE764}">
      <dsp:nvSpPr>
        <dsp:cNvPr id="0" name=""/>
        <dsp:cNvSpPr/>
      </dsp:nvSpPr>
      <dsp:spPr>
        <a:xfrm>
          <a:off x="0" y="1028340"/>
          <a:ext cx="721071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347473" y="777420"/>
          <a:ext cx="5047501" cy="5018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rPr>
            <a:t>H2O2</a:t>
          </a:r>
          <a:endParaRPr lang="en-US" sz="1700" kern="1200" dirty="0">
            <a:latin typeface="Century" panose="02040604050505020304" pitchFamily="18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1971" y="801918"/>
        <a:ext cx="499850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A678341-68E7-47A9-ADFE-E4EC36C5AD8C}" type="datetimeFigureOut">
              <a:rPr lang="fa-IR" smtClean="0"/>
              <a:t>24/12/1443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EABD742-E08B-4F37-B2AE-7A2A008C624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2697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EEDB-59FC-40A2-A4D2-4C2598013BD0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4CC-92D3-4708-B921-05FB4A7D1B00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5940-1513-4806-9AD9-7126960B41A3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0641-6B9B-4D63-A749-CD44CD3A1D03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E3C2-D22F-470E-905A-4C9E9E876A70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39A-D8D5-4B9C-88F8-DA9094F0FB4B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FEF3-7257-4E6A-8A81-A65073C80E5E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B5-D026-4D12-8568-2DB8115CDBFE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C785-ADBA-4FDF-BFA1-B00928438413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CD5E-3596-4780-8EED-F65D73D7B539}" type="datetime1">
              <a:rPr lang="en-US" smtClean="0"/>
              <a:t>7/23/2022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87" y="377826"/>
            <a:ext cx="9144000" cy="2150476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In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The Name Of God</a:t>
            </a:r>
            <a:r>
              <a:rPr lang="fa-I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fa-I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244672" y="1736139"/>
            <a:ext cx="5772053" cy="14634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943" y="2043466"/>
            <a:ext cx="9651118" cy="1655762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Effect of CoCl2 or H2O2 pre-conditioned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mesenchymal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stem cells in a mouse model of pulmonary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ﬁbrosis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8949" y="3494240"/>
            <a:ext cx="4978567" cy="4303109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621455" y="1933984"/>
            <a:ext cx="2684499" cy="2684499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2237201" y="4618311"/>
            <a:ext cx="2453456" cy="2453456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42244">
            <a:off x="-149149" y="3832718"/>
            <a:ext cx="3182784" cy="3182784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803307" y="79209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239938" y="142998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3336" y="708863"/>
            <a:ext cx="1488402" cy="14884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7037" y="4643232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>
                <a:latin typeface="Century" panose="02040604050505020304" pitchFamily="18" charset="0"/>
              </a:rPr>
              <a:t>Supervisor: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Century" panose="02040604050505020304" pitchFamily="18" charset="0"/>
              </a:rPr>
              <a:t>Dr. Ahmad </a:t>
            </a:r>
            <a:r>
              <a:rPr lang="en-US" sz="16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Fatemi</a:t>
            </a:r>
          </a:p>
          <a:p>
            <a:pPr lvl="0" algn="ctr"/>
            <a:endParaRPr lang="en-US" sz="16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sz="2000" b="1" dirty="0">
                <a:latin typeface="Century" panose="02040604050505020304" pitchFamily="18" charset="0"/>
              </a:rPr>
              <a:t>Presented by:</a:t>
            </a:r>
          </a:p>
          <a:p>
            <a:pPr lvl="0" algn="ctr"/>
            <a:r>
              <a:rPr lang="en-US" sz="1600" dirty="0">
                <a:solidFill>
                  <a:srgbClr val="002060"/>
                </a:solidFill>
                <a:latin typeface="Century" panose="02040604050505020304" pitchFamily="18" charset="0"/>
              </a:rPr>
              <a:t>Bahareh </a:t>
            </a:r>
            <a:r>
              <a:rPr lang="en-US" sz="16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Ahmadi</a:t>
            </a:r>
          </a:p>
          <a:p>
            <a:pPr lvl="0" algn="ctr"/>
            <a:r>
              <a:rPr lang="en-US" sz="1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Baharahmadi3875@gmail.com</a:t>
            </a:r>
            <a:endParaRPr lang="en-US" sz="12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300" smtClean="0">
                <a:solidFill>
                  <a:schemeClr val="tx1"/>
                </a:solidFill>
              </a:rPr>
              <a:t>1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5"/>
            <a:ext cx="8997785" cy="102725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Bleomycin-induced ﬁbrosis 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Left Brace 11"/>
          <p:cNvSpPr/>
          <p:nvPr/>
        </p:nvSpPr>
        <p:spPr>
          <a:xfrm>
            <a:off x="320313" y="1392382"/>
            <a:ext cx="574766" cy="304899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fa-IR" dirty="0"/>
          </a:p>
        </p:txBody>
      </p:sp>
      <p:sp>
        <p:nvSpPr>
          <p:cNvPr id="16" name="Rectangle 15"/>
          <p:cNvSpPr/>
          <p:nvPr/>
        </p:nvSpPr>
        <p:spPr>
          <a:xfrm>
            <a:off x="775063" y="1579050"/>
            <a:ext cx="7612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Control(n=2)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Bleomycin treated(n=2)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Bleomycin treated with MSC administration (n=3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Bleomycin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hypoxia</a:t>
            </a:r>
            <a:r>
              <a:rPr lang="en-US" dirty="0"/>
              <a:t> pre-conditioned MSC administration (n=3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Bleomycin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oxidative stress </a:t>
            </a:r>
            <a:r>
              <a:rPr lang="en-US" dirty="0"/>
              <a:t>pre-conditioned MSC administration (n=3)</a:t>
            </a:r>
            <a:endParaRPr lang="fa-I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2050" name="Picture 2" descr="BALB/c | Taconic Bio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76" y="1061357"/>
            <a:ext cx="333375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eomycin Injection: Uses, Side Effects, Interactions, Pictures, Warnings &amp;  Dosing - Web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007303"/>
            <a:ext cx="2743200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agrammatic explanation of various route of administration to lungs in...  |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97" y="4441372"/>
            <a:ext cx="5100131" cy="221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2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Microscope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955334" y="2056820"/>
            <a:ext cx="2330873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inﬂammation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70061" y="3287540"/>
            <a:ext cx="2316146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proliferation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117148" y="3600148"/>
            <a:ext cx="313836" cy="613954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Up Arrow 20"/>
          <p:cNvSpPr/>
          <p:nvPr/>
        </p:nvSpPr>
        <p:spPr>
          <a:xfrm rot="10800000">
            <a:off x="2105858" y="2391000"/>
            <a:ext cx="313836" cy="6139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5686" y="207636"/>
            <a:ext cx="2466703" cy="1325563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Result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870610" y="1138108"/>
            <a:ext cx="7843502" cy="8633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Hypoxia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Pre-conditioning  </a:t>
            </a:r>
            <a:r>
              <a:rPr lang="en-US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=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Oxidative stress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Pre-conditioning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997403" y="4214102"/>
            <a:ext cx="4716709" cy="197960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3-fold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reduction in inﬂammation</a:t>
            </a:r>
            <a:endParaRPr lang="fa-I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26480" y="2135355"/>
            <a:ext cx="13063" cy="1944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2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2170" y="547270"/>
            <a:ext cx="8739989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Cell </a:t>
            </a:r>
            <a:r>
              <a:rPr lang="en-US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viability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analysis after MSC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treatment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9" y="1664478"/>
            <a:ext cx="8739989" cy="5193521"/>
          </a:xfrm>
          <a:prstGeom prst="rect">
            <a:avLst/>
          </a:prstGeom>
        </p:spPr>
      </p:pic>
      <p:sp>
        <p:nvSpPr>
          <p:cNvPr id="17" name="6-Point Star 16"/>
          <p:cNvSpPr/>
          <p:nvPr/>
        </p:nvSpPr>
        <p:spPr>
          <a:xfrm>
            <a:off x="9713238" y="273634"/>
            <a:ext cx="1951090" cy="1872833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MTT</a:t>
            </a:r>
            <a:endParaRPr lang="fa-IR" sz="3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1030" name="Picture 6" descr="دانلود رایگان پروتکل | سفارش کیت سنجش MTT | ترابل شوتینگ تست MTT (سمیت  سلولی) | وندیدا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76" y="3843952"/>
            <a:ext cx="3136324" cy="2198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2170" y="547270"/>
            <a:ext cx="8739989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Cell </a:t>
            </a:r>
            <a:r>
              <a:rPr lang="en-US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inﬂammation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analysis after MSC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treatment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2" y="1777711"/>
            <a:ext cx="8802267" cy="4791744"/>
          </a:xfrm>
          <a:prstGeom prst="rect">
            <a:avLst/>
          </a:prstGeom>
        </p:spPr>
      </p:pic>
      <p:pic>
        <p:nvPicPr>
          <p:cNvPr id="2050" name="Picture 2" descr="Chronic granulomatous diseases; a comprehensive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94" y="622758"/>
            <a:ext cx="3224644" cy="230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7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9892" y="325202"/>
            <a:ext cx="8942612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Effect of pre-conditioned MSC administration on Nitric Oxide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(NO)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production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1463039"/>
            <a:ext cx="8741250" cy="5081451"/>
          </a:xfrm>
          <a:prstGeom prst="rect">
            <a:avLst/>
          </a:prstGeom>
        </p:spPr>
      </p:pic>
      <p:pic>
        <p:nvPicPr>
          <p:cNvPr id="13" name="Graphic 10" descr="Microscope">
            <a:extLst>
              <a:ext uri="{FF2B5EF4-FFF2-40B4-BE49-F238E27FC236}">
                <a16:creationId xmlns:a16="http://schemas.microsoft.com/office/drawing/2014/main" id="{A9B090FE-5998-4BAC-AB8D-6F40D44C8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36181" y="3014205"/>
            <a:ext cx="3890553" cy="389055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9892" y="325202"/>
            <a:ext cx="894261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Flow cytometry analysis</a:t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800" dirty="0" smtClean="0">
                <a:latin typeface="Century" panose="02040604050505020304" pitchFamily="18" charset="0"/>
              </a:rPr>
              <a:t>Percentage of </a:t>
            </a:r>
            <a:r>
              <a:rPr lang="en-US" sz="1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T-cell and B- cell population </a:t>
            </a:r>
            <a:r>
              <a:rPr lang="en-US" sz="1800" dirty="0" smtClean="0">
                <a:latin typeface="Century" panose="02040604050505020304" pitchFamily="18" charset="0"/>
              </a:rPr>
              <a:t>in MSC treated and untreated tissue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dirty="0"/>
          </a:p>
        </p:txBody>
      </p:sp>
      <p:pic>
        <p:nvPicPr>
          <p:cNvPr id="13" name="Graphic 10" descr="Microscope">
            <a:extLst>
              <a:ext uri="{FF2B5EF4-FFF2-40B4-BE49-F238E27FC236}">
                <a16:creationId xmlns:a16="http://schemas.microsoft.com/office/drawing/2014/main" id="{A9B090FE-5998-4BAC-AB8D-6F40D44C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6181" y="3014205"/>
            <a:ext cx="3890553" cy="3890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" y="1774175"/>
            <a:ext cx="8877713" cy="50838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9892" y="325202"/>
            <a:ext cx="894261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Flow cytometry analysis</a:t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800" dirty="0">
                <a:latin typeface="Century" panose="02040604050505020304" pitchFamily="18" charset="0"/>
              </a:rPr>
              <a:t>Percentage of </a:t>
            </a:r>
            <a:r>
              <a:rPr lang="en-US" sz="1800" dirty="0">
                <a:solidFill>
                  <a:srgbClr val="FF0000"/>
                </a:solidFill>
                <a:latin typeface="Century" panose="02040604050505020304" pitchFamily="18" charset="0"/>
              </a:rPr>
              <a:t>granulocyte and macrophages</a:t>
            </a:r>
            <a:r>
              <a:rPr lang="en-US" sz="1800" dirty="0">
                <a:latin typeface="Century" panose="02040604050505020304" pitchFamily="18" charset="0"/>
              </a:rPr>
              <a:t> in MSC treated and untreated </a:t>
            </a:r>
            <a:r>
              <a:rPr lang="en-US" sz="1800" dirty="0" smtClean="0">
                <a:latin typeface="Century" panose="02040604050505020304" pitchFamily="18" charset="0"/>
              </a:rPr>
              <a:t>tissue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dirty="0"/>
          </a:p>
        </p:txBody>
      </p:sp>
      <p:pic>
        <p:nvPicPr>
          <p:cNvPr id="13" name="Graphic 10" descr="Microscope">
            <a:extLst>
              <a:ext uri="{FF2B5EF4-FFF2-40B4-BE49-F238E27FC236}">
                <a16:creationId xmlns:a16="http://schemas.microsoft.com/office/drawing/2014/main" id="{A9B090FE-5998-4BAC-AB8D-6F40D44C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6181" y="3014205"/>
            <a:ext cx="3890553" cy="3890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1519560"/>
            <a:ext cx="8859417" cy="524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9892" y="325202"/>
            <a:ext cx="8942612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Hydroxyproline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analysis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dirty="0"/>
          </a:p>
        </p:txBody>
      </p:sp>
      <p:pic>
        <p:nvPicPr>
          <p:cNvPr id="13" name="Graphic 10" descr="Microscope">
            <a:extLst>
              <a:ext uri="{FF2B5EF4-FFF2-40B4-BE49-F238E27FC236}">
                <a16:creationId xmlns:a16="http://schemas.microsoft.com/office/drawing/2014/main" id="{A9B090FE-5998-4BAC-AB8D-6F40D44C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6181" y="3014205"/>
            <a:ext cx="3890553" cy="3890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0" y="1859771"/>
            <a:ext cx="8642068" cy="38158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6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5803" y="181539"/>
            <a:ext cx="8942612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</a:t>
            </a:r>
            <a: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b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Histological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analysis</a:t>
            </a:r>
            <a: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dirty="0"/>
          </a:p>
        </p:txBody>
      </p:sp>
      <p:pic>
        <p:nvPicPr>
          <p:cNvPr id="13" name="Graphic 10" descr="Microscope">
            <a:extLst>
              <a:ext uri="{FF2B5EF4-FFF2-40B4-BE49-F238E27FC236}">
                <a16:creationId xmlns:a16="http://schemas.microsoft.com/office/drawing/2014/main" id="{A9B090FE-5998-4BAC-AB8D-6F40D44C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6181" y="3014205"/>
            <a:ext cx="3890553" cy="3890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" y="3944927"/>
            <a:ext cx="8240275" cy="2029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" y="1380839"/>
            <a:ext cx="8268854" cy="20481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8692" y="6157351"/>
            <a:ext cx="5620257" cy="46166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Masson’s trichrome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staining of lung sections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2688539" y="3475620"/>
            <a:ext cx="5125121" cy="40011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Hematoxylin-Eosin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staining of lung sections</a:t>
            </a:r>
            <a:endParaRPr lang="fa-I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72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3" y="1149532"/>
            <a:ext cx="7676359" cy="95358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49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Result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3100" dirty="0" smtClean="0">
                <a:latin typeface="Century" panose="02040604050505020304" pitchFamily="18" charset="0"/>
              </a:rPr>
              <a:t>Alteration of the dose of </a:t>
            </a:r>
            <a:r>
              <a:rPr lang="en-US" sz="31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cocl2</a:t>
            </a:r>
            <a:r>
              <a:rPr lang="en-US" sz="3100" dirty="0" smtClean="0">
                <a:latin typeface="Century" panose="02040604050505020304" pitchFamily="18" charset="0"/>
              </a:rPr>
              <a:t> and </a:t>
            </a:r>
            <a:r>
              <a:rPr lang="en-US" sz="31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H2O2</a:t>
            </a:r>
            <a:br>
              <a:rPr lang="en-US" sz="3100" b="1" dirty="0" smtClean="0">
                <a:solidFill>
                  <a:srgbClr val="7030A0"/>
                </a:solidFill>
                <a:latin typeface="Century" panose="02040604050505020304" pitchFamily="18" charset="0"/>
              </a:rPr>
            </a:br>
            <a:r>
              <a:rPr lang="fa-IR" sz="31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/>
            </a:r>
            <a:br>
              <a:rPr lang="fa-IR" sz="3100" b="1" dirty="0" smtClean="0">
                <a:solidFill>
                  <a:srgbClr val="7030A0"/>
                </a:solidFill>
                <a:latin typeface="Century" panose="02040604050505020304" pitchFamily="18" charset="0"/>
              </a:rPr>
            </a:br>
            <a:r>
              <a:rPr lang="en-US" sz="3100" dirty="0" smtClean="0">
                <a:latin typeface="Century" panose="02040604050505020304" pitchFamily="18" charset="0"/>
              </a:rPr>
              <a:t>   </a:t>
            </a:r>
            <a:r>
              <a:rPr lang="fa-IR" sz="3100" dirty="0" smtClean="0">
                <a:latin typeface="Century" panose="02040604050505020304" pitchFamily="18" charset="0"/>
              </a:rPr>
              <a:t>          </a:t>
            </a:r>
            <a:r>
              <a:rPr lang="en-US" sz="3100" dirty="0" smtClean="0">
                <a:latin typeface="Century" panose="02040604050505020304" pitchFamily="18" charset="0"/>
              </a:rPr>
              <a:t> </a:t>
            </a:r>
            <a:r>
              <a:rPr lang="fa-IR" sz="3100" dirty="0" smtClean="0">
                <a:latin typeface="Century" panose="02040604050505020304" pitchFamily="18" charset="0"/>
              </a:rPr>
              <a:t>                          </a:t>
            </a:r>
            <a:r>
              <a:rPr lang="en-US" sz="3100" dirty="0" smtClean="0">
                <a:latin typeface="Century" panose="02040604050505020304" pitchFamily="18" charset="0"/>
              </a:rPr>
              <a:t/>
            </a:r>
            <a:br>
              <a:rPr lang="en-US" sz="3100" dirty="0" smtClean="0">
                <a:latin typeface="Century" panose="02040604050505020304" pitchFamily="18" charset="0"/>
              </a:rPr>
            </a:br>
            <a:r>
              <a:rPr lang="en-US" sz="3100" dirty="0">
                <a:latin typeface="Century" panose="02040604050505020304" pitchFamily="18" charset="0"/>
              </a:rPr>
              <a:t/>
            </a:r>
            <a:br>
              <a:rPr lang="en-US" sz="3100" dirty="0">
                <a:latin typeface="Century" panose="02040604050505020304" pitchFamily="18" charset="0"/>
              </a:rPr>
            </a:br>
            <a:r>
              <a:rPr lang="en-US" sz="3100" dirty="0" smtClean="0">
                <a:latin typeface="Century" panose="02040604050505020304" pitchFamily="18" charset="0"/>
              </a:rPr>
              <a:t/>
            </a:r>
            <a:br>
              <a:rPr lang="en-US" sz="3100" dirty="0" smtClean="0">
                <a:latin typeface="Century" panose="02040604050505020304" pitchFamily="18" charset="0"/>
              </a:rPr>
            </a:br>
            <a:r>
              <a:rPr lang="en-US" sz="3100" dirty="0" smtClean="0">
                <a:latin typeface="Century" panose="02040604050505020304" pitchFamily="18" charset="0"/>
              </a:rPr>
              <a:t>                        </a:t>
            </a:r>
            <a:r>
              <a:rPr lang="en-US" sz="31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improvement</a:t>
            </a:r>
            <a:r>
              <a:rPr lang="en-US" sz="3100" dirty="0" smtClean="0">
                <a:latin typeface="Century" panose="02040604050505020304" pitchFamily="18" charset="0"/>
              </a:rPr>
              <a:t> in lung histology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4111959" y="2466530"/>
            <a:ext cx="2206669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Hypoxia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39492" y="2494816"/>
            <a:ext cx="2206669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oxidative stress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2063931" y="2103120"/>
            <a:ext cx="2048028" cy="1447880"/>
          </a:xfrm>
          <a:prstGeom prst="curv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Induce</a:t>
            </a:r>
            <a:endParaRPr lang="fa-IR" b="1" dirty="0">
              <a:solidFill>
                <a:srgbClr val="7030A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47211" y="3640218"/>
            <a:ext cx="679269" cy="1023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09380" y="3601930"/>
            <a:ext cx="793324" cy="106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00445" y="5756317"/>
            <a:ext cx="6426926" cy="8118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/>
              <a:t>           </a:t>
            </a:r>
            <a:r>
              <a:rPr lang="en-US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duration of pre-conditioning to </a:t>
            </a:r>
            <a:r>
              <a:rPr lang="en-US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48</a:t>
            </a:r>
            <a:r>
              <a:rPr lang="en-US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or </a:t>
            </a:r>
            <a:r>
              <a:rPr lang="en-US" sz="2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72</a:t>
            </a:r>
            <a:r>
              <a:rPr lang="en-US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hours</a:t>
            </a:r>
            <a:endParaRPr lang="fa-IR" sz="20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fa-IR" dirty="0"/>
          </a:p>
        </p:txBody>
      </p:sp>
      <p:sp>
        <p:nvSpPr>
          <p:cNvPr id="29" name="Notched Right Arrow 28"/>
          <p:cNvSpPr/>
          <p:nvPr/>
        </p:nvSpPr>
        <p:spPr>
          <a:xfrm rot="16200000">
            <a:off x="279374" y="5896027"/>
            <a:ext cx="799789" cy="544522"/>
          </a:xfrm>
          <a:prstGeom prst="notched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26480" y="5251269"/>
            <a:ext cx="0" cy="505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9993071" y="594348"/>
            <a:ext cx="1574403" cy="1574403"/>
          </a:xfrm>
          <a:prstGeom prst="rect">
            <a:avLst/>
          </a:prstGeom>
        </p:spPr>
      </p:pic>
      <p:pic>
        <p:nvPicPr>
          <p:cNvPr id="23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605936" y="132337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0" y="1056550"/>
            <a:ext cx="7267700" cy="4838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600" smtClean="0">
                <a:solidFill>
                  <a:schemeClr val="tx1"/>
                </a:solidFill>
              </a:r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Discussion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842868"/>
            <a:ext cx="8576257" cy="524724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Hepatocyte Growth Factor 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(HGF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0" indent="0" algn="l">
              <a:buNone/>
            </a:pP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Epithelial Growth Factor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(EGF)</a:t>
            </a:r>
          </a:p>
          <a:p>
            <a:pPr marL="0" indent="0" algn="l"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Fibroblast Growth Factor   (FGF) </a:t>
            </a:r>
            <a:r>
              <a:rPr lang="fa-IR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Tumor Growth Factor-β      (TGF.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β) </a:t>
            </a:r>
            <a:endParaRPr lang="fa-IR" sz="24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fa-IR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endParaRPr lang="fa-IR" sz="24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fa-I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Interleukins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Tumor Necrosis Factor-α  (TNF-</a:t>
            </a:r>
            <a:r>
              <a:rPr lang="el-GR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Interferon-γ   (INF-γ)</a:t>
            </a:r>
            <a:endParaRPr lang="fa-IR" sz="24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64377" cy="6858000"/>
            <a:chOff x="9055676" y="0"/>
            <a:chExt cx="3164377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1436" y="3857785"/>
              <a:ext cx="2798617" cy="2798617"/>
            </a:xfrm>
            <a:prstGeom prst="rect">
              <a:avLst/>
            </a:prstGeom>
          </p:spPr>
        </p:pic>
      </p:grpSp>
      <p:sp>
        <p:nvSpPr>
          <p:cNvPr id="11" name="Notched Right Arrow 10"/>
          <p:cNvSpPr/>
          <p:nvPr/>
        </p:nvSpPr>
        <p:spPr>
          <a:xfrm>
            <a:off x="1425637" y="1919134"/>
            <a:ext cx="731520" cy="267286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Left Brace 13"/>
          <p:cNvSpPr/>
          <p:nvPr/>
        </p:nvSpPr>
        <p:spPr>
          <a:xfrm>
            <a:off x="1947259" y="1772528"/>
            <a:ext cx="633046" cy="2383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Notched Right Arrow 14"/>
          <p:cNvSpPr/>
          <p:nvPr/>
        </p:nvSpPr>
        <p:spPr>
          <a:xfrm rot="4132445">
            <a:off x="363058" y="3312816"/>
            <a:ext cx="2492763" cy="442197"/>
          </a:xfrm>
          <a:prstGeom prst="notchedRightArrow">
            <a:avLst>
              <a:gd name="adj1" fmla="val 31129"/>
              <a:gd name="adj2" fmla="val 535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Left Brace 15"/>
          <p:cNvSpPr/>
          <p:nvPr/>
        </p:nvSpPr>
        <p:spPr>
          <a:xfrm>
            <a:off x="1976950" y="4273287"/>
            <a:ext cx="633046" cy="2383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Discussion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854926"/>
            <a:ext cx="8576257" cy="5235191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intravenously 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administered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MSCs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Bleomycin-induced lung edema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Neutrophil inﬁltration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Collagen deposition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Overall mortality           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Left Brace 16"/>
          <p:cNvSpPr/>
          <p:nvPr/>
        </p:nvSpPr>
        <p:spPr>
          <a:xfrm>
            <a:off x="1748301" y="2743201"/>
            <a:ext cx="890396" cy="276932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77232" y="1623654"/>
            <a:ext cx="3161212" cy="8882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Lee and colleagues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93081" y="3037150"/>
            <a:ext cx="561703" cy="22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Notched Right Arrow 13"/>
          <p:cNvSpPr/>
          <p:nvPr/>
        </p:nvSpPr>
        <p:spPr>
          <a:xfrm>
            <a:off x="3238444" y="1912967"/>
            <a:ext cx="606278" cy="444137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7155" y="2875741"/>
            <a:ext cx="3668718" cy="3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Discussion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912967"/>
            <a:ext cx="8576257" cy="5177151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after 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bleomycin exposure in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mice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MSCs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home to sites of lung injury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inﬂammation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ﬁbrosis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extracellular 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matrix collagen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deposition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contribute 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tissue repair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Left Brace 16"/>
          <p:cNvSpPr/>
          <p:nvPr/>
        </p:nvSpPr>
        <p:spPr>
          <a:xfrm>
            <a:off x="1769085" y="3317966"/>
            <a:ext cx="696791" cy="150222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77232" y="1623654"/>
            <a:ext cx="3161212" cy="8882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Ortiz </a:t>
            </a:r>
            <a:r>
              <a:rPr lang="en-US" sz="2400" b="1" dirty="0">
                <a:solidFill>
                  <a:schemeClr val="tx1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colleagues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160623" y="3442063"/>
            <a:ext cx="561703" cy="123386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Notched Right Arrow 13"/>
          <p:cNvSpPr/>
          <p:nvPr/>
        </p:nvSpPr>
        <p:spPr>
          <a:xfrm>
            <a:off x="3238444" y="1912967"/>
            <a:ext cx="606278" cy="444137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Up Arrow Callout 14"/>
          <p:cNvSpPr/>
          <p:nvPr/>
        </p:nvSpPr>
        <p:spPr>
          <a:xfrm>
            <a:off x="6265818" y="4726641"/>
            <a:ext cx="2568388" cy="1223682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Hydroxyproline assay</a:t>
            </a:r>
            <a:endPara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3331" y="3205820"/>
            <a:ext cx="3668718" cy="3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Discussion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869141"/>
            <a:ext cx="8576257" cy="5274765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Hypoxic </a:t>
            </a:r>
            <a:r>
              <a:rPr lang="en-US" sz="2400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pre-conditioning </a:t>
            </a:r>
            <a:endParaRPr lang="en-US" sz="24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Improving cell survival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Differentiation</a:t>
            </a:r>
            <a:endParaRPr lang="fa-IR" sz="2400" dirty="0" smtClean="0"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Proliferation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Homing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858000"/>
            <a:chOff x="9055676" y="0"/>
            <a:chExt cx="3193475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3922858"/>
              <a:ext cx="2798617" cy="2798617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77232" y="1623654"/>
            <a:ext cx="3161212" cy="8882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Earlier studies</a:t>
            </a:r>
            <a:endParaRPr lang="fa-I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292232" y="1912967"/>
            <a:ext cx="606278" cy="444137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5068929" y="2514293"/>
            <a:ext cx="1008530" cy="694153"/>
          </a:xfrm>
          <a:prstGeom prst="stripedRightArrow">
            <a:avLst>
              <a:gd name="adj1" fmla="val 62757"/>
              <a:gd name="adj2" fmla="val 5797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ight Arrow Callout 17"/>
          <p:cNvSpPr/>
          <p:nvPr/>
        </p:nvSpPr>
        <p:spPr>
          <a:xfrm>
            <a:off x="1657838" y="3755606"/>
            <a:ext cx="2891119" cy="766482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umbilical cord-derived MSC</a:t>
            </a:r>
            <a:endParaRPr lang="fa-IR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831106" y="3795947"/>
            <a:ext cx="0" cy="4000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5" y="1424696"/>
            <a:ext cx="7713567" cy="80185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Conclusions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3100" dirty="0" smtClean="0">
                <a:latin typeface="Century" panose="02040604050505020304" pitchFamily="18" charset="0"/>
              </a:rPr>
              <a:t>Transplantation </a:t>
            </a:r>
            <a:r>
              <a:rPr lang="en-US" sz="3100" dirty="0">
                <a:latin typeface="Century" panose="02040604050505020304" pitchFamily="18" charset="0"/>
              </a:rPr>
              <a:t>of </a:t>
            </a:r>
            <a:r>
              <a:rPr lang="en-US" sz="3100" dirty="0" smtClean="0">
                <a:latin typeface="Century" panose="02040604050505020304" pitchFamily="18" charset="0"/>
              </a:rPr>
              <a:t>preconditioned </a:t>
            </a:r>
            <a:r>
              <a:rPr lang="en-US" sz="3100" dirty="0">
                <a:latin typeface="Century" panose="02040604050505020304" pitchFamily="18" charset="0"/>
              </a:rPr>
              <a:t>-</a:t>
            </a:r>
            <a:r>
              <a:rPr lang="en-US" sz="3100" dirty="0" smtClean="0">
                <a:latin typeface="Century" panose="02040604050505020304" pitchFamily="18" charset="0"/>
              </a:rPr>
              <a:t>MSCs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sz="31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sz="31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sz="31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fa-I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16741" y="0"/>
            <a:ext cx="3890553" cy="6858000"/>
            <a:chOff x="8916741" y="0"/>
            <a:chExt cx="3890553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Microscope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16741" y="2791733"/>
              <a:ext cx="3890553" cy="3890553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825624"/>
            <a:ext cx="10747717" cy="5032375"/>
          </a:xfrm>
        </p:spPr>
        <p:txBody>
          <a:bodyPr/>
          <a:lstStyle/>
          <a:p>
            <a:endParaRPr lang="fa-IR" dirty="0" smtClean="0"/>
          </a:p>
          <a:p>
            <a:pPr algn="l"/>
            <a:endParaRPr lang="fa-IR" dirty="0"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13" name="Notched Right Arrow 12"/>
          <p:cNvSpPr/>
          <p:nvPr/>
        </p:nvSpPr>
        <p:spPr>
          <a:xfrm rot="5400000">
            <a:off x="773721" y="2613074"/>
            <a:ext cx="956603" cy="675249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1703948" y="2489841"/>
            <a:ext cx="2206669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Inﬂammation  in all the tissues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 rot="16200000">
            <a:off x="5367537" y="2676580"/>
            <a:ext cx="956603" cy="675249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6191181" y="2489841"/>
            <a:ext cx="2206669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Cell viability </a:t>
            </a:r>
            <a:r>
              <a:rPr lang="en-US" dirty="0">
                <a:solidFill>
                  <a:schemeClr val="tx1"/>
                </a:solidFill>
              </a:rPr>
              <a:t>in the lung</a:t>
            </a:r>
            <a:endParaRPr lang="fa-IR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fa-IR" dirty="0"/>
          </a:p>
        </p:txBody>
      </p:sp>
      <p:sp>
        <p:nvSpPr>
          <p:cNvPr id="17" name="Oval 16"/>
          <p:cNvSpPr/>
          <p:nvPr/>
        </p:nvSpPr>
        <p:spPr>
          <a:xfrm>
            <a:off x="3591370" y="4001294"/>
            <a:ext cx="2206669" cy="11736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paracrine </a:t>
            </a:r>
            <a:r>
              <a:rPr lang="en-US" dirty="0" smtClean="0">
                <a:solidFill>
                  <a:schemeClr val="tx1"/>
                </a:solidFill>
              </a:rPr>
              <a:t>effects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337055" y="1573886"/>
            <a:ext cx="708416" cy="738671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1196556" y="6008894"/>
            <a:ext cx="707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/>
              <a:t> </a:t>
            </a:r>
            <a:r>
              <a:rPr lang="fa-IR" sz="2400" b="1" dirty="0" smtClean="0">
                <a:latin typeface="Century" panose="02040604050505020304" pitchFamily="18" charset="0"/>
                <a:ea typeface="+mj-ea"/>
                <a:cs typeface="+mj-cs"/>
              </a:rPr>
              <a:t>Anti- </a:t>
            </a:r>
            <a:r>
              <a:rPr lang="fa-IR" sz="2400" b="1" dirty="0" err="1" smtClean="0">
                <a:latin typeface="Century" panose="02040604050505020304" pitchFamily="18" charset="0"/>
                <a:ea typeface="+mj-ea"/>
                <a:cs typeface="+mj-cs"/>
              </a:rPr>
              <a:t>apoptotic</a:t>
            </a:r>
            <a:r>
              <a:rPr lang="fa-IR" sz="2400" dirty="0" smtClean="0"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fa-IR" sz="2400" dirty="0">
                <a:latin typeface="Century" panose="02040604050505020304" pitchFamily="18" charset="0"/>
                <a:ea typeface="+mj-ea"/>
                <a:cs typeface="+mj-cs"/>
              </a:rPr>
              <a:t>and </a:t>
            </a:r>
            <a:r>
              <a:rPr lang="en-US" sz="2400" b="1" dirty="0">
                <a:latin typeface="Century" panose="02040604050505020304" pitchFamily="18" charset="0"/>
                <a:ea typeface="+mj-ea"/>
                <a:cs typeface="+mj-cs"/>
              </a:rPr>
              <a:t>R</a:t>
            </a:r>
            <a:r>
              <a:rPr lang="fa-IR" sz="2400" b="1" dirty="0">
                <a:latin typeface="Century" panose="02040604050505020304" pitchFamily="18" charset="0"/>
                <a:ea typeface="+mj-ea"/>
                <a:cs typeface="+mj-cs"/>
              </a:rPr>
              <a:t>egenerative </a:t>
            </a:r>
            <a:r>
              <a:rPr lang="fa-IR" sz="2400" dirty="0">
                <a:latin typeface="Century" panose="02040604050505020304" pitchFamily="18" charset="0"/>
                <a:ea typeface="+mj-ea"/>
                <a:cs typeface="+mj-cs"/>
              </a:rPr>
              <a:t>ability of MSC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265" y="852207"/>
            <a:ext cx="9781735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Thanks For Your Attention</a:t>
            </a:r>
            <a:endParaRPr lang="en-US" sz="8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677" y="3005506"/>
            <a:ext cx="4627925" cy="4028534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7171" y="4694525"/>
            <a:ext cx="2455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Is there a question that I will gladly answer?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8" y="617883"/>
            <a:ext cx="8378531" cy="2547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INTRODUCTION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1" y="926296"/>
            <a:ext cx="84408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Pulmonary ﬁbrosis </a:t>
            </a:r>
            <a:r>
              <a:rPr lang="en-US" b="1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(PF) 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excess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deposition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ECM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ﬁbroblasts in the lung parenchyma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stiffness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the lung and difﬁculty in breathing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Bleomycin  </a:t>
            </a:r>
            <a:r>
              <a:rPr lang="en-US" b="1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BLM</a:t>
            </a:r>
            <a:r>
              <a:rPr lang="en-US" b="1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chemotherapeutic agent has undesirable side-effects in inducing lung injuries and triggering apoptosis of alveolar epithelial cells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Mesenchymal stem cells (MSC) </a:t>
            </a:r>
            <a:r>
              <a:rPr lang="en-US" b="1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adult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multipotent cells found in bone marrow, adipose tissue, umbilical cord and other adult tissues.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Notched Right Arrow 2"/>
          <p:cNvSpPr/>
          <p:nvPr/>
        </p:nvSpPr>
        <p:spPr>
          <a:xfrm>
            <a:off x="2625467" y="2138260"/>
            <a:ext cx="372204" cy="16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Notched Right Arrow 27"/>
          <p:cNvSpPr/>
          <p:nvPr/>
        </p:nvSpPr>
        <p:spPr>
          <a:xfrm>
            <a:off x="4036991" y="2978353"/>
            <a:ext cx="372204" cy="16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Notched Right Arrow 28"/>
          <p:cNvSpPr/>
          <p:nvPr/>
        </p:nvSpPr>
        <p:spPr>
          <a:xfrm>
            <a:off x="3286197" y="1031134"/>
            <a:ext cx="372204" cy="16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04050" y="1415362"/>
            <a:ext cx="4319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561">
            <a:off x="9708514" y="688990"/>
            <a:ext cx="2063475" cy="1882771"/>
          </a:xfrm>
          <a:prstGeom prst="rect">
            <a:avLst/>
          </a:prstGeom>
        </p:spPr>
      </p:pic>
      <p:pic>
        <p:nvPicPr>
          <p:cNvPr id="1026" name="Picture 2" descr="Mesenchymal Stem Cells - Celestia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7" y="3692941"/>
            <a:ext cx="2640973" cy="23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14">
            <a:extLst>
              <a:ext uri="{FF2B5EF4-FFF2-40B4-BE49-F238E27FC236}">
                <a16:creationId xmlns:a16="http://schemas.microsoft.com/office/drawing/2014/main" id="{9463B806-86C1-44AC-8470-6E6761DC76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5174" y="3871795"/>
            <a:ext cx="2094294" cy="14273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Pro-inﬂammatory cytokines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17">
            <a:extLst>
              <a:ext uri="{FF2B5EF4-FFF2-40B4-BE49-F238E27FC236}">
                <a16:creationId xmlns:a16="http://schemas.microsoft.com/office/drawing/2014/main" id="{1EE42B7D-A1DC-4708-8147-D9D746BA73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460737" y="4336757"/>
            <a:ext cx="1948458" cy="13823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Angiogenic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21">
            <a:extLst>
              <a:ext uri="{FF2B5EF4-FFF2-40B4-BE49-F238E27FC236}">
                <a16:creationId xmlns:a16="http://schemas.microsoft.com/office/drawing/2014/main" id="{2DDD40F6-2362-4667-BF5E-80F6846669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05621" y="5430690"/>
            <a:ext cx="2067368" cy="14273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Collagen content in the lung</a:t>
            </a:r>
            <a:endParaRPr lang="en-US" sz="2000" dirty="0">
              <a:solidFill>
                <a:schemeClr val="tx1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: Rounded Corners 23">
            <a:extLst>
              <a:ext uri="{FF2B5EF4-FFF2-40B4-BE49-F238E27FC236}">
                <a16:creationId xmlns:a16="http://schemas.microsoft.com/office/drawing/2014/main" id="{EE47BD82-D8BD-4FB4-9086-D3AD4D447A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90395" y="5027924"/>
            <a:ext cx="2040738" cy="14273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Replacement of ﬁbrotic lesion with lung cells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94458" y="3995224"/>
            <a:ext cx="377739" cy="47768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Down Arrow 40"/>
          <p:cNvSpPr/>
          <p:nvPr/>
        </p:nvSpPr>
        <p:spPr>
          <a:xfrm>
            <a:off x="6909104" y="5502737"/>
            <a:ext cx="377739" cy="4776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Down Arrow 41"/>
          <p:cNvSpPr/>
          <p:nvPr/>
        </p:nvSpPr>
        <p:spPr>
          <a:xfrm>
            <a:off x="2490668" y="4550240"/>
            <a:ext cx="377739" cy="47768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62" y="378188"/>
            <a:ext cx="8643497" cy="102725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Effect of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Pre-conditioning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on MSC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48006" y="1533099"/>
            <a:ext cx="1170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fa-IR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a-IR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a-IR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r>
              <a:rPr lang="fa-IR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548640" y="1405445"/>
            <a:ext cx="548640" cy="16773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429000"/>
            <a:ext cx="8249801" cy="2670590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Graphic 12" descr="Beaker">
            <a:extLst>
              <a:ext uri="{FF2B5EF4-FFF2-40B4-BE49-F238E27FC236}">
                <a16:creationId xmlns:a16="http://schemas.microsoft.com/office/drawing/2014/main" id="{BF2CC76A-FBA9-49E0-9F1C-2C5299495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8441" y="2687247"/>
            <a:ext cx="3884322" cy="3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8" y="617883"/>
            <a:ext cx="8378531" cy="254726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INTRODUCTION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1" y="926296"/>
            <a:ext cx="8440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smtClean="0"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Preconditioning        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effective way of promoting survival and regenerative properties, and also the tissue repair capability of transplanted cells in stem cell-based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therapy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3E472-316B-42B5-9901-2C007C5B71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46619" y="2797753"/>
            <a:ext cx="1881409" cy="14556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Hydrogen sulﬁde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63B806-86C1-44AC-8470-6E6761DC76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3330" y="3429000"/>
            <a:ext cx="1968013" cy="14273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Heat shock proteins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EE42B7D-A1DC-4708-8147-D9D746BA73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88276" y="4420773"/>
            <a:ext cx="1808564" cy="13823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Hydrogen peroxide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DD40F6-2362-4667-BF5E-80F6846669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562116" y="3429000"/>
            <a:ext cx="2302845" cy="18606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Exposure to factors such as erythropoietin</a:t>
            </a:r>
            <a:r>
              <a:rPr lang="fa-IR" sz="2400" dirty="0" smtClean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insulin growth factor1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51D9B-1137-438D-A466-460D44ED33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46618" y="4420773"/>
            <a:ext cx="1859513" cy="146550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Anoxia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47BD82-D8BD-4FB4-9086-D3AD4D447A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88276" y="2816121"/>
            <a:ext cx="1874004" cy="14273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Hypoxia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Notched Right Arrow 29"/>
          <p:cNvSpPr/>
          <p:nvPr/>
        </p:nvSpPr>
        <p:spPr>
          <a:xfrm>
            <a:off x="3520017" y="1470839"/>
            <a:ext cx="372204" cy="163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Premium Photo | Glass of pure hydrogen peroxide, h2o2, with a piece of  cotton on the 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37" y="2970684"/>
            <a:ext cx="2881963" cy="2925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13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1716258"/>
            <a:ext cx="8378529" cy="57677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Treatment</a:t>
            </a:r>
            <a:br>
              <a:rPr 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fa-IR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(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CBT)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Cell –based therapy</a:t>
            </a:r>
            <a:b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fa-I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  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Reduce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progression of the disease but do not facilitate regeneration of damaged lung tissue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32CE14B-3BA1-4454-827F-251611057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23468"/>
              </p:ext>
            </p:extLst>
          </p:nvPr>
        </p:nvGraphicFramePr>
        <p:xfrm>
          <a:off x="753497" y="4276578"/>
          <a:ext cx="4606294" cy="241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220" name="Picture 4" descr="India gets affordable drug to treat pulmonary fibrosis, Glenmark Pharma  launches generic version of Nintedanib | Health - Hindustan Ti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49" y="3631474"/>
            <a:ext cx="4600302" cy="2757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Material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46FDE3E-5F98-465E-A4A1-17F8E562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768912"/>
              </p:ext>
            </p:extLst>
          </p:nvPr>
        </p:nvGraphicFramePr>
        <p:xfrm>
          <a:off x="521283" y="1608090"/>
          <a:ext cx="7210716" cy="266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46FDE3E-5F98-465E-A4A1-17F8E562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475848"/>
              </p:ext>
            </p:extLst>
          </p:nvPr>
        </p:nvGraphicFramePr>
        <p:xfrm>
          <a:off x="521282" y="4271554"/>
          <a:ext cx="7210717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Graphic 12" descr="Beaker">
            <a:extLst>
              <a:ext uri="{FF2B5EF4-FFF2-40B4-BE49-F238E27FC236}">
                <a16:creationId xmlns:a16="http://schemas.microsoft.com/office/drawing/2014/main" id="{BF2CC76A-FBA9-49E0-9F1C-2C5299495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64805" y="2654590"/>
            <a:ext cx="3884322" cy="3884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4805" y="327608"/>
            <a:ext cx="3392569" cy="256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282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Method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53797" y="1437858"/>
            <a:ext cx="804399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sz="2400" dirty="0">
                <a:latin typeface="Century" panose="02040604050505020304" pitchFamily="18" charset="0"/>
              </a:rPr>
              <a:t> Pre-conditioning cells using abiotic </a:t>
            </a:r>
            <a:r>
              <a:rPr lang="fa-IR" sz="2400" dirty="0" smtClean="0">
                <a:latin typeface="Century" panose="02040604050505020304" pitchFamily="18" charset="0"/>
              </a:rPr>
              <a:t>conditions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sz="2400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entury" panose="02040604050505020304" pitchFamily="18" charset="0"/>
              </a:rPr>
              <a:t>Cell-based Assays </a:t>
            </a:r>
            <a:r>
              <a:rPr lang="en-US" sz="2400" dirty="0" smtClean="0">
                <a:latin typeface="Century" panose="02040604050505020304" pitchFamily="18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Century" panose="02040604050505020304" pitchFamily="18" charset="0"/>
              </a:rPr>
              <a:t>MTT</a:t>
            </a:r>
          </a:p>
          <a:p>
            <a:r>
              <a:rPr lang="en-US" sz="2400" dirty="0">
                <a:solidFill>
                  <a:srgbClr val="0000FF"/>
                </a:solidFill>
                <a:latin typeface="Century" panose="02040604050505020304" pitchFamily="18" charset="0"/>
              </a:rPr>
              <a:t>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Century" panose="020406040505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entury" panose="02040604050505020304" pitchFamily="18" charset="0"/>
              </a:rPr>
              <a:t>Nitric oxide </a:t>
            </a:r>
            <a:r>
              <a:rPr lang="en-US" sz="2400" dirty="0" smtClean="0">
                <a:solidFill>
                  <a:srgbClr val="0000FF"/>
                </a:solidFill>
                <a:latin typeface="Century" panose="02040604050505020304" pitchFamily="18" charset="0"/>
              </a:rPr>
              <a:t>production (NO)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Century" panose="02040604050505020304" pitchFamily="18" charset="0"/>
              </a:rPr>
              <a:t>NBT</a:t>
            </a:r>
            <a:endParaRPr lang="en-US" sz="2400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entury" panose="02040604050505020304" pitchFamily="18" charset="0"/>
              </a:rPr>
              <a:t>Marker expression </a:t>
            </a:r>
            <a:r>
              <a:rPr lang="en-US" sz="2400" dirty="0" smtClean="0">
                <a:latin typeface="Century" panose="02040604050505020304" pitchFamily="18" charset="0"/>
              </a:rPr>
              <a:t>analysis</a:t>
            </a:r>
          </a:p>
          <a:p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smtClean="0">
                <a:latin typeface="Century" panose="02040604050505020304" pitchFamily="18" charset="0"/>
              </a:rPr>
              <a:t>                                                    </a:t>
            </a:r>
            <a:r>
              <a:rPr lang="en-US" sz="2400" dirty="0" smtClean="0">
                <a:solidFill>
                  <a:srgbClr val="00FF00"/>
                </a:solidFill>
                <a:latin typeface="Century" panose="02040604050505020304" pitchFamily="18" charset="0"/>
              </a:rPr>
              <a:t>Anti-CD45</a:t>
            </a:r>
            <a:endParaRPr lang="en-US" sz="2400" dirty="0">
              <a:solidFill>
                <a:srgbClr val="00FF00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entury" panose="02040604050505020304" pitchFamily="18" charset="0"/>
              </a:rPr>
              <a:t> Flow cytometry Analysis </a:t>
            </a:r>
            <a:r>
              <a:rPr lang="en-US" sz="2400" dirty="0" smtClean="0">
                <a:latin typeface="Century" panose="02040604050505020304" pitchFamily="18" charset="0"/>
              </a:rPr>
              <a:t>      </a:t>
            </a:r>
            <a:r>
              <a:rPr lang="en-US" sz="2400" dirty="0" smtClean="0">
                <a:solidFill>
                  <a:srgbClr val="00FF00"/>
                </a:solidFill>
                <a:latin typeface="Century" panose="02040604050505020304" pitchFamily="18" charset="0"/>
              </a:rPr>
              <a:t>Anti-B220-FITC</a:t>
            </a:r>
          </a:p>
          <a:p>
            <a:r>
              <a:rPr lang="en-US" sz="2400" dirty="0">
                <a:solidFill>
                  <a:srgbClr val="00FF00"/>
                </a:solidFill>
                <a:latin typeface="Century" panose="02040604050505020304" pitchFamily="18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Century" panose="02040604050505020304" pitchFamily="18" charset="0"/>
              </a:rPr>
              <a:t>                                                    Anti-CD3-PE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                                                               </a:t>
            </a:r>
            <a:endParaRPr lang="en-US" sz="2400" dirty="0">
              <a:solidFill>
                <a:schemeClr val="accent2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entury" panose="02040604050505020304" pitchFamily="18" charset="0"/>
              </a:rPr>
              <a:t> Tissue sectioning and staining </a:t>
            </a:r>
            <a:r>
              <a:rPr lang="en-US" sz="2400" dirty="0" smtClean="0">
                <a:latin typeface="Century" panose="02040604050505020304" pitchFamily="18" charset="0"/>
              </a:rPr>
              <a:t>   </a:t>
            </a:r>
            <a:r>
              <a:rPr lang="en-US" sz="2400" dirty="0" smtClean="0">
                <a:solidFill>
                  <a:srgbClr val="FF3300"/>
                </a:solidFill>
                <a:latin typeface="Century" panose="02040604050505020304" pitchFamily="18" charset="0"/>
              </a:rPr>
              <a:t>Hematoxylin</a:t>
            </a:r>
          </a:p>
          <a:p>
            <a:r>
              <a:rPr lang="en-US" sz="2400" dirty="0" smtClean="0">
                <a:solidFill>
                  <a:srgbClr val="FF3300"/>
                </a:solidFill>
                <a:latin typeface="Century" panose="02040604050505020304" pitchFamily="18" charset="0"/>
              </a:rPr>
              <a:t>                                                            Eosin 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                                                            </a:t>
            </a:r>
            <a:r>
              <a:rPr lang="en-US" sz="2400" dirty="0">
                <a:solidFill>
                  <a:srgbClr val="00FFFF"/>
                </a:solidFill>
                <a:latin typeface="Century" panose="02040604050505020304" pitchFamily="18" charset="0"/>
              </a:rPr>
              <a:t>Masson’s trichrome</a:t>
            </a:r>
            <a:endParaRPr lang="en-US" sz="2400" dirty="0" smtClean="0">
              <a:solidFill>
                <a:srgbClr val="00FFFF"/>
              </a:solidFill>
              <a:latin typeface="Century" panose="02040604050505020304" pitchFamily="18" charset="0"/>
            </a:endParaRPr>
          </a:p>
          <a:p>
            <a:endParaRPr lang="fa-IR" sz="2400" dirty="0">
              <a:latin typeface="Century" panose="020406040505050203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735977" y="2179851"/>
            <a:ext cx="287383" cy="11903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395" t="-1457" r="48856" b="6444"/>
          <a:stretch/>
        </p:blipFill>
        <p:spPr>
          <a:xfrm>
            <a:off x="9601201" y="-104502"/>
            <a:ext cx="2450438" cy="332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D263 Coverslip/Coverglass | Warner Instru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00" y="3002811"/>
            <a:ext cx="3796591" cy="3456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/>
          <p:cNvSpPr/>
          <p:nvPr/>
        </p:nvSpPr>
        <p:spPr>
          <a:xfrm>
            <a:off x="4973929" y="3690788"/>
            <a:ext cx="317863" cy="127309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Left Brace 14"/>
          <p:cNvSpPr/>
          <p:nvPr/>
        </p:nvSpPr>
        <p:spPr>
          <a:xfrm>
            <a:off x="5505152" y="4994975"/>
            <a:ext cx="317863" cy="127309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8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5"/>
            <a:ext cx="8997785" cy="102725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Marker expression analysis in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pre-conditioned MSC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Flask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1" y="1502230"/>
            <a:ext cx="8611802" cy="411234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z="1400" smtClean="0">
                <a:solidFill>
                  <a:schemeClr val="tx1"/>
                </a:solidFill>
              </a:r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7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16c05727-aa75-4e4a-9b5f-8a80a1165891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552</Words>
  <Application>Microsoft Office PowerPoint</Application>
  <PresentationFormat>Widescreen</PresentationFormat>
  <Paragraphs>183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</vt:lpstr>
      <vt:lpstr>Rockwell</vt:lpstr>
      <vt:lpstr>Tahoma</vt:lpstr>
      <vt:lpstr>Times New Roman</vt:lpstr>
      <vt:lpstr>Wingdings</vt:lpstr>
      <vt:lpstr>Office Theme</vt:lpstr>
      <vt:lpstr>         In The Name Of God </vt:lpstr>
      <vt:lpstr>PowerPoint Presentation</vt:lpstr>
      <vt:lpstr>INTRODUCTION </vt:lpstr>
      <vt:lpstr>  Effect of Pre-conditioning on MSC</vt:lpstr>
      <vt:lpstr>INTRODUCTION </vt:lpstr>
      <vt:lpstr>Treatment     (CBT) Cell –based therapy       Reduce progression of the disease but do not facilitate regeneration of damaged lung tissue</vt:lpstr>
      <vt:lpstr>Material</vt:lpstr>
      <vt:lpstr>Method</vt:lpstr>
      <vt:lpstr> Marker expression analysis in pre-conditioned MSC</vt:lpstr>
      <vt:lpstr> Bleomycin-induced ﬁbrosis </vt:lpstr>
      <vt:lpstr>Result </vt:lpstr>
      <vt:lpstr>Cell viability analysis after MSC treatment </vt:lpstr>
      <vt:lpstr>Cell inﬂammation analysis after MSC treatment </vt:lpstr>
      <vt:lpstr>Effect of pre-conditioned MSC administration on Nitric Oxide (NO) production </vt:lpstr>
      <vt:lpstr>Flow cytometry analysis   Percentage of T-cell and B- cell population in MSC treated and untreated tissue </vt:lpstr>
      <vt:lpstr>Flow cytometry analysis   Percentage of granulocyte and macrophages in MSC treated and untreated tissue </vt:lpstr>
      <vt:lpstr>Hydroxyproline analysis </vt:lpstr>
      <vt:lpstr>     Histological analysis   </vt:lpstr>
      <vt:lpstr>        Result  Alteration of the dose of cocl2 and H2O2                                                                     improvement in lung histology  </vt:lpstr>
      <vt:lpstr> Discussion </vt:lpstr>
      <vt:lpstr> Discussion </vt:lpstr>
      <vt:lpstr> Discussion </vt:lpstr>
      <vt:lpstr> Discussion </vt:lpstr>
      <vt:lpstr>  Conclusions  Transplantation of preconditioned -MSCs    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2022-07-21T09:43:22Z</dcterms:created>
  <dcterms:modified xsi:type="dcterms:W3CDTF">2022-07-23T15:33:20Z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