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8" r:id="rId3"/>
    <p:sldId id="263" r:id="rId4"/>
    <p:sldId id="260" r:id="rId5"/>
    <p:sldId id="281" r:id="rId6"/>
    <p:sldId id="295" r:id="rId7"/>
    <p:sldId id="262" r:id="rId8"/>
    <p:sldId id="275" r:id="rId9"/>
    <p:sldId id="269" r:id="rId10"/>
    <p:sldId id="277" r:id="rId11"/>
    <p:sldId id="270" r:id="rId12"/>
    <p:sldId id="283" r:id="rId13"/>
    <p:sldId id="271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layfair Display Medium" panose="020B0604020202020204" charset="0"/>
      <p:regular r:id="rId20"/>
      <p:bold r:id="rId21"/>
      <p:italic r:id="rId22"/>
      <p:boldItalic r:id="rId23"/>
    </p:embeddedFont>
    <p:embeddedFont>
      <p:font typeface="Inria Serif" panose="020B0604020202020204" charset="0"/>
      <p:regular r:id="rId24"/>
      <p:bold r:id="rId25"/>
      <p:italic r:id="rId26"/>
      <p:boldItalic r:id="rId27"/>
    </p:embeddedFont>
    <p:embeddedFont>
      <p:font typeface="B Nazanin" panose="00000400000000000000" pitchFamily="2" charset="-78"/>
      <p:regular r:id="rId28"/>
    </p:embeddedFont>
    <p:embeddedFont>
      <p:font typeface="Inria Serif Light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7C53B0-14E7-474A-AFAD-9943C6126663}">
  <a:tblStyle styleId="{897C53B0-14E7-474A-AFAD-9943C61266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AAFFF2-0B33-4D40-AF34-E81F652880F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0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da24d69543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da24d69543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da24d6954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da24d6954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02900" y="1361354"/>
            <a:ext cx="3724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227900" y="-1675"/>
            <a:ext cx="916200" cy="91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rgbClr val="3B1106">
              <a:alpha val="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702900" y="1233658"/>
            <a:ext cx="4746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02900" y="2787333"/>
            <a:ext cx="4746000" cy="2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600"/>
              </a:spcBef>
              <a:spcAft>
                <a:spcPts val="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5928400" y="916150"/>
            <a:ext cx="2299500" cy="331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8227900" y="4227300"/>
            <a:ext cx="916200" cy="916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2307300" y="921000"/>
            <a:ext cx="6836700" cy="4222500"/>
          </a:xfrm>
          <a:prstGeom prst="rect">
            <a:avLst/>
          </a:prstGeom>
          <a:solidFill>
            <a:srgbClr val="3B1106">
              <a:alpha val="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763000" y="1376700"/>
            <a:ext cx="5925300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▫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marL="914400" lvl="1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▪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marL="1371600" lvl="2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▫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marL="1828800" lvl="3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●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marL="2286000" lvl="4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○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marL="2743200" lvl="5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■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marL="3200400" lvl="6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●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marL="3657600" lvl="7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○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marL="4114800" lvl="8" indent="-4318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Font typeface="Inria Serif"/>
              <a:buChar char="■"/>
              <a:defRPr sz="3200" i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213450" y="60053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lt2"/>
                </a:solidFill>
                <a:latin typeface="Inria Serif"/>
                <a:ea typeface="Inria Serif"/>
                <a:cs typeface="Inria Serif"/>
                <a:sym typeface="Inria Serif"/>
              </a:rPr>
              <a:t>“</a:t>
            </a:r>
            <a:endParaRPr sz="9600" b="1">
              <a:solidFill>
                <a:schemeClr val="lt2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2307300" y="921000"/>
            <a:ext cx="6836700" cy="422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2794425" y="1376725"/>
            <a:ext cx="2754000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5934401" y="1376725"/>
            <a:ext cx="2754000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884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transparent frame">
  <p:cSld name="BLANK_1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8849"/>
            </a:avLst>
          </a:prstGeom>
          <a:solidFill>
            <a:srgbClr val="3B1106">
              <a:alpha val="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  <a:solidFill>
            <a:srgbClr val="3B1106">
              <a:alpha val="6150"/>
            </a:srgbClr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lvl="1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lvl="2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lvl="3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lvl="4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lvl="5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lvl="6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lvl="7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lvl="8" algn="ctr" rtl="0">
              <a:buNone/>
              <a:defRPr sz="13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Medium"/>
              <a:buNone/>
              <a:defRPr sz="2200">
                <a:solidFill>
                  <a:schemeClr val="accen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Medium"/>
              <a:buNone/>
              <a:defRPr sz="2200">
                <a:solidFill>
                  <a:schemeClr val="accen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Medium"/>
              <a:buNone/>
              <a:defRPr sz="2200">
                <a:solidFill>
                  <a:schemeClr val="accen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Medium"/>
              <a:buNone/>
              <a:defRPr sz="2200">
                <a:solidFill>
                  <a:schemeClr val="accen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Medium"/>
              <a:buNone/>
              <a:defRPr sz="2200">
                <a:solidFill>
                  <a:schemeClr val="accen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Medium"/>
              <a:buNone/>
              <a:defRPr sz="2200">
                <a:solidFill>
                  <a:schemeClr val="accen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Medium"/>
              <a:buNone/>
              <a:defRPr sz="2200">
                <a:solidFill>
                  <a:schemeClr val="accen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Medium"/>
              <a:buNone/>
              <a:defRPr sz="2200">
                <a:solidFill>
                  <a:schemeClr val="accen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Medium"/>
              <a:buNone/>
              <a:defRPr sz="2200">
                <a:solidFill>
                  <a:schemeClr val="accent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2763000" y="1376700"/>
            <a:ext cx="5925300" cy="3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▫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1pPr>
            <a:lvl2pPr marL="914400" lvl="1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▪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2pPr>
            <a:lvl3pPr marL="1371600" lvl="2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▫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3pPr>
            <a:lvl4pPr marL="1828800" lvl="3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●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4pPr>
            <a:lvl5pPr marL="2286000" lvl="4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○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5pPr>
            <a:lvl6pPr marL="2743200" lvl="5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■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6pPr>
            <a:lvl7pPr marL="3200400" lvl="6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●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7pPr>
            <a:lvl8pPr marL="3657600" lvl="7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○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8pPr>
            <a:lvl9pPr marL="4114800" lvl="8" indent="-3556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Inria Serif Light"/>
              <a:buChar char="■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7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616527" y="-325581"/>
            <a:ext cx="6932224" cy="257001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2400" b="1" dirty="0">
                <a:solidFill>
                  <a:schemeClr val="accent2">
                    <a:lumMod val="25000"/>
                  </a:schemeClr>
                </a:solidFill>
                <a:cs typeface="+mj-cs"/>
              </a:rPr>
              <a:t>Expression of the immune </a:t>
            </a:r>
            <a:r>
              <a:rPr lang="en-US" sz="2400" b="1" dirty="0" smtClean="0">
                <a:solidFill>
                  <a:schemeClr val="accent2">
                    <a:lumMod val="25000"/>
                  </a:schemeClr>
                </a:solidFill>
                <a:cs typeface="+mj-cs"/>
              </a:rPr>
              <a:t>checkpoint receptors </a:t>
            </a:r>
            <a:r>
              <a:rPr lang="en-US" sz="2400" b="1" i="1" u="sng" dirty="0" smtClean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CTLA‑4</a:t>
            </a:r>
            <a:r>
              <a:rPr lang="en-US" sz="2400" b="1" dirty="0" smtClean="0">
                <a:solidFill>
                  <a:schemeClr val="accent2">
                    <a:lumMod val="25000"/>
                  </a:schemeClr>
                </a:solidFill>
                <a:cs typeface="+mj-cs"/>
              </a:rPr>
              <a:t>, </a:t>
            </a:r>
            <a:r>
              <a:rPr lang="en-US" sz="2400" b="1" i="1" u="sng" dirty="0" smtClean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LAG‑3</a:t>
            </a:r>
            <a:r>
              <a:rPr lang="en-US" sz="2400" b="1" dirty="0">
                <a:solidFill>
                  <a:schemeClr val="accent2">
                    <a:lumMod val="25000"/>
                  </a:schemeClr>
                </a:solidFill>
                <a:cs typeface="+mj-cs"/>
              </a:rPr>
              <a:t>, and </a:t>
            </a:r>
            <a:r>
              <a:rPr lang="en-US" sz="2400" b="1" i="1" u="sng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TIM‑3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cs typeface="+mj-cs"/>
              </a:rPr>
              <a:t> </a:t>
            </a:r>
            <a:r>
              <a:rPr lang="en-US" sz="2400" b="1" i="1" dirty="0" smtClean="0">
                <a:solidFill>
                  <a:schemeClr val="accent2">
                    <a:lumMod val="25000"/>
                  </a:schemeClr>
                </a:solidFill>
                <a:cs typeface="+mj-cs"/>
              </a:rPr>
              <a:t/>
            </a:r>
            <a:br>
              <a:rPr lang="en-US" sz="2400" b="1" i="1" dirty="0" smtClean="0">
                <a:solidFill>
                  <a:schemeClr val="accent2">
                    <a:lumMod val="25000"/>
                  </a:schemeClr>
                </a:solidFill>
                <a:cs typeface="+mj-cs"/>
              </a:rPr>
            </a:br>
            <a:r>
              <a:rPr lang="en-US" sz="2400" b="1" dirty="0" smtClean="0">
                <a:solidFill>
                  <a:schemeClr val="accent2">
                    <a:lumMod val="25000"/>
                  </a:schemeClr>
                </a:solidFill>
                <a:cs typeface="+mj-cs"/>
              </a:rPr>
              <a:t>in </a:t>
            </a:r>
            <a:r>
              <a:rPr lang="en-US" sz="2400" b="1" dirty="0">
                <a:solidFill>
                  <a:schemeClr val="accent2">
                    <a:lumMod val="25000"/>
                  </a:schemeClr>
                </a:solidFill>
                <a:cs typeface="+mj-cs"/>
              </a:rPr>
              <a:t>β‑thalassemia major patients: </a:t>
            </a:r>
            <a:r>
              <a:rPr lang="en-US" sz="2400" b="1" dirty="0" smtClean="0">
                <a:solidFill>
                  <a:schemeClr val="accent2">
                    <a:lumMod val="25000"/>
                  </a:schemeClr>
                </a:solidFill>
                <a:cs typeface="+mj-cs"/>
              </a:rPr>
              <a:t/>
            </a:r>
            <a:br>
              <a:rPr lang="en-US" sz="2400" b="1" dirty="0" smtClean="0">
                <a:solidFill>
                  <a:schemeClr val="accent2">
                    <a:lumMod val="25000"/>
                  </a:schemeClr>
                </a:solidFill>
                <a:cs typeface="+mj-cs"/>
              </a:rPr>
            </a:br>
            <a:r>
              <a:rPr lang="en-US" sz="2400" b="1" dirty="0" smtClean="0">
                <a:solidFill>
                  <a:schemeClr val="accent2">
                    <a:lumMod val="25000"/>
                  </a:schemeClr>
                </a:solidFill>
                <a:cs typeface="+mj-cs"/>
              </a:rPr>
              <a:t>correlation</a:t>
            </a:r>
            <a:r>
              <a:rPr lang="en-US" sz="2400" b="1" dirty="0">
                <a:solidFill>
                  <a:schemeClr val="accent2">
                    <a:lumMod val="25000"/>
                  </a:schemeClr>
                </a:solidFill>
                <a:cs typeface="+mj-cs"/>
              </a:rPr>
              <a:t> </a:t>
            </a:r>
            <a:r>
              <a:rPr lang="en-US" sz="2400" b="1" dirty="0" smtClean="0">
                <a:solidFill>
                  <a:schemeClr val="accent2">
                    <a:lumMod val="25000"/>
                  </a:schemeClr>
                </a:solidFill>
                <a:cs typeface="+mj-cs"/>
              </a:rPr>
              <a:t>with </a:t>
            </a:r>
            <a:r>
              <a:rPr lang="en-US" sz="2400" b="1" dirty="0">
                <a:solidFill>
                  <a:schemeClr val="accent2">
                    <a:lumMod val="25000"/>
                  </a:schemeClr>
                </a:solidFill>
                <a:cs typeface="+mj-cs"/>
              </a:rPr>
              <a:t>alloantibody production and regulatory T cells (</a:t>
            </a:r>
            <a:r>
              <a:rPr lang="en-US" sz="2400" b="1" dirty="0" err="1">
                <a:solidFill>
                  <a:schemeClr val="accent2">
                    <a:lumMod val="25000"/>
                  </a:schemeClr>
                </a:solidFill>
                <a:cs typeface="+mj-cs"/>
              </a:rPr>
              <a:t>Tregs</a:t>
            </a:r>
            <a:r>
              <a:rPr lang="en-US" sz="2400" b="1" dirty="0">
                <a:solidFill>
                  <a:schemeClr val="accent2">
                    <a:lumMod val="25000"/>
                  </a:schemeClr>
                </a:solidFill>
                <a:cs typeface="+mj-cs"/>
              </a:rPr>
              <a:t>) phenotype </a:t>
            </a:r>
            <a:br>
              <a:rPr lang="en-US" sz="2400" b="1" dirty="0">
                <a:solidFill>
                  <a:schemeClr val="accent2">
                    <a:lumMod val="25000"/>
                  </a:schemeClr>
                </a:solidFill>
                <a:cs typeface="+mj-cs"/>
              </a:rPr>
            </a:br>
            <a:r>
              <a:rPr lang="en-US" sz="2400" b="1" dirty="0" smtClean="0">
                <a:solidFill>
                  <a:schemeClr val="accent2">
                    <a:lumMod val="25000"/>
                  </a:schemeClr>
                </a:solidFill>
                <a:cs typeface="+mj-cs"/>
              </a:rPr>
              <a:t>(</a:t>
            </a:r>
            <a:r>
              <a:rPr lang="en-US" sz="2400" b="1" dirty="0" smtClean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fa-IR" sz="2400" b="1" dirty="0" smtClean="0">
                <a:solidFill>
                  <a:schemeClr val="accent2">
                    <a:lumMod val="25000"/>
                  </a:schemeClr>
                </a:solidFill>
                <a:cs typeface="+mj-cs"/>
              </a:rPr>
              <a:t>21</a:t>
            </a:r>
            <a:r>
              <a:rPr lang="en-US" sz="2400" b="1" dirty="0" smtClean="0">
                <a:solidFill>
                  <a:schemeClr val="accent2">
                    <a:lumMod val="25000"/>
                  </a:schemeClr>
                </a:solidFill>
                <a:cs typeface="+mj-cs"/>
              </a:rPr>
              <a:t>)</a:t>
            </a:r>
            <a:endParaRPr sz="2400" b="1" dirty="0">
              <a:solidFill>
                <a:schemeClr val="accent2">
                  <a:lumMod val="25000"/>
                </a:schemeClr>
              </a:solidFill>
              <a:cs typeface="+mj-cs"/>
            </a:endParaRPr>
          </a:p>
        </p:txBody>
      </p:sp>
      <p:grpSp>
        <p:nvGrpSpPr>
          <p:cNvPr id="67" name="Google Shape;67;p13"/>
          <p:cNvGrpSpPr/>
          <p:nvPr/>
        </p:nvGrpSpPr>
        <p:grpSpPr>
          <a:xfrm>
            <a:off x="8370067" y="150601"/>
            <a:ext cx="632500" cy="611548"/>
            <a:chOff x="1247825" y="5001950"/>
            <a:chExt cx="443300" cy="428675"/>
          </a:xfrm>
        </p:grpSpPr>
        <p:sp>
          <p:nvSpPr>
            <p:cNvPr id="68" name="Google Shape;68;p13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94" y="0"/>
            <a:ext cx="1355785" cy="1337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4" name="Google Shape;1544;p49"/>
          <p:cNvGrpSpPr/>
          <p:nvPr/>
        </p:nvGrpSpPr>
        <p:grpSpPr>
          <a:xfrm>
            <a:off x="1411475" y="2897973"/>
            <a:ext cx="2262575" cy="1980387"/>
            <a:chOff x="1442627" y="5710929"/>
            <a:chExt cx="594318" cy="590600"/>
          </a:xfrm>
        </p:grpSpPr>
        <p:sp>
          <p:nvSpPr>
            <p:cNvPr id="15" name="Google Shape;1545;p49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546;p49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547;p49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548;p49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706844" y="3115699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spc="5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Annals</a:t>
            </a:r>
            <a:endParaRPr lang="fa-IR" sz="1800" b="1" spc="50" dirty="0" smtClean="0">
              <a:ln w="0"/>
              <a:solidFill>
                <a:schemeClr val="accent5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1800" b="1" spc="5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800" b="1" spc="50" dirty="0">
                <a:ln w="0"/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of </a:t>
            </a:r>
            <a:endParaRPr lang="fa-IR" sz="1800" b="1" spc="50" dirty="0" smtClean="0">
              <a:ln w="0"/>
              <a:solidFill>
                <a:schemeClr val="accent5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1800" b="1" spc="5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Hematology</a:t>
            </a:r>
            <a:endParaRPr lang="en-US" sz="1800" b="1" cap="none" spc="50" dirty="0">
              <a:ln w="0"/>
              <a:solidFill>
                <a:schemeClr val="accent5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5303" t="34528" r="49201" b="25296"/>
          <a:stretch/>
        </p:blipFill>
        <p:spPr>
          <a:xfrm>
            <a:off x="4779818" y="2752600"/>
            <a:ext cx="3338946" cy="2125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3727" t="35169" r="12790" b="30375"/>
          <a:stretch/>
        </p:blipFill>
        <p:spPr>
          <a:xfrm>
            <a:off x="671946" y="2013848"/>
            <a:ext cx="6504709" cy="23572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4800600" y="706582"/>
            <a:ext cx="3685308" cy="1015663"/>
          </a:xfrm>
          <a:prstGeom prst="rect">
            <a:avLst/>
          </a:prstGeom>
          <a:solidFill>
            <a:schemeClr val="tx2">
              <a:lumMod val="90000"/>
            </a:schemeClr>
          </a:solidFill>
          <a:effectLst>
            <a:outerShdw blurRad="40000" dist="20000" sx="23000" sy="23000" rotWithShape="0">
              <a:srgbClr val="000000">
                <a:alpha val="0"/>
              </a:srgbClr>
            </a:outerShdw>
            <a:reflection endPos="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CTLA‑4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LAG‑3, and TIM‑3 gene expression and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markers</a:t>
            </a:r>
            <a:endParaRPr lang="en-US" sz="9600" b="1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15287" y="4555412"/>
            <a:ext cx="41229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accent5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endParaRPr lang="en-US" sz="5400" b="0" cap="none" spc="0" dirty="0">
              <a:ln w="0"/>
              <a:solidFill>
                <a:schemeClr val="accent5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79" name="Google Shape;279;p27"/>
          <p:cNvGrpSpPr/>
          <p:nvPr/>
        </p:nvGrpSpPr>
        <p:grpSpPr>
          <a:xfrm>
            <a:off x="4186103" y="1274657"/>
            <a:ext cx="771774" cy="685706"/>
            <a:chOff x="5292575" y="3681900"/>
            <a:chExt cx="420150" cy="373275"/>
          </a:xfrm>
        </p:grpSpPr>
        <p:sp>
          <p:nvSpPr>
            <p:cNvPr id="280" name="Google Shape;280;p27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768" y="3992270"/>
            <a:ext cx="3531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Discussion</a:t>
            </a:r>
            <a:endParaRPr lang="en-US" sz="5400" b="0" cap="none" spc="0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0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chemeClr val="accent5">
                    <a:lumMod val="25000"/>
                  </a:schemeClr>
                </a:solidFill>
              </a:rPr>
              <a:t>12</a:t>
            </a:fld>
            <a:endParaRPr sz="1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71" name="Google Shape;471;p40"/>
          <p:cNvSpPr/>
          <p:nvPr/>
        </p:nvSpPr>
        <p:spPr>
          <a:xfrm>
            <a:off x="0" y="20662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40"/>
          <p:cNvSpPr/>
          <p:nvPr/>
        </p:nvSpPr>
        <p:spPr>
          <a:xfrm>
            <a:off x="0" y="20662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3" name="Google Shape;473;p40"/>
          <p:cNvGrpSpPr/>
          <p:nvPr/>
        </p:nvGrpSpPr>
        <p:grpSpPr>
          <a:xfrm>
            <a:off x="1786339" y="1398601"/>
            <a:ext cx="473400" cy="473400"/>
            <a:chOff x="1786339" y="1703401"/>
            <a:chExt cx="473400" cy="473400"/>
          </a:xfrm>
        </p:grpSpPr>
        <p:sp>
          <p:nvSpPr>
            <p:cNvPr id="474" name="Google Shape;474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ria Serif"/>
                <a:ea typeface="Inria Serif"/>
                <a:cs typeface="Inria Serif"/>
                <a:sym typeface="Inria Serif"/>
              </a:endParaRPr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ria Serif"/>
                  <a:ea typeface="Inria Serif"/>
                  <a:cs typeface="Inria Serif"/>
                  <a:sym typeface="Inria Serif"/>
                </a:rPr>
                <a:t>1</a:t>
              </a:r>
              <a:endParaRPr sz="600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endParaRPr>
            </a:p>
          </p:txBody>
        </p:sp>
      </p:grpSp>
      <p:grpSp>
        <p:nvGrpSpPr>
          <p:cNvPr id="476" name="Google Shape;476;p40"/>
          <p:cNvGrpSpPr/>
          <p:nvPr/>
        </p:nvGrpSpPr>
        <p:grpSpPr>
          <a:xfrm>
            <a:off x="3814414" y="1398601"/>
            <a:ext cx="473400" cy="473400"/>
            <a:chOff x="3814414" y="1703401"/>
            <a:chExt cx="473400" cy="473400"/>
          </a:xfrm>
        </p:grpSpPr>
        <p:sp>
          <p:nvSpPr>
            <p:cNvPr id="477" name="Google Shape;477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ria Serif"/>
                <a:ea typeface="Inria Serif"/>
                <a:cs typeface="Inria Serif"/>
                <a:sym typeface="Inria Serif"/>
              </a:endParaRPr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ria Serif"/>
                  <a:ea typeface="Inria Serif"/>
                  <a:cs typeface="Inria Serif"/>
                  <a:sym typeface="Inria Serif"/>
                </a:rPr>
                <a:t>3</a:t>
              </a:r>
              <a:endParaRPr sz="600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endParaRPr>
            </a:p>
          </p:txBody>
        </p:sp>
      </p:grpSp>
      <p:grpSp>
        <p:nvGrpSpPr>
          <p:cNvPr id="479" name="Google Shape;479;p40"/>
          <p:cNvGrpSpPr/>
          <p:nvPr/>
        </p:nvGrpSpPr>
        <p:grpSpPr>
          <a:xfrm>
            <a:off x="5842489" y="1398601"/>
            <a:ext cx="473400" cy="473400"/>
            <a:chOff x="5842489" y="1703401"/>
            <a:chExt cx="473400" cy="473400"/>
          </a:xfrm>
        </p:grpSpPr>
        <p:sp>
          <p:nvSpPr>
            <p:cNvPr id="480" name="Google Shape;480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ria Serif"/>
                <a:ea typeface="Inria Serif"/>
                <a:cs typeface="Inria Serif"/>
                <a:sym typeface="Inria Serif"/>
              </a:endParaRPr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ria Serif"/>
                  <a:ea typeface="Inria Serif"/>
                  <a:cs typeface="Inria Serif"/>
                  <a:sym typeface="Inria Serif"/>
                </a:rPr>
                <a:t>5</a:t>
              </a:r>
              <a:endParaRPr sz="600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endParaRPr>
            </a:p>
          </p:txBody>
        </p:sp>
      </p:grpSp>
      <p:grpSp>
        <p:nvGrpSpPr>
          <p:cNvPr id="482" name="Google Shape;482;p40"/>
          <p:cNvGrpSpPr/>
          <p:nvPr/>
        </p:nvGrpSpPr>
        <p:grpSpPr>
          <a:xfrm>
            <a:off x="6880814" y="3271500"/>
            <a:ext cx="473400" cy="473400"/>
            <a:chOff x="6880814" y="3576300"/>
            <a:chExt cx="473400" cy="473400"/>
          </a:xfrm>
        </p:grpSpPr>
        <p:sp>
          <p:nvSpPr>
            <p:cNvPr id="483" name="Google Shape;483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ria Serif"/>
                <a:ea typeface="Inria Serif"/>
                <a:cs typeface="Inria Serif"/>
                <a:sym typeface="Inria Serif"/>
              </a:endParaRPr>
            </a:p>
          </p:txBody>
        </p:sp>
        <p:sp>
          <p:nvSpPr>
            <p:cNvPr id="484" name="Google Shape;484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ria Serif"/>
                  <a:ea typeface="Inria Serif"/>
                  <a:cs typeface="Inria Serif"/>
                  <a:sym typeface="Inria Serif"/>
                </a:rPr>
                <a:t>6</a:t>
              </a:r>
              <a:endParaRPr sz="600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endParaRPr>
            </a:p>
          </p:txBody>
        </p:sp>
      </p:grpSp>
      <p:grpSp>
        <p:nvGrpSpPr>
          <p:cNvPr id="485" name="Google Shape;485;p40"/>
          <p:cNvGrpSpPr/>
          <p:nvPr/>
        </p:nvGrpSpPr>
        <p:grpSpPr>
          <a:xfrm>
            <a:off x="4852739" y="3271500"/>
            <a:ext cx="473400" cy="473400"/>
            <a:chOff x="4852739" y="3576300"/>
            <a:chExt cx="473400" cy="473400"/>
          </a:xfrm>
        </p:grpSpPr>
        <p:sp>
          <p:nvSpPr>
            <p:cNvPr id="486" name="Google Shape;486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ria Serif"/>
                <a:ea typeface="Inria Serif"/>
                <a:cs typeface="Inria Serif"/>
                <a:sym typeface="Inria Serif"/>
              </a:endParaRPr>
            </a:p>
          </p:txBody>
        </p:sp>
        <p:sp>
          <p:nvSpPr>
            <p:cNvPr id="487" name="Google Shape;487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ria Serif"/>
                  <a:ea typeface="Inria Serif"/>
                  <a:cs typeface="Inria Serif"/>
                  <a:sym typeface="Inria Serif"/>
                </a:rPr>
                <a:t>4</a:t>
              </a:r>
              <a:endParaRPr sz="600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endParaRPr>
            </a:p>
          </p:txBody>
        </p:sp>
      </p:grpSp>
      <p:grpSp>
        <p:nvGrpSpPr>
          <p:cNvPr id="488" name="Google Shape;488;p40"/>
          <p:cNvGrpSpPr/>
          <p:nvPr/>
        </p:nvGrpSpPr>
        <p:grpSpPr>
          <a:xfrm>
            <a:off x="2824664" y="3271500"/>
            <a:ext cx="473400" cy="473400"/>
            <a:chOff x="2824664" y="3576300"/>
            <a:chExt cx="473400" cy="473400"/>
          </a:xfrm>
        </p:grpSpPr>
        <p:sp>
          <p:nvSpPr>
            <p:cNvPr id="489" name="Google Shape;489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ria Serif"/>
                <a:ea typeface="Inria Serif"/>
                <a:cs typeface="Inria Serif"/>
                <a:sym typeface="Inria Serif"/>
              </a:endParaRPr>
            </a:p>
          </p:txBody>
        </p:sp>
        <p:sp>
          <p:nvSpPr>
            <p:cNvPr id="490" name="Google Shape;490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ria Serif"/>
                  <a:ea typeface="Inria Serif"/>
                  <a:cs typeface="Inria Serif"/>
                  <a:sym typeface="Inria Serif"/>
                </a:rPr>
                <a:t>2</a:t>
              </a:r>
              <a:endParaRPr sz="600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endParaRPr>
            </a:p>
          </p:txBody>
        </p:sp>
      </p:grpSp>
      <p:sp>
        <p:nvSpPr>
          <p:cNvPr id="491" name="Google Shape;491;p40"/>
          <p:cNvSpPr txBox="1"/>
          <p:nvPr/>
        </p:nvSpPr>
        <p:spPr>
          <a:xfrm>
            <a:off x="1099805" y="717072"/>
            <a:ext cx="1894509" cy="81887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Beta-thalassemia major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/>
              <a:t/>
            </a:r>
            <a:br>
              <a:rPr lang="en-US" sz="900" dirty="0"/>
            </a:br>
            <a:endParaRPr sz="900" dirty="0">
              <a:solidFill>
                <a:schemeClr val="dk2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492" name="Google Shape;492;p40"/>
          <p:cNvSpPr txBox="1"/>
          <p:nvPr/>
        </p:nvSpPr>
        <p:spPr>
          <a:xfrm>
            <a:off x="5435989" y="452043"/>
            <a:ext cx="1286400" cy="110595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immune checkpoint receptors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100" dirty="0">
              <a:solidFill>
                <a:schemeClr val="dk2"/>
              </a:solidFill>
              <a:latin typeface="Times New Roman" panose="02020603050405020304" pitchFamily="18" charset="0"/>
              <a:ea typeface="Inria Serif"/>
              <a:cs typeface="Times New Roman" panose="02020603050405020304" pitchFamily="18" charset="0"/>
              <a:sym typeface="Inria Serif"/>
            </a:endParaRPr>
          </a:p>
        </p:txBody>
      </p:sp>
      <p:sp>
        <p:nvSpPr>
          <p:cNvPr id="493" name="Google Shape;493;p40"/>
          <p:cNvSpPr txBox="1"/>
          <p:nvPr/>
        </p:nvSpPr>
        <p:spPr>
          <a:xfrm>
            <a:off x="4725717" y="3672331"/>
            <a:ext cx="710271" cy="5334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Treg</a:t>
            </a:r>
            <a:r>
              <a:rPr lang="en-US" sz="900" dirty="0"/>
              <a:t> </a:t>
            </a:r>
            <a:br>
              <a:rPr lang="en-US" sz="900" dirty="0"/>
            </a:br>
            <a:endParaRPr sz="900" dirty="0">
              <a:solidFill>
                <a:schemeClr val="dk2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494" name="Google Shape;494;p40"/>
          <p:cNvSpPr txBox="1"/>
          <p:nvPr/>
        </p:nvSpPr>
        <p:spPr>
          <a:xfrm>
            <a:off x="2075450" y="3672428"/>
            <a:ext cx="2014903" cy="85800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 overload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  <a:p>
            <a:pPr lvl="0"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alloimmunization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100" dirty="0">
              <a:solidFill>
                <a:schemeClr val="dk2"/>
              </a:solidFill>
              <a:latin typeface="Times New Roman" panose="02020603050405020304" pitchFamily="18" charset="0"/>
              <a:ea typeface="Inria Serif"/>
              <a:cs typeface="Times New Roman" panose="02020603050405020304" pitchFamily="18" charset="0"/>
              <a:sym typeface="Inria Serif"/>
            </a:endParaRPr>
          </a:p>
        </p:txBody>
      </p:sp>
      <p:sp>
        <p:nvSpPr>
          <p:cNvPr id="495" name="Google Shape;495;p40"/>
          <p:cNvSpPr txBox="1"/>
          <p:nvPr/>
        </p:nvSpPr>
        <p:spPr>
          <a:xfrm>
            <a:off x="3240361" y="506986"/>
            <a:ext cx="1699984" cy="99606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Dysregulation of </a:t>
            </a:r>
          </a:p>
          <a:p>
            <a:pPr lvl="0"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100" dirty="0">
              <a:solidFill>
                <a:schemeClr val="dk2"/>
              </a:solidFill>
              <a:latin typeface="Times New Roman" panose="02020603050405020304" pitchFamily="18" charset="0"/>
              <a:ea typeface="Inria Serif"/>
              <a:cs typeface="Times New Roman" panose="02020603050405020304" pitchFamily="18" charset="0"/>
              <a:sym typeface="Inria Serif"/>
            </a:endParaRPr>
          </a:p>
        </p:txBody>
      </p:sp>
      <p:sp>
        <p:nvSpPr>
          <p:cNvPr id="496" name="Google Shape;496;p40"/>
          <p:cNvSpPr txBox="1"/>
          <p:nvPr/>
        </p:nvSpPr>
        <p:spPr>
          <a:xfrm>
            <a:off x="6611146" y="3676601"/>
            <a:ext cx="1012736" cy="37678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LAG-3</a:t>
            </a:r>
            <a:r>
              <a:rPr lang="en-US" sz="900" dirty="0"/>
              <a:t> </a:t>
            </a:r>
            <a:endParaRPr sz="900" dirty="0">
              <a:solidFill>
                <a:schemeClr val="dk2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670" b="11097"/>
          <a:stretch/>
        </p:blipFill>
        <p:spPr>
          <a:xfrm>
            <a:off x="1600200" y="451096"/>
            <a:ext cx="5931779" cy="41278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711711" y="3724140"/>
            <a:ext cx="176522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Nazanin" panose="00000400000000000000" pitchFamily="2" charset="-78"/>
              </a:rPr>
              <a:t>ارائه دهنده:</a:t>
            </a:r>
          </a:p>
          <a:p>
            <a:pPr algn="ctr"/>
            <a:r>
              <a:rPr lang="fa-IR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Nazanin" panose="00000400000000000000" pitchFamily="2" charset="-78"/>
              </a:rPr>
              <a:t>مهسا اصغری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7660" y="3724140"/>
            <a:ext cx="263886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Nazanin" panose="00000400000000000000" pitchFamily="2" charset="-78"/>
              </a:rPr>
              <a:t>استاد راهنما:</a:t>
            </a:r>
          </a:p>
          <a:p>
            <a:pPr algn="ctr"/>
            <a:r>
              <a:rPr lang="fa-IR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Nazanin" panose="00000400000000000000" pitchFamily="2" charset="-78"/>
              </a:rPr>
              <a:t>جناب دکتر میرزایی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 amt="50000"/>
          </a:blip>
          <a:srcRect t="1630" b="2483"/>
          <a:stretch/>
        </p:blipFill>
        <p:spPr>
          <a:xfrm>
            <a:off x="5928950" y="918225"/>
            <a:ext cx="2300475" cy="330887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6340775" y="1317875"/>
            <a:ext cx="1491300" cy="2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Inria Serif"/>
                <a:cs typeface="Times New Roman" panose="02020603050405020304" pitchFamily="18" charset="0"/>
                <a:sym typeface="Inria Serif"/>
              </a:rPr>
              <a:t>1</a:t>
            </a:r>
            <a:endParaRPr sz="9600" b="1" dirty="0">
              <a:solidFill>
                <a:schemeClr val="lt1"/>
              </a:solidFill>
              <a:latin typeface="Times New Roman" panose="02020603050405020304" pitchFamily="18" charset="0"/>
              <a:ea typeface="Inria Serif"/>
              <a:cs typeface="Times New Roman" panose="02020603050405020304" pitchFamily="18" charset="0"/>
              <a:sym typeface="Inria Serif"/>
            </a:endParaRPr>
          </a:p>
        </p:txBody>
      </p:sp>
      <p:sp>
        <p:nvSpPr>
          <p:cNvPr id="89" name="Google Shape;89;p15"/>
          <p:cNvSpPr txBox="1">
            <a:spLocks noGrp="1"/>
          </p:cNvSpPr>
          <p:nvPr>
            <p:ph type="ctrTitle"/>
          </p:nvPr>
        </p:nvSpPr>
        <p:spPr>
          <a:xfrm>
            <a:off x="702900" y="1233658"/>
            <a:ext cx="4746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Introduction</a:t>
            </a:r>
            <a:endParaRPr b="1" dirty="0"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55645" y="2970605"/>
            <a:ext cx="7360446" cy="221415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indent="-457200">
              <a:spcAft>
                <a:spcPts val="600"/>
              </a:spcAft>
              <a:buFont typeface="+mj-lt"/>
              <a:buAutoNum type="arabicPeriod"/>
            </a:pP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Thalassemia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</a:t>
            </a:r>
          </a:p>
          <a:p>
            <a:pPr lvl="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Phenotypes &amp; Treatments</a:t>
            </a:r>
          </a:p>
          <a:p>
            <a:pPr lvl="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associated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blood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transfusion 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(responders &amp; </a:t>
            </a:r>
            <a:r>
              <a:rPr lang="en-US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nonresponders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anti-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(50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%), anti-D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(15.8%), and anti-E (10.5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pPr marL="0" lvl="0" indent="0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/>
            </a:r>
            <a:br>
              <a:rPr lang="en-US" dirty="0" smtClean="0"/>
            </a:br>
            <a:endParaRPr dirty="0"/>
          </a:p>
        </p:txBody>
      </p:sp>
      <p:grpSp>
        <p:nvGrpSpPr>
          <p:cNvPr id="6" name="Google Shape;815;p48"/>
          <p:cNvGrpSpPr/>
          <p:nvPr/>
        </p:nvGrpSpPr>
        <p:grpSpPr>
          <a:xfrm>
            <a:off x="702900" y="839784"/>
            <a:ext cx="535667" cy="559940"/>
            <a:chOff x="6618700" y="1635475"/>
            <a:chExt cx="456675" cy="432325"/>
          </a:xfrm>
        </p:grpSpPr>
        <p:sp>
          <p:nvSpPr>
            <p:cNvPr id="7" name="Google Shape;816;p48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17;p48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18;p48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19;p48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20;p48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8572194" y="4555412"/>
            <a:ext cx="29847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accent5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accent5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body" idx="1"/>
          </p:nvPr>
        </p:nvSpPr>
        <p:spPr>
          <a:xfrm>
            <a:off x="2794425" y="1439068"/>
            <a:ext cx="2754000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nTregs</a:t>
            </a:r>
            <a:endParaRPr sz="4000" b="1" dirty="0"/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CD4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CD25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FoxP3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455700" y="823775"/>
            <a:ext cx="1623900" cy="38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" dirty="0"/>
              <a:t>Introduction</a:t>
            </a:r>
            <a:endParaRPr dirty="0"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2"/>
          </p:nvPr>
        </p:nvSpPr>
        <p:spPr>
          <a:xfrm>
            <a:off x="5934401" y="1376725"/>
            <a:ext cx="2754000" cy="3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buClr>
                <a:srgbClr val="756F6F"/>
              </a:buClr>
              <a:buSzPts val="1400"/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Immune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checkpoint receptors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lang="en-US" sz="2000" b="1" dirty="0">
              <a:solidFill>
                <a:srgbClr val="FFFFFF"/>
              </a:solidFill>
              <a:latin typeface="Inria Serif"/>
              <a:ea typeface="Inria Serif"/>
              <a:cs typeface="Inria Serif"/>
              <a:sym typeface="Inria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nn-NO" dirty="0">
                <a:solidFill>
                  <a:schemeClr val="tx1">
                    <a:lumMod val="50000"/>
                  </a:schemeClr>
                </a:solidFill>
              </a:rPr>
              <a:t>CTLA-4; CD152 </a:t>
            </a:r>
            <a:endParaRPr lang="nn-NO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nn-NO" dirty="0" smtClean="0">
                <a:solidFill>
                  <a:schemeClr val="tx1">
                    <a:lumMod val="50000"/>
                  </a:schemeClr>
                </a:solidFill>
              </a:rPr>
              <a:t>LAG-3</a:t>
            </a:r>
            <a:r>
              <a:rPr lang="nn-NO" dirty="0">
                <a:solidFill>
                  <a:schemeClr val="tx1">
                    <a:lumMod val="50000"/>
                  </a:schemeClr>
                </a:solidFill>
              </a:rPr>
              <a:t>; CD223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nn-NO" dirty="0" smtClean="0">
                <a:solidFill>
                  <a:schemeClr val="tx1">
                    <a:lumMod val="50000"/>
                  </a:schemeClr>
                </a:solidFill>
              </a:rPr>
              <a:t>TIM-3 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nn-NO" dirty="0" smtClean="0">
                <a:solidFill>
                  <a:schemeClr val="tx1">
                    <a:lumMod val="50000"/>
                  </a:schemeClr>
                </a:solidFill>
              </a:rPr>
              <a:t>PD-1</a:t>
            </a:r>
            <a:endParaRPr lang="nn-NO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nn-NO" dirty="0">
                <a:solidFill>
                  <a:schemeClr val="tx1">
                    <a:lumMod val="50000"/>
                  </a:schemeClr>
                </a:solidFill>
              </a:rPr>
              <a:t>PD-L1; CD274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nn-NO" dirty="0"/>
              <a:t> </a:t>
            </a:r>
          </a:p>
        </p:txBody>
      </p:sp>
      <p:sp>
        <p:nvSpPr>
          <p:cNvPr id="145" name="Google Shape;145;p20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>
                <a:solidFill>
                  <a:schemeClr val="accent5">
                    <a:lumMod val="25000"/>
                  </a:schemeClr>
                </a:solidFill>
              </a:rPr>
              <a:t>3</a:t>
            </a:fld>
            <a:endParaRPr dirty="0">
              <a:solidFill>
                <a:schemeClr val="accent5">
                  <a:lumMod val="25000"/>
                </a:schemeClr>
              </a:solidFill>
            </a:endParaRPr>
          </a:p>
        </p:txBody>
      </p:sp>
      <p:grpSp>
        <p:nvGrpSpPr>
          <p:cNvPr id="146" name="Google Shape;146;p20"/>
          <p:cNvGrpSpPr/>
          <p:nvPr/>
        </p:nvGrpSpPr>
        <p:grpSpPr>
          <a:xfrm>
            <a:off x="453014" y="3917228"/>
            <a:ext cx="794394" cy="768186"/>
            <a:chOff x="1247825" y="5001950"/>
            <a:chExt cx="443300" cy="428675"/>
          </a:xfrm>
        </p:grpSpPr>
        <p:sp>
          <p:nvSpPr>
            <p:cNvPr id="147" name="Google Shape;147;p20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>
                <a:solidFill>
                  <a:schemeClr val="accent5">
                    <a:lumMod val="25000"/>
                  </a:schemeClr>
                </a:solidFill>
              </a:rPr>
              <a:t>4</a:t>
            </a:fld>
            <a:endParaRPr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1" y="794988"/>
            <a:ext cx="4535861" cy="3542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530" y="50569"/>
            <a:ext cx="3555452" cy="50314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363667" y="4558765"/>
            <a:ext cx="40958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0"/>
                <a:solidFill>
                  <a:schemeClr val="tx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Aim of the study</a:t>
            </a:r>
            <a:endParaRPr lang="en-US" sz="2800" b="1" cap="none" spc="50" dirty="0">
              <a:ln w="0"/>
              <a:solidFill>
                <a:schemeClr val="tx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10" name="Google Shape;67;p13"/>
          <p:cNvGrpSpPr/>
          <p:nvPr/>
        </p:nvGrpSpPr>
        <p:grpSpPr>
          <a:xfrm>
            <a:off x="178351" y="72841"/>
            <a:ext cx="632500" cy="611548"/>
            <a:chOff x="1247825" y="5001950"/>
            <a:chExt cx="443300" cy="428675"/>
          </a:xfrm>
        </p:grpSpPr>
        <p:sp>
          <p:nvSpPr>
            <p:cNvPr id="11" name="Google Shape;68;p13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9;p13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0;p13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1;p13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2;p13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3;p13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8"/>
          <p:cNvSpPr txBox="1">
            <a:spLocks noGrp="1"/>
          </p:cNvSpPr>
          <p:nvPr>
            <p:ph type="ctrTitle"/>
          </p:nvPr>
        </p:nvSpPr>
        <p:spPr>
          <a:xfrm>
            <a:off x="702900" y="1233658"/>
            <a:ext cx="4746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1" dirty="0"/>
              <a:t>Material and methods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420" name="Google Shape;420;p38"/>
          <p:cNvSpPr txBox="1">
            <a:spLocks noGrp="1"/>
          </p:cNvSpPr>
          <p:nvPr>
            <p:ph type="subTitle" idx="1"/>
          </p:nvPr>
        </p:nvSpPr>
        <p:spPr>
          <a:xfrm>
            <a:off x="702900" y="2787333"/>
            <a:ext cx="5122936" cy="2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accent5">
                    <a:lumMod val="25000"/>
                  </a:schemeClr>
                </a:solidFill>
              </a:rPr>
              <a:t>Patient </a:t>
            </a:r>
            <a:r>
              <a:rPr lang="en-US" sz="1600" b="1" dirty="0" smtClean="0">
                <a:solidFill>
                  <a:schemeClr val="accent5">
                    <a:lumMod val="25000"/>
                  </a:schemeClr>
                </a:solidFill>
              </a:rPr>
              <a:t>selection</a:t>
            </a:r>
            <a:r>
              <a:rPr lang="en-US" sz="1600" dirty="0" smtClean="0">
                <a:solidFill>
                  <a:schemeClr val="accent5">
                    <a:lumMod val="25000"/>
                  </a:schemeClr>
                </a:solidFill>
              </a:rPr>
              <a:t> (groups, 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</a:rPr>
              <a:t>exclusion </a:t>
            </a:r>
            <a:r>
              <a:rPr lang="en-US" sz="1600" dirty="0" smtClean="0">
                <a:solidFill>
                  <a:schemeClr val="accent5">
                    <a:lumMod val="25000"/>
                  </a:schemeClr>
                </a:solidFill>
              </a:rPr>
              <a:t>criteria)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accent5">
                    <a:lumMod val="25000"/>
                  </a:schemeClr>
                </a:solidFill>
              </a:rPr>
              <a:t>Laboratory parameters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5">
                    <a:lumMod val="25000"/>
                  </a:schemeClr>
                </a:solidFill>
              </a:rPr>
              <a:t>(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</a:rPr>
              <a:t>2 </a:t>
            </a:r>
            <a:r>
              <a:rPr lang="en-US" sz="1600" dirty="0" smtClean="0">
                <a:solidFill>
                  <a:schemeClr val="accent5">
                    <a:lumMod val="25000"/>
                  </a:schemeClr>
                </a:solidFill>
              </a:rPr>
              <a:t>ml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5">
                    <a:lumMod val="25000"/>
                  </a:schemeClr>
                </a:solidFill>
              </a:rPr>
              <a:t>fresh blood, EDTA, 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</a:rPr>
              <a:t>hematologic </a:t>
            </a:r>
            <a:r>
              <a:rPr lang="en-US" sz="1600" dirty="0" smtClean="0">
                <a:solidFill>
                  <a:schemeClr val="accent5">
                    <a:lumMod val="25000"/>
                  </a:schemeClr>
                </a:solidFill>
              </a:rPr>
              <a:t>parameters, CBC)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accent5">
                    <a:lumMod val="25000"/>
                  </a:schemeClr>
                </a:solidFill>
              </a:rPr>
              <a:t>RNA isolation and cDNA synthesis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5">
                    <a:lumMod val="25000"/>
                  </a:schemeClr>
                </a:solidFill>
              </a:rPr>
              <a:t>(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</a:rPr>
              <a:t>total RNA </a:t>
            </a:r>
            <a:r>
              <a:rPr lang="en-US" sz="1600" dirty="0" smtClean="0">
                <a:solidFill>
                  <a:schemeClr val="accent5">
                    <a:lumMod val="25000"/>
                  </a:schemeClr>
                </a:solidFill>
              </a:rPr>
              <a:t>extraction, quality determination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</a:rPr>
              <a:t>, cDNA </a:t>
            </a:r>
            <a:r>
              <a:rPr lang="en-US" sz="1600" dirty="0" smtClean="0">
                <a:solidFill>
                  <a:schemeClr val="accent5">
                    <a:lumMod val="25000"/>
                  </a:schemeClr>
                </a:solidFill>
              </a:rPr>
              <a:t>synthesis)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accent5">
                    <a:lumMod val="25000"/>
                  </a:schemeClr>
                </a:solidFill>
              </a:rPr>
              <a:t>Real‑time PCR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</a:rPr>
              <a:t>(SYBR Green real-time PCR, 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</a:rPr>
              <a:t>ACT-</a:t>
            </a:r>
            <a:r>
              <a:rPr lang="el-GR" sz="1600" dirty="0" smtClean="0">
                <a:solidFill>
                  <a:schemeClr val="accent5">
                    <a:lumMod val="25000"/>
                  </a:schemeClr>
                </a:solidFill>
              </a:rPr>
              <a:t>β</a:t>
            </a:r>
            <a:r>
              <a:rPr lang="en-US" sz="1600" dirty="0" smtClean="0">
                <a:solidFill>
                  <a:schemeClr val="accent5">
                    <a:lumMod val="25000"/>
                  </a:schemeClr>
                </a:solidFill>
              </a:rPr>
              <a:t>)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>
                <a:solidFill>
                  <a:schemeClr val="accent5">
                    <a:lumMod val="25000"/>
                  </a:schemeClr>
                </a:solidFill>
              </a:rPr>
              <a:t>Statistical analysis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5">
                    <a:lumMod val="25000"/>
                  </a:schemeClr>
                </a:solidFill>
              </a:rPr>
              <a:t>(SPSS, 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</a:rPr>
              <a:t>one-way </a:t>
            </a:r>
            <a:r>
              <a:rPr lang="en-US" sz="1600" dirty="0" smtClean="0">
                <a:solidFill>
                  <a:schemeClr val="accent5">
                    <a:lumMod val="25000"/>
                  </a:schemeClr>
                </a:solidFill>
              </a:rPr>
              <a:t>ANOVA) </a:t>
            </a:r>
            <a:endParaRPr lang="en-US" sz="1600" dirty="0">
              <a:solidFill>
                <a:schemeClr val="accent5">
                  <a:lumMod val="25000"/>
                </a:schemeClr>
              </a:solidFill>
            </a:endParaRPr>
          </a:p>
          <a:p>
            <a:pPr marL="0" lvl="0" indent="0">
              <a:spcAft>
                <a:spcPts val="600"/>
              </a:spcAft>
            </a:pPr>
            <a:endParaRPr lang="en-US" dirty="0"/>
          </a:p>
        </p:txBody>
      </p:sp>
      <p:pic>
        <p:nvPicPr>
          <p:cNvPr id="421" name="Google Shape;421;p38"/>
          <p:cNvPicPr preferRelativeResize="0"/>
          <p:nvPr/>
        </p:nvPicPr>
        <p:blipFill rotWithShape="1">
          <a:blip r:embed="rId3">
            <a:alphaModFix amt="50000"/>
          </a:blip>
          <a:srcRect t="1630" b="2483"/>
          <a:stretch/>
        </p:blipFill>
        <p:spPr>
          <a:xfrm>
            <a:off x="5928950" y="918225"/>
            <a:ext cx="2300475" cy="3308876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8"/>
          <p:cNvSpPr txBox="1"/>
          <p:nvPr/>
        </p:nvSpPr>
        <p:spPr>
          <a:xfrm>
            <a:off x="6340775" y="1317875"/>
            <a:ext cx="1491300" cy="2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rPr>
              <a:t>2</a:t>
            </a:r>
            <a:endParaRPr sz="9600" b="1" dirty="0">
              <a:solidFill>
                <a:schemeClr val="lt1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72194" y="4555412"/>
            <a:ext cx="29847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accent5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en-US" sz="5400" b="0" cap="none" spc="0" dirty="0">
              <a:ln w="0"/>
              <a:solidFill>
                <a:schemeClr val="accent5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7" name="Google Shape;712;p48"/>
          <p:cNvGrpSpPr/>
          <p:nvPr/>
        </p:nvGrpSpPr>
        <p:grpSpPr>
          <a:xfrm>
            <a:off x="702900" y="990600"/>
            <a:ext cx="384682" cy="522610"/>
            <a:chOff x="590250" y="244200"/>
            <a:chExt cx="407975" cy="532175"/>
          </a:xfrm>
        </p:grpSpPr>
        <p:sp>
          <p:nvSpPr>
            <p:cNvPr id="8" name="Google Shape;713;p48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14;p48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15;p48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16;p4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17;p48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18;p48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19;p48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20;p48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21;p48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22;p48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23;p48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24;p48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25;p48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26;p4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Results</a:t>
            </a: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258" y="923316"/>
            <a:ext cx="2298391" cy="33043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89122" y="1790645"/>
            <a:ext cx="8226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nria Serif" panose="020B0604020202020204" charset="0"/>
              </a:rPr>
              <a:t>3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nria Serif" panose="020B0604020202020204" charset="0"/>
            </a:endParaRPr>
          </a:p>
        </p:txBody>
      </p:sp>
      <p:grpSp>
        <p:nvGrpSpPr>
          <p:cNvPr id="8" name="Google Shape;920;p48"/>
          <p:cNvGrpSpPr/>
          <p:nvPr/>
        </p:nvGrpSpPr>
        <p:grpSpPr>
          <a:xfrm>
            <a:off x="702900" y="1066800"/>
            <a:ext cx="581891" cy="484908"/>
            <a:chOff x="5292575" y="3681900"/>
            <a:chExt cx="420150" cy="373275"/>
          </a:xfrm>
        </p:grpSpPr>
        <p:sp>
          <p:nvSpPr>
            <p:cNvPr id="9" name="Google Shape;921;p48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22;p48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23;p48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24;p48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25;p48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26;p48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27;p48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Rectangle 15"/>
          <p:cNvSpPr/>
          <p:nvPr/>
        </p:nvSpPr>
        <p:spPr>
          <a:xfrm>
            <a:off x="8572194" y="4555412"/>
            <a:ext cx="29847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accent5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en-US" sz="5400" b="0" cap="none" spc="0" dirty="0">
              <a:ln w="0"/>
              <a:solidFill>
                <a:schemeClr val="accent5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315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3778" t="15792" r="14190" b="20393"/>
          <a:stretch/>
        </p:blipFill>
        <p:spPr>
          <a:xfrm>
            <a:off x="761919" y="110186"/>
            <a:ext cx="7446900" cy="48077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73009" y="2514058"/>
            <a:ext cx="3042821" cy="1323439"/>
          </a:xfrm>
          <a:prstGeom prst="rect">
            <a:avLst/>
          </a:prstGeom>
          <a:effectLst>
            <a:outerShdw blurRad="40000" dist="20000" sx="23000" sy="23000" rotWithShape="0">
              <a:srgbClr val="000000">
                <a:alpha val="0"/>
              </a:srgbClr>
            </a:outerShdw>
            <a:reflection endPos="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laboratory, and clinical </a:t>
            </a:r>
            <a:endParaRPr lang="en-US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 of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β-thalassemia </a:t>
            </a:r>
            <a:endParaRPr lang="en-US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b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controls</a:t>
            </a:r>
            <a:endParaRPr lang="en-US" sz="7200" b="1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72194" y="4555412"/>
            <a:ext cx="29847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accent5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endParaRPr lang="en-US" sz="5400" b="0" cap="none" spc="0" dirty="0">
              <a:ln w="0"/>
              <a:solidFill>
                <a:schemeClr val="accent5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676" t="13316" r="49642" b="14193"/>
          <a:stretch/>
        </p:blipFill>
        <p:spPr>
          <a:xfrm>
            <a:off x="1846683" y="96982"/>
            <a:ext cx="4221607" cy="49633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16235" y="1212272"/>
            <a:ext cx="3505198" cy="1200329"/>
          </a:xfrm>
          <a:prstGeom prst="rect">
            <a:avLst/>
          </a:prstGeom>
          <a:solidFill>
            <a:schemeClr val="tx2">
              <a:lumMod val="90000"/>
            </a:schemeClr>
          </a:solidFill>
          <a:effectLst>
            <a:outerShdw blurRad="40000" dist="20000" sx="23000" sy="23000" rotWithShape="0">
              <a:srgbClr val="000000">
                <a:alpha val="0"/>
              </a:srgbClr>
            </a:outerShdw>
            <a:reflection endPos="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</a:p>
          <a:p>
            <a:pPr algn="ctr"/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CTLA‑4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LAG‑3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TIM‑3</a:t>
            </a:r>
          </a:p>
          <a:p>
            <a:pPr algn="ctr"/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9600" b="1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72194" y="4555412"/>
            <a:ext cx="29847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accent5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endParaRPr lang="en-US" sz="5400" b="0" cap="none" spc="0" dirty="0">
              <a:ln w="0"/>
              <a:solidFill>
                <a:schemeClr val="accent5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1912" t="40588" r="9589" b="15249"/>
          <a:stretch/>
        </p:blipFill>
        <p:spPr>
          <a:xfrm>
            <a:off x="1240209" y="1001435"/>
            <a:ext cx="6296665" cy="2673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5178637" y="195961"/>
            <a:ext cx="3692036" cy="1015663"/>
          </a:xfrm>
          <a:prstGeom prst="rect">
            <a:avLst/>
          </a:prstGeom>
          <a:effectLst>
            <a:outerShdw blurRad="40000" dist="20000" sx="23000" sy="23000" rotWithShape="0">
              <a:srgbClr val="000000">
                <a:alpha val="0"/>
              </a:srgbClr>
            </a:outerShdw>
            <a:reflection endPos="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correlation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the relative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expression of </a:t>
            </a:r>
            <a:endParaRPr lang="en-US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CTLA-4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LAG-3 and TIM-3</a:t>
            </a:r>
            <a:endParaRPr lang="en-US" sz="7200" b="1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72194" y="4555412"/>
            <a:ext cx="29847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accent5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endParaRPr lang="en-US" sz="5400" b="0" cap="none" spc="0" dirty="0">
              <a:ln w="0"/>
              <a:solidFill>
                <a:schemeClr val="accent5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009" y="3762308"/>
            <a:ext cx="4362092" cy="10156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ffectLst>
            <a:outerShdw blurRad="40000" dist="20000" sx="23000" sy="23000" rotWithShape="0">
              <a:srgbClr val="000000">
                <a:alpha val="0"/>
              </a:srgbClr>
            </a:outerShdw>
            <a:reflection endPos="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Correlation between </a:t>
            </a:r>
            <a:endParaRPr lang="en-US" sz="20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CTLA‑4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LAG‑3, and TIM‑3 gene</a:t>
            </a:r>
          </a:p>
          <a:p>
            <a:pPr algn="ctr"/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expression and laboratory parameters</a:t>
            </a:r>
            <a:endParaRPr lang="en-US" sz="7200" b="1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Paulina template">
  <a:themeElements>
    <a:clrScheme name="Custom 347">
      <a:dk1>
        <a:srgbClr val="756F6F"/>
      </a:dk1>
      <a:lt1>
        <a:srgbClr val="FFFFFF"/>
      </a:lt1>
      <a:dk2>
        <a:srgbClr val="A8A09D"/>
      </a:dk2>
      <a:lt2>
        <a:srgbClr val="F5F1F0"/>
      </a:lt2>
      <a:accent1>
        <a:srgbClr val="AD9B91"/>
      </a:accent1>
      <a:accent2>
        <a:srgbClr val="E2D1C2"/>
      </a:accent2>
      <a:accent3>
        <a:srgbClr val="C4CBBF"/>
      </a:accent3>
      <a:accent4>
        <a:srgbClr val="BFC8CB"/>
      </a:accent4>
      <a:accent5>
        <a:srgbClr val="E9DBDB"/>
      </a:accent5>
      <a:accent6>
        <a:srgbClr val="C5C4BF"/>
      </a:accent6>
      <a:hlink>
        <a:srgbClr val="413A3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4877</TotalTime>
  <Words>232</Words>
  <Application>Microsoft Office PowerPoint</Application>
  <PresentationFormat>On-screen Show (16:9)</PresentationFormat>
  <Paragraphs>79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Playfair Display Medium</vt:lpstr>
      <vt:lpstr>Inria Serif</vt:lpstr>
      <vt:lpstr>B Nazanin</vt:lpstr>
      <vt:lpstr>Times New Roman</vt:lpstr>
      <vt:lpstr>Arial</vt:lpstr>
      <vt:lpstr>Inria Serif Light</vt:lpstr>
      <vt:lpstr>Paulina template</vt:lpstr>
      <vt:lpstr>Expression of the immune checkpoint receptors CTLA‑4, LAG‑3, and TIM‑3  in β‑thalassemia major patients:  correlation with alloantibody production and regulatory T cells (Tregs) phenotype  (2021)</vt:lpstr>
      <vt:lpstr>Introduction</vt:lpstr>
      <vt:lpstr>Introduction</vt:lpstr>
      <vt:lpstr>PowerPoint Presentation</vt:lpstr>
      <vt:lpstr>Material and methods </vt:lpstr>
      <vt:lpstr>Results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in the microRNA expression profle during blood storage (2018) </dc:title>
  <cp:lastModifiedBy>Gostaresh</cp:lastModifiedBy>
  <cp:revision>57</cp:revision>
  <dcterms:modified xsi:type="dcterms:W3CDTF">2022-06-17T14:43:02Z</dcterms:modified>
</cp:coreProperties>
</file>