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9" r:id="rId3"/>
    <p:sldId id="260" r:id="rId4"/>
    <p:sldId id="306" r:id="rId5"/>
    <p:sldId id="307" r:id="rId6"/>
    <p:sldId id="269" r:id="rId7"/>
    <p:sldId id="308" r:id="rId8"/>
    <p:sldId id="271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76" r:id="rId17"/>
    <p:sldId id="316" r:id="rId18"/>
  </p:sldIdLst>
  <p:sldSz cx="9144000" cy="5143500" type="screen16x9"/>
  <p:notesSz cx="6858000" cy="9144000"/>
  <p:embeddedFontLst>
    <p:embeddedFont>
      <p:font typeface="Rubik" panose="020B0604020202020204" charset="-79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2FA7B0-C3BF-4876-93C0-9C61C0322B9B}">
  <a:tblStyle styleId="{652FA7B0-C3BF-4876-93C0-9C61C0322B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285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0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bada3088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bada3088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14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bada3088d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bada3088d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42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644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b90a0baba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b90a0baba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20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b90a0baba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b90a0baba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07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bada3088d_1_1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bada3088d_1_1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53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22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857" y="846305"/>
            <a:ext cx="4813200" cy="29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9507" y="3804773"/>
            <a:ext cx="42207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19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4540075" y="1585909"/>
            <a:ext cx="3515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4540075" y="2259202"/>
            <a:ext cx="35157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20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83069" y="1932380"/>
            <a:ext cx="457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203642" y="1971478"/>
            <a:ext cx="2157600" cy="12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12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325925" y="2814410"/>
            <a:ext cx="4574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5330525" y="1515656"/>
            <a:ext cx="30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5330525" y="2179371"/>
            <a:ext cx="3033000" cy="12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042250" y="1275175"/>
            <a:ext cx="50595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11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710950" y="2763875"/>
            <a:ext cx="37326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9">
    <p:bg>
      <p:bgPr>
        <a:solidFill>
          <a:schemeClr val="accen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18750" y="365150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877276" y="1892225"/>
            <a:ext cx="28080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2"/>
          </p:nvPr>
        </p:nvSpPr>
        <p:spPr>
          <a:xfrm>
            <a:off x="877275" y="2286425"/>
            <a:ext cx="2808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9" r:id="rId6"/>
    <p:sldLayoutId id="2147483665" r:id="rId7"/>
    <p:sldLayoutId id="2147483668" r:id="rId8"/>
    <p:sldLayoutId id="2147483669" r:id="rId9"/>
    <p:sldLayoutId id="2147483671" r:id="rId10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7e-A6G-iqaWpRao8NlAvas211XDmWW0PJ_zLuxgeFc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 t="2564" r="16888" b="17550"/>
          <a:stretch/>
        </p:blipFill>
        <p:spPr>
          <a:xfrm>
            <a:off x="210300" y="202275"/>
            <a:ext cx="8740247" cy="47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/>
          <p:nvPr/>
        </p:nvSpPr>
        <p:spPr>
          <a:xfrm>
            <a:off x="204600" y="204900"/>
            <a:ext cx="8734800" cy="4733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ctrTitle"/>
          </p:nvPr>
        </p:nvSpPr>
        <p:spPr>
          <a:xfrm>
            <a:off x="359594" y="4092936"/>
            <a:ext cx="4150759" cy="5098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 smtClean="0"/>
              <a:t> </a:t>
            </a:r>
            <a:r>
              <a:rPr lang="en-US" sz="1600" b="1" dirty="0" smtClean="0"/>
              <a:t>Advisor</a:t>
            </a:r>
            <a:r>
              <a:rPr lang="en-US" sz="1600" dirty="0" smtClean="0"/>
              <a:t>: Dr. </a:t>
            </a:r>
            <a:r>
              <a:rPr lang="en-US" sz="1600" dirty="0" err="1" smtClean="0"/>
              <a:t>Roohollah</a:t>
            </a:r>
            <a:r>
              <a:rPr lang="en-US" sz="1600" dirty="0" smtClean="0"/>
              <a:t> </a:t>
            </a:r>
            <a:r>
              <a:rPr lang="en-US" sz="1600" dirty="0" err="1" smtClean="0"/>
              <a:t>Mirzaee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1400" b="1" dirty="0" smtClean="0"/>
              <a:t>Presented </a:t>
            </a:r>
            <a:r>
              <a:rPr lang="en-US" sz="1400" b="1" dirty="0"/>
              <a:t>by </a:t>
            </a:r>
            <a:r>
              <a:rPr lang="en-US" sz="1400" dirty="0"/>
              <a:t>: </a:t>
            </a:r>
            <a:r>
              <a:rPr lang="en-US" sz="1400" dirty="0" err="1"/>
              <a:t>Elahe</a:t>
            </a:r>
            <a:r>
              <a:rPr lang="en-US" sz="1400" dirty="0"/>
              <a:t> </a:t>
            </a:r>
            <a:r>
              <a:rPr lang="en-US" sz="1400" dirty="0" err="1" smtClean="0"/>
              <a:t>Reesi</a:t>
            </a:r>
            <a:endParaRPr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716" y="341850"/>
            <a:ext cx="1156541" cy="1412314"/>
          </a:xfrm>
          <a:prstGeom prst="rect">
            <a:avLst/>
          </a:prstGeom>
        </p:spPr>
      </p:pic>
      <p:sp>
        <p:nvSpPr>
          <p:cNvPr id="9" name="Google Shape;632;p54"/>
          <p:cNvSpPr txBox="1">
            <a:spLocks/>
          </p:cNvSpPr>
          <p:nvPr/>
        </p:nvSpPr>
        <p:spPr>
          <a:xfrm>
            <a:off x="0" y="1819208"/>
            <a:ext cx="4797561" cy="3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63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ctr"/>
            <a:r>
              <a:rPr lang="en-US" sz="1800" dirty="0" smtClean="0"/>
              <a:t> </a:t>
            </a:r>
            <a:r>
              <a:rPr lang="en-US" sz="1800" b="1" dirty="0" smtClean="0"/>
              <a:t>Title:</a:t>
            </a:r>
            <a:br>
              <a:rPr lang="en-US" sz="1800" b="1" dirty="0" smtClean="0"/>
            </a:br>
            <a:r>
              <a:rPr lang="en-US" sz="1800" b="1" dirty="0" smtClean="0"/>
              <a:t>Therapeutic Targeting of </a:t>
            </a:r>
            <a:r>
              <a:rPr lang="en-US" sz="1800" b="1" dirty="0" err="1" smtClean="0"/>
              <a:t>Mesothelin</a:t>
            </a:r>
            <a:r>
              <a:rPr lang="en-US" sz="1800" b="1" dirty="0" smtClean="0"/>
              <a:t> with Chimeric</a:t>
            </a:r>
            <a:br>
              <a:rPr lang="en-US" sz="1800" b="1" dirty="0" smtClean="0"/>
            </a:br>
            <a:r>
              <a:rPr lang="en-US" sz="1800" b="1" dirty="0" smtClean="0"/>
              <a:t>Antigen Receptor T Cells in Acute Myeloid Leukemia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996" y="334338"/>
            <a:ext cx="5794624" cy="572700"/>
          </a:xfrm>
        </p:spPr>
        <p:txBody>
          <a:bodyPr/>
          <a:lstStyle/>
          <a:p>
            <a:r>
              <a:rPr lang="af-ZA" sz="2400" b="1" dirty="0">
                <a:solidFill>
                  <a:schemeClr val="accent2">
                    <a:lumMod val="50000"/>
                  </a:schemeClr>
                </a:solidFill>
              </a:rPr>
              <a:t>cytokine </a:t>
            </a:r>
            <a:r>
              <a:rPr lang="af-ZA" sz="2400" b="1" dirty="0" smtClean="0">
                <a:solidFill>
                  <a:schemeClr val="accent2">
                    <a:lumMod val="50000"/>
                  </a:schemeClr>
                </a:solidFill>
              </a:rPr>
              <a:t>production </a:t>
            </a:r>
            <a:r>
              <a:rPr lang="af-ZA" sz="2400" b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af-ZA" sz="2400" dirty="0"/>
              <a:t> </a:t>
            </a:r>
            <a:r>
              <a:rPr lang="af-ZA" sz="2400" b="1" dirty="0">
                <a:solidFill>
                  <a:schemeClr val="accent2">
                    <a:lumMod val="50000"/>
                  </a:schemeClr>
                </a:solidFill>
              </a:rPr>
              <a:t>cell</a:t>
            </a:r>
            <a:r>
              <a:rPr lang="af-ZA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f-ZA" sz="2400" b="1" dirty="0">
                <a:solidFill>
                  <a:schemeClr val="accent2">
                    <a:lumMod val="50000"/>
                  </a:schemeClr>
                </a:solidFill>
              </a:rPr>
              <a:t>proliferation</a:t>
            </a:r>
            <a:r>
              <a:rPr lang="af-ZA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f-ZA" sz="2800" dirty="0"/>
              <a:t/>
            </a:r>
            <a:br>
              <a:rPr lang="af-ZA" sz="2800" dirty="0"/>
            </a:br>
            <a:r>
              <a:rPr lang="af-ZA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f-ZA" dirty="0"/>
              <a:t/>
            </a:r>
            <a:br>
              <a:rPr lang="af-ZA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17" y="1582654"/>
            <a:ext cx="5928190" cy="276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56" y="1590696"/>
            <a:ext cx="6236412" cy="2774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366" y="261783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1" y="303515"/>
            <a:ext cx="8520600" cy="572700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ability of MSLN CAR T cells to eradicate</a:t>
            </a:r>
            <a:b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AML in vivo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9" y="1121328"/>
            <a:ext cx="5630238" cy="337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95" y="1089060"/>
            <a:ext cx="5640513" cy="349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2" y="1189446"/>
            <a:ext cx="5404207" cy="3226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365" y="282332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515"/>
            <a:ext cx="8520600" cy="572700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MSLN-directed CAR T cells demonstrate preclinical efficacy</a:t>
            </a:r>
            <a:b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against primary MSLN-positive AML cells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1" y="1717667"/>
            <a:ext cx="69342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" y="1691303"/>
            <a:ext cx="6976151" cy="1412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6" y="1684588"/>
            <a:ext cx="7037744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462" y="272058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870"/>
            <a:ext cx="8832300" cy="572700"/>
          </a:xfrm>
        </p:spPr>
        <p:txBody>
          <a:bodyPr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MSLN CAR T cells exhibit in vivo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efficacy against primary AML cells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20" y="1366301"/>
            <a:ext cx="5753527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9" y="1428109"/>
            <a:ext cx="5743253" cy="256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543" y="282332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61" y="334339"/>
            <a:ext cx="8520600" cy="572700"/>
          </a:xfrm>
        </p:spPr>
        <p:txBody>
          <a:bodyPr/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MSLN-directed CAR T cells effectively eliminate MSLN-positive</a:t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CD34+CD38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cells without impacting the viability of normal</a:t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HSCs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7" y="1281379"/>
            <a:ext cx="6010382" cy="2848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84" y="1294544"/>
            <a:ext cx="6067425" cy="2845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204" y="292607"/>
            <a:ext cx="938350" cy="11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7" y="416529"/>
            <a:ext cx="7119991" cy="572700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Modulating MSLN shedding improves the efficacy of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MSLNdirected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CAR T cells </a:t>
            </a:r>
            <a:r>
              <a:rPr lang="en-US" dirty="0"/>
              <a:t/>
            </a:r>
            <a:br>
              <a:rPr lang="en-US" dirty="0"/>
            </a:br>
            <a:r>
              <a:rPr lang="af-ZA" dirty="0" smtClean="0"/>
              <a:t> </a:t>
            </a:r>
            <a:r>
              <a:rPr lang="af-ZA" dirty="0"/>
              <a:t/>
            </a:r>
            <a:br>
              <a:rPr lang="af-ZA" dirty="0"/>
            </a:b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2" y="1249384"/>
            <a:ext cx="6113124" cy="317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1" y="1263721"/>
            <a:ext cx="6102850" cy="318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290690"/>
            <a:ext cx="6041204" cy="3127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48" y="1247364"/>
            <a:ext cx="6010382" cy="308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10" y="1328286"/>
            <a:ext cx="6073362" cy="306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640" y="292606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2"/>
          <p:cNvSpPr txBox="1">
            <a:spLocks noGrp="1"/>
          </p:cNvSpPr>
          <p:nvPr>
            <p:ph type="title"/>
          </p:nvPr>
        </p:nvSpPr>
        <p:spPr>
          <a:xfrm>
            <a:off x="4613098" y="2150988"/>
            <a:ext cx="41404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f-ZA" sz="4800" b="1" dirty="0"/>
              <a:t>Discussion</a:t>
            </a:r>
            <a:r>
              <a:rPr lang="af-ZA" dirty="0"/>
              <a:t> </a:t>
            </a:r>
            <a:br>
              <a:rPr lang="af-ZA" dirty="0"/>
            </a:b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17" y="282332"/>
            <a:ext cx="1158340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0" y="1882331"/>
            <a:ext cx="7212458" cy="2773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365" y="282332"/>
            <a:ext cx="1158340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30" y="439970"/>
            <a:ext cx="5008064" cy="134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/>
          <p:nvPr/>
        </p:nvSpPr>
        <p:spPr>
          <a:xfrm>
            <a:off x="766375" y="1058664"/>
            <a:ext cx="7605000" cy="3346200"/>
          </a:xfrm>
          <a:prstGeom prst="rect">
            <a:avLst/>
          </a:prstGeom>
          <a:noFill/>
          <a:ln w="38100" cap="flat" cmpd="sng">
            <a:solidFill>
              <a:srgbClr val="D0BA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03563" y="483723"/>
            <a:ext cx="457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introduction</a:t>
            </a:r>
            <a:r>
              <a:rPr lang="en" dirty="0" smtClean="0"/>
              <a:t/>
            </a:r>
            <a:br>
              <a:rPr lang="en" dirty="0" smtClean="0"/>
            </a:b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60" y="97397"/>
            <a:ext cx="1158340" cy="1414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74" y="1931448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14" y="1245371"/>
            <a:ext cx="3843661" cy="28827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91" y="1227314"/>
            <a:ext cx="6791218" cy="300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03" y="0"/>
            <a:ext cx="8520600" cy="312934"/>
          </a:xfrm>
        </p:spPr>
        <p:txBody>
          <a:bodyPr/>
          <a:lstStyle/>
          <a:p>
            <a:r>
              <a:rPr lang="en-US" sz="2000" b="1" dirty="0">
                <a:solidFill>
                  <a:schemeClr val="accent3">
                    <a:lumMod val="25000"/>
                  </a:schemeClr>
                </a:solidFill>
              </a:rPr>
              <a:t>Generation of MSLN CAR constructs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br>
              <a:rPr lang="en-US" dirty="0">
                <a:solidFill>
                  <a:schemeClr val="accent3">
                    <a:lumMod val="25000"/>
                  </a:schemeClr>
                </a:solidFill>
              </a:rPr>
            </a:br>
            <a:endParaRPr lang="fa-IR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26" y="811660"/>
            <a:ext cx="5239822" cy="395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801384"/>
            <a:ext cx="5208998" cy="3924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21932"/>
            <a:ext cx="5239821" cy="3924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28" y="812296"/>
            <a:ext cx="5198723" cy="3976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5" y="823467"/>
            <a:ext cx="5270107" cy="3893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914" y="220687"/>
            <a:ext cx="1158340" cy="1414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33" y="826957"/>
            <a:ext cx="5260368" cy="3935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4" y="830809"/>
            <a:ext cx="5239820" cy="40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128" y="250328"/>
            <a:ext cx="8589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25000"/>
                  </a:schemeClr>
                </a:solidFill>
              </a:rPr>
              <a:t>MSLN is expressed on the AML leukemic stem cell–enriched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25000"/>
                  </a:schemeClr>
                </a:solidFill>
              </a:rPr>
              <a:t>CD34+CD38 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</a:rPr>
              <a:t>subset</a:t>
            </a:r>
            <a:endParaRPr lang="fa-IR" sz="1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08" y="1071803"/>
            <a:ext cx="6318606" cy="334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39" y="1073200"/>
            <a:ext cx="6369977" cy="3308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639" y="261784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137040" y="1802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chemeClr val="accent3">
                    <a:lumMod val="50000"/>
                  </a:schemeClr>
                </a:solidFill>
              </a:rPr>
              <a:t>Invitro studies</a:t>
            </a:r>
            <a:endParaRPr dirty="0"/>
          </a:p>
        </p:txBody>
      </p:sp>
      <p:sp>
        <p:nvSpPr>
          <p:cNvPr id="460" name="Google Shape;460;p45"/>
          <p:cNvSpPr txBox="1"/>
          <p:nvPr/>
        </p:nvSpPr>
        <p:spPr>
          <a:xfrm>
            <a:off x="3345855" y="1505762"/>
            <a:ext cx="937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f-ZA" sz="1600" b="1" dirty="0" smtClean="0">
                <a:solidFill>
                  <a:srgbClr val="C00000"/>
                </a:solidFill>
              </a:rPr>
              <a:t>CFSE</a:t>
            </a:r>
          </a:p>
          <a:p>
            <a:pPr lvl="0" algn="ctr"/>
            <a:r>
              <a:rPr lang="af-ZA" sz="1600" b="1" dirty="0" smtClean="0">
                <a:solidFill>
                  <a:srgbClr val="0070C0"/>
                </a:solidFill>
                <a:latin typeface="Didact Gothic"/>
                <a:ea typeface="Didact Gothic"/>
                <a:cs typeface="Didact Gothic"/>
                <a:sym typeface="Didact Gothic"/>
              </a:rPr>
              <a:t>target</a:t>
            </a:r>
            <a:endParaRPr sz="1600" b="1" dirty="0">
              <a:solidFill>
                <a:srgbClr val="0070C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64" name="Google Shape;464;p45"/>
          <p:cNvGrpSpPr/>
          <p:nvPr/>
        </p:nvGrpSpPr>
        <p:grpSpPr>
          <a:xfrm>
            <a:off x="1392294" y="1921269"/>
            <a:ext cx="7374870" cy="1672320"/>
            <a:chOff x="1383150" y="1921269"/>
            <a:chExt cx="7374870" cy="1672320"/>
          </a:xfrm>
        </p:grpSpPr>
        <p:grpSp>
          <p:nvGrpSpPr>
            <p:cNvPr id="465" name="Google Shape;465;p45"/>
            <p:cNvGrpSpPr/>
            <p:nvPr/>
          </p:nvGrpSpPr>
          <p:grpSpPr>
            <a:xfrm>
              <a:off x="2180864" y="1921269"/>
              <a:ext cx="1702767" cy="877269"/>
              <a:chOff x="2262150" y="1536505"/>
              <a:chExt cx="1644543" cy="844746"/>
            </a:xfrm>
          </p:grpSpPr>
          <p:cxnSp>
            <p:nvCxnSpPr>
              <p:cNvPr id="466" name="Google Shape;466;p45"/>
              <p:cNvCxnSpPr/>
              <p:nvPr/>
            </p:nvCxnSpPr>
            <p:spPr>
              <a:xfrm flipV="1">
                <a:off x="2262150" y="1675010"/>
                <a:ext cx="1515545" cy="706241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7" name="Google Shape;467;p45"/>
              <p:cNvSpPr/>
              <p:nvPr/>
            </p:nvSpPr>
            <p:spPr>
              <a:xfrm>
                <a:off x="3794710" y="1536505"/>
                <a:ext cx="111983" cy="130941"/>
              </a:xfrm>
              <a:prstGeom prst="ellipse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45"/>
            <p:cNvGrpSpPr/>
            <p:nvPr/>
          </p:nvGrpSpPr>
          <p:grpSpPr>
            <a:xfrm>
              <a:off x="7778063" y="3004028"/>
              <a:ext cx="158911" cy="589561"/>
              <a:chOff x="7688681" y="2880108"/>
              <a:chExt cx="158026" cy="584534"/>
            </a:xfrm>
          </p:grpSpPr>
          <p:cxnSp>
            <p:nvCxnSpPr>
              <p:cNvPr id="469" name="Google Shape;469;p45"/>
              <p:cNvCxnSpPr/>
              <p:nvPr/>
            </p:nvCxnSpPr>
            <p:spPr>
              <a:xfrm rot="10800000">
                <a:off x="7778489" y="2880108"/>
                <a:ext cx="0" cy="426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70" name="Google Shape;470;p45"/>
              <p:cNvSpPr/>
              <p:nvPr/>
            </p:nvSpPr>
            <p:spPr>
              <a:xfrm flipV="1">
                <a:off x="7688681" y="3332178"/>
                <a:ext cx="158026" cy="132464"/>
              </a:xfrm>
              <a:prstGeom prst="ellipse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72" name="Google Shape;472;p45"/>
            <p:cNvCxnSpPr/>
            <p:nvPr/>
          </p:nvCxnSpPr>
          <p:spPr>
            <a:xfrm flipH="1" flipV="1">
              <a:off x="3893906" y="2065106"/>
              <a:ext cx="1286437" cy="733431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45"/>
            <p:cNvCxnSpPr/>
            <p:nvPr/>
          </p:nvCxnSpPr>
          <p:spPr>
            <a:xfrm flipH="1" flipV="1">
              <a:off x="3811841" y="2065104"/>
              <a:ext cx="14788" cy="547036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7" name="Google Shape;477;p45"/>
            <p:cNvSpPr/>
            <p:nvPr/>
          </p:nvSpPr>
          <p:spPr>
            <a:xfrm>
              <a:off x="7095743" y="2528212"/>
              <a:ext cx="1662277" cy="5727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1383150" y="2551450"/>
              <a:ext cx="4783200" cy="5727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1383150" y="2551450"/>
              <a:ext cx="3188700" cy="5727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1383150" y="2551450"/>
              <a:ext cx="1603500" cy="5727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5"/>
          <p:cNvSpPr txBox="1"/>
          <p:nvPr/>
        </p:nvSpPr>
        <p:spPr>
          <a:xfrm>
            <a:off x="3184776" y="2648017"/>
            <a:ext cx="1222838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f-ZA" sz="1600" b="1" dirty="0"/>
              <a:t>Kasumi-1 MSLN+</a:t>
            </a:r>
            <a:endParaRPr sz="1600" b="1" dirty="0">
              <a:solidFill>
                <a:srgbClr val="59595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4820393" y="2633240"/>
            <a:ext cx="1118069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f-ZA" sz="1600" b="1" dirty="0">
                <a:solidFill>
                  <a:schemeClr val="tx1">
                    <a:lumMod val="50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Kasumi-1 parental 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84" name="Google Shape;484;p45"/>
          <p:cNvSpPr txBox="1"/>
          <p:nvPr/>
        </p:nvSpPr>
        <p:spPr>
          <a:xfrm>
            <a:off x="7117731" y="2640002"/>
            <a:ext cx="1530849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f-ZA" sz="1100" b="1" dirty="0"/>
              <a:t>unmodified or MSLN CAR</a:t>
            </a:r>
            <a:br>
              <a:rPr lang="af-ZA" sz="1100" b="1" dirty="0"/>
            </a:br>
            <a:r>
              <a:rPr lang="af-ZA" sz="1100" b="1" dirty="0"/>
              <a:t>T cells</a:t>
            </a:r>
            <a:endParaRPr sz="1100" b="1" dirty="0">
              <a:solidFill>
                <a:srgbClr val="59595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" name="Google Shape;441;p44"/>
          <p:cNvSpPr txBox="1"/>
          <p:nvPr/>
        </p:nvSpPr>
        <p:spPr>
          <a:xfrm>
            <a:off x="1589915" y="2612736"/>
            <a:ext cx="11817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af-ZA" sz="1600" b="1" dirty="0" smtClean="0"/>
              <a:t>Nomo-1</a:t>
            </a:r>
            <a:r>
              <a:rPr lang="af-ZA" sz="1600" dirty="0" smtClean="0"/>
              <a:t> </a:t>
            </a:r>
            <a:r>
              <a:rPr lang="af-ZA" sz="1600" dirty="0"/>
              <a:t/>
            </a:r>
            <a:br>
              <a:rPr lang="af-ZA" sz="1600" dirty="0"/>
            </a:br>
            <a:endParaRPr sz="16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" name="Google Shape;449;p44"/>
          <p:cNvSpPr txBox="1"/>
          <p:nvPr/>
        </p:nvSpPr>
        <p:spPr>
          <a:xfrm>
            <a:off x="7248007" y="3605645"/>
            <a:ext cx="12360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af-ZA" sz="1100" b="1" dirty="0" smtClean="0">
                <a:solidFill>
                  <a:srgbClr val="FFFF00"/>
                </a:solidFill>
              </a:rPr>
              <a:t>Effector</a:t>
            </a:r>
            <a:endParaRPr lang="af-ZA" sz="1100" b="1" dirty="0" smtClean="0">
              <a:solidFill>
                <a:srgbClr val="FFFF00"/>
              </a:solidFill>
            </a:endParaRPr>
          </a:p>
          <a:p>
            <a:pPr lvl="0" algn="ctr">
              <a:spcAft>
                <a:spcPts val="1600"/>
              </a:spcAft>
            </a:pPr>
            <a:r>
              <a:rPr lang="af-ZA" sz="1100" b="1" dirty="0" smtClean="0">
                <a:solidFill>
                  <a:schemeClr val="accent3">
                    <a:lumMod val="50000"/>
                  </a:schemeClr>
                </a:solidFill>
              </a:rPr>
              <a:t>Violet </a:t>
            </a:r>
            <a:r>
              <a:rPr lang="af-ZA" sz="1100" b="1" dirty="0">
                <a:solidFill>
                  <a:schemeClr val="accent3">
                    <a:lumMod val="50000"/>
                  </a:schemeClr>
                </a:solidFill>
              </a:rPr>
              <a:t>Cell Proliferation Dye </a:t>
            </a:r>
            <a:r>
              <a:rPr lang="af-ZA" dirty="0"/>
              <a:t/>
            </a:r>
            <a:br>
              <a:rPr lang="af-ZA" dirty="0"/>
            </a:b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909264" y="428807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f-ZA" sz="1200" b="1" i="1" dirty="0">
                <a:latin typeface="AdvOT1ef757c0"/>
              </a:rPr>
              <a:t>live/dead </a:t>
            </a:r>
            <a:r>
              <a:rPr lang="af-ZA" sz="1200" b="1" i="1" dirty="0">
                <a:latin typeface="AdvOT1ef757c0+fb"/>
              </a:rPr>
              <a:t>fi</a:t>
            </a:r>
            <a:r>
              <a:rPr lang="af-ZA" sz="1200" b="1" i="1" dirty="0">
                <a:latin typeface="AdvOT1ef757c0"/>
              </a:rPr>
              <a:t>xable viability</a:t>
            </a:r>
            <a:br>
              <a:rPr lang="af-ZA" sz="1200" b="1" i="1" dirty="0">
                <a:latin typeface="AdvOT1ef757c0"/>
              </a:rPr>
            </a:br>
            <a:r>
              <a:rPr lang="af-ZA" sz="1200" b="1" i="1" dirty="0">
                <a:latin typeface="AdvOT1ef757c0"/>
              </a:rPr>
              <a:t>dyes </a:t>
            </a:r>
            <a:r>
              <a:rPr lang="af-ZA" dirty="0"/>
              <a:t/>
            </a:r>
            <a:br>
              <a:rPr lang="af-ZA" dirty="0"/>
            </a:br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70" y="4073146"/>
            <a:ext cx="798645" cy="79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52" y="4220253"/>
            <a:ext cx="384081" cy="4633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188" y="251510"/>
            <a:ext cx="1158340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19753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3" y="252145"/>
            <a:ext cx="8520600" cy="572700"/>
          </a:xfrm>
        </p:spPr>
        <p:txBody>
          <a:bodyPr/>
          <a:lstStyle/>
          <a:p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MSLN CAR with a short IgG4 hinge domain confers superior</a:t>
            </a:r>
            <a:b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cytotoxicity over intermediate and long IgG4 domains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2" y="1489753"/>
            <a:ext cx="6596009" cy="218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8" y="1469204"/>
            <a:ext cx="6606283" cy="221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914" y="302880"/>
            <a:ext cx="11583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4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458" y="1233450"/>
            <a:ext cx="4030350" cy="24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522;p48"/>
          <p:cNvGraphicFramePr/>
          <p:nvPr>
            <p:extLst>
              <p:ext uri="{D42A27DB-BD31-4B8C-83A1-F6EECF244321}">
                <p14:modId xmlns:p14="http://schemas.microsoft.com/office/powerpoint/2010/main" val="1567435602"/>
              </p:ext>
            </p:extLst>
          </p:nvPr>
        </p:nvGraphicFramePr>
        <p:xfrm>
          <a:off x="318050" y="1119884"/>
          <a:ext cx="3914902" cy="3596490"/>
        </p:xfrm>
        <a:graphic>
          <a:graphicData uri="http://schemas.openxmlformats.org/drawingml/2006/table">
            <a:tbl>
              <a:tblPr>
                <a:noFill/>
                <a:tableStyleId>{652FA7B0-C3BF-4876-93C0-9C61C0322B9B}</a:tableStyleId>
              </a:tblPr>
              <a:tblGrid>
                <a:gridCol w="978726"/>
                <a:gridCol w="850474"/>
                <a:gridCol w="1106976"/>
                <a:gridCol w="978726"/>
              </a:tblGrid>
              <a:tr h="308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Outcome</a:t>
                      </a:r>
                      <a:endParaRPr sz="1200" b="1">
                        <a:solidFill>
                          <a:srgbClr val="FFFFFF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/>
                    </a:p>
                  </a:txBody>
                  <a:tcPr/>
                </a:tc>
              </a:tr>
              <a:tr h="10274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400" b="1" i="0" u="none" strike="noStrike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Jurkat Nur77 reporter cells </a:t>
                      </a:r>
                      <a:r>
                        <a:rPr lang="af-ZA" sz="1200" dirty="0" smtClean="0"/>
                        <a:t/>
                      </a:r>
                      <a:br>
                        <a:rPr lang="af-ZA" sz="1200" dirty="0" smtClean="0"/>
                      </a:br>
                      <a:endParaRPr sz="1200" b="1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NFAT</a:t>
                      </a:r>
                      <a:r>
                        <a:rPr lang="af-ZA" sz="1200" dirty="0" smtClean="0"/>
                        <a:t> </a:t>
                      </a:r>
                      <a:br>
                        <a:rPr lang="af-ZA" sz="1200" dirty="0" smtClean="0"/>
                      </a:b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NFkB</a:t>
                      </a:r>
                      <a:r>
                        <a:rPr lang="af-ZA" sz="1200" dirty="0" smtClean="0"/>
                        <a:t> </a:t>
                      </a:r>
                      <a:br>
                        <a:rPr lang="af-ZA" sz="1200" dirty="0" smtClean="0"/>
                      </a:b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AP-1</a:t>
                      </a:r>
                      <a:r>
                        <a:rPr lang="af-ZA" sz="1200" dirty="0" smtClean="0"/>
                        <a:t> </a:t>
                      </a:r>
                      <a:br>
                        <a:rPr lang="af-ZA" sz="1200" dirty="0" smtClean="0"/>
                      </a:b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8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400" b="1" i="0" u="none" strike="noStrike" cap="none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</a:t>
                      </a:r>
                      <a:r>
                        <a:rPr lang="af-ZA" sz="1400" b="1" i="0" u="none" strike="noStrike" cap="none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culture/ </a:t>
                      </a:r>
                      <a:r>
                        <a:rPr lang="af-ZA" sz="1400" b="1" i="0" u="none" strike="noStrike" cap="none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Kasumi-1 MSLN+</a:t>
                      </a:r>
                      <a:r>
                        <a:rPr lang="af-ZA" sz="12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af-ZA" sz="1200" dirty="0" smtClean="0"/>
                        <a:t/>
                      </a:r>
                      <a:br>
                        <a:rPr lang="af-ZA" sz="1200" dirty="0" smtClean="0"/>
                      </a:br>
                      <a:endParaRPr sz="1200" b="1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2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NFAT</a:t>
                      </a:r>
                      <a:r>
                        <a:rPr lang="af-ZA" sz="1100" dirty="0" smtClean="0"/>
                        <a:t> </a:t>
                      </a: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2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NFkB</a:t>
                      </a:r>
                      <a:r>
                        <a:rPr lang="af-ZA" sz="1100" dirty="0" smtClean="0"/>
                        <a:t> </a:t>
                      </a: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2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AP-1</a:t>
                      </a:r>
                      <a:r>
                        <a:rPr lang="af-ZA" sz="1100" dirty="0" smtClean="0"/>
                        <a:t> </a:t>
                      </a: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903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903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6" y="688368"/>
            <a:ext cx="7756989" cy="4109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058" y="251510"/>
            <a:ext cx="786895" cy="96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20" y="691340"/>
            <a:ext cx="7489861" cy="364305"/>
          </a:xfrm>
        </p:spPr>
        <p:txBody>
          <a:bodyPr/>
          <a:lstStyle/>
          <a:p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MSLN-directed CAR T cells demonstrate potent cytotoxicity</a:t>
            </a:r>
            <a:b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in vitro and in vivo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65" y="261784"/>
            <a:ext cx="1158340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8" y="1544715"/>
            <a:ext cx="5521910" cy="2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est Cancer Treatments by Slidesgo">
  <a:themeElements>
    <a:clrScheme name="Simple Light">
      <a:dk1>
        <a:srgbClr val="3A3836"/>
      </a:dk1>
      <a:lt1>
        <a:srgbClr val="FFFFFF"/>
      </a:lt1>
      <a:dk2>
        <a:srgbClr val="595959"/>
      </a:dk2>
      <a:lt2>
        <a:srgbClr val="EEEEEE"/>
      </a:lt2>
      <a:accent1>
        <a:srgbClr val="A2907A"/>
      </a:accent1>
      <a:accent2>
        <a:srgbClr val="D0BA9E"/>
      </a:accent2>
      <a:accent3>
        <a:srgbClr val="FCF7F2"/>
      </a:accent3>
      <a:accent4>
        <a:srgbClr val="685C4F"/>
      </a:accent4>
      <a:accent5>
        <a:srgbClr val="D0BA9E"/>
      </a:accent5>
      <a:accent6>
        <a:srgbClr val="685C4F"/>
      </a:accent6>
      <a:hlink>
        <a:srgbClr val="0C2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129</Words>
  <Application>Microsoft Office PowerPoint</Application>
  <PresentationFormat>On-screen Show (16:9)</PresentationFormat>
  <Paragraphs>34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Rubik</vt:lpstr>
      <vt:lpstr>Didact Gothic</vt:lpstr>
      <vt:lpstr>AdvOT1ef757c0</vt:lpstr>
      <vt:lpstr>AdvOT1ef757c0+fb</vt:lpstr>
      <vt:lpstr>Latest Cancer Treatments by Slidesgo</vt:lpstr>
      <vt:lpstr> Advisor: Dr. Roohollah Mirzaee Presented by : Elahe Reesi</vt:lpstr>
      <vt:lpstr>PowerPoint Presentation</vt:lpstr>
      <vt:lpstr>introduction </vt:lpstr>
      <vt:lpstr>Generation of MSLN CAR constructs  </vt:lpstr>
      <vt:lpstr>PowerPoint Presentation</vt:lpstr>
      <vt:lpstr>Invitro studies</vt:lpstr>
      <vt:lpstr>MSLN CAR with a short IgG4 hinge domain confers superior cytotoxicity over intermediate and long IgG4 domains  </vt:lpstr>
      <vt:lpstr>PowerPoint Presentation</vt:lpstr>
      <vt:lpstr>MSLN-directed CAR T cells demonstrate potent cytotoxicity in vitro and in vivo  </vt:lpstr>
      <vt:lpstr>cytokine production and cell proliferation    </vt:lpstr>
      <vt:lpstr>ability of MSLN CAR T cells to eradicate AML in vivo  </vt:lpstr>
      <vt:lpstr>MSLN-directed CAR T cells demonstrate preclinical efficacy against primary MSLN-positive AML cells  </vt:lpstr>
      <vt:lpstr>MSLN CAR T cells exhibit in vivo efficacy against primary AML cells  </vt:lpstr>
      <vt:lpstr>MSLN-directed CAR T cells effectively eliminate MSLN-positive CD34+CD38 cells without impacting the viability of normal HSCs  </vt:lpstr>
      <vt:lpstr>Modulating MSLN shedding improves the efficacy of MSLNdirected CAR T cells    </vt:lpstr>
      <vt:lpstr>Discussion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Advisor: Dr. Roohollah Mirzaee Presented by : Elahe Reesi</dc:title>
  <dc:creator>soroush</dc:creator>
  <cp:lastModifiedBy>ELIA</cp:lastModifiedBy>
  <cp:revision>9</cp:revision>
  <dcterms:modified xsi:type="dcterms:W3CDTF">2022-11-04T21:03:52Z</dcterms:modified>
</cp:coreProperties>
</file>