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77" r:id="rId3"/>
    <p:sldId id="257" r:id="rId4"/>
    <p:sldId id="263" r:id="rId5"/>
    <p:sldId id="267" r:id="rId6"/>
    <p:sldId id="271" r:id="rId7"/>
    <p:sldId id="268" r:id="rId8"/>
    <p:sldId id="258" r:id="rId9"/>
    <p:sldId id="259" r:id="rId10"/>
    <p:sldId id="260" r:id="rId11"/>
    <p:sldId id="261" r:id="rId12"/>
    <p:sldId id="269" r:id="rId13"/>
    <p:sldId id="265" r:id="rId14"/>
    <p:sldId id="266" r:id="rId15"/>
    <p:sldId id="272" r:id="rId16"/>
    <p:sldId id="273" r:id="rId17"/>
    <p:sldId id="270" r:id="rId18"/>
    <p:sldId id="275" r:id="rId19"/>
    <p:sldId id="274" r:id="rId20"/>
    <p:sldId id="276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110" d="100"/>
          <a:sy n="110" d="100"/>
        </p:scale>
        <p:origin x="67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C0870-9962-4DEE-B068-2208BE4CE8C6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B7666-2418-41A6-9BE1-53D403713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6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7666-2418-41A6-9BE1-53D403713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7666-2418-41A6-9BE1-53D403713F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7666-2418-41A6-9BE1-53D403713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1C63-944D-4940-8FBE-B56D8563232C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9970-F56E-4A40-9CD6-DAAB4B53C7F0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880A-5709-4665-8011-574828D9B1A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330F-19CE-4971-A8B3-86B9B66B02DC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8AB-E06A-494B-8B70-D759D1171570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FFE7-0881-4358-B7BD-E682564F5680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B6B1796-92A9-451C-A32F-1E29A7AEDC1A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1762911-21C0-4374-BB3D-C0BB82BA8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E7FA-B51B-4D81-BD9E-21091E7C8709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56A5-E5F3-447F-B508-E956E787AE9B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EE9B-F21B-4164-A914-67C3AA4A736E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C6E0-FB60-44AF-99DA-B16C1DC86D8F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537-E6F2-4B0A-A692-5331AD7AF6D1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hf hdr="0" ftr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BB65-53AE-49C5-B659-A6F69F27BAA3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1124" y="3893244"/>
            <a:ext cx="3362179" cy="62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6600CC"/>
                </a:solidFill>
              </a:rPr>
              <a:t>Presented by:</a:t>
            </a:r>
          </a:p>
          <a:p>
            <a:pPr algn="ctr"/>
            <a:r>
              <a:rPr lang="en-US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Hossein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arezoomand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3756778" y="116243"/>
            <a:ext cx="1391291" cy="13714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2225343"/>
            <a:ext cx="9144000" cy="1177245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 rtl="1"/>
            <a:r>
              <a:rPr lang="en-US" dirty="0">
                <a:solidFill>
                  <a:srgbClr val="6600CC"/>
                </a:solidFill>
              </a:rPr>
              <a:t>Title:</a:t>
            </a:r>
          </a:p>
          <a:p>
            <a:pPr algn="ctr" rtl="1"/>
            <a:r>
              <a:rPr lang="en-US" altLang="ko-KR" dirty="0">
                <a:ea typeface="맑은 고딕" pitchFamily="50" charset="-127"/>
                <a:cs typeface="Arial" pitchFamily="34" charset="0"/>
              </a:rPr>
              <a:t>transfusion-associated adverse </a:t>
            </a:r>
            <a:r>
              <a:rPr lang="en-US" altLang="ko-KR" dirty="0" smtClean="0">
                <a:ea typeface="맑은 고딕" pitchFamily="50" charset="-127"/>
                <a:cs typeface="Arial" pitchFamily="34" charset="0"/>
              </a:rPr>
              <a:t>reactions(TAARs</a:t>
            </a:r>
            <a:r>
              <a:rPr lang="en-US" altLang="ko-KR" dirty="0">
                <a:ea typeface="맑은 고딕" pitchFamily="50" charset="-127"/>
                <a:cs typeface="Arial" pitchFamily="34" charset="0"/>
              </a:rPr>
              <a:t>) and cytokine </a:t>
            </a:r>
            <a:r>
              <a:rPr lang="en-US" altLang="ko-KR" dirty="0" smtClean="0">
                <a:ea typeface="맑은 고딕" pitchFamily="50" charset="-127"/>
                <a:cs typeface="Arial" pitchFamily="34" charset="0"/>
              </a:rPr>
              <a:t>accumulations in the </a:t>
            </a:r>
            <a:r>
              <a:rPr lang="en-US" altLang="ko-KR" dirty="0">
                <a:ea typeface="맑은 고딕" pitchFamily="50" charset="-127"/>
                <a:cs typeface="Arial" pitchFamily="34" charset="0"/>
              </a:rPr>
              <a:t>stored blood components: the impact of pre-storage versus post-storage </a:t>
            </a:r>
            <a:r>
              <a:rPr lang="en-US" altLang="ko-KR" dirty="0" err="1">
                <a:ea typeface="맑은 고딕" pitchFamily="50" charset="-127"/>
                <a:cs typeface="Arial" pitchFamily="34" charset="0"/>
              </a:rPr>
              <a:t>leukoreduction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0787" y="1466554"/>
            <a:ext cx="508547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Hematology Journal Club</a:t>
            </a:r>
          </a:p>
        </p:txBody>
      </p:sp>
    </p:spTree>
    <p:extLst>
      <p:ext uri="{BB962C8B-B14F-4D97-AF65-F5344CB8AC3E}">
        <p14:creationId xmlns:p14="http://schemas.microsoft.com/office/powerpoint/2010/main" val="13332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347615"/>
            <a:ext cx="8496944" cy="34563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TAARs were considered and reported to the blood </a:t>
            </a:r>
            <a:r>
              <a:rPr lang="en-US" dirty="0" smtClean="0">
                <a:solidFill>
                  <a:schemeClr val="tx1"/>
                </a:solidFill>
              </a:rPr>
              <a:t>bank </a:t>
            </a:r>
            <a:r>
              <a:rPr lang="en-US" dirty="0">
                <a:solidFill>
                  <a:schemeClr val="tx1"/>
                </a:solidFill>
              </a:rPr>
              <a:t>via a </a:t>
            </a:r>
            <a:r>
              <a:rPr lang="en-US" dirty="0" err="1" smtClean="0">
                <a:solidFill>
                  <a:schemeClr val="tx1"/>
                </a:solidFill>
              </a:rPr>
              <a:t>hemovigillance</a:t>
            </a:r>
            <a:r>
              <a:rPr lang="en-US" dirty="0" smtClean="0">
                <a:solidFill>
                  <a:schemeClr val="tx1"/>
                </a:solidFill>
              </a:rPr>
              <a:t> system. these         adverse reactions including: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Fever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*chills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 err="1" smtClean="0">
                <a:solidFill>
                  <a:schemeClr val="tx1"/>
                </a:solidFill>
              </a:rPr>
              <a:t>Urticaria</a:t>
            </a:r>
            <a:r>
              <a:rPr lang="en-US" dirty="0" smtClean="0">
                <a:solidFill>
                  <a:schemeClr val="tx1"/>
                </a:solidFill>
              </a:rPr>
              <a:t>/skin itching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*dyspnea/tachypnea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*Headache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*nausea/vomiting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*hypotension/hypertension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*Backache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*Hematuria/</a:t>
            </a:r>
            <a:r>
              <a:rPr lang="en-US" dirty="0" err="1" smtClean="0">
                <a:solidFill>
                  <a:schemeClr val="tx1"/>
                </a:solidFill>
              </a:rPr>
              <a:t>oligouria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55726"/>
            <a:ext cx="246697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17" y="4880825"/>
            <a:ext cx="337567" cy="2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4"/>
            <a:ext cx="6744448" cy="3600400"/>
          </a:xfrm>
        </p:spPr>
      </p:pic>
      <p:sp>
        <p:nvSpPr>
          <p:cNvPr id="2" name="Rectangle 1"/>
          <p:cNvSpPr/>
          <p:nvPr/>
        </p:nvSpPr>
        <p:spPr>
          <a:xfrm>
            <a:off x="2334047" y="3552242"/>
            <a:ext cx="1656184" cy="891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3291830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39752" y="3291830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3552242"/>
            <a:ext cx="1656184" cy="891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26035" y="3552242"/>
            <a:ext cx="1872208" cy="2916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82455" y="3795886"/>
            <a:ext cx="1872208" cy="269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19548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3600" b="1" dirty="0" smtClean="0"/>
              <a:t>RESULTS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2" y="4888335"/>
            <a:ext cx="268398" cy="2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5" grpId="0" animBg="1"/>
      <p:bldP spid="26" grpId="0" animBg="1"/>
      <p:bldP spid="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6819094" cy="3672408"/>
          </a:xfrm>
        </p:spPr>
      </p:pic>
      <p:sp>
        <p:nvSpPr>
          <p:cNvPr id="4" name="Oval 3"/>
          <p:cNvSpPr/>
          <p:nvPr/>
        </p:nvSpPr>
        <p:spPr>
          <a:xfrm>
            <a:off x="1835696" y="329183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91880" y="329183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6056" y="3291830"/>
            <a:ext cx="1080120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35696" y="2067694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1880" y="2067694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76056" y="2067694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1880" y="2571750"/>
            <a:ext cx="108012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83868" y="3219822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4855466"/>
            <a:ext cx="298816" cy="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3598"/>
            <a:ext cx="7017977" cy="3600177"/>
          </a:xfrm>
        </p:spPr>
      </p:pic>
      <p:sp>
        <p:nvSpPr>
          <p:cNvPr id="4" name="Oval 3"/>
          <p:cNvSpPr/>
          <p:nvPr/>
        </p:nvSpPr>
        <p:spPr>
          <a:xfrm>
            <a:off x="1907704" y="336383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4418" y="336383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01598" y="335810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74418" y="4083918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4418" y="2067694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92080" y="2572891"/>
            <a:ext cx="947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11117" y="3291830"/>
            <a:ext cx="1333091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43" y="4865607"/>
            <a:ext cx="301377" cy="2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1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1590"/>
            <a:ext cx="7668343" cy="3672185"/>
          </a:xfrm>
        </p:spPr>
      </p:pic>
      <p:sp>
        <p:nvSpPr>
          <p:cNvPr id="11" name="Rectangle 10"/>
          <p:cNvSpPr/>
          <p:nvPr/>
        </p:nvSpPr>
        <p:spPr>
          <a:xfrm>
            <a:off x="1403648" y="1923678"/>
            <a:ext cx="38164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03648" y="2571750"/>
            <a:ext cx="38164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23070" y="3219822"/>
            <a:ext cx="38164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47664" y="2737098"/>
            <a:ext cx="648072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3848" y="2736236"/>
            <a:ext cx="926207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61964" y="3051026"/>
            <a:ext cx="805780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52267" y="3051026"/>
            <a:ext cx="877788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67744" y="3540224"/>
            <a:ext cx="984523" cy="263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04903" y="3548372"/>
            <a:ext cx="1083307" cy="255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59" y="4818485"/>
            <a:ext cx="343271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1590"/>
            <a:ext cx="7560840" cy="3744416"/>
          </a:xfrm>
        </p:spPr>
      </p:pic>
      <p:sp>
        <p:nvSpPr>
          <p:cNvPr id="5" name="Rectangle 4"/>
          <p:cNvSpPr/>
          <p:nvPr/>
        </p:nvSpPr>
        <p:spPr>
          <a:xfrm>
            <a:off x="1552278" y="2067693"/>
            <a:ext cx="4032448" cy="20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2278" y="2571751"/>
            <a:ext cx="40324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2278" y="2769867"/>
            <a:ext cx="4032448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2278" y="3723878"/>
            <a:ext cx="417185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55776" y="3549749"/>
            <a:ext cx="101272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2955" y="3549749"/>
            <a:ext cx="1012726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1" y="4876004"/>
            <a:ext cx="328413" cy="2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496944" cy="352839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some physicochemical changes </a:t>
            </a:r>
            <a:r>
              <a:rPr lang="en-US" dirty="0" smtClean="0">
                <a:solidFill>
                  <a:schemeClr val="tx1"/>
                </a:solidFill>
              </a:rPr>
              <a:t>take </a:t>
            </a:r>
            <a:r>
              <a:rPr lang="en-US" dirty="0">
                <a:solidFill>
                  <a:schemeClr val="tx1"/>
                </a:solidFill>
              </a:rPr>
              <a:t>place during the storage of blood components, </a:t>
            </a:r>
            <a:r>
              <a:rPr lang="en-US" dirty="0" smtClean="0">
                <a:solidFill>
                  <a:schemeClr val="tx1"/>
                </a:solidFill>
              </a:rPr>
              <a:t>subsequently </a:t>
            </a:r>
            <a:r>
              <a:rPr lang="en-US" dirty="0">
                <a:solidFill>
                  <a:schemeClr val="tx1"/>
                </a:solidFill>
              </a:rPr>
              <a:t>affect the overall quality and leading to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TAARs in clinical.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Another items that contribute in TAAR: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1) Increased cell </a:t>
            </a:r>
            <a:r>
              <a:rPr lang="en-US" dirty="0">
                <a:solidFill>
                  <a:schemeClr val="tx1"/>
                </a:solidFill>
              </a:rPr>
              <a:t>debris and oxidative </a:t>
            </a:r>
            <a:r>
              <a:rPr lang="en-US" dirty="0" smtClean="0">
                <a:solidFill>
                  <a:schemeClr val="tx1"/>
                </a:solidFill>
              </a:rPr>
              <a:t>stress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2) Abnormal </a:t>
            </a:r>
            <a:r>
              <a:rPr lang="en-US" dirty="0">
                <a:solidFill>
                  <a:schemeClr val="tx1"/>
                </a:solidFill>
              </a:rPr>
              <a:t>rearrangement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>
                <a:solidFill>
                  <a:schemeClr val="tx1"/>
                </a:solidFill>
              </a:rPr>
              <a:t>loss of cellular membrane </a:t>
            </a:r>
            <a:r>
              <a:rPr lang="en-US" dirty="0" smtClean="0">
                <a:solidFill>
                  <a:schemeClr val="tx1"/>
                </a:solidFill>
              </a:rPr>
              <a:t>phospholipids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3) As </a:t>
            </a:r>
            <a:r>
              <a:rPr lang="en-US" dirty="0">
                <a:solidFill>
                  <a:schemeClr val="tx1"/>
                </a:solidFill>
              </a:rPr>
              <a:t>well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morphological alteration of blood </a:t>
            </a:r>
            <a:r>
              <a:rPr lang="en-US" dirty="0" smtClean="0">
                <a:solidFill>
                  <a:schemeClr val="tx1"/>
                </a:solidFill>
              </a:rPr>
              <a:t>cells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10" y="4855583"/>
            <a:ext cx="282327" cy="2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32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347614"/>
            <a:ext cx="8496944" cy="345638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Leukoreduction</a:t>
            </a:r>
            <a:r>
              <a:rPr lang="en-US" dirty="0">
                <a:solidFill>
                  <a:schemeClr val="tx1"/>
                </a:solidFill>
              </a:rPr>
              <a:t> is the practice of filtering blood products to remove WBCs </a:t>
            </a:r>
            <a:r>
              <a:rPr lang="en-US" dirty="0" smtClean="0">
                <a:solidFill>
                  <a:schemeClr val="tx1"/>
                </a:solidFill>
              </a:rPr>
              <a:t>that eliminate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adverse effect of blood component preservation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prevalence of FNHTRs was significantly increased in the post-LR RBC transfusions when </a:t>
            </a:r>
            <a:r>
              <a:rPr lang="en-US" dirty="0" smtClean="0">
                <a:solidFill>
                  <a:schemeClr val="tx1"/>
                </a:solidFill>
              </a:rPr>
              <a:t>       compared </a:t>
            </a:r>
            <a:r>
              <a:rPr lang="en-US" dirty="0">
                <a:solidFill>
                  <a:schemeClr val="tx1"/>
                </a:solidFill>
              </a:rPr>
              <a:t>with that in the transfusion of pre-LR RBCs.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prevalence of allergy reactions was remarkably increased in the post-LR PH transfusions when compared with that in the pre-LR PH transfusions.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4845893"/>
            <a:ext cx="288032" cy="222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70561"/>
            <a:ext cx="1872208" cy="54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70561"/>
            <a:ext cx="1872208" cy="54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78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347615"/>
            <a:ext cx="8496944" cy="345638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Leukoreduction</a:t>
            </a:r>
            <a:r>
              <a:rPr lang="en-US" dirty="0">
                <a:solidFill>
                  <a:schemeClr val="tx1"/>
                </a:solidFill>
              </a:rPr>
              <a:t> prior to storage is effective in removing leukocytes from human RBCs and PLTs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that </a:t>
            </a:r>
            <a:r>
              <a:rPr lang="en-US" dirty="0">
                <a:solidFill>
                  <a:schemeClr val="tx1"/>
                </a:solidFill>
              </a:rPr>
              <a:t>preventing cytokine accumulation during storage.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Also, in people, treatment with </a:t>
            </a:r>
            <a:r>
              <a:rPr lang="en-US" dirty="0" err="1">
                <a:solidFill>
                  <a:schemeClr val="tx1"/>
                </a:solidFill>
              </a:rPr>
              <a:t>leukoreduced</a:t>
            </a:r>
            <a:r>
              <a:rPr lang="en-US" dirty="0">
                <a:solidFill>
                  <a:schemeClr val="tx1"/>
                </a:solidFill>
              </a:rPr>
              <a:t> blood products has been associated with </a:t>
            </a:r>
            <a:r>
              <a:rPr lang="en-US" dirty="0" smtClean="0">
                <a:solidFill>
                  <a:schemeClr val="tx1"/>
                </a:solidFill>
              </a:rPr>
              <a:t>lower     </a:t>
            </a:r>
            <a:r>
              <a:rPr lang="en-US" dirty="0">
                <a:solidFill>
                  <a:schemeClr val="tx1"/>
                </a:solidFill>
              </a:rPr>
              <a:t>mortality rates and inflammatory response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63838"/>
            <a:ext cx="626469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05" y="4865701"/>
            <a:ext cx="288031" cy="2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9693"/>
            <a:ext cx="6264696" cy="3888209"/>
          </a:xfrm>
        </p:spPr>
      </p:pic>
      <p:sp>
        <p:nvSpPr>
          <p:cNvPr id="6" name="Rectangle 5"/>
          <p:cNvSpPr/>
          <p:nvPr/>
        </p:nvSpPr>
        <p:spPr>
          <a:xfrm>
            <a:off x="2123728" y="30072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</a:rPr>
              <a:t>و انسان </a:t>
            </a:r>
            <a:r>
              <a:rPr lang="fa-IR" dirty="0">
                <a:solidFill>
                  <a:schemeClr val="bg1"/>
                </a:solidFill>
              </a:rPr>
              <a:t>به زودی پاداش تلاش خود را </a:t>
            </a:r>
            <a:r>
              <a:rPr lang="fa-IR" dirty="0" smtClean="0">
                <a:solidFill>
                  <a:schemeClr val="bg1"/>
                </a:solidFill>
              </a:rPr>
              <a:t>خواهد دید.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1347614"/>
            <a:ext cx="8496944" cy="360040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With the advance in transfusion medicine,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blood transfusions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are considered to be safe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in general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. However,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risk of complications takes place sometimes during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or after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transfusion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including:</a:t>
            </a:r>
          </a:p>
          <a:p>
            <a:endParaRPr lang="en-US" altLang="ko-KR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FNHTRs (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0.5–6.8% in all transfused blood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units)</a:t>
            </a:r>
          </a:p>
          <a:p>
            <a:pPr marL="342900" indent="-342900">
              <a:buAutoNum type="arabicParenR"/>
            </a:pP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refractoriness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 platelet transfusion</a:t>
            </a:r>
          </a:p>
          <a:p>
            <a:pPr marL="342900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Transfer of viral infection (CMV &amp; HTLV1 &amp; EBV)</a:t>
            </a:r>
          </a:p>
          <a:p>
            <a:pPr marL="342900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Allergic reactions</a:t>
            </a:r>
          </a:p>
          <a:p>
            <a:pPr marL="342900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GVHD</a:t>
            </a:r>
          </a:p>
          <a:p>
            <a:pPr marL="342900" indent="-342900">
              <a:buAutoNum type="arabicParenR"/>
            </a:pP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TRALI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                                                                                                        </a:t>
            </a:r>
            <a:endParaRPr lang="ko-KR" alt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7694"/>
            <a:ext cx="2088232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46" y="4868067"/>
            <a:ext cx="244203" cy="2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47614"/>
            <a:ext cx="8496944" cy="3600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Theses side </a:t>
            </a:r>
            <a:r>
              <a:rPr lang="en-US" dirty="0">
                <a:solidFill>
                  <a:schemeClr val="tx1"/>
                </a:solidFill>
              </a:rPr>
              <a:t>effects are due to presence </a:t>
            </a:r>
            <a:r>
              <a:rPr lang="en-US" dirty="0" smtClean="0">
                <a:solidFill>
                  <a:schemeClr val="tx1"/>
                </a:solidFill>
              </a:rPr>
              <a:t>of leukocytes </a:t>
            </a:r>
            <a:r>
              <a:rPr lang="en-US" dirty="0">
                <a:solidFill>
                  <a:schemeClr val="tx1"/>
                </a:solidFill>
              </a:rPr>
              <a:t>in blood </a:t>
            </a:r>
            <a:r>
              <a:rPr lang="en-US" dirty="0" smtClean="0">
                <a:solidFill>
                  <a:schemeClr val="tx1"/>
                </a:solidFill>
              </a:rPr>
              <a:t>products , So </a:t>
            </a:r>
            <a:r>
              <a:rPr lang="en-US" dirty="0">
                <a:solidFill>
                  <a:schemeClr val="tx1"/>
                </a:solidFill>
              </a:rPr>
              <a:t>we have to </a:t>
            </a:r>
            <a:r>
              <a:rPr lang="en-US" dirty="0" smtClean="0">
                <a:solidFill>
                  <a:schemeClr val="tx1"/>
                </a:solidFill>
              </a:rPr>
              <a:t>separate  leukocytes </a:t>
            </a:r>
            <a:r>
              <a:rPr lang="en-US" dirty="0">
                <a:solidFill>
                  <a:schemeClr val="tx1"/>
                </a:solidFill>
              </a:rPr>
              <a:t>from the </a:t>
            </a:r>
            <a:r>
              <a:rPr lang="en-US" dirty="0" smtClean="0">
                <a:solidFill>
                  <a:schemeClr val="tx1"/>
                </a:solidFill>
              </a:rPr>
              <a:t>products.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LR also </a:t>
            </a:r>
            <a:r>
              <a:rPr lang="en-US" dirty="0" smtClean="0">
                <a:solidFill>
                  <a:schemeClr val="tx1"/>
                </a:solidFill>
              </a:rPr>
              <a:t>reduce: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1) Pro inflammatory mediators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2) Transmission </a:t>
            </a:r>
            <a:r>
              <a:rPr lang="en-US" dirty="0">
                <a:solidFill>
                  <a:schemeClr val="tx1"/>
                </a:solidFill>
              </a:rPr>
              <a:t>of blood </a:t>
            </a:r>
            <a:r>
              <a:rPr lang="en-US" dirty="0" smtClean="0">
                <a:solidFill>
                  <a:schemeClr val="tx1"/>
                </a:solidFill>
              </a:rPr>
              <a:t>infectious agents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3) HLA </a:t>
            </a:r>
            <a:r>
              <a:rPr lang="en-US" dirty="0">
                <a:solidFill>
                  <a:schemeClr val="tx1"/>
                </a:solidFill>
              </a:rPr>
              <a:t>antibody production in sensitized transfusion </a:t>
            </a:r>
            <a:r>
              <a:rPr lang="en-US" dirty="0" smtClean="0">
                <a:solidFill>
                  <a:schemeClr val="tx1"/>
                </a:solidFill>
              </a:rPr>
              <a:t>recipients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9862"/>
            <a:ext cx="1872208" cy="1181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44" y="3579862"/>
            <a:ext cx="1948081" cy="1096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542989"/>
            <a:ext cx="1788902" cy="1133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ultiply 5"/>
          <p:cNvSpPr/>
          <p:nvPr/>
        </p:nvSpPr>
        <p:spPr>
          <a:xfrm>
            <a:off x="753133" y="3491675"/>
            <a:ext cx="1755440" cy="12728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897464" y="3491675"/>
            <a:ext cx="1755440" cy="12728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074569" y="3493826"/>
            <a:ext cx="1755440" cy="12728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29" y="4862805"/>
            <a:ext cx="252028" cy="2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47614"/>
            <a:ext cx="8496944" cy="338437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There are different methods for this process, but the most important method of separation </a:t>
            </a:r>
            <a:r>
              <a:rPr lang="en-US" dirty="0" smtClean="0">
                <a:solidFill>
                  <a:schemeClr val="tx1"/>
                </a:solidFill>
              </a:rPr>
              <a:t>is      </a:t>
            </a:r>
            <a:r>
              <a:rPr lang="en-US" dirty="0" err="1">
                <a:solidFill>
                  <a:schemeClr val="tx1"/>
                </a:solidFill>
              </a:rPr>
              <a:t>leukotrap</a:t>
            </a:r>
            <a:r>
              <a:rPr lang="en-US" dirty="0">
                <a:solidFill>
                  <a:schemeClr val="tx1"/>
                </a:solidFill>
              </a:rPr>
              <a:t> filters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Different types of filters: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WBF-2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CPF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BPF4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RCM-1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ATS-LPL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ATSBC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LRF10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52538"/>
            <a:ext cx="246044" cy="254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23678"/>
            <a:ext cx="4638532" cy="274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9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347613"/>
            <a:ext cx="8496944" cy="345638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Theses filters are assessed according to: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*Pore size and porosity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*Cell cytotoxicity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ydrophobic or hydrophilic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*Hemolytic effect on RBC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*Performance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process of </a:t>
            </a:r>
            <a:r>
              <a:rPr lang="en-US" dirty="0" err="1">
                <a:solidFill>
                  <a:schemeClr val="tx1"/>
                </a:solidFill>
              </a:rPr>
              <a:t>leukoreduction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pre-storage (within 24 hours of collection)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Post-storage (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bedside)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1590"/>
            <a:ext cx="2630740" cy="365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84" y="4858590"/>
            <a:ext cx="243512" cy="260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46056"/>
            <a:ext cx="3291840" cy="260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82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47614"/>
            <a:ext cx="8496944" cy="29957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Transfusion </a:t>
            </a:r>
            <a:r>
              <a:rPr lang="en-US" dirty="0" smtClean="0">
                <a:solidFill>
                  <a:schemeClr val="tx1"/>
                </a:solidFill>
              </a:rPr>
              <a:t>of leukocyte-depleted </a:t>
            </a:r>
            <a:r>
              <a:rPr lang="en-US" dirty="0">
                <a:solidFill>
                  <a:schemeClr val="tx1"/>
                </a:solidFill>
              </a:rPr>
              <a:t>blood components </a:t>
            </a:r>
            <a:r>
              <a:rPr lang="en-US" dirty="0" smtClean="0">
                <a:solidFill>
                  <a:schemeClr val="tx1"/>
                </a:solidFill>
              </a:rPr>
              <a:t>used for: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1) Patients </a:t>
            </a:r>
            <a:r>
              <a:rPr lang="en-US" dirty="0">
                <a:solidFill>
                  <a:schemeClr val="tx1"/>
                </a:solidFill>
              </a:rPr>
              <a:t>with organ or bone marrow </a:t>
            </a:r>
            <a:r>
              <a:rPr lang="en-US" dirty="0" smtClean="0">
                <a:solidFill>
                  <a:schemeClr val="tx1"/>
                </a:solidFill>
              </a:rPr>
              <a:t>transplantation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2) </a:t>
            </a:r>
            <a:r>
              <a:rPr lang="en-US" dirty="0" err="1" smtClean="0">
                <a:solidFill>
                  <a:schemeClr val="tx1"/>
                </a:solidFill>
              </a:rPr>
              <a:t>Immunocompromised</a:t>
            </a:r>
            <a:r>
              <a:rPr lang="en-US" dirty="0" smtClean="0">
                <a:solidFill>
                  <a:schemeClr val="tx1"/>
                </a:solidFill>
              </a:rPr>
              <a:t> status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3) Who had </a:t>
            </a:r>
            <a:r>
              <a:rPr lang="en-US" dirty="0">
                <a:solidFill>
                  <a:schemeClr val="tx1"/>
                </a:solidFill>
              </a:rPr>
              <a:t>experienced </a:t>
            </a:r>
            <a:r>
              <a:rPr lang="en-US" dirty="0" smtClean="0">
                <a:solidFill>
                  <a:schemeClr val="tx1"/>
                </a:solidFill>
              </a:rPr>
              <a:t>FNHTR </a:t>
            </a:r>
            <a:r>
              <a:rPr lang="en-US" dirty="0">
                <a:solidFill>
                  <a:schemeClr val="tx1"/>
                </a:solidFill>
              </a:rPr>
              <a:t>in previous </a:t>
            </a:r>
            <a:r>
              <a:rPr lang="en-US" dirty="0" smtClean="0">
                <a:solidFill>
                  <a:schemeClr val="tx1"/>
                </a:solidFill>
              </a:rPr>
              <a:t>transfusions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4) Thalassemia patients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63838"/>
            <a:ext cx="2160240" cy="139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25" y="4907358"/>
            <a:ext cx="291501" cy="2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275606"/>
            <a:ext cx="8496944" cy="34563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this </a:t>
            </a:r>
            <a:r>
              <a:rPr lang="en-US" dirty="0" smtClean="0">
                <a:solidFill>
                  <a:schemeClr val="tx1"/>
                </a:solidFill>
              </a:rPr>
              <a:t>study: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*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Impact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of pre-storage and post-storage </a:t>
            </a:r>
            <a:r>
              <a:rPr lang="en-US" altLang="ko-KR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leukoreduction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(RBCs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&amp; PHs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) on the incidence of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FNHTRs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and other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TAARs</a:t>
            </a:r>
          </a:p>
          <a:p>
            <a:r>
              <a:rPr lang="en-US" altLang="ko-KR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*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The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expression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of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cytokines in blood components with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pre-storage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and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Post-storage </a:t>
            </a:r>
            <a:r>
              <a:rPr lang="en-US" altLang="ko-KR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leukoreduction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as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well as its association with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</a:t>
            </a:r>
            <a:r>
              <a:rPr lang="en-US" altLang="ko-KR" dirty="0">
                <a:solidFill>
                  <a:schemeClr val="tx1"/>
                </a:solidFill>
                <a:latin typeface="+mj-lt"/>
                <a:cs typeface="Arial" pitchFamily="34" charset="0"/>
              </a:rPr>
              <a:t>incidence of TAARs</a:t>
            </a:r>
            <a:endParaRPr lang="ko-KR" alt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9782"/>
            <a:ext cx="4591621" cy="2016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41" y="4856481"/>
            <a:ext cx="263011" cy="2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      MATERIALS </a:t>
            </a:r>
            <a:r>
              <a:rPr lang="en-US" dirty="0">
                <a:solidFill>
                  <a:schemeClr val="tx1"/>
                </a:solidFill>
              </a:rPr>
              <a:t>AND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347614"/>
            <a:ext cx="8496944" cy="29957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this study: 4,707 adult patients (aged </a:t>
            </a:r>
            <a:r>
              <a:rPr lang="en-US" dirty="0">
                <a:solidFill>
                  <a:schemeClr val="tx1"/>
                </a:solidFill>
              </a:rPr>
              <a:t>more than 20 years </a:t>
            </a:r>
            <a:r>
              <a:rPr lang="en-US" dirty="0" smtClean="0">
                <a:solidFill>
                  <a:schemeClr val="tx1"/>
                </a:solidFill>
              </a:rPr>
              <a:t>old) underwent </a:t>
            </a:r>
            <a:r>
              <a:rPr lang="en-US" dirty="0">
                <a:solidFill>
                  <a:schemeClr val="tx1"/>
                </a:solidFill>
              </a:rPr>
              <a:t>allogeneic </a:t>
            </a:r>
            <a:r>
              <a:rPr lang="en-US" dirty="0" smtClean="0">
                <a:solidFill>
                  <a:schemeClr val="tx1"/>
                </a:solidFill>
              </a:rPr>
              <a:t>blood      </a:t>
            </a:r>
            <a:r>
              <a:rPr lang="en-US" dirty="0">
                <a:solidFill>
                  <a:schemeClr val="tx1"/>
                </a:solidFill>
              </a:rPr>
              <a:t>transfusions with 34,301 </a:t>
            </a:r>
            <a:r>
              <a:rPr lang="en-US" dirty="0" smtClean="0">
                <a:solidFill>
                  <a:schemeClr val="tx1"/>
                </a:solidFill>
              </a:rPr>
              <a:t>units.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1128 patients              10,409 units of pre-LR RBCs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1392 patients             13,165 units of post-LR RBCs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1490 </a:t>
            </a:r>
            <a:r>
              <a:rPr lang="en-US" dirty="0">
                <a:solidFill>
                  <a:schemeClr val="tx1"/>
                </a:solidFill>
              </a:rPr>
              <a:t>patients             </a:t>
            </a:r>
            <a:r>
              <a:rPr lang="en-US" dirty="0" smtClean="0">
                <a:solidFill>
                  <a:schemeClr val="tx1"/>
                </a:solidFill>
              </a:rPr>
              <a:t> 6,645 </a:t>
            </a:r>
            <a:r>
              <a:rPr lang="en-US" dirty="0">
                <a:solidFill>
                  <a:schemeClr val="tx1"/>
                </a:solidFill>
              </a:rPr>
              <a:t>units of pre-LR </a:t>
            </a:r>
            <a:r>
              <a:rPr lang="en-US" dirty="0" smtClean="0">
                <a:solidFill>
                  <a:schemeClr val="tx1"/>
                </a:solidFill>
              </a:rPr>
              <a:t>PHs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697 </a:t>
            </a:r>
            <a:r>
              <a:rPr lang="en-US" dirty="0">
                <a:solidFill>
                  <a:schemeClr val="tx1"/>
                </a:solidFill>
              </a:rPr>
              <a:t>patients             </a:t>
            </a:r>
            <a:r>
              <a:rPr lang="en-US" dirty="0" smtClean="0">
                <a:solidFill>
                  <a:schemeClr val="tx1"/>
                </a:solidFill>
              </a:rPr>
              <a:t> 4,082 </a:t>
            </a:r>
            <a:r>
              <a:rPr lang="en-US" dirty="0">
                <a:solidFill>
                  <a:schemeClr val="tx1"/>
                </a:solidFill>
              </a:rPr>
              <a:t>units of post-LR PHs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79712" y="2127785"/>
            <a:ext cx="648072" cy="1931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79712" y="2387626"/>
            <a:ext cx="648072" cy="1931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07704" y="3158774"/>
            <a:ext cx="648072" cy="1931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001838" y="2891136"/>
            <a:ext cx="648072" cy="1931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57407"/>
            <a:ext cx="3744416" cy="1090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65" y="4847558"/>
            <a:ext cx="272453" cy="295941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>
            <a:off x="467544" y="2168057"/>
            <a:ext cx="288032" cy="4082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467544" y="2943687"/>
            <a:ext cx="288032" cy="4082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3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347614"/>
            <a:ext cx="8496944" cy="29957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5970 to male                                                  4072 to male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pre-LR RBCs                                                 in the pre-PHs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(60)                                                                   (57)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4439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female                                                2573 to female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7039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male                                                  2414 to male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the post-LR RBCs                                               in the post-PHs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(62)                                                                    (57)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6126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female                                                1668 to female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347020" y="1491630"/>
            <a:ext cx="288032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476997" y="3003798"/>
            <a:ext cx="288032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6516216" y="1491630"/>
            <a:ext cx="288032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6652964" y="3003798"/>
            <a:ext cx="288032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13" y="4842098"/>
            <a:ext cx="290513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635</Words>
  <Application>Microsoft Office PowerPoint</Application>
  <PresentationFormat>On-screen Show (16:9)</PresentationFormat>
  <Paragraphs>117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Calibri</vt:lpstr>
      <vt:lpstr>Office Theme</vt:lpstr>
      <vt:lpstr>Custom Design</vt:lpstr>
      <vt:lpstr>PowerPoint Presentation</vt:lpstr>
      <vt:lpstr>                   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MATERIALS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DISCUSSION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128</cp:revision>
  <dcterms:created xsi:type="dcterms:W3CDTF">2014-04-01T16:27:38Z</dcterms:created>
  <dcterms:modified xsi:type="dcterms:W3CDTF">2019-12-09T21:02:07Z</dcterms:modified>
</cp:coreProperties>
</file>