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58" r:id="rId4"/>
    <p:sldId id="278" r:id="rId5"/>
    <p:sldId id="279" r:id="rId6"/>
    <p:sldId id="275" r:id="rId7"/>
    <p:sldId id="277" r:id="rId8"/>
    <p:sldId id="276" r:id="rId9"/>
    <p:sldId id="261" r:id="rId10"/>
    <p:sldId id="262" r:id="rId11"/>
    <p:sldId id="26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0" r:id="rId23"/>
    <p:sldId id="281" r:id="rId2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116E8B-ABDE-4FA5-9A27-901F0709315B}">
          <p14:sldIdLst>
            <p14:sldId id="256"/>
            <p14:sldId id="257"/>
            <p14:sldId id="258"/>
            <p14:sldId id="278"/>
            <p14:sldId id="279"/>
            <p14:sldId id="275"/>
            <p14:sldId id="277"/>
            <p14:sldId id="276"/>
            <p14:sldId id="261"/>
            <p14:sldId id="262"/>
            <p14:sldId id="260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Untitled Section" id="{329DA050-855F-4075-8415-1176D769F92F}">
          <p14:sldIdLst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3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562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928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738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694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41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9383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416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550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481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1687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165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FF2D2-1001-42F4-AB94-E3D5F188611B}" type="datetimeFigureOut">
              <a:rPr lang="fa-IR" smtClean="0"/>
              <a:t>28/05/1443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4B8D7-1DC5-41ED-8B3B-EE28445CA2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3564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0716"/>
            <a:ext cx="11617036" cy="387096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The iron </a:t>
            </a:r>
            <a:r>
              <a:rPr lang="en-US" sz="5400" b="1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chelator</a:t>
            </a:r>
            <a: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5400" b="1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Deferasirox</a:t>
            </a:r>
            <a: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causes severe mitochondrial</a:t>
            </a:r>
            <a:b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swelling without depolarization</a:t>
            </a:r>
            <a:b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due to a specific effect on inner</a:t>
            </a:r>
            <a:b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5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membrane permeability</a:t>
            </a:r>
            <a:endParaRPr lang="fa-IR" sz="54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82" y="4994419"/>
            <a:ext cx="3728258" cy="1391396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002060"/>
                </a:solidFill>
              </a:rPr>
              <a:t>Advisor:Dr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mirzaee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Presented by: </a:t>
            </a:r>
            <a:r>
              <a:rPr lang="en-US" dirty="0" err="1" smtClean="0">
                <a:solidFill>
                  <a:srgbClr val="002060"/>
                </a:solidFill>
              </a:rPr>
              <a:t>daneshikohan</a:t>
            </a:r>
            <a:endParaRPr lang="fa-IR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35" y="492966"/>
            <a:ext cx="1597290" cy="4237087"/>
          </a:xfrm>
          <a:prstGeom prst="rect">
            <a:avLst/>
          </a:prstGeom>
        </p:spPr>
      </p:pic>
      <p:sp>
        <p:nvSpPr>
          <p:cNvPr id="6" name="AutoShape 2" descr="Mitochondrial-donation – Parliament of Austr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18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5122" name="Picture 2" descr="Figure 1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045" r="-963" b="-298"/>
          <a:stretch/>
        </p:blipFill>
        <p:spPr bwMode="auto">
          <a:xfrm>
            <a:off x="4480560" y="457200"/>
            <a:ext cx="7362742" cy="522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1. </a:t>
            </a:r>
            <a:r>
              <a:rPr lang="en-US" sz="2400" b="1" dirty="0" err="1">
                <a:solidFill>
                  <a:srgbClr val="002060"/>
                </a:solidFill>
              </a:rPr>
              <a:t>Deferasirox</a:t>
            </a:r>
            <a:r>
              <a:rPr lang="en-US" sz="2400" b="1" dirty="0">
                <a:solidFill>
                  <a:srgbClr val="002060"/>
                </a:solidFill>
              </a:rPr>
              <a:t> causes acute mitochondrial swelling without depolarization</a:t>
            </a:r>
            <a:endParaRPr lang="fa-IR" sz="2400" dirty="0">
              <a:solidFill>
                <a:srgbClr val="002060"/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616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48" y="756747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fa-IR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312" y="2057402"/>
            <a:ext cx="4867877" cy="3279117"/>
          </a:xfrm>
        </p:spPr>
        <p:txBody>
          <a:bodyPr>
            <a:normAutofit/>
          </a:bodyPr>
          <a:lstStyle/>
          <a:p>
            <a:pPr algn="l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causes partial uncoupling of the mitochondrial respiratory chain</a:t>
            </a:r>
            <a:endParaRPr lang="fa-IR" sz="24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The iron chelator Deferasirox causes severe mitochondrial swelling without  depolarization due to a specific effect on inner membrane permeability |  Scientific Repor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0" r="136" b="41040"/>
          <a:stretch/>
        </p:blipFill>
        <p:spPr bwMode="auto">
          <a:xfrm>
            <a:off x="5183190" y="756747"/>
            <a:ext cx="5742315" cy="52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8194" name="Picture 2" descr="The iron chelator Deferasirox causes severe mitochondrial swelling without  depolarization due to a specific effect on inner membrane permeability |  Scientific Reports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2" t="58778" r="-2937" b="-1486"/>
          <a:stretch/>
        </p:blipFill>
        <p:spPr bwMode="auto">
          <a:xfrm>
            <a:off x="5227320" y="899160"/>
            <a:ext cx="6964680" cy="515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4488957" cy="3811588"/>
          </a:xfrm>
        </p:spPr>
        <p:txBody>
          <a:bodyPr/>
          <a:lstStyle/>
          <a:p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3)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induces mitochondrial damage in kidney cortex tissue</a:t>
            </a:r>
            <a:endParaRPr lang="fa-I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9218" name="Picture 2" descr="The iron chelator Deferasirox causes severe mitochondrial swelling without  depolarization due to a specific effect on inner membrane permeability |  Scientific Reports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-1132" r="-952" b="59552"/>
          <a:stretch/>
        </p:blipFill>
        <p:spPr bwMode="auto">
          <a:xfrm>
            <a:off x="4772027" y="457202"/>
            <a:ext cx="7225533" cy="572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4)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induces mitochondrial swelling in the kidney proximal tubule </a:t>
            </a:r>
            <a:r>
              <a:rPr lang="en-US" sz="2400" b="1" i="1" dirty="0">
                <a:solidFill>
                  <a:srgbClr val="002060"/>
                </a:solidFill>
              </a:rPr>
              <a:t>in vivo</a:t>
            </a:r>
            <a:endParaRPr lang="fa-I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10242" name="Picture 2" descr="The iron chelator Deferasirox causes severe mitochondrial swelling without  depolarization due to a specific effect on inner membrane permeability |  Scientific Reports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7" t="40353" r="-1949" b="-7094"/>
          <a:stretch/>
        </p:blipFill>
        <p:spPr bwMode="auto">
          <a:xfrm>
            <a:off x="5181600" y="579120"/>
            <a:ext cx="6233160" cy="5775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induces mitochondrial swelling in the kidney proximal tubule </a:t>
            </a:r>
            <a:r>
              <a:rPr lang="en-US" sz="2400" b="1" i="1" dirty="0">
                <a:solidFill>
                  <a:srgbClr val="002060"/>
                </a:solidFill>
              </a:rPr>
              <a:t>in vivo</a:t>
            </a:r>
            <a:endParaRPr lang="fa-IR" sz="2400" dirty="0">
              <a:solidFill>
                <a:srgbClr val="002060"/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475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11266" name="Picture 2" descr="The iron chelator Deferasirox causes severe mitochondrial swelling without  depolarization due to a specific effect on inner membrane permeability |  Scientific Report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" b="50215"/>
          <a:stretch/>
        </p:blipFill>
        <p:spPr bwMode="auto">
          <a:xfrm>
            <a:off x="5485689" y="655320"/>
            <a:ext cx="5883351" cy="521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124" y="2057400"/>
            <a:ext cx="4918842" cy="3811588"/>
          </a:xfrm>
        </p:spPr>
        <p:txBody>
          <a:bodyPr/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5)</a:t>
            </a:r>
            <a:r>
              <a:rPr lang="en-US" sz="2400" b="1" dirty="0" err="1">
                <a:solidFill>
                  <a:srgbClr val="002060"/>
                </a:solidFill>
              </a:rPr>
              <a:t>Deferasirox</a:t>
            </a:r>
            <a:r>
              <a:rPr lang="en-US" sz="2400" b="1" dirty="0">
                <a:solidFill>
                  <a:srgbClr val="002060"/>
                </a:solidFill>
              </a:rPr>
              <a:t>-induced </a:t>
            </a:r>
            <a:r>
              <a:rPr lang="en-US" sz="2400" b="1" dirty="0" smtClean="0">
                <a:solidFill>
                  <a:srgbClr val="002060"/>
                </a:solidFill>
              </a:rPr>
              <a:t>mitochondrial permeability swelling </a:t>
            </a:r>
            <a:r>
              <a:rPr lang="en-US" sz="2400" b="1" dirty="0">
                <a:solidFill>
                  <a:srgbClr val="002060"/>
                </a:solidFill>
              </a:rPr>
              <a:t>is independent of transition pore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opening</a:t>
            </a:r>
            <a:endParaRPr lang="fa-I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12290" name="Picture 2" descr="The iron chelator Deferasirox causes severe mitochondrial swelling without  depolarization due to a specific effect on inner membrane permeability |  Scientific Report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41719"/>
          <a:stretch/>
        </p:blipFill>
        <p:spPr bwMode="auto">
          <a:xfrm>
            <a:off x="5745480" y="992188"/>
            <a:ext cx="550164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5)</a:t>
            </a:r>
            <a:r>
              <a:rPr lang="en-US" sz="2400" b="1" dirty="0" err="1">
                <a:solidFill>
                  <a:srgbClr val="002060"/>
                </a:solidFill>
              </a:rPr>
              <a:t>Deferasirox</a:t>
            </a:r>
            <a:r>
              <a:rPr lang="en-US" sz="2400" b="1" dirty="0">
                <a:solidFill>
                  <a:srgbClr val="002060"/>
                </a:solidFill>
              </a:rPr>
              <a:t>-induced </a:t>
            </a:r>
            <a:r>
              <a:rPr lang="en-US" sz="2400" b="1" dirty="0" err="1">
                <a:solidFill>
                  <a:srgbClr val="002060"/>
                </a:solidFill>
              </a:rPr>
              <a:t>mitochondripermeability</a:t>
            </a:r>
            <a:r>
              <a:rPr lang="en-US" sz="2400" b="1" dirty="0">
                <a:solidFill>
                  <a:srgbClr val="002060"/>
                </a:solidFill>
              </a:rPr>
              <a:t> al swelling is independent of transition pore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opening</a:t>
            </a:r>
            <a:endParaRPr lang="fa-IR" sz="2400" dirty="0">
              <a:solidFill>
                <a:srgbClr val="002060"/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194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13314" name="Picture 2" descr="The iron chelator Deferasirox causes severe mitochondrial swelling without  depolarization due to a specific effect on inner membrane permeability |  Scientific Repor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7" y="740980"/>
            <a:ext cx="7004815" cy="493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6)</a:t>
            </a:r>
            <a:r>
              <a:rPr lang="en-US" sz="2400" b="1" dirty="0" err="1">
                <a:solidFill>
                  <a:srgbClr val="002060"/>
                </a:solidFill>
              </a:rPr>
              <a:t>Deferasirox</a:t>
            </a:r>
            <a:r>
              <a:rPr lang="en-US" sz="2400" b="1" dirty="0">
                <a:solidFill>
                  <a:srgbClr val="002060"/>
                </a:solidFill>
              </a:rPr>
              <a:t>-induced mitochondrial swelling occurs due to an influx of water</a:t>
            </a:r>
            <a:endParaRPr lang="fa-I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14340" name="Picture 4" descr="Deferasirox-induced mitochondrial swelling is caused by the free drug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025" y="457200"/>
            <a:ext cx="6810375" cy="559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7)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-induced </a:t>
            </a:r>
            <a:r>
              <a:rPr lang="en-US" sz="2400" b="1" dirty="0">
                <a:solidFill>
                  <a:srgbClr val="002060"/>
                </a:solidFill>
              </a:rPr>
              <a:t>mitochondrial swelling is reduced by binding to iron or albumin</a:t>
            </a:r>
            <a:endParaRPr lang="fa-I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" y="2057400"/>
            <a:ext cx="4709160" cy="3811588"/>
          </a:xfrm>
        </p:spPr>
        <p:txBody>
          <a:bodyPr/>
          <a:lstStyle/>
          <a:p>
            <a:pPr algn="ctr"/>
            <a:endParaRPr lang="fa-IR" sz="2400" b="1" dirty="0" smtClean="0">
              <a:solidFill>
                <a:srgbClr val="002060"/>
              </a:solidFill>
            </a:endParaRPr>
          </a:p>
          <a:p>
            <a:pPr algn="ctr"/>
            <a:endParaRPr lang="fa-IR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8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directly alters membrane integrity in an artificial model of the inner mitochondrial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membrane</a:t>
            </a:r>
            <a:endParaRPr lang="fa-IR" sz="2400" dirty="0">
              <a:solidFill>
                <a:srgbClr val="00206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-7028" b="73668"/>
          <a:stretch/>
        </p:blipFill>
        <p:spPr>
          <a:xfrm>
            <a:off x="5730240" y="1722120"/>
            <a:ext cx="5059680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23" y="6117022"/>
            <a:ext cx="4173425" cy="74097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If:4.3            2020            </a:t>
            </a:r>
            <a:endParaRPr lang="fa-IR" sz="2800" b="1" dirty="0">
              <a:solidFill>
                <a:srgbClr val="C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17828" r="8605" b="20578"/>
          <a:stretch/>
        </p:blipFill>
        <p:spPr>
          <a:xfrm>
            <a:off x="441435" y="930167"/>
            <a:ext cx="11272345" cy="4414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063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25394" r="-5707" b="44274"/>
          <a:stretch/>
        </p:blipFill>
        <p:spPr>
          <a:xfrm>
            <a:off x="5379720" y="1143000"/>
            <a:ext cx="6278880" cy="4328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8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directly alters membrane integrity in an artificial model of the inner mitochondrial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membrane</a:t>
            </a:r>
            <a:endParaRPr lang="fa-IR" sz="2400" dirty="0">
              <a:solidFill>
                <a:srgbClr val="002060"/>
              </a:solidFill>
            </a:endParaRP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6446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55726" r="-858"/>
          <a:stretch/>
        </p:blipFill>
        <p:spPr>
          <a:xfrm>
            <a:off x="5379720" y="914400"/>
            <a:ext cx="6553200" cy="510698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fa-IR" sz="2400" b="1" dirty="0" smtClean="0">
              <a:solidFill>
                <a:srgbClr val="002060"/>
              </a:solidFill>
            </a:endParaRPr>
          </a:p>
          <a:p>
            <a:pPr algn="ctr"/>
            <a:endParaRPr lang="fa-IR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8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r>
              <a:rPr lang="en-US" sz="2400" b="1" dirty="0" err="1" smtClean="0">
                <a:solidFill>
                  <a:srgbClr val="002060"/>
                </a:solidFill>
              </a:rPr>
              <a:t>Deferasirox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directly alters membrane integrity in an artificial model of the inner mitochondrial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membrane</a:t>
            </a:r>
            <a:endParaRPr lang="fa-IR" sz="2400" dirty="0">
              <a:solidFill>
                <a:srgbClr val="002060"/>
              </a:solidFill>
            </a:endParaRPr>
          </a:p>
          <a:p>
            <a:endParaRPr lang="fa-IR" dirty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187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681"/>
            <a:ext cx="10515600" cy="158400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Discussion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76337"/>
            <a:ext cx="8001000" cy="450532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463040"/>
            <a:ext cx="12192000" cy="5288279"/>
          </a:xfrm>
        </p:spPr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193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5280" y="1545453"/>
            <a:ext cx="3520440" cy="456578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2060"/>
                </a:solidFill>
              </a:rPr>
              <a:t>1)Structure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2)function</a:t>
            </a:r>
            <a:r>
              <a:rPr lang="fa-IR" sz="2800" b="1" dirty="0" smtClean="0">
                <a:solidFill>
                  <a:srgbClr val="002060"/>
                </a:solidFill>
              </a:rPr>
              <a:t/>
            </a:r>
            <a:br>
              <a:rPr lang="fa-IR" sz="2800" b="1" dirty="0" smtClean="0">
                <a:solidFill>
                  <a:srgbClr val="002060"/>
                </a:solidFill>
              </a:rPr>
            </a:br>
            <a:r>
              <a:rPr lang="fa-IR" sz="28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ATP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err="1" smtClean="0">
                <a:solidFill>
                  <a:srgbClr val="0070C0"/>
                </a:solidFill>
              </a:rPr>
              <a:t>Ca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apoptosis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aging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cancer</a:t>
            </a:r>
            <a:r>
              <a:rPr lang="fa-IR" sz="2000" b="1" dirty="0" smtClean="0">
                <a:solidFill>
                  <a:srgbClr val="0070C0"/>
                </a:solidFill>
              </a:rPr>
              <a:t/>
            </a:r>
            <a:br>
              <a:rPr lang="fa-IR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heat</a:t>
            </a:r>
            <a:r>
              <a:rPr lang="en-US" sz="2800" b="1" dirty="0" smtClean="0">
                <a:solidFill>
                  <a:srgbClr val="002060"/>
                </a:solidFill>
              </a:rPr>
              <a:t/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endParaRPr lang="fa-IR" sz="28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67" y="794481"/>
            <a:ext cx="7585022" cy="5054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35280" y="669925"/>
            <a:ext cx="25783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dobe Arabic" panose="02040503050201020203" pitchFamily="18" charset="-78"/>
                <a:cs typeface="+mj-cs"/>
              </a:rPr>
              <a:t>mitochondria</a:t>
            </a:r>
            <a:endParaRPr lang="fa-IR" sz="400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12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a-IR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566545"/>
            <a:ext cx="10104119" cy="4351338"/>
          </a:xfrm>
        </p:spPr>
      </p:pic>
    </p:spTree>
    <p:extLst>
      <p:ext uri="{BB962C8B-B14F-4D97-AF65-F5344CB8AC3E}">
        <p14:creationId xmlns:p14="http://schemas.microsoft.com/office/powerpoint/2010/main" val="12575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polarization </a:t>
            </a:r>
            <a:r>
              <a:rPr lang="en-US" b="1" dirty="0" smtClean="0">
                <a:solidFill>
                  <a:srgbClr val="C00000"/>
                </a:solidFill>
              </a:rPr>
              <a:t> &amp;  depolarization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" b="7131"/>
          <a:stretch/>
        </p:blipFill>
        <p:spPr>
          <a:xfrm>
            <a:off x="6431281" y="1690687"/>
            <a:ext cx="5135880" cy="43664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3" t="-1545" r="1568" b="24911"/>
          <a:stretch/>
        </p:blipFill>
        <p:spPr>
          <a:xfrm>
            <a:off x="304800" y="1637346"/>
            <a:ext cx="5593081" cy="44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Methods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solidFill>
                  <a:srgbClr val="002060"/>
                </a:solidFill>
              </a:rPr>
              <a:t>Animal studies </a:t>
            </a:r>
            <a:r>
              <a:rPr lang="en-US" sz="2000" dirty="0" smtClean="0"/>
              <a:t>(8-12 week - mail mice c57bl/6jrj)</a:t>
            </a:r>
          </a:p>
          <a:p>
            <a:pPr algn="l" rtl="0"/>
            <a:endParaRPr lang="en-US" sz="2000" dirty="0" smtClean="0"/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Cell lines </a:t>
            </a:r>
            <a:r>
              <a:rPr lang="en-US" sz="2000" dirty="0" smtClean="0"/>
              <a:t>(ok)</a:t>
            </a:r>
          </a:p>
          <a:p>
            <a:pPr algn="l" rtl="0"/>
            <a:endParaRPr lang="en-US" sz="2000" dirty="0" smtClean="0"/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Immunofluorescence in cell</a:t>
            </a:r>
          </a:p>
          <a:p>
            <a:pPr algn="l" rtl="0"/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Staining in fixed kidney tissue</a:t>
            </a:r>
          </a:p>
          <a:p>
            <a:pPr marL="0" indent="0" algn="l" rtl="0">
              <a:buNone/>
            </a:pPr>
            <a:endParaRPr 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Methods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Live imaging</a:t>
            </a:r>
          </a:p>
          <a:p>
            <a:pPr algn="l" rtl="0"/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Electron microscopy</a:t>
            </a:r>
          </a:p>
          <a:p>
            <a:pPr algn="l" rtl="0"/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Cell viability</a:t>
            </a:r>
          </a:p>
          <a:p>
            <a:pPr algn="l" rtl="0"/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Oxygen consumption</a:t>
            </a:r>
            <a:endParaRPr lang="fa-I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Methods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rtl="0">
              <a:buNone/>
            </a:pPr>
            <a:endParaRPr lang="en-US" dirty="0"/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ATP determination assay</a:t>
            </a:r>
          </a:p>
          <a:p>
            <a:pPr algn="l" rtl="0"/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Lipid vesicle experiments</a:t>
            </a:r>
          </a:p>
          <a:p>
            <a:pPr algn="l" rtl="0"/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Swelling in isolated mitochondria</a:t>
            </a:r>
          </a:p>
          <a:p>
            <a:pPr algn="l" rtl="0"/>
            <a:endParaRPr lang="en-US" dirty="0" smtClean="0">
              <a:solidFill>
                <a:srgbClr val="002060"/>
              </a:solidFill>
            </a:endParaRPr>
          </a:p>
          <a:p>
            <a:pPr algn="l" rtl="0"/>
            <a:r>
              <a:rPr lang="en-US" dirty="0" smtClean="0">
                <a:solidFill>
                  <a:srgbClr val="002060"/>
                </a:solidFill>
              </a:rPr>
              <a:t>Urinary KIM-1 analysis</a:t>
            </a:r>
            <a:endParaRPr lang="fa-I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Results</a:t>
            </a:r>
            <a:br>
              <a:rPr lang="en-US" sz="44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fa-IR" sz="4400" dirty="0"/>
          </a:p>
        </p:txBody>
      </p:sp>
      <p:pic>
        <p:nvPicPr>
          <p:cNvPr id="3074" name="Picture 2" descr="Figure 1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" t="-4432" r="22695" b="61044"/>
          <a:stretch/>
        </p:blipFill>
        <p:spPr bwMode="auto">
          <a:xfrm>
            <a:off x="5501453" y="579120"/>
            <a:ext cx="5743387" cy="57454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360" y="2057400"/>
            <a:ext cx="5072829" cy="3811588"/>
          </a:xfrm>
        </p:spPr>
        <p:txBody>
          <a:bodyPr/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1. </a:t>
            </a:r>
            <a:r>
              <a:rPr lang="en-US" sz="2400" b="1" dirty="0" err="1">
                <a:solidFill>
                  <a:srgbClr val="002060"/>
                </a:solidFill>
              </a:rPr>
              <a:t>Deferasirox</a:t>
            </a:r>
            <a:r>
              <a:rPr lang="en-US" sz="2400" b="1" dirty="0">
                <a:solidFill>
                  <a:srgbClr val="002060"/>
                </a:solidFill>
              </a:rPr>
              <a:t> causes acute mitochondrial swelling without depolarization</a:t>
            </a:r>
            <a:endParaRPr lang="fa-IR" sz="2400" dirty="0">
              <a:solidFill>
                <a:srgbClr val="002060"/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966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2088</TotalTime>
  <Words>218</Words>
  <Application>Microsoft Office PowerPoint</Application>
  <PresentationFormat>Widescreen</PresentationFormat>
  <Paragraphs>90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Adobe Arabic</vt:lpstr>
      <vt:lpstr>Arabic Typesetting</vt:lpstr>
      <vt:lpstr>Arial</vt:lpstr>
      <vt:lpstr>Calibri</vt:lpstr>
      <vt:lpstr>Calibri Light</vt:lpstr>
      <vt:lpstr>Times New Roman</vt:lpstr>
      <vt:lpstr>Office Theme</vt:lpstr>
      <vt:lpstr>The iron chelator Deferasirox causes severe mitochondrial swelling without depolarization due to a specific effect on inner membrane permeability</vt:lpstr>
      <vt:lpstr>If:4.3            2020            </vt:lpstr>
      <vt:lpstr>1)Structure  2)function  ATP Ca apoptosis aging cancer heat  </vt:lpstr>
      <vt:lpstr>PowerPoint Presentation</vt:lpstr>
      <vt:lpstr>polarization  &amp;  depolarization</vt:lpstr>
      <vt:lpstr>Methods</vt:lpstr>
      <vt:lpstr>Methods</vt:lpstr>
      <vt:lpstr>Methods</vt:lpstr>
      <vt:lpstr>Results </vt:lpstr>
      <vt:lpstr>Results</vt:lpstr>
      <vt:lpstr>Results 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iron chelator Deferasirox causes severe mitochondrial swelling without depolarization due to a specific effect on inner membrane permeability</dc:title>
  <dc:creator>Somayeh</dc:creator>
  <cp:lastModifiedBy>Somayeh</cp:lastModifiedBy>
  <cp:revision>62</cp:revision>
  <dcterms:created xsi:type="dcterms:W3CDTF">2021-12-24T13:23:56Z</dcterms:created>
  <dcterms:modified xsi:type="dcterms:W3CDTF">2022-01-01T00:18:02Z</dcterms:modified>
</cp:coreProperties>
</file>