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47.jpg" ContentType="image/png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329" r:id="rId12"/>
    <p:sldId id="297" r:id="rId13"/>
    <p:sldId id="298" r:id="rId14"/>
    <p:sldId id="299" r:id="rId15"/>
    <p:sldId id="300" r:id="rId16"/>
    <p:sldId id="301" r:id="rId17"/>
    <p:sldId id="267" r:id="rId18"/>
    <p:sldId id="330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7" r:id="rId34"/>
    <p:sldId id="320" r:id="rId35"/>
    <p:sldId id="322" r:id="rId36"/>
    <p:sldId id="323" r:id="rId37"/>
    <p:sldId id="326" r:id="rId38"/>
    <p:sldId id="327" r:id="rId39"/>
    <p:sldId id="328" r:id="rId40"/>
    <p:sldId id="280" r:id="rId41"/>
  </p:sldIdLst>
  <p:sldSz cx="9144000" cy="5143500" type="screen16x9"/>
  <p:notesSz cx="6858000" cy="9144000"/>
  <p:embeddedFontLst>
    <p:embeddedFont>
      <p:font typeface="Raleway Black" pitchFamily="2" charset="0"/>
      <p:bold r:id="rId43"/>
      <p:boldItalic r:id="rId44"/>
    </p:embeddedFont>
    <p:embeddedFont>
      <p:font typeface="Source Sans Pro" panose="020B0503030403020204" pitchFamily="34" charset="0"/>
      <p:regular r:id="rId45"/>
      <p:bold r:id="rId46"/>
      <p:italic r:id="rId47"/>
      <p:boldItalic r:id="rId48"/>
    </p:embeddedFont>
    <p:embeddedFont>
      <p:font typeface="Roboto Slab" pitchFamily="2" charset="0"/>
      <p:regular r:id="rId49"/>
      <p:bold r:id="rId50"/>
    </p:embeddedFont>
    <p:embeddedFont>
      <p:font typeface="Roboto Slab Thin" pitchFamily="2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64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DE82D-DECA-4CB3-9E01-90E89C3E569C}" type="doc">
      <dgm:prSet loTypeId="urn:microsoft.com/office/officeart/2008/layout/RadialCluster" loCatId="cycl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pPr rtl="1"/>
          <a:endParaRPr lang="fa-IR"/>
        </a:p>
      </dgm:t>
    </dgm:pt>
    <dgm:pt modelId="{7515585A-3121-40C7-934D-97FA9BA51608}">
      <dgm:prSet phldrT="[Text]" custT="1"/>
      <dgm:spPr>
        <a:solidFill>
          <a:srgbClr val="002060"/>
        </a:solidFill>
      </dgm:spPr>
      <dgm:t>
        <a:bodyPr/>
        <a:lstStyle/>
        <a:p>
          <a:pPr rtl="1"/>
          <a:r>
            <a:rPr lang="en-US" sz="2400" dirty="0" smtClean="0"/>
            <a:t>ROS</a:t>
          </a:r>
          <a:endParaRPr lang="fa-IR" sz="2400" dirty="0"/>
        </a:p>
      </dgm:t>
    </dgm:pt>
    <dgm:pt modelId="{BC023C44-A31A-47C4-B180-7073DA41F4C1}" type="parTrans" cxnId="{0DB7BD71-F91E-4574-A4E5-A2A1523D3B50}">
      <dgm:prSet/>
      <dgm:spPr/>
      <dgm:t>
        <a:bodyPr/>
        <a:lstStyle/>
        <a:p>
          <a:pPr rtl="1"/>
          <a:endParaRPr lang="fa-IR"/>
        </a:p>
      </dgm:t>
    </dgm:pt>
    <dgm:pt modelId="{170DA09F-7DBE-415F-843D-19DD7DD39D56}" type="sibTrans" cxnId="{0DB7BD71-F91E-4574-A4E5-A2A1523D3B50}">
      <dgm:prSet/>
      <dgm:spPr/>
      <dgm:t>
        <a:bodyPr/>
        <a:lstStyle/>
        <a:p>
          <a:pPr rtl="1"/>
          <a:endParaRPr lang="fa-IR"/>
        </a:p>
      </dgm:t>
    </dgm:pt>
    <dgm:pt modelId="{A33777A0-DF43-43EB-950E-5096FA455FD6}">
      <dgm:prSet phldrT="[Text]" custT="1"/>
      <dgm:spPr>
        <a:solidFill>
          <a:srgbClr val="002060"/>
        </a:solidFill>
      </dgm:spPr>
      <dgm:t>
        <a:bodyPr/>
        <a:lstStyle/>
        <a:p>
          <a:pPr rtl="1"/>
          <a:r>
            <a:rPr lang="en-US" sz="1400" i="0" dirty="0" smtClean="0"/>
            <a:t>increased apoptosis</a:t>
          </a:r>
          <a:endParaRPr lang="fa-IR" sz="1400" dirty="0"/>
        </a:p>
      </dgm:t>
    </dgm:pt>
    <dgm:pt modelId="{779B8CC6-633E-42AE-9A0B-69F5E143BC9D}" type="parTrans" cxnId="{44E64856-4874-415F-BBF0-AB60E93B35D1}">
      <dgm:prSet/>
      <dgm:spPr/>
      <dgm:t>
        <a:bodyPr/>
        <a:lstStyle/>
        <a:p>
          <a:pPr rtl="1"/>
          <a:endParaRPr lang="fa-IR"/>
        </a:p>
      </dgm:t>
    </dgm:pt>
    <dgm:pt modelId="{DD3D8EC1-A51E-4185-BBA3-9735706A351C}" type="sibTrans" cxnId="{44E64856-4874-415F-BBF0-AB60E93B35D1}">
      <dgm:prSet/>
      <dgm:spPr/>
      <dgm:t>
        <a:bodyPr/>
        <a:lstStyle/>
        <a:p>
          <a:pPr rtl="1"/>
          <a:endParaRPr lang="fa-IR"/>
        </a:p>
      </dgm:t>
    </dgm:pt>
    <dgm:pt modelId="{54F46E4C-748A-4B5A-A528-891B364C31CE}">
      <dgm:prSet phldrT="[Text]" custT="1"/>
      <dgm:spPr>
        <a:solidFill>
          <a:srgbClr val="002060"/>
        </a:solidFill>
      </dgm:spPr>
      <dgm:t>
        <a:bodyPr/>
        <a:lstStyle/>
        <a:p>
          <a:pPr rtl="1"/>
          <a:r>
            <a:rPr lang="en-US" sz="1400" i="0" dirty="0" smtClean="0"/>
            <a:t>ineffective erythropoiesis </a:t>
          </a:r>
          <a:endParaRPr lang="fa-IR" sz="1400" dirty="0"/>
        </a:p>
      </dgm:t>
    </dgm:pt>
    <dgm:pt modelId="{855BB2F5-E768-4138-AB5F-4595722BC6C5}" type="parTrans" cxnId="{AD21C38F-A7B4-4661-B797-E88A005E526E}">
      <dgm:prSet/>
      <dgm:spPr/>
      <dgm:t>
        <a:bodyPr/>
        <a:lstStyle/>
        <a:p>
          <a:pPr rtl="1"/>
          <a:endParaRPr lang="fa-IR"/>
        </a:p>
      </dgm:t>
    </dgm:pt>
    <dgm:pt modelId="{7B5B2D89-B5CE-4998-9472-3BF7DFDACEB7}" type="sibTrans" cxnId="{AD21C38F-A7B4-4661-B797-E88A005E526E}">
      <dgm:prSet/>
      <dgm:spPr/>
      <dgm:t>
        <a:bodyPr/>
        <a:lstStyle/>
        <a:p>
          <a:pPr rtl="1"/>
          <a:endParaRPr lang="fa-IR"/>
        </a:p>
      </dgm:t>
    </dgm:pt>
    <dgm:pt modelId="{33C7291B-E900-4170-BAC6-815BD536708D}">
      <dgm:prSet phldrT="[Text]" custT="1"/>
      <dgm:spPr>
        <a:solidFill>
          <a:srgbClr val="002060"/>
        </a:solidFill>
      </dgm:spPr>
      <dgm:t>
        <a:bodyPr/>
        <a:lstStyle/>
        <a:p>
          <a:pPr rtl="1"/>
          <a:r>
            <a:rPr lang="en-US" sz="1400" i="0" dirty="0" smtClean="0"/>
            <a:t>block in cell maturation</a:t>
          </a:r>
          <a:endParaRPr lang="fa-IR" sz="1400" dirty="0"/>
        </a:p>
      </dgm:t>
    </dgm:pt>
    <dgm:pt modelId="{A129611D-67B9-49CF-AB49-E2346CD0E060}" type="parTrans" cxnId="{BE3704CB-C568-4752-808F-1935055DDD0B}">
      <dgm:prSet/>
      <dgm:spPr/>
      <dgm:t>
        <a:bodyPr/>
        <a:lstStyle/>
        <a:p>
          <a:pPr rtl="1"/>
          <a:endParaRPr lang="fa-IR"/>
        </a:p>
      </dgm:t>
    </dgm:pt>
    <dgm:pt modelId="{10E431A0-24BE-4614-B06D-DDFA3FF2D71F}" type="sibTrans" cxnId="{BE3704CB-C568-4752-808F-1935055DDD0B}">
      <dgm:prSet/>
      <dgm:spPr/>
      <dgm:t>
        <a:bodyPr/>
        <a:lstStyle/>
        <a:p>
          <a:pPr rtl="1"/>
          <a:endParaRPr lang="fa-IR"/>
        </a:p>
      </dgm:t>
    </dgm:pt>
    <dgm:pt modelId="{78F27195-DAD0-484D-99C3-8F59CB2BDAC4}">
      <dgm:prSet custT="1"/>
      <dgm:spPr>
        <a:solidFill>
          <a:srgbClr val="002060"/>
        </a:solidFill>
      </dgm:spPr>
      <dgm:t>
        <a:bodyPr/>
        <a:lstStyle/>
        <a:p>
          <a:pPr rtl="1"/>
          <a:r>
            <a:rPr lang="en-US" sz="1400" i="0" dirty="0" smtClean="0"/>
            <a:t>Severe cellular oxidative damage</a:t>
          </a:r>
          <a:endParaRPr lang="fa-IR" sz="1100" dirty="0"/>
        </a:p>
      </dgm:t>
    </dgm:pt>
    <dgm:pt modelId="{AC92012C-7A0C-4436-87BB-5CF9B151B727}" type="parTrans" cxnId="{5EE7D47D-1C05-41B4-A89C-B56679838E07}">
      <dgm:prSet/>
      <dgm:spPr/>
      <dgm:t>
        <a:bodyPr/>
        <a:lstStyle/>
        <a:p>
          <a:pPr rtl="1"/>
          <a:endParaRPr lang="fa-IR"/>
        </a:p>
      </dgm:t>
    </dgm:pt>
    <dgm:pt modelId="{1CEB1695-4C51-4B8B-84DB-D241B3790549}" type="sibTrans" cxnId="{5EE7D47D-1C05-41B4-A89C-B56679838E07}">
      <dgm:prSet/>
      <dgm:spPr/>
      <dgm:t>
        <a:bodyPr/>
        <a:lstStyle/>
        <a:p>
          <a:pPr rtl="1"/>
          <a:endParaRPr lang="fa-IR"/>
        </a:p>
      </dgm:t>
    </dgm:pt>
    <dgm:pt modelId="{8B46FF1E-B3C1-4500-9757-922371D7582D}">
      <dgm:prSet custT="1"/>
      <dgm:spPr>
        <a:solidFill>
          <a:srgbClr val="002060"/>
        </a:solidFill>
      </dgm:spPr>
      <dgm:t>
        <a:bodyPr/>
        <a:lstStyle/>
        <a:p>
          <a:pPr rtl="1"/>
          <a:r>
            <a:rPr lang="en-US" sz="1400" i="0" dirty="0" smtClean="0"/>
            <a:t>hemolysis</a:t>
          </a:r>
          <a:r>
            <a:rPr lang="en-US" sz="1100" i="0" dirty="0" smtClean="0"/>
            <a:t> </a:t>
          </a:r>
          <a:endParaRPr lang="fa-IR" sz="1100" dirty="0"/>
        </a:p>
      </dgm:t>
    </dgm:pt>
    <dgm:pt modelId="{BC356B19-9B33-4F97-A933-3042F0B2D3B3}" type="parTrans" cxnId="{4B032102-0D73-4FE5-8AA3-FC04BAA7444C}">
      <dgm:prSet/>
      <dgm:spPr/>
      <dgm:t>
        <a:bodyPr/>
        <a:lstStyle/>
        <a:p>
          <a:pPr rtl="1"/>
          <a:endParaRPr lang="fa-IR"/>
        </a:p>
      </dgm:t>
    </dgm:pt>
    <dgm:pt modelId="{6E0F6E56-31E5-4980-8035-7F285572DBE6}" type="sibTrans" cxnId="{4B032102-0D73-4FE5-8AA3-FC04BAA7444C}">
      <dgm:prSet/>
      <dgm:spPr/>
      <dgm:t>
        <a:bodyPr/>
        <a:lstStyle/>
        <a:p>
          <a:pPr rtl="1"/>
          <a:endParaRPr lang="fa-IR"/>
        </a:p>
      </dgm:t>
    </dgm:pt>
    <dgm:pt modelId="{9170CFAA-DB5F-4A3C-A653-486D18A959E8}" type="pres">
      <dgm:prSet presAssocID="{DB3DE82D-DECA-4CB3-9E01-90E89C3E569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C6D44BC8-8792-46CC-87E5-400E6BC3BEA8}" type="pres">
      <dgm:prSet presAssocID="{7515585A-3121-40C7-934D-97FA9BA51608}" presName="singleCycle" presStyleCnt="0"/>
      <dgm:spPr/>
    </dgm:pt>
    <dgm:pt modelId="{1C5BA3B5-5F39-4E18-AC39-85907FF4DD8B}" type="pres">
      <dgm:prSet presAssocID="{7515585A-3121-40C7-934D-97FA9BA51608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fa-IR"/>
        </a:p>
      </dgm:t>
    </dgm:pt>
    <dgm:pt modelId="{0BDE62C5-8C8B-4E43-A016-26DC7CA3BCFC}" type="pres">
      <dgm:prSet presAssocID="{779B8CC6-633E-42AE-9A0B-69F5E143BC9D}" presName="Name56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BF852D8D-AEF4-4056-8AAB-B9E82F02B994}" type="pres">
      <dgm:prSet presAssocID="{A33777A0-DF43-43EB-950E-5096FA455FD6}" presName="text0" presStyleLbl="node1" presStyleIdx="1" presStyleCnt="6" custScaleX="15602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BB2D205-7C51-4DF5-A5C0-8FF581FA5582}" type="pres">
      <dgm:prSet presAssocID="{855BB2F5-E768-4138-AB5F-4595722BC6C5}" presName="Name56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421768A9-5F82-495F-AAAA-BF0E8DB5A778}" type="pres">
      <dgm:prSet presAssocID="{54F46E4C-748A-4B5A-A528-891B364C31CE}" presName="text0" presStyleLbl="node1" presStyleIdx="2" presStyleCnt="6" custScaleX="159043" custScaleY="9304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C54B58C-88AB-42BE-8633-D1DCB10F3195}" type="pres">
      <dgm:prSet presAssocID="{A129611D-67B9-49CF-AB49-E2346CD0E060}" presName="Name56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DAD75B7B-7DDE-49CD-ACDD-E4A15EE68A57}" type="pres">
      <dgm:prSet presAssocID="{33C7291B-E900-4170-BAC6-815BD536708D}" presName="text0" presStyleLbl="node1" presStyleIdx="3" presStyleCnt="6" custScaleX="15812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257A988-EE8B-4196-8299-17096AD74948}" type="pres">
      <dgm:prSet presAssocID="{BC356B19-9B33-4F97-A933-3042F0B2D3B3}" presName="Name56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D1CA538C-F285-4470-82FB-040C7801EA8D}" type="pres">
      <dgm:prSet presAssocID="{8B46FF1E-B3C1-4500-9757-922371D7582D}" presName="text0" presStyleLbl="node1" presStyleIdx="4" presStyleCnt="6" custScaleX="15675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2FDE99F-D098-47AD-9536-FA2CA6258C4D}" type="pres">
      <dgm:prSet presAssocID="{AC92012C-7A0C-4436-87BB-5CF9B151B727}" presName="Name56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639360B2-D6C5-438F-B057-628EC74324D7}" type="pres">
      <dgm:prSet presAssocID="{78F27195-DAD0-484D-99C3-8F59CB2BDAC4}" presName="text0" presStyleLbl="node1" presStyleIdx="5" presStyleCnt="6" custScaleX="130142" custScaleY="12845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7A7E3B8-F8C8-452D-BC65-E04BA86BDF7A}" type="presOf" srcId="{BC356B19-9B33-4F97-A933-3042F0B2D3B3}" destId="{6257A988-EE8B-4196-8299-17096AD74948}" srcOrd="0" destOrd="0" presId="urn:microsoft.com/office/officeart/2008/layout/RadialCluster"/>
    <dgm:cxn modelId="{5EE7D47D-1C05-41B4-A89C-B56679838E07}" srcId="{7515585A-3121-40C7-934D-97FA9BA51608}" destId="{78F27195-DAD0-484D-99C3-8F59CB2BDAC4}" srcOrd="4" destOrd="0" parTransId="{AC92012C-7A0C-4436-87BB-5CF9B151B727}" sibTransId="{1CEB1695-4C51-4B8B-84DB-D241B3790549}"/>
    <dgm:cxn modelId="{19C75A67-CAD4-4025-8C53-D0B3980E4434}" type="presOf" srcId="{855BB2F5-E768-4138-AB5F-4595722BC6C5}" destId="{2BB2D205-7C51-4DF5-A5C0-8FF581FA5582}" srcOrd="0" destOrd="0" presId="urn:microsoft.com/office/officeart/2008/layout/RadialCluster"/>
    <dgm:cxn modelId="{69976B44-A9D6-49EE-AB25-018527E4BB44}" type="presOf" srcId="{DB3DE82D-DECA-4CB3-9E01-90E89C3E569C}" destId="{9170CFAA-DB5F-4A3C-A653-486D18A959E8}" srcOrd="0" destOrd="0" presId="urn:microsoft.com/office/officeart/2008/layout/RadialCluster"/>
    <dgm:cxn modelId="{8C1CA8E7-114B-4F69-8F09-3D25E2A46B11}" type="presOf" srcId="{8B46FF1E-B3C1-4500-9757-922371D7582D}" destId="{D1CA538C-F285-4470-82FB-040C7801EA8D}" srcOrd="0" destOrd="0" presId="urn:microsoft.com/office/officeart/2008/layout/RadialCluster"/>
    <dgm:cxn modelId="{AD21C38F-A7B4-4661-B797-E88A005E526E}" srcId="{7515585A-3121-40C7-934D-97FA9BA51608}" destId="{54F46E4C-748A-4B5A-A528-891B364C31CE}" srcOrd="1" destOrd="0" parTransId="{855BB2F5-E768-4138-AB5F-4595722BC6C5}" sibTransId="{7B5B2D89-B5CE-4998-9472-3BF7DFDACEB7}"/>
    <dgm:cxn modelId="{F9642757-614D-4ADB-873B-0938B67673CC}" type="presOf" srcId="{33C7291B-E900-4170-BAC6-815BD536708D}" destId="{DAD75B7B-7DDE-49CD-ACDD-E4A15EE68A57}" srcOrd="0" destOrd="0" presId="urn:microsoft.com/office/officeart/2008/layout/RadialCluster"/>
    <dgm:cxn modelId="{BE3704CB-C568-4752-808F-1935055DDD0B}" srcId="{7515585A-3121-40C7-934D-97FA9BA51608}" destId="{33C7291B-E900-4170-BAC6-815BD536708D}" srcOrd="2" destOrd="0" parTransId="{A129611D-67B9-49CF-AB49-E2346CD0E060}" sibTransId="{10E431A0-24BE-4614-B06D-DDFA3FF2D71F}"/>
    <dgm:cxn modelId="{F69C7225-8909-4AF3-8EAA-71B396B09E08}" type="presOf" srcId="{78F27195-DAD0-484D-99C3-8F59CB2BDAC4}" destId="{639360B2-D6C5-438F-B057-628EC74324D7}" srcOrd="0" destOrd="0" presId="urn:microsoft.com/office/officeart/2008/layout/RadialCluster"/>
    <dgm:cxn modelId="{9510D392-87FA-424C-AF6D-10E13F1A594C}" type="presOf" srcId="{A129611D-67B9-49CF-AB49-E2346CD0E060}" destId="{4C54B58C-88AB-42BE-8633-D1DCB10F3195}" srcOrd="0" destOrd="0" presId="urn:microsoft.com/office/officeart/2008/layout/RadialCluster"/>
    <dgm:cxn modelId="{A7044894-F4CC-4148-BD6E-2E7BD1A92239}" type="presOf" srcId="{7515585A-3121-40C7-934D-97FA9BA51608}" destId="{1C5BA3B5-5F39-4E18-AC39-85907FF4DD8B}" srcOrd="0" destOrd="0" presId="urn:microsoft.com/office/officeart/2008/layout/RadialCluster"/>
    <dgm:cxn modelId="{3E9033A8-6F02-4C83-8795-3F514747A9A1}" type="presOf" srcId="{779B8CC6-633E-42AE-9A0B-69F5E143BC9D}" destId="{0BDE62C5-8C8B-4E43-A016-26DC7CA3BCFC}" srcOrd="0" destOrd="0" presId="urn:microsoft.com/office/officeart/2008/layout/RadialCluster"/>
    <dgm:cxn modelId="{44E64856-4874-415F-BBF0-AB60E93B35D1}" srcId="{7515585A-3121-40C7-934D-97FA9BA51608}" destId="{A33777A0-DF43-43EB-950E-5096FA455FD6}" srcOrd="0" destOrd="0" parTransId="{779B8CC6-633E-42AE-9A0B-69F5E143BC9D}" sibTransId="{DD3D8EC1-A51E-4185-BBA3-9735706A351C}"/>
    <dgm:cxn modelId="{0DB7BD71-F91E-4574-A4E5-A2A1523D3B50}" srcId="{DB3DE82D-DECA-4CB3-9E01-90E89C3E569C}" destId="{7515585A-3121-40C7-934D-97FA9BA51608}" srcOrd="0" destOrd="0" parTransId="{BC023C44-A31A-47C4-B180-7073DA41F4C1}" sibTransId="{170DA09F-7DBE-415F-843D-19DD7DD39D56}"/>
    <dgm:cxn modelId="{A80198D8-A130-4FAF-A5D4-46FE268F6A32}" type="presOf" srcId="{A33777A0-DF43-43EB-950E-5096FA455FD6}" destId="{BF852D8D-AEF4-4056-8AAB-B9E82F02B994}" srcOrd="0" destOrd="0" presId="urn:microsoft.com/office/officeart/2008/layout/RadialCluster"/>
    <dgm:cxn modelId="{D1BAE3AB-23E6-48AC-B152-6A65DE6B21A4}" type="presOf" srcId="{54F46E4C-748A-4B5A-A528-891B364C31CE}" destId="{421768A9-5F82-495F-AAAA-BF0E8DB5A778}" srcOrd="0" destOrd="0" presId="urn:microsoft.com/office/officeart/2008/layout/RadialCluster"/>
    <dgm:cxn modelId="{4B032102-0D73-4FE5-8AA3-FC04BAA7444C}" srcId="{7515585A-3121-40C7-934D-97FA9BA51608}" destId="{8B46FF1E-B3C1-4500-9757-922371D7582D}" srcOrd="3" destOrd="0" parTransId="{BC356B19-9B33-4F97-A933-3042F0B2D3B3}" sibTransId="{6E0F6E56-31E5-4980-8035-7F285572DBE6}"/>
    <dgm:cxn modelId="{F287861B-BACD-48D4-A528-F3A3B67C027C}" type="presOf" srcId="{AC92012C-7A0C-4436-87BB-5CF9B151B727}" destId="{12FDE99F-D098-47AD-9536-FA2CA6258C4D}" srcOrd="0" destOrd="0" presId="urn:microsoft.com/office/officeart/2008/layout/RadialCluster"/>
    <dgm:cxn modelId="{C3798F9E-82EC-4EAC-B2B1-430374AB9FE3}" type="presParOf" srcId="{9170CFAA-DB5F-4A3C-A653-486D18A959E8}" destId="{C6D44BC8-8792-46CC-87E5-400E6BC3BEA8}" srcOrd="0" destOrd="0" presId="urn:microsoft.com/office/officeart/2008/layout/RadialCluster"/>
    <dgm:cxn modelId="{09FCD42B-9AC2-41FD-ACE9-35D099F90A62}" type="presParOf" srcId="{C6D44BC8-8792-46CC-87E5-400E6BC3BEA8}" destId="{1C5BA3B5-5F39-4E18-AC39-85907FF4DD8B}" srcOrd="0" destOrd="0" presId="urn:microsoft.com/office/officeart/2008/layout/RadialCluster"/>
    <dgm:cxn modelId="{707D66C7-946F-49B3-BA51-07BEAD6A6EDD}" type="presParOf" srcId="{C6D44BC8-8792-46CC-87E5-400E6BC3BEA8}" destId="{0BDE62C5-8C8B-4E43-A016-26DC7CA3BCFC}" srcOrd="1" destOrd="0" presId="urn:microsoft.com/office/officeart/2008/layout/RadialCluster"/>
    <dgm:cxn modelId="{D4E73077-FE48-40E0-85FB-47C01E9ED9AB}" type="presParOf" srcId="{C6D44BC8-8792-46CC-87E5-400E6BC3BEA8}" destId="{BF852D8D-AEF4-4056-8AAB-B9E82F02B994}" srcOrd="2" destOrd="0" presId="urn:microsoft.com/office/officeart/2008/layout/RadialCluster"/>
    <dgm:cxn modelId="{49062CB0-7B95-41B2-9A20-3F36BCB43702}" type="presParOf" srcId="{C6D44BC8-8792-46CC-87E5-400E6BC3BEA8}" destId="{2BB2D205-7C51-4DF5-A5C0-8FF581FA5582}" srcOrd="3" destOrd="0" presId="urn:microsoft.com/office/officeart/2008/layout/RadialCluster"/>
    <dgm:cxn modelId="{6EE2F3C9-9410-4BBF-B06B-C637879DC91F}" type="presParOf" srcId="{C6D44BC8-8792-46CC-87E5-400E6BC3BEA8}" destId="{421768A9-5F82-495F-AAAA-BF0E8DB5A778}" srcOrd="4" destOrd="0" presId="urn:microsoft.com/office/officeart/2008/layout/RadialCluster"/>
    <dgm:cxn modelId="{88F8A8FA-0090-411C-8BC7-4A27F2F41339}" type="presParOf" srcId="{C6D44BC8-8792-46CC-87E5-400E6BC3BEA8}" destId="{4C54B58C-88AB-42BE-8633-D1DCB10F3195}" srcOrd="5" destOrd="0" presId="urn:microsoft.com/office/officeart/2008/layout/RadialCluster"/>
    <dgm:cxn modelId="{528F76E2-7DAD-493A-A536-4E83FFA7310D}" type="presParOf" srcId="{C6D44BC8-8792-46CC-87E5-400E6BC3BEA8}" destId="{DAD75B7B-7DDE-49CD-ACDD-E4A15EE68A57}" srcOrd="6" destOrd="0" presId="urn:microsoft.com/office/officeart/2008/layout/RadialCluster"/>
    <dgm:cxn modelId="{F75504E1-A697-4254-8098-108E98188AA9}" type="presParOf" srcId="{C6D44BC8-8792-46CC-87E5-400E6BC3BEA8}" destId="{6257A988-EE8B-4196-8299-17096AD74948}" srcOrd="7" destOrd="0" presId="urn:microsoft.com/office/officeart/2008/layout/RadialCluster"/>
    <dgm:cxn modelId="{DEE00CFD-E0CB-4D4B-9F66-6949E4F2DD41}" type="presParOf" srcId="{C6D44BC8-8792-46CC-87E5-400E6BC3BEA8}" destId="{D1CA538C-F285-4470-82FB-040C7801EA8D}" srcOrd="8" destOrd="0" presId="urn:microsoft.com/office/officeart/2008/layout/RadialCluster"/>
    <dgm:cxn modelId="{DCCFE45D-DF2E-42A0-A25B-3F9EE241898C}" type="presParOf" srcId="{C6D44BC8-8792-46CC-87E5-400E6BC3BEA8}" destId="{12FDE99F-D098-47AD-9536-FA2CA6258C4D}" srcOrd="9" destOrd="0" presId="urn:microsoft.com/office/officeart/2008/layout/RadialCluster"/>
    <dgm:cxn modelId="{043372ED-198E-4707-8808-1507937BA20B}" type="presParOf" srcId="{C6D44BC8-8792-46CC-87E5-400E6BC3BEA8}" destId="{639360B2-D6C5-438F-B057-628EC74324D7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C382F-07CC-44A7-82F1-37DE1AE772A6}" type="doc">
      <dgm:prSet loTypeId="urn:microsoft.com/office/officeart/2005/8/layout/process1" loCatId="process" qsTypeId="urn:microsoft.com/office/officeart/2005/8/quickstyle/simple4" qsCatId="simple" csTypeId="urn:microsoft.com/office/officeart/2005/8/colors/accent1_4" csCatId="accent1" phldr="1"/>
      <dgm:spPr/>
    </dgm:pt>
    <dgm:pt modelId="{7B94CE75-9D11-4F82-9255-1BE1A6B6AE2C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en-US" sz="1600" dirty="0" smtClean="0"/>
            <a:t>Phase 2 clinical trial </a:t>
          </a:r>
          <a:endParaRPr lang="fa-IR" sz="1600" dirty="0"/>
        </a:p>
      </dgm:t>
    </dgm:pt>
    <dgm:pt modelId="{A3F1C939-25E8-4125-885A-B492A26271FD}" type="parTrans" cxnId="{75DD0E7D-C931-45EA-8AD7-3FFF75A0D092}">
      <dgm:prSet/>
      <dgm:spPr/>
      <dgm:t>
        <a:bodyPr/>
        <a:lstStyle/>
        <a:p>
          <a:pPr rtl="1"/>
          <a:endParaRPr lang="fa-IR"/>
        </a:p>
      </dgm:t>
    </dgm:pt>
    <dgm:pt modelId="{F5589740-E998-4B2C-AACC-B17EBE380948}" type="sibTrans" cxnId="{75DD0E7D-C931-45EA-8AD7-3FFF75A0D092}">
      <dgm:prSet/>
      <dgm:spPr>
        <a:solidFill>
          <a:srgbClr val="412646"/>
        </a:solidFill>
      </dgm:spPr>
      <dgm:t>
        <a:bodyPr/>
        <a:lstStyle/>
        <a:p>
          <a:pPr rtl="1"/>
          <a:endParaRPr lang="fa-IR"/>
        </a:p>
      </dgm:t>
    </dgm:pt>
    <dgm:pt modelId="{EFC220E1-0A5C-42B0-BBD7-F55405C469F2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en-US" sz="1600" dirty="0" smtClean="0"/>
            <a:t>Adult patients with pyruvate kinase deficiency</a:t>
          </a:r>
          <a:endParaRPr lang="fa-IR" sz="1600" dirty="0"/>
        </a:p>
      </dgm:t>
    </dgm:pt>
    <dgm:pt modelId="{BD3DB4A2-58CF-4F21-9810-FCCFA01D66B1}" type="parTrans" cxnId="{FB00B0E6-3F0B-4BE0-B4A4-DF186A23C26B}">
      <dgm:prSet/>
      <dgm:spPr/>
      <dgm:t>
        <a:bodyPr/>
        <a:lstStyle/>
        <a:p>
          <a:pPr rtl="1"/>
          <a:endParaRPr lang="fa-IR"/>
        </a:p>
      </dgm:t>
    </dgm:pt>
    <dgm:pt modelId="{10D31A1B-CB6B-4468-8DB2-EFE8779FFFD8}" type="sibTrans" cxnId="{FB00B0E6-3F0B-4BE0-B4A4-DF186A23C26B}">
      <dgm:prSet/>
      <dgm:spPr>
        <a:solidFill>
          <a:srgbClr val="412646"/>
        </a:solidFill>
      </dgm:spPr>
      <dgm:t>
        <a:bodyPr/>
        <a:lstStyle/>
        <a:p>
          <a:pPr rtl="1"/>
          <a:endParaRPr lang="fa-IR"/>
        </a:p>
      </dgm:t>
    </dgm:pt>
    <dgm:pt modelId="{BE00335F-B64F-4763-B6BF-2413512D5190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en-US" sz="1600" dirty="0" smtClean="0"/>
            <a:t>Increase in </a:t>
          </a:r>
          <a:r>
            <a:rPr lang="en-US" sz="1600" dirty="0" err="1" smtClean="0"/>
            <a:t>Hb</a:t>
          </a:r>
          <a:r>
            <a:rPr lang="en-US" sz="1600" dirty="0" smtClean="0"/>
            <a:t> levels in 50% of treated patients </a:t>
          </a:r>
          <a:endParaRPr lang="fa-IR" sz="1600" dirty="0"/>
        </a:p>
      </dgm:t>
    </dgm:pt>
    <dgm:pt modelId="{13E124C6-0F8B-402F-BF2C-F45EFD1FE723}" type="parTrans" cxnId="{73972F47-7797-4B4A-A2DF-11EC5FCED32B}">
      <dgm:prSet/>
      <dgm:spPr/>
      <dgm:t>
        <a:bodyPr/>
        <a:lstStyle/>
        <a:p>
          <a:pPr rtl="1"/>
          <a:endParaRPr lang="fa-IR"/>
        </a:p>
      </dgm:t>
    </dgm:pt>
    <dgm:pt modelId="{DAB56B07-27C3-433A-9E1F-94F6411B7F28}" type="sibTrans" cxnId="{73972F47-7797-4B4A-A2DF-11EC5FCED32B}">
      <dgm:prSet/>
      <dgm:spPr/>
      <dgm:t>
        <a:bodyPr/>
        <a:lstStyle/>
        <a:p>
          <a:pPr rtl="1"/>
          <a:endParaRPr lang="fa-IR"/>
        </a:p>
      </dgm:t>
    </dgm:pt>
    <dgm:pt modelId="{A1B6E47F-A978-4DC3-AC53-C06D3D55C522}" type="pres">
      <dgm:prSet presAssocID="{132C382F-07CC-44A7-82F1-37DE1AE772A6}" presName="Name0" presStyleCnt="0">
        <dgm:presLayoutVars>
          <dgm:dir/>
          <dgm:resizeHandles val="exact"/>
        </dgm:presLayoutVars>
      </dgm:prSet>
      <dgm:spPr/>
    </dgm:pt>
    <dgm:pt modelId="{8ADE2F1D-EC9C-4E26-82CD-BD78EACBA881}" type="pres">
      <dgm:prSet presAssocID="{7B94CE75-9D11-4F82-9255-1BE1A6B6AE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01B3E3C-9075-47CF-ABC8-EBD2317CA541}" type="pres">
      <dgm:prSet presAssocID="{F5589740-E998-4B2C-AACC-B17EBE380948}" presName="sibTrans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74FDA03E-D0A5-4A54-B033-B47C5D170910}" type="pres">
      <dgm:prSet presAssocID="{F5589740-E998-4B2C-AACC-B17EBE380948}" presName="connectorText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CE89DA3A-760F-4A2B-8FDB-D17679CCDD73}" type="pres">
      <dgm:prSet presAssocID="{EFC220E1-0A5C-42B0-BBD7-F55405C469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9B94E3B-78C3-4458-984A-8F69D5DF08CF}" type="pres">
      <dgm:prSet presAssocID="{10D31A1B-CB6B-4468-8DB2-EFE8779FFFD8}" presName="sibTrans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630AD21C-836C-48EB-A767-DA5A192BB129}" type="pres">
      <dgm:prSet presAssocID="{10D31A1B-CB6B-4468-8DB2-EFE8779FFFD8}" presName="connectorText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BD86B9A4-73A5-4341-9C4E-6B096873642C}" type="pres">
      <dgm:prSet presAssocID="{BE00335F-B64F-4763-B6BF-2413512D51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5DD0E7D-C931-45EA-8AD7-3FFF75A0D092}" srcId="{132C382F-07CC-44A7-82F1-37DE1AE772A6}" destId="{7B94CE75-9D11-4F82-9255-1BE1A6B6AE2C}" srcOrd="0" destOrd="0" parTransId="{A3F1C939-25E8-4125-885A-B492A26271FD}" sibTransId="{F5589740-E998-4B2C-AACC-B17EBE380948}"/>
    <dgm:cxn modelId="{73972F47-7797-4B4A-A2DF-11EC5FCED32B}" srcId="{132C382F-07CC-44A7-82F1-37DE1AE772A6}" destId="{BE00335F-B64F-4763-B6BF-2413512D5190}" srcOrd="2" destOrd="0" parTransId="{13E124C6-0F8B-402F-BF2C-F45EFD1FE723}" sibTransId="{DAB56B07-27C3-433A-9E1F-94F6411B7F28}"/>
    <dgm:cxn modelId="{4A4BA672-8CB5-4A3B-B6ED-35A1FF1021AB}" type="presOf" srcId="{10D31A1B-CB6B-4468-8DB2-EFE8779FFFD8}" destId="{630AD21C-836C-48EB-A767-DA5A192BB129}" srcOrd="1" destOrd="0" presId="urn:microsoft.com/office/officeart/2005/8/layout/process1"/>
    <dgm:cxn modelId="{663EAD6F-71EF-4081-B0A0-EF6A00CD555F}" type="presOf" srcId="{BE00335F-B64F-4763-B6BF-2413512D5190}" destId="{BD86B9A4-73A5-4341-9C4E-6B096873642C}" srcOrd="0" destOrd="0" presId="urn:microsoft.com/office/officeart/2005/8/layout/process1"/>
    <dgm:cxn modelId="{A9E785EB-65DB-49A3-BA19-1BD622499086}" type="presOf" srcId="{132C382F-07CC-44A7-82F1-37DE1AE772A6}" destId="{A1B6E47F-A978-4DC3-AC53-C06D3D55C522}" srcOrd="0" destOrd="0" presId="urn:microsoft.com/office/officeart/2005/8/layout/process1"/>
    <dgm:cxn modelId="{06CA6870-6BAF-4A50-9778-3C3DB6B2CAAC}" type="presOf" srcId="{EFC220E1-0A5C-42B0-BBD7-F55405C469F2}" destId="{CE89DA3A-760F-4A2B-8FDB-D17679CCDD73}" srcOrd="0" destOrd="0" presId="urn:microsoft.com/office/officeart/2005/8/layout/process1"/>
    <dgm:cxn modelId="{FB00B0E6-3F0B-4BE0-B4A4-DF186A23C26B}" srcId="{132C382F-07CC-44A7-82F1-37DE1AE772A6}" destId="{EFC220E1-0A5C-42B0-BBD7-F55405C469F2}" srcOrd="1" destOrd="0" parTransId="{BD3DB4A2-58CF-4F21-9810-FCCFA01D66B1}" sibTransId="{10D31A1B-CB6B-4468-8DB2-EFE8779FFFD8}"/>
    <dgm:cxn modelId="{DD287003-DE51-4577-BAC9-57A2390BF784}" type="presOf" srcId="{7B94CE75-9D11-4F82-9255-1BE1A6B6AE2C}" destId="{8ADE2F1D-EC9C-4E26-82CD-BD78EACBA881}" srcOrd="0" destOrd="0" presId="urn:microsoft.com/office/officeart/2005/8/layout/process1"/>
    <dgm:cxn modelId="{4CB5F185-52B5-4D4F-8BB0-6D89C299423C}" type="presOf" srcId="{F5589740-E998-4B2C-AACC-B17EBE380948}" destId="{001B3E3C-9075-47CF-ABC8-EBD2317CA541}" srcOrd="0" destOrd="0" presId="urn:microsoft.com/office/officeart/2005/8/layout/process1"/>
    <dgm:cxn modelId="{92203CF1-2744-4D7E-8624-E75F82C4C737}" type="presOf" srcId="{F5589740-E998-4B2C-AACC-B17EBE380948}" destId="{74FDA03E-D0A5-4A54-B033-B47C5D170910}" srcOrd="1" destOrd="0" presId="urn:microsoft.com/office/officeart/2005/8/layout/process1"/>
    <dgm:cxn modelId="{BB1F8125-9060-435B-A908-DCFC5B18FC30}" type="presOf" srcId="{10D31A1B-CB6B-4468-8DB2-EFE8779FFFD8}" destId="{09B94E3B-78C3-4458-984A-8F69D5DF08CF}" srcOrd="0" destOrd="0" presId="urn:microsoft.com/office/officeart/2005/8/layout/process1"/>
    <dgm:cxn modelId="{BD5024AE-D233-4A1E-85D2-DEDFEF8E5D6D}" type="presParOf" srcId="{A1B6E47F-A978-4DC3-AC53-C06D3D55C522}" destId="{8ADE2F1D-EC9C-4E26-82CD-BD78EACBA881}" srcOrd="0" destOrd="0" presId="urn:microsoft.com/office/officeart/2005/8/layout/process1"/>
    <dgm:cxn modelId="{9AE16D7D-29A5-43FD-B03B-66923B351EB7}" type="presParOf" srcId="{A1B6E47F-A978-4DC3-AC53-C06D3D55C522}" destId="{001B3E3C-9075-47CF-ABC8-EBD2317CA541}" srcOrd="1" destOrd="0" presId="urn:microsoft.com/office/officeart/2005/8/layout/process1"/>
    <dgm:cxn modelId="{79882988-DCA6-4CF7-8B06-00E9873AF714}" type="presParOf" srcId="{001B3E3C-9075-47CF-ABC8-EBD2317CA541}" destId="{74FDA03E-D0A5-4A54-B033-B47C5D170910}" srcOrd="0" destOrd="0" presId="urn:microsoft.com/office/officeart/2005/8/layout/process1"/>
    <dgm:cxn modelId="{D717C56A-C0BD-4BD0-A0D1-C31A83E824F9}" type="presParOf" srcId="{A1B6E47F-A978-4DC3-AC53-C06D3D55C522}" destId="{CE89DA3A-760F-4A2B-8FDB-D17679CCDD73}" srcOrd="2" destOrd="0" presId="urn:microsoft.com/office/officeart/2005/8/layout/process1"/>
    <dgm:cxn modelId="{B532D5B7-2C0B-44EB-A434-FFB40DE2E062}" type="presParOf" srcId="{A1B6E47F-A978-4DC3-AC53-C06D3D55C522}" destId="{09B94E3B-78C3-4458-984A-8F69D5DF08CF}" srcOrd="3" destOrd="0" presId="urn:microsoft.com/office/officeart/2005/8/layout/process1"/>
    <dgm:cxn modelId="{F13B2820-281E-43CC-B371-376FA22338BA}" type="presParOf" srcId="{09B94E3B-78C3-4458-984A-8F69D5DF08CF}" destId="{630AD21C-836C-48EB-A767-DA5A192BB129}" srcOrd="0" destOrd="0" presId="urn:microsoft.com/office/officeart/2005/8/layout/process1"/>
    <dgm:cxn modelId="{464B8842-5C31-4EDF-8A21-9747D486650C}" type="presParOf" srcId="{A1B6E47F-A978-4DC3-AC53-C06D3D55C522}" destId="{BD86B9A4-73A5-4341-9C4E-6B09687364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2C382F-07CC-44A7-82F1-37DE1AE772A6}" type="doc">
      <dgm:prSet loTypeId="urn:microsoft.com/office/officeart/2005/8/layout/process1" loCatId="process" qsTypeId="urn:microsoft.com/office/officeart/2005/8/quickstyle/simple4" qsCatId="simple" csTypeId="urn:microsoft.com/office/officeart/2005/8/colors/accent2_4" csCatId="accent2" phldr="1"/>
      <dgm:spPr/>
    </dgm:pt>
    <dgm:pt modelId="{7B94CE75-9D11-4F82-9255-1BE1A6B6AE2C}">
      <dgm:prSet phldrT="[Text]" custT="1"/>
      <dgm:spPr>
        <a:solidFill>
          <a:srgbClr val="002060"/>
        </a:solidFill>
      </dgm:spPr>
      <dgm:t>
        <a:bodyPr/>
        <a:lstStyle/>
        <a:p>
          <a:pPr rtl="1"/>
          <a:r>
            <a:rPr lang="en-US" sz="1600" dirty="0" smtClean="0"/>
            <a:t>Phase 2 study of mitapivat </a:t>
          </a:r>
          <a:endParaRPr lang="fa-IR" sz="1600" dirty="0"/>
        </a:p>
      </dgm:t>
    </dgm:pt>
    <dgm:pt modelId="{A3F1C939-25E8-4125-885A-B492A26271FD}" type="parTrans" cxnId="{75DD0E7D-C931-45EA-8AD7-3FFF75A0D092}">
      <dgm:prSet/>
      <dgm:spPr/>
      <dgm:t>
        <a:bodyPr/>
        <a:lstStyle/>
        <a:p>
          <a:pPr rtl="1"/>
          <a:endParaRPr lang="fa-IR"/>
        </a:p>
      </dgm:t>
    </dgm:pt>
    <dgm:pt modelId="{F5589740-E998-4B2C-AACC-B17EBE380948}" type="sibTrans" cxnId="{75DD0E7D-C931-45EA-8AD7-3FFF75A0D09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endParaRPr lang="fa-IR"/>
        </a:p>
      </dgm:t>
    </dgm:pt>
    <dgm:pt modelId="{EFC220E1-0A5C-42B0-BBD7-F55405C469F2}">
      <dgm:prSet phldrT="[Text]" custT="1"/>
      <dgm:spPr>
        <a:solidFill>
          <a:srgbClr val="002060"/>
        </a:solidFill>
      </dgm:spPr>
      <dgm:t>
        <a:bodyPr/>
        <a:lstStyle/>
        <a:p>
          <a:pPr rtl="1"/>
          <a:r>
            <a:rPr lang="en-US" sz="1600" dirty="0" smtClean="0"/>
            <a:t>In patients with non–transfusion-dependent thalassemia</a:t>
          </a:r>
          <a:endParaRPr lang="fa-IR" sz="1600" dirty="0"/>
        </a:p>
      </dgm:t>
    </dgm:pt>
    <dgm:pt modelId="{BD3DB4A2-58CF-4F21-9810-FCCFA01D66B1}" type="parTrans" cxnId="{FB00B0E6-3F0B-4BE0-B4A4-DF186A23C26B}">
      <dgm:prSet/>
      <dgm:spPr/>
      <dgm:t>
        <a:bodyPr/>
        <a:lstStyle/>
        <a:p>
          <a:pPr rtl="1"/>
          <a:endParaRPr lang="fa-IR"/>
        </a:p>
      </dgm:t>
    </dgm:pt>
    <dgm:pt modelId="{10D31A1B-CB6B-4468-8DB2-EFE8779FFFD8}" type="sibTrans" cxnId="{FB00B0E6-3F0B-4BE0-B4A4-DF186A23C26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BE00335F-B64F-4763-B6BF-2413512D5190}">
      <dgm:prSet phldrT="[Text]" custT="1"/>
      <dgm:spPr>
        <a:solidFill>
          <a:srgbClr val="002060"/>
        </a:solidFill>
      </dgm:spPr>
      <dgm:t>
        <a:bodyPr/>
        <a:lstStyle/>
        <a:p>
          <a:pPr rtl="1"/>
          <a:r>
            <a:rPr lang="en-US" sz="1600" dirty="0" smtClean="0"/>
            <a:t>92.3% achieved an </a:t>
          </a:r>
          <a:r>
            <a:rPr lang="en-US" sz="1600" dirty="0" err="1" smtClean="0"/>
            <a:t>Hb</a:t>
          </a:r>
          <a:r>
            <a:rPr lang="en-US" sz="1600" dirty="0" smtClean="0"/>
            <a:t> increase from baseline of ≥ 1 g/</a:t>
          </a:r>
          <a:r>
            <a:rPr lang="en-US" sz="1600" dirty="0" err="1" smtClean="0"/>
            <a:t>dL</a:t>
          </a:r>
          <a:endParaRPr lang="fa-IR" sz="1600" dirty="0"/>
        </a:p>
      </dgm:t>
    </dgm:pt>
    <dgm:pt modelId="{13E124C6-0F8B-402F-BF2C-F45EFD1FE723}" type="parTrans" cxnId="{73972F47-7797-4B4A-A2DF-11EC5FCED32B}">
      <dgm:prSet/>
      <dgm:spPr/>
      <dgm:t>
        <a:bodyPr/>
        <a:lstStyle/>
        <a:p>
          <a:pPr rtl="1"/>
          <a:endParaRPr lang="fa-IR"/>
        </a:p>
      </dgm:t>
    </dgm:pt>
    <dgm:pt modelId="{DAB56B07-27C3-433A-9E1F-94F6411B7F28}" type="sibTrans" cxnId="{73972F47-7797-4B4A-A2DF-11EC5FCED32B}">
      <dgm:prSet/>
      <dgm:spPr/>
      <dgm:t>
        <a:bodyPr/>
        <a:lstStyle/>
        <a:p>
          <a:pPr rtl="1"/>
          <a:endParaRPr lang="fa-IR"/>
        </a:p>
      </dgm:t>
    </dgm:pt>
    <dgm:pt modelId="{A1B6E47F-A978-4DC3-AC53-C06D3D55C522}" type="pres">
      <dgm:prSet presAssocID="{132C382F-07CC-44A7-82F1-37DE1AE772A6}" presName="Name0" presStyleCnt="0">
        <dgm:presLayoutVars>
          <dgm:dir/>
          <dgm:resizeHandles val="exact"/>
        </dgm:presLayoutVars>
      </dgm:prSet>
      <dgm:spPr/>
    </dgm:pt>
    <dgm:pt modelId="{8ADE2F1D-EC9C-4E26-82CD-BD78EACBA881}" type="pres">
      <dgm:prSet presAssocID="{7B94CE75-9D11-4F82-9255-1BE1A6B6AE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01B3E3C-9075-47CF-ABC8-EBD2317CA541}" type="pres">
      <dgm:prSet presAssocID="{F5589740-E998-4B2C-AACC-B17EBE380948}" presName="sibTrans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74FDA03E-D0A5-4A54-B033-B47C5D170910}" type="pres">
      <dgm:prSet presAssocID="{F5589740-E998-4B2C-AACC-B17EBE380948}" presName="connectorText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CE89DA3A-760F-4A2B-8FDB-D17679CCDD73}" type="pres">
      <dgm:prSet presAssocID="{EFC220E1-0A5C-42B0-BBD7-F55405C469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9B94E3B-78C3-4458-984A-8F69D5DF08CF}" type="pres">
      <dgm:prSet presAssocID="{10D31A1B-CB6B-4468-8DB2-EFE8779FFFD8}" presName="sibTrans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630AD21C-836C-48EB-A767-DA5A192BB129}" type="pres">
      <dgm:prSet presAssocID="{10D31A1B-CB6B-4468-8DB2-EFE8779FFFD8}" presName="connectorText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BD86B9A4-73A5-4341-9C4E-6B096873642C}" type="pres">
      <dgm:prSet presAssocID="{BE00335F-B64F-4763-B6BF-2413512D51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5C96C31-2477-4677-BD83-97263A57F25A}" type="presOf" srcId="{EFC220E1-0A5C-42B0-BBD7-F55405C469F2}" destId="{CE89DA3A-760F-4A2B-8FDB-D17679CCDD73}" srcOrd="0" destOrd="0" presId="urn:microsoft.com/office/officeart/2005/8/layout/process1"/>
    <dgm:cxn modelId="{E0E80667-821D-4775-8366-B9F26AED02D8}" type="presOf" srcId="{132C382F-07CC-44A7-82F1-37DE1AE772A6}" destId="{A1B6E47F-A978-4DC3-AC53-C06D3D55C522}" srcOrd="0" destOrd="0" presId="urn:microsoft.com/office/officeart/2005/8/layout/process1"/>
    <dgm:cxn modelId="{75DD0E7D-C931-45EA-8AD7-3FFF75A0D092}" srcId="{132C382F-07CC-44A7-82F1-37DE1AE772A6}" destId="{7B94CE75-9D11-4F82-9255-1BE1A6B6AE2C}" srcOrd="0" destOrd="0" parTransId="{A3F1C939-25E8-4125-885A-B492A26271FD}" sibTransId="{F5589740-E998-4B2C-AACC-B17EBE380948}"/>
    <dgm:cxn modelId="{73972F47-7797-4B4A-A2DF-11EC5FCED32B}" srcId="{132C382F-07CC-44A7-82F1-37DE1AE772A6}" destId="{BE00335F-B64F-4763-B6BF-2413512D5190}" srcOrd="2" destOrd="0" parTransId="{13E124C6-0F8B-402F-BF2C-F45EFD1FE723}" sibTransId="{DAB56B07-27C3-433A-9E1F-94F6411B7F28}"/>
    <dgm:cxn modelId="{8C7B664E-AAC7-4849-AC90-4563A8C012F4}" type="presOf" srcId="{BE00335F-B64F-4763-B6BF-2413512D5190}" destId="{BD86B9A4-73A5-4341-9C4E-6B096873642C}" srcOrd="0" destOrd="0" presId="urn:microsoft.com/office/officeart/2005/8/layout/process1"/>
    <dgm:cxn modelId="{FB00B0E6-3F0B-4BE0-B4A4-DF186A23C26B}" srcId="{132C382F-07CC-44A7-82F1-37DE1AE772A6}" destId="{EFC220E1-0A5C-42B0-BBD7-F55405C469F2}" srcOrd="1" destOrd="0" parTransId="{BD3DB4A2-58CF-4F21-9810-FCCFA01D66B1}" sibTransId="{10D31A1B-CB6B-4468-8DB2-EFE8779FFFD8}"/>
    <dgm:cxn modelId="{8FAFB205-4584-4E1A-86D4-846D6CB51F11}" type="presOf" srcId="{F5589740-E998-4B2C-AACC-B17EBE380948}" destId="{74FDA03E-D0A5-4A54-B033-B47C5D170910}" srcOrd="1" destOrd="0" presId="urn:microsoft.com/office/officeart/2005/8/layout/process1"/>
    <dgm:cxn modelId="{8911FC36-7650-415D-9BE3-23D05A00112E}" type="presOf" srcId="{F5589740-E998-4B2C-AACC-B17EBE380948}" destId="{001B3E3C-9075-47CF-ABC8-EBD2317CA541}" srcOrd="0" destOrd="0" presId="urn:microsoft.com/office/officeart/2005/8/layout/process1"/>
    <dgm:cxn modelId="{0DAE6314-55B3-4307-9664-38C126D42272}" type="presOf" srcId="{10D31A1B-CB6B-4468-8DB2-EFE8779FFFD8}" destId="{630AD21C-836C-48EB-A767-DA5A192BB129}" srcOrd="1" destOrd="0" presId="urn:microsoft.com/office/officeart/2005/8/layout/process1"/>
    <dgm:cxn modelId="{18725645-2DB9-4EB0-98C7-DF9157201B80}" type="presOf" srcId="{10D31A1B-CB6B-4468-8DB2-EFE8779FFFD8}" destId="{09B94E3B-78C3-4458-984A-8F69D5DF08CF}" srcOrd="0" destOrd="0" presId="urn:microsoft.com/office/officeart/2005/8/layout/process1"/>
    <dgm:cxn modelId="{A4EB6CBF-6207-4122-9D8D-D450CE68145C}" type="presOf" srcId="{7B94CE75-9D11-4F82-9255-1BE1A6B6AE2C}" destId="{8ADE2F1D-EC9C-4E26-82CD-BD78EACBA881}" srcOrd="0" destOrd="0" presId="urn:microsoft.com/office/officeart/2005/8/layout/process1"/>
    <dgm:cxn modelId="{3CDDF468-6432-437D-A691-E711ED5FF5DD}" type="presParOf" srcId="{A1B6E47F-A978-4DC3-AC53-C06D3D55C522}" destId="{8ADE2F1D-EC9C-4E26-82CD-BD78EACBA881}" srcOrd="0" destOrd="0" presId="urn:microsoft.com/office/officeart/2005/8/layout/process1"/>
    <dgm:cxn modelId="{AE072908-3CFF-4B65-9FC1-64782C74F3CB}" type="presParOf" srcId="{A1B6E47F-A978-4DC3-AC53-C06D3D55C522}" destId="{001B3E3C-9075-47CF-ABC8-EBD2317CA541}" srcOrd="1" destOrd="0" presId="urn:microsoft.com/office/officeart/2005/8/layout/process1"/>
    <dgm:cxn modelId="{ED185086-412E-42EF-9788-1E943F83C528}" type="presParOf" srcId="{001B3E3C-9075-47CF-ABC8-EBD2317CA541}" destId="{74FDA03E-D0A5-4A54-B033-B47C5D170910}" srcOrd="0" destOrd="0" presId="urn:microsoft.com/office/officeart/2005/8/layout/process1"/>
    <dgm:cxn modelId="{91309214-1E2C-40E1-A83D-89BDE8FD73BE}" type="presParOf" srcId="{A1B6E47F-A978-4DC3-AC53-C06D3D55C522}" destId="{CE89DA3A-760F-4A2B-8FDB-D17679CCDD73}" srcOrd="2" destOrd="0" presId="urn:microsoft.com/office/officeart/2005/8/layout/process1"/>
    <dgm:cxn modelId="{D45FEBA6-7CFA-445D-B874-6F9031C159DE}" type="presParOf" srcId="{A1B6E47F-A978-4DC3-AC53-C06D3D55C522}" destId="{09B94E3B-78C3-4458-984A-8F69D5DF08CF}" srcOrd="3" destOrd="0" presId="urn:microsoft.com/office/officeart/2005/8/layout/process1"/>
    <dgm:cxn modelId="{DE360F92-B0B8-4655-9334-A6F804941EF4}" type="presParOf" srcId="{09B94E3B-78C3-4458-984A-8F69D5DF08CF}" destId="{630AD21C-836C-48EB-A767-DA5A192BB129}" srcOrd="0" destOrd="0" presId="urn:microsoft.com/office/officeart/2005/8/layout/process1"/>
    <dgm:cxn modelId="{CB0A3079-2B40-45DC-A4B2-DE3907FE2B7E}" type="presParOf" srcId="{A1B6E47F-A978-4DC3-AC53-C06D3D55C522}" destId="{BD86B9A4-73A5-4341-9C4E-6B09687364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DEBA9D-EE03-4ECB-A167-C57202A7A8C2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28ABBA2F-DAB2-4758-9C69-82D9FBAF7B8C}">
      <dgm:prSet phldrT="[Text]" custT="1"/>
      <dgm:spPr/>
      <dgm:t>
        <a:bodyPr/>
        <a:lstStyle/>
        <a:p>
          <a:pPr rtl="1"/>
          <a:r>
            <a:rPr lang="en-US" sz="1400" dirty="0" smtClean="0"/>
            <a:t>10 </a:t>
          </a:r>
          <a:r>
            <a:rPr lang="en-US" sz="1400" dirty="0" err="1" smtClean="0"/>
            <a:t>erythroid</a:t>
          </a:r>
          <a:r>
            <a:rPr lang="en-US" sz="1400" dirty="0" smtClean="0"/>
            <a:t> cultures</a:t>
          </a:r>
          <a:endParaRPr lang="fa-IR" sz="1400" dirty="0"/>
        </a:p>
      </dgm:t>
    </dgm:pt>
    <dgm:pt modelId="{E3911639-FA6F-47A7-9992-5959669F27D7}" type="parTrans" cxnId="{6FD67E6F-EA8D-4B2F-9E5C-D81DB1DB8B47}">
      <dgm:prSet/>
      <dgm:spPr/>
      <dgm:t>
        <a:bodyPr/>
        <a:lstStyle/>
        <a:p>
          <a:pPr rtl="1"/>
          <a:endParaRPr lang="fa-IR"/>
        </a:p>
      </dgm:t>
    </dgm:pt>
    <dgm:pt modelId="{A05CCAF7-9F2D-463E-B5C9-A0BF94CD1A5B}" type="sibTrans" cxnId="{6FD67E6F-EA8D-4B2F-9E5C-D81DB1DB8B47}">
      <dgm:prSet/>
      <dgm:spPr/>
      <dgm:t>
        <a:bodyPr/>
        <a:lstStyle/>
        <a:p>
          <a:pPr rtl="1"/>
          <a:endParaRPr lang="fa-IR"/>
        </a:p>
      </dgm:t>
    </dgm:pt>
    <dgm:pt modelId="{67672D9D-C2A8-4085-835C-8AB3F507475C}">
      <dgm:prSet phldrT="[Text]" custT="1"/>
      <dgm:spPr/>
      <dgm:t>
        <a:bodyPr/>
        <a:lstStyle/>
        <a:p>
          <a:pPr rtl="1"/>
          <a:r>
            <a:rPr lang="en-US" sz="1400" dirty="0" smtClean="0"/>
            <a:t>antigen profiling, sorting of </a:t>
          </a:r>
          <a:r>
            <a:rPr lang="en-US" sz="1400" dirty="0" err="1" smtClean="0"/>
            <a:t>erythroid</a:t>
          </a:r>
          <a:r>
            <a:rPr lang="en-US" sz="1400" dirty="0" smtClean="0"/>
            <a:t> precursors</a:t>
          </a:r>
          <a:endParaRPr lang="fa-IR" sz="1400" dirty="0"/>
        </a:p>
      </dgm:t>
    </dgm:pt>
    <dgm:pt modelId="{8E872D9F-6C4C-4D92-B682-4DE7D3D1B4A2}" type="parTrans" cxnId="{F3AEE704-7738-40B5-A953-0668C8F60DEF}">
      <dgm:prSet/>
      <dgm:spPr/>
      <dgm:t>
        <a:bodyPr/>
        <a:lstStyle/>
        <a:p>
          <a:pPr rtl="1"/>
          <a:endParaRPr lang="fa-IR"/>
        </a:p>
      </dgm:t>
    </dgm:pt>
    <dgm:pt modelId="{88DBB582-C961-46EE-A80F-317011203A08}" type="sibTrans" cxnId="{F3AEE704-7738-40B5-A953-0668C8F60DEF}">
      <dgm:prSet/>
      <dgm:spPr/>
      <dgm:t>
        <a:bodyPr/>
        <a:lstStyle/>
        <a:p>
          <a:pPr rtl="1"/>
          <a:endParaRPr lang="fa-IR"/>
        </a:p>
      </dgm:t>
    </dgm:pt>
    <dgm:pt modelId="{D60F8A8C-065A-452A-BE22-FE92BABFE3C6}">
      <dgm:prSet phldrT="[Text]" custT="1"/>
      <dgm:spPr/>
      <dgm:t>
        <a:bodyPr/>
        <a:lstStyle/>
        <a:p>
          <a:pPr rtl="1"/>
          <a:r>
            <a:rPr lang="en-US" sz="1400" dirty="0" smtClean="0"/>
            <a:t>various </a:t>
          </a:r>
          <a:r>
            <a:rPr lang="en-US" sz="1400" dirty="0" err="1" smtClean="0"/>
            <a:t>concentratios</a:t>
          </a:r>
          <a:r>
            <a:rPr lang="en-US" sz="1400" dirty="0" smtClean="0"/>
            <a:t>, frequencies timings, and frequency of addition of mitapivat</a:t>
          </a:r>
          <a:endParaRPr lang="fa-IR" sz="1400" dirty="0"/>
        </a:p>
      </dgm:t>
    </dgm:pt>
    <dgm:pt modelId="{1AB03CDB-0374-432B-B620-0B4982421C99}" type="parTrans" cxnId="{B9465AC4-4798-4DDC-828E-D6F7D9AA8ADD}">
      <dgm:prSet/>
      <dgm:spPr/>
      <dgm:t>
        <a:bodyPr/>
        <a:lstStyle/>
        <a:p>
          <a:pPr rtl="1"/>
          <a:endParaRPr lang="fa-IR"/>
        </a:p>
      </dgm:t>
    </dgm:pt>
    <dgm:pt modelId="{F572F330-98BD-421F-B277-01DD86E9AF95}" type="sibTrans" cxnId="{B9465AC4-4798-4DDC-828E-D6F7D9AA8ADD}">
      <dgm:prSet/>
      <dgm:spPr/>
      <dgm:t>
        <a:bodyPr/>
        <a:lstStyle/>
        <a:p>
          <a:pPr rtl="1"/>
          <a:endParaRPr lang="fa-IR"/>
        </a:p>
      </dgm:t>
    </dgm:pt>
    <dgm:pt modelId="{B9345F45-2432-484E-96B1-CC5AA8502A97}" type="pres">
      <dgm:prSet presAssocID="{18DEBA9D-EE03-4ECB-A167-C57202A7A8C2}" presName="arrowDiagram" presStyleCnt="0">
        <dgm:presLayoutVars>
          <dgm:chMax val="5"/>
          <dgm:dir/>
          <dgm:resizeHandles val="exact"/>
        </dgm:presLayoutVars>
      </dgm:prSet>
      <dgm:spPr/>
    </dgm:pt>
    <dgm:pt modelId="{425B190A-BCCC-41FD-8C60-650F319AB6E9}" type="pres">
      <dgm:prSet presAssocID="{18DEBA9D-EE03-4ECB-A167-C57202A7A8C2}" presName="arrow" presStyleLbl="bgShp" presStyleIdx="0" presStyleCnt="1"/>
      <dgm:spPr/>
    </dgm:pt>
    <dgm:pt modelId="{8BCFDFB3-59C4-4F78-9950-004079D3F03D}" type="pres">
      <dgm:prSet presAssocID="{18DEBA9D-EE03-4ECB-A167-C57202A7A8C2}" presName="arrowDiagram3" presStyleCnt="0"/>
      <dgm:spPr/>
    </dgm:pt>
    <dgm:pt modelId="{3242B084-21C3-4171-B533-9418C6E1ACF6}" type="pres">
      <dgm:prSet presAssocID="{28ABBA2F-DAB2-4758-9C69-82D9FBAF7B8C}" presName="bullet3a" presStyleLbl="node1" presStyleIdx="0" presStyleCnt="3"/>
      <dgm:spPr/>
    </dgm:pt>
    <dgm:pt modelId="{ED61B9DB-8BC5-464E-989E-47AF8AC9407F}" type="pres">
      <dgm:prSet presAssocID="{28ABBA2F-DAB2-4758-9C69-82D9FBAF7B8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02CE938-408A-41BC-A0CE-E7A3D6CD6FFC}" type="pres">
      <dgm:prSet presAssocID="{67672D9D-C2A8-4085-835C-8AB3F507475C}" presName="bullet3b" presStyleLbl="node1" presStyleIdx="1" presStyleCnt="3"/>
      <dgm:spPr/>
    </dgm:pt>
    <dgm:pt modelId="{DFBB1C68-B165-4B0A-AA2D-28A93257869A}" type="pres">
      <dgm:prSet presAssocID="{67672D9D-C2A8-4085-835C-8AB3F507475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6B087F-A5E4-4224-A8D6-DEE1C565BCF9}" type="pres">
      <dgm:prSet presAssocID="{D60F8A8C-065A-452A-BE22-FE92BABFE3C6}" presName="bullet3c" presStyleLbl="node1" presStyleIdx="2" presStyleCnt="3"/>
      <dgm:spPr/>
    </dgm:pt>
    <dgm:pt modelId="{EC7E97CC-307F-435C-AA1A-92D5B879B81B}" type="pres">
      <dgm:prSet presAssocID="{D60F8A8C-065A-452A-BE22-FE92BABFE3C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FD67E6F-EA8D-4B2F-9E5C-D81DB1DB8B47}" srcId="{18DEBA9D-EE03-4ECB-A167-C57202A7A8C2}" destId="{28ABBA2F-DAB2-4758-9C69-82D9FBAF7B8C}" srcOrd="0" destOrd="0" parTransId="{E3911639-FA6F-47A7-9992-5959669F27D7}" sibTransId="{A05CCAF7-9F2D-463E-B5C9-A0BF94CD1A5B}"/>
    <dgm:cxn modelId="{B9465AC4-4798-4DDC-828E-D6F7D9AA8ADD}" srcId="{18DEBA9D-EE03-4ECB-A167-C57202A7A8C2}" destId="{D60F8A8C-065A-452A-BE22-FE92BABFE3C6}" srcOrd="2" destOrd="0" parTransId="{1AB03CDB-0374-432B-B620-0B4982421C99}" sibTransId="{F572F330-98BD-421F-B277-01DD86E9AF95}"/>
    <dgm:cxn modelId="{05CEDC40-77C1-4107-B5EE-82E033D6DF1E}" type="presOf" srcId="{D60F8A8C-065A-452A-BE22-FE92BABFE3C6}" destId="{EC7E97CC-307F-435C-AA1A-92D5B879B81B}" srcOrd="0" destOrd="0" presId="urn:microsoft.com/office/officeart/2005/8/layout/arrow2"/>
    <dgm:cxn modelId="{09571A6B-BD48-4E42-AF48-06C86779745F}" type="presOf" srcId="{67672D9D-C2A8-4085-835C-8AB3F507475C}" destId="{DFBB1C68-B165-4B0A-AA2D-28A93257869A}" srcOrd="0" destOrd="0" presId="urn:microsoft.com/office/officeart/2005/8/layout/arrow2"/>
    <dgm:cxn modelId="{BD5FD05E-9044-4E63-8171-E2B2A1AA1BA5}" type="presOf" srcId="{18DEBA9D-EE03-4ECB-A167-C57202A7A8C2}" destId="{B9345F45-2432-484E-96B1-CC5AA8502A97}" srcOrd="0" destOrd="0" presId="urn:microsoft.com/office/officeart/2005/8/layout/arrow2"/>
    <dgm:cxn modelId="{1F108A26-A03F-42BF-8E5F-CF4B480F4292}" type="presOf" srcId="{28ABBA2F-DAB2-4758-9C69-82D9FBAF7B8C}" destId="{ED61B9DB-8BC5-464E-989E-47AF8AC9407F}" srcOrd="0" destOrd="0" presId="urn:microsoft.com/office/officeart/2005/8/layout/arrow2"/>
    <dgm:cxn modelId="{F3AEE704-7738-40B5-A953-0668C8F60DEF}" srcId="{18DEBA9D-EE03-4ECB-A167-C57202A7A8C2}" destId="{67672D9D-C2A8-4085-835C-8AB3F507475C}" srcOrd="1" destOrd="0" parTransId="{8E872D9F-6C4C-4D92-B682-4DE7D3D1B4A2}" sibTransId="{88DBB582-C961-46EE-A80F-317011203A08}"/>
    <dgm:cxn modelId="{A60172DA-938C-4316-9B22-25023085E8EE}" type="presParOf" srcId="{B9345F45-2432-484E-96B1-CC5AA8502A97}" destId="{425B190A-BCCC-41FD-8C60-650F319AB6E9}" srcOrd="0" destOrd="0" presId="urn:microsoft.com/office/officeart/2005/8/layout/arrow2"/>
    <dgm:cxn modelId="{3269A77D-BBF9-4100-8674-68FFDBB49894}" type="presParOf" srcId="{B9345F45-2432-484E-96B1-CC5AA8502A97}" destId="{8BCFDFB3-59C4-4F78-9950-004079D3F03D}" srcOrd="1" destOrd="0" presId="urn:microsoft.com/office/officeart/2005/8/layout/arrow2"/>
    <dgm:cxn modelId="{B7721FF9-5EDA-41CE-8C5C-DDD5A03885C9}" type="presParOf" srcId="{8BCFDFB3-59C4-4F78-9950-004079D3F03D}" destId="{3242B084-21C3-4171-B533-9418C6E1ACF6}" srcOrd="0" destOrd="0" presId="urn:microsoft.com/office/officeart/2005/8/layout/arrow2"/>
    <dgm:cxn modelId="{C3C5AF68-310E-4551-9F15-4FAA7CE593A2}" type="presParOf" srcId="{8BCFDFB3-59C4-4F78-9950-004079D3F03D}" destId="{ED61B9DB-8BC5-464E-989E-47AF8AC9407F}" srcOrd="1" destOrd="0" presId="urn:microsoft.com/office/officeart/2005/8/layout/arrow2"/>
    <dgm:cxn modelId="{2C2B13AC-62E0-4449-B4FD-707E716C5151}" type="presParOf" srcId="{8BCFDFB3-59C4-4F78-9950-004079D3F03D}" destId="{802CE938-408A-41BC-A0CE-E7A3D6CD6FFC}" srcOrd="2" destOrd="0" presId="urn:microsoft.com/office/officeart/2005/8/layout/arrow2"/>
    <dgm:cxn modelId="{E91C4C98-2318-4FF3-A2E8-83B5BA116A47}" type="presParOf" srcId="{8BCFDFB3-59C4-4F78-9950-004079D3F03D}" destId="{DFBB1C68-B165-4B0A-AA2D-28A93257869A}" srcOrd="3" destOrd="0" presId="urn:microsoft.com/office/officeart/2005/8/layout/arrow2"/>
    <dgm:cxn modelId="{128C8F14-C7E8-41A7-A518-F6DFE5D64B44}" type="presParOf" srcId="{8BCFDFB3-59C4-4F78-9950-004079D3F03D}" destId="{FE6B087F-A5E4-4224-A8D6-DEE1C565BCF9}" srcOrd="4" destOrd="0" presId="urn:microsoft.com/office/officeart/2005/8/layout/arrow2"/>
    <dgm:cxn modelId="{E68BF700-C219-4306-AD3A-C680AD1E1A26}" type="presParOf" srcId="{8BCFDFB3-59C4-4F78-9950-004079D3F03D}" destId="{EC7E97CC-307F-435C-AA1A-92D5B879B81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BA3B5-5F39-4E18-AC39-85907FF4DD8B}">
      <dsp:nvSpPr>
        <dsp:cNvPr id="0" name=""/>
        <dsp:cNvSpPr/>
      </dsp:nvSpPr>
      <dsp:spPr>
        <a:xfrm>
          <a:off x="2379379" y="1585362"/>
          <a:ext cx="1219200" cy="1219200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ROS</a:t>
          </a:r>
          <a:endParaRPr lang="fa-IR" sz="2400" kern="1200" dirty="0"/>
        </a:p>
      </dsp:txBody>
      <dsp:txXfrm>
        <a:off x="2438895" y="1644878"/>
        <a:ext cx="1100168" cy="1100168"/>
      </dsp:txXfrm>
    </dsp:sp>
    <dsp:sp modelId="{0BDE62C5-8C8B-4E43-A016-26DC7CA3BCFC}">
      <dsp:nvSpPr>
        <dsp:cNvPr id="0" name=""/>
        <dsp:cNvSpPr/>
      </dsp:nvSpPr>
      <dsp:spPr>
        <a:xfrm rot="16200000">
          <a:off x="2644714" y="1241096"/>
          <a:ext cx="6885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8530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52D8D-AEF4-4056-8AAB-B9E82F02B994}">
      <dsp:nvSpPr>
        <dsp:cNvPr id="0" name=""/>
        <dsp:cNvSpPr/>
      </dsp:nvSpPr>
      <dsp:spPr>
        <a:xfrm>
          <a:off x="2351723" y="79967"/>
          <a:ext cx="1274512" cy="816864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increased apoptosis</a:t>
          </a:r>
          <a:endParaRPr lang="fa-IR" sz="1400" kern="1200" dirty="0"/>
        </a:p>
      </dsp:txBody>
      <dsp:txXfrm>
        <a:off x="2391599" y="119843"/>
        <a:ext cx="1194760" cy="737112"/>
      </dsp:txXfrm>
    </dsp:sp>
    <dsp:sp modelId="{2BB2D205-7C51-4DF5-A5C0-8FF581FA5582}">
      <dsp:nvSpPr>
        <dsp:cNvPr id="0" name=""/>
        <dsp:cNvSpPr/>
      </dsp:nvSpPr>
      <dsp:spPr>
        <a:xfrm rot="20520000">
          <a:off x="3589217" y="1937779"/>
          <a:ext cx="3825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2579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768A9-5F82-495F-AAAA-BF0E8DB5A778}">
      <dsp:nvSpPr>
        <dsp:cNvPr id="0" name=""/>
        <dsp:cNvSpPr/>
      </dsp:nvSpPr>
      <dsp:spPr>
        <a:xfrm>
          <a:off x="3962434" y="1287583"/>
          <a:ext cx="1299165" cy="760042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ineffective erythropoiesis </a:t>
          </a:r>
          <a:endParaRPr lang="fa-IR" sz="1400" kern="1200" dirty="0"/>
        </a:p>
      </dsp:txBody>
      <dsp:txXfrm>
        <a:off x="3999536" y="1324685"/>
        <a:ext cx="1224961" cy="685838"/>
      </dsp:txXfrm>
    </dsp:sp>
    <dsp:sp modelId="{4C54B58C-88AB-42BE-8633-D1DCB10F3195}">
      <dsp:nvSpPr>
        <dsp:cNvPr id="0" name=""/>
        <dsp:cNvSpPr/>
      </dsp:nvSpPr>
      <dsp:spPr>
        <a:xfrm rot="3240000">
          <a:off x="3339501" y="2985865"/>
          <a:ext cx="4482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20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75B7B-7DDE-49CD-ACDD-E4A15EE68A57}">
      <dsp:nvSpPr>
        <dsp:cNvPr id="0" name=""/>
        <dsp:cNvSpPr/>
      </dsp:nvSpPr>
      <dsp:spPr>
        <a:xfrm>
          <a:off x="3346230" y="3167168"/>
          <a:ext cx="1291682" cy="816864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block in cell maturation</a:t>
          </a:r>
          <a:endParaRPr lang="fa-IR" sz="1400" kern="1200" dirty="0"/>
        </a:p>
      </dsp:txBody>
      <dsp:txXfrm>
        <a:off x="3386106" y="3207044"/>
        <a:ext cx="1211930" cy="737112"/>
      </dsp:txXfrm>
    </dsp:sp>
    <dsp:sp modelId="{6257A988-EE8B-4196-8299-17096AD74948}">
      <dsp:nvSpPr>
        <dsp:cNvPr id="0" name=""/>
        <dsp:cNvSpPr/>
      </dsp:nvSpPr>
      <dsp:spPr>
        <a:xfrm rot="7560000">
          <a:off x="2190251" y="2985865"/>
          <a:ext cx="4482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20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A538C-F285-4470-82FB-040C7801EA8D}">
      <dsp:nvSpPr>
        <dsp:cNvPr id="0" name=""/>
        <dsp:cNvSpPr/>
      </dsp:nvSpPr>
      <dsp:spPr>
        <a:xfrm>
          <a:off x="1345661" y="3167168"/>
          <a:ext cx="1280450" cy="816864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hemolysis</a:t>
          </a:r>
          <a:r>
            <a:rPr lang="en-US" sz="1100" i="0" kern="1200" dirty="0" smtClean="0"/>
            <a:t> </a:t>
          </a:r>
          <a:endParaRPr lang="fa-IR" sz="1100" kern="1200" dirty="0"/>
        </a:p>
      </dsp:txBody>
      <dsp:txXfrm>
        <a:off x="1385537" y="3207044"/>
        <a:ext cx="1200698" cy="737112"/>
      </dsp:txXfrm>
    </dsp:sp>
    <dsp:sp modelId="{12FDE99F-D098-47AD-9536-FA2CA6258C4D}">
      <dsp:nvSpPr>
        <dsp:cNvPr id="0" name=""/>
        <dsp:cNvSpPr/>
      </dsp:nvSpPr>
      <dsp:spPr>
        <a:xfrm rot="11880000">
          <a:off x="1885084" y="1918602"/>
          <a:ext cx="5066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6695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360B2-D6C5-438F-B057-628EC74324D7}">
      <dsp:nvSpPr>
        <dsp:cNvPr id="0" name=""/>
        <dsp:cNvSpPr/>
      </dsp:nvSpPr>
      <dsp:spPr>
        <a:xfrm>
          <a:off x="834400" y="1142958"/>
          <a:ext cx="1063083" cy="1049294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Severe cellular oxidative damage</a:t>
          </a:r>
          <a:endParaRPr lang="fa-IR" sz="1100" kern="1200" dirty="0"/>
        </a:p>
      </dsp:txBody>
      <dsp:txXfrm>
        <a:off x="885622" y="1194180"/>
        <a:ext cx="960639" cy="946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E2F1D-EC9C-4E26-82CD-BD78EACBA881}">
      <dsp:nvSpPr>
        <dsp:cNvPr id="0" name=""/>
        <dsp:cNvSpPr/>
      </dsp:nvSpPr>
      <dsp:spPr>
        <a:xfrm>
          <a:off x="4659" y="514619"/>
          <a:ext cx="1392702" cy="126648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2 clinical trial </a:t>
          </a:r>
          <a:endParaRPr lang="fa-IR" sz="1600" kern="1200" dirty="0"/>
        </a:p>
      </dsp:txBody>
      <dsp:txXfrm>
        <a:off x="41753" y="551713"/>
        <a:ext cx="1318514" cy="1192300"/>
      </dsp:txXfrm>
    </dsp:sp>
    <dsp:sp modelId="{001B3E3C-9075-47CF-ABC8-EBD2317CA541}">
      <dsp:nvSpPr>
        <dsp:cNvPr id="0" name=""/>
        <dsp:cNvSpPr/>
      </dsp:nvSpPr>
      <dsp:spPr>
        <a:xfrm>
          <a:off x="1536632" y="975168"/>
          <a:ext cx="295252" cy="345390"/>
        </a:xfrm>
        <a:prstGeom prst="rightArrow">
          <a:avLst>
            <a:gd name="adj1" fmla="val 60000"/>
            <a:gd name="adj2" fmla="val 50000"/>
          </a:avLst>
        </a:prstGeom>
        <a:solidFill>
          <a:srgbClr val="4126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500" kern="1200"/>
        </a:p>
      </dsp:txBody>
      <dsp:txXfrm>
        <a:off x="1536632" y="1044246"/>
        <a:ext cx="206676" cy="207234"/>
      </dsp:txXfrm>
    </dsp:sp>
    <dsp:sp modelId="{CE89DA3A-760F-4A2B-8FDB-D17679CCDD73}">
      <dsp:nvSpPr>
        <dsp:cNvPr id="0" name=""/>
        <dsp:cNvSpPr/>
      </dsp:nvSpPr>
      <dsp:spPr>
        <a:xfrm>
          <a:off x="1954442" y="514619"/>
          <a:ext cx="1392702" cy="126648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Adult patients with pyruvate kinase deficiency</a:t>
          </a:r>
          <a:endParaRPr lang="fa-IR" sz="1600" kern="1200" dirty="0"/>
        </a:p>
      </dsp:txBody>
      <dsp:txXfrm>
        <a:off x="1991536" y="551713"/>
        <a:ext cx="1318514" cy="1192300"/>
      </dsp:txXfrm>
    </dsp:sp>
    <dsp:sp modelId="{09B94E3B-78C3-4458-984A-8F69D5DF08CF}">
      <dsp:nvSpPr>
        <dsp:cNvPr id="0" name=""/>
        <dsp:cNvSpPr/>
      </dsp:nvSpPr>
      <dsp:spPr>
        <a:xfrm>
          <a:off x="3486415" y="975168"/>
          <a:ext cx="295252" cy="345390"/>
        </a:xfrm>
        <a:prstGeom prst="rightArrow">
          <a:avLst>
            <a:gd name="adj1" fmla="val 60000"/>
            <a:gd name="adj2" fmla="val 50000"/>
          </a:avLst>
        </a:prstGeom>
        <a:solidFill>
          <a:srgbClr val="4126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500" kern="1200"/>
        </a:p>
      </dsp:txBody>
      <dsp:txXfrm>
        <a:off x="3486415" y="1044246"/>
        <a:ext cx="206676" cy="207234"/>
      </dsp:txXfrm>
    </dsp:sp>
    <dsp:sp modelId="{BD86B9A4-73A5-4341-9C4E-6B096873642C}">
      <dsp:nvSpPr>
        <dsp:cNvPr id="0" name=""/>
        <dsp:cNvSpPr/>
      </dsp:nvSpPr>
      <dsp:spPr>
        <a:xfrm>
          <a:off x="3904226" y="514619"/>
          <a:ext cx="1392702" cy="126648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Increase in </a:t>
          </a:r>
          <a:r>
            <a:rPr lang="en-US" sz="1600" kern="1200" dirty="0" err="1" smtClean="0"/>
            <a:t>Hb</a:t>
          </a:r>
          <a:r>
            <a:rPr lang="en-US" sz="1600" kern="1200" dirty="0" smtClean="0"/>
            <a:t> levels in 50% of treated patients </a:t>
          </a:r>
          <a:endParaRPr lang="fa-IR" sz="1600" kern="1200" dirty="0"/>
        </a:p>
      </dsp:txBody>
      <dsp:txXfrm>
        <a:off x="3941320" y="551713"/>
        <a:ext cx="1318514" cy="1192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E2F1D-EC9C-4E26-82CD-BD78EACBA881}">
      <dsp:nvSpPr>
        <dsp:cNvPr id="0" name=""/>
        <dsp:cNvSpPr/>
      </dsp:nvSpPr>
      <dsp:spPr>
        <a:xfrm>
          <a:off x="4659" y="411799"/>
          <a:ext cx="1392702" cy="147212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Phase 2 study of mitapivat </a:t>
          </a:r>
          <a:endParaRPr lang="fa-IR" sz="1600" kern="1200" dirty="0"/>
        </a:p>
      </dsp:txBody>
      <dsp:txXfrm>
        <a:off x="45450" y="452590"/>
        <a:ext cx="1311120" cy="1390547"/>
      </dsp:txXfrm>
    </dsp:sp>
    <dsp:sp modelId="{001B3E3C-9075-47CF-ABC8-EBD2317CA541}">
      <dsp:nvSpPr>
        <dsp:cNvPr id="0" name=""/>
        <dsp:cNvSpPr/>
      </dsp:nvSpPr>
      <dsp:spPr>
        <a:xfrm>
          <a:off x="1536632" y="975168"/>
          <a:ext cx="295252" cy="345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500" kern="1200"/>
        </a:p>
      </dsp:txBody>
      <dsp:txXfrm>
        <a:off x="1536632" y="1044246"/>
        <a:ext cx="206676" cy="207234"/>
      </dsp:txXfrm>
    </dsp:sp>
    <dsp:sp modelId="{CE89DA3A-760F-4A2B-8FDB-D17679CCDD73}">
      <dsp:nvSpPr>
        <dsp:cNvPr id="0" name=""/>
        <dsp:cNvSpPr/>
      </dsp:nvSpPr>
      <dsp:spPr>
        <a:xfrm>
          <a:off x="1954442" y="411799"/>
          <a:ext cx="1392702" cy="147212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 patients with non–transfusion-dependent thalassemia</a:t>
          </a:r>
          <a:endParaRPr lang="fa-IR" sz="1600" kern="1200" dirty="0"/>
        </a:p>
      </dsp:txBody>
      <dsp:txXfrm>
        <a:off x="1995233" y="452590"/>
        <a:ext cx="1311120" cy="1390547"/>
      </dsp:txXfrm>
    </dsp:sp>
    <dsp:sp modelId="{09B94E3B-78C3-4458-984A-8F69D5DF08CF}">
      <dsp:nvSpPr>
        <dsp:cNvPr id="0" name=""/>
        <dsp:cNvSpPr/>
      </dsp:nvSpPr>
      <dsp:spPr>
        <a:xfrm>
          <a:off x="3486415" y="975168"/>
          <a:ext cx="295252" cy="345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500" kern="1200" dirty="0"/>
        </a:p>
      </dsp:txBody>
      <dsp:txXfrm>
        <a:off x="3486415" y="1044246"/>
        <a:ext cx="206676" cy="207234"/>
      </dsp:txXfrm>
    </dsp:sp>
    <dsp:sp modelId="{BD86B9A4-73A5-4341-9C4E-6B096873642C}">
      <dsp:nvSpPr>
        <dsp:cNvPr id="0" name=""/>
        <dsp:cNvSpPr/>
      </dsp:nvSpPr>
      <dsp:spPr>
        <a:xfrm>
          <a:off x="3904226" y="411799"/>
          <a:ext cx="1392702" cy="147212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92.3% achieved an </a:t>
          </a:r>
          <a:r>
            <a:rPr lang="en-US" sz="1600" kern="1200" dirty="0" err="1" smtClean="0"/>
            <a:t>Hb</a:t>
          </a:r>
          <a:r>
            <a:rPr lang="en-US" sz="1600" kern="1200" dirty="0" smtClean="0"/>
            <a:t> increase from baseline of ≥ 1 g/</a:t>
          </a:r>
          <a:r>
            <a:rPr lang="en-US" sz="1600" kern="1200" dirty="0" err="1" smtClean="0"/>
            <a:t>dL</a:t>
          </a:r>
          <a:endParaRPr lang="fa-IR" sz="1600" kern="1200" dirty="0"/>
        </a:p>
      </dsp:txBody>
      <dsp:txXfrm>
        <a:off x="3945017" y="452590"/>
        <a:ext cx="1311120" cy="1390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B190A-BCCC-41FD-8C60-650F319AB6E9}">
      <dsp:nvSpPr>
        <dsp:cNvPr id="0" name=""/>
        <dsp:cNvSpPr/>
      </dsp:nvSpPr>
      <dsp:spPr>
        <a:xfrm>
          <a:off x="636548" y="0"/>
          <a:ext cx="5591331" cy="349458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42B084-21C3-4171-B533-9418C6E1ACF6}">
      <dsp:nvSpPr>
        <dsp:cNvPr id="0" name=""/>
        <dsp:cNvSpPr/>
      </dsp:nvSpPr>
      <dsp:spPr>
        <a:xfrm>
          <a:off x="1346647" y="2411960"/>
          <a:ext cx="145374" cy="1453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61B9DB-8BC5-464E-989E-47AF8AC9407F}">
      <dsp:nvSpPr>
        <dsp:cNvPr id="0" name=""/>
        <dsp:cNvSpPr/>
      </dsp:nvSpPr>
      <dsp:spPr>
        <a:xfrm>
          <a:off x="1419335" y="2484647"/>
          <a:ext cx="1302780" cy="1009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31" tIns="0" rIns="0" bIns="0" numCol="1" spcCol="1270" anchor="t" anchorCtr="0">
          <a:noAutofit/>
        </a:bodyPr>
        <a:lstStyle/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10 </a:t>
          </a:r>
          <a:r>
            <a:rPr lang="en-US" sz="1400" kern="1200" dirty="0" err="1" smtClean="0"/>
            <a:t>erythroid</a:t>
          </a:r>
          <a:r>
            <a:rPr lang="en-US" sz="1400" kern="1200" dirty="0" smtClean="0"/>
            <a:t> cultures</a:t>
          </a:r>
          <a:endParaRPr lang="fa-IR" sz="1400" kern="1200" dirty="0"/>
        </a:p>
      </dsp:txBody>
      <dsp:txXfrm>
        <a:off x="1419335" y="2484647"/>
        <a:ext cx="1302780" cy="1009934"/>
      </dsp:txXfrm>
    </dsp:sp>
    <dsp:sp modelId="{802CE938-408A-41BC-A0CE-E7A3D6CD6FFC}">
      <dsp:nvSpPr>
        <dsp:cNvPr id="0" name=""/>
        <dsp:cNvSpPr/>
      </dsp:nvSpPr>
      <dsp:spPr>
        <a:xfrm>
          <a:off x="2629858" y="1462133"/>
          <a:ext cx="262792" cy="262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B1C68-B165-4B0A-AA2D-28A93257869A}">
      <dsp:nvSpPr>
        <dsp:cNvPr id="0" name=""/>
        <dsp:cNvSpPr/>
      </dsp:nvSpPr>
      <dsp:spPr>
        <a:xfrm>
          <a:off x="2761254" y="1593529"/>
          <a:ext cx="1341919" cy="1901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48" tIns="0" rIns="0" bIns="0" numCol="1" spcCol="1270" anchor="t" anchorCtr="0">
          <a:noAutofit/>
        </a:bodyPr>
        <a:lstStyle/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antigen profiling, sorting of </a:t>
          </a:r>
          <a:r>
            <a:rPr lang="en-US" sz="1400" kern="1200" dirty="0" err="1" smtClean="0"/>
            <a:t>erythroid</a:t>
          </a:r>
          <a:r>
            <a:rPr lang="en-US" sz="1400" kern="1200" dirty="0" smtClean="0"/>
            <a:t> precursors</a:t>
          </a:r>
          <a:endParaRPr lang="fa-IR" sz="1400" kern="1200" dirty="0"/>
        </a:p>
      </dsp:txBody>
      <dsp:txXfrm>
        <a:off x="2761254" y="1593529"/>
        <a:ext cx="1341919" cy="1901052"/>
      </dsp:txXfrm>
    </dsp:sp>
    <dsp:sp modelId="{FE6B087F-A5E4-4224-A8D6-DEE1C565BCF9}">
      <dsp:nvSpPr>
        <dsp:cNvPr id="0" name=""/>
        <dsp:cNvSpPr/>
      </dsp:nvSpPr>
      <dsp:spPr>
        <a:xfrm>
          <a:off x="4173065" y="884129"/>
          <a:ext cx="363436" cy="3634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7E97CC-307F-435C-AA1A-92D5B879B81B}">
      <dsp:nvSpPr>
        <dsp:cNvPr id="0" name=""/>
        <dsp:cNvSpPr/>
      </dsp:nvSpPr>
      <dsp:spPr>
        <a:xfrm>
          <a:off x="4354784" y="1065847"/>
          <a:ext cx="1341919" cy="242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77" tIns="0" rIns="0" bIns="0" numCol="1" spcCol="1270" anchor="t" anchorCtr="0">
          <a:noAutofit/>
        </a:bodyPr>
        <a:lstStyle/>
        <a:p>
          <a:pPr lvl="0" algn="l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various </a:t>
          </a:r>
          <a:r>
            <a:rPr lang="en-US" sz="1400" kern="1200" dirty="0" err="1" smtClean="0"/>
            <a:t>concentratios</a:t>
          </a:r>
          <a:r>
            <a:rPr lang="en-US" sz="1400" kern="1200" dirty="0" smtClean="0"/>
            <a:t>, frequencies timings, and frequency of addition of mitapivat</a:t>
          </a:r>
          <a:endParaRPr lang="fa-IR" sz="1400" kern="1200" dirty="0"/>
        </a:p>
      </dsp:txBody>
      <dsp:txXfrm>
        <a:off x="4354784" y="1065847"/>
        <a:ext cx="1341919" cy="242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5499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042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532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356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785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161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037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8237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29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18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43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69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77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13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07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64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345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88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04510" y="351930"/>
            <a:ext cx="347100" cy="47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628264" y="1750516"/>
            <a:ext cx="608577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0" dirty="0">
                <a:latin typeface="Raleway Black" pitchFamily="2" charset="0"/>
              </a:rPr>
              <a:t>The pyruvate kinase activator mitapivat </a:t>
            </a:r>
            <a:r>
              <a:rPr lang="en-US" sz="3200" b="0" dirty="0" smtClean="0">
                <a:latin typeface="Raleway Black" pitchFamily="2" charset="0"/>
              </a:rPr>
              <a:t>reduces hemolysis </a:t>
            </a:r>
            <a:r>
              <a:rPr lang="en-US" sz="3200" b="0" dirty="0">
                <a:latin typeface="Raleway Black" pitchFamily="2" charset="0"/>
              </a:rPr>
              <a:t>and improves anemia in a </a:t>
            </a:r>
            <a:r>
              <a:rPr lang="en-US" sz="3200" dirty="0" smtClean="0">
                <a:latin typeface="Raleway Black" pitchFamily="2" charset="0"/>
              </a:rPr>
              <a:t>β</a:t>
            </a:r>
            <a:r>
              <a:rPr lang="en-US" sz="3200" b="0" dirty="0" smtClean="0">
                <a:latin typeface="Raleway Black" pitchFamily="2" charset="0"/>
              </a:rPr>
              <a:t>-thalassemia mouse model</a:t>
            </a:r>
            <a:endParaRPr sz="3200" dirty="0">
              <a:latin typeface="Raleway Black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768" y="317296"/>
            <a:ext cx="1277232" cy="1613043"/>
          </a:xfrm>
          <a:prstGeom prst="rect">
            <a:avLst/>
          </a:prstGeom>
        </p:spPr>
      </p:pic>
      <p:sp>
        <p:nvSpPr>
          <p:cNvPr id="6" name="Google Shape;70;p12"/>
          <p:cNvSpPr txBox="1">
            <a:spLocks/>
          </p:cNvSpPr>
          <p:nvPr/>
        </p:nvSpPr>
        <p:spPr>
          <a:xfrm>
            <a:off x="1628264" y="3474520"/>
            <a:ext cx="5807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The journal of clinical investigation 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2068" y="3589506"/>
            <a:ext cx="5797685" cy="4571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08917" y="278751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Mitapivat</a:t>
            </a:r>
            <a:endParaRPr b="1"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708917" y="1504950"/>
            <a:ext cx="3728233" cy="3436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activator of </a:t>
            </a:r>
            <a:r>
              <a:rPr lang="en-US" sz="1600" dirty="0" smtClean="0"/>
              <a:t>pyruvate kinase </a:t>
            </a:r>
            <a:r>
              <a:rPr lang="en-US" sz="1600" dirty="0"/>
              <a:t>that binds to an allosteric </a:t>
            </a:r>
            <a:r>
              <a:rPr lang="en-US" sz="1600" dirty="0" smtClean="0"/>
              <a:t>pocket.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stabilize the active </a:t>
            </a:r>
            <a:r>
              <a:rPr lang="en-US" sz="1600" dirty="0" err="1"/>
              <a:t>tetrameric</a:t>
            </a:r>
            <a:r>
              <a:rPr lang="en-US" sz="1600" dirty="0"/>
              <a:t> form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enhance </a:t>
            </a:r>
            <a:r>
              <a:rPr lang="en-US" sz="1600" dirty="0"/>
              <a:t>its affinity for its </a:t>
            </a:r>
            <a:r>
              <a:rPr lang="en-US" sz="1600" dirty="0" smtClean="0"/>
              <a:t>substrate, </a:t>
            </a:r>
            <a:r>
              <a:rPr lang="en-US" sz="1600" dirty="0" err="1" smtClean="0"/>
              <a:t>phosphoenolpyruvate</a:t>
            </a:r>
            <a:endParaRPr sz="1600" dirty="0"/>
          </a:p>
        </p:txBody>
      </p:sp>
      <p:cxnSp>
        <p:nvCxnSpPr>
          <p:cNvPr id="153" name="Google Shape;153;p21"/>
          <p:cNvCxnSpPr/>
          <p:nvPr/>
        </p:nvCxnSpPr>
        <p:spPr>
          <a:xfrm rot="10800000" flipH="1">
            <a:off x="6793191" y="367851"/>
            <a:ext cx="638700" cy="141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1"/>
          <p:cNvCxnSpPr/>
          <p:nvPr/>
        </p:nvCxnSpPr>
        <p:spPr>
          <a:xfrm rot="10800000" flipH="1">
            <a:off x="7194765" y="1515796"/>
            <a:ext cx="1377600" cy="57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 rot="10800000" flipH="1">
            <a:off x="7068779" y="1169826"/>
            <a:ext cx="716400" cy="806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277" t="-882" r="7716" b="4341"/>
          <a:stretch/>
        </p:blipFill>
        <p:spPr>
          <a:xfrm>
            <a:off x="5907070" y="1592966"/>
            <a:ext cx="2410941" cy="2314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6137" y="240026"/>
            <a:ext cx="7571700" cy="702600"/>
          </a:xfrm>
        </p:spPr>
        <p:txBody>
          <a:bodyPr/>
          <a:lstStyle/>
          <a:p>
            <a:pPr algn="ctr"/>
            <a:r>
              <a:rPr lang="en" b="1" dirty="0" smtClean="0"/>
              <a:t>Mitapivat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04384" y="4654154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26640180"/>
              </p:ext>
            </p:extLst>
          </p:nvPr>
        </p:nvGraphicFramePr>
        <p:xfrm>
          <a:off x="2003886" y="777255"/>
          <a:ext cx="5301588" cy="229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04868154"/>
              </p:ext>
            </p:extLst>
          </p:nvPr>
        </p:nvGraphicFramePr>
        <p:xfrm>
          <a:off x="2020098" y="2553646"/>
          <a:ext cx="5301588" cy="229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2266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Purpose of study 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40692" y="466478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17" y="1457325"/>
            <a:ext cx="36290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4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37174" y="2135683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Methods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74" y="1269205"/>
            <a:ext cx="1249250" cy="1249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52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84" y="346978"/>
            <a:ext cx="7571700" cy="702600"/>
          </a:xfrm>
        </p:spPr>
        <p:txBody>
          <a:bodyPr/>
          <a:lstStyle/>
          <a:p>
            <a:pPr algn="ctr"/>
            <a:r>
              <a:rPr lang="en-US" b="1" dirty="0"/>
              <a:t>Mouse strains and study design</a:t>
            </a:r>
            <a:endParaRPr lang="fa-I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643" y="1261700"/>
            <a:ext cx="7571700" cy="357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WT C57B6 </a:t>
            </a:r>
            <a:r>
              <a:rPr lang="en-US" sz="1600" dirty="0" smtClean="0"/>
              <a:t>and Hbbth3</a:t>
            </a:r>
            <a:r>
              <a:rPr lang="en-US" sz="1600" dirty="0"/>
              <a:t>/+ </a:t>
            </a:r>
            <a:r>
              <a:rPr lang="en-US" sz="1600" dirty="0" smtClean="0"/>
              <a:t>mice.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Hematological parameters were evaluated.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α-globin </a:t>
            </a:r>
            <a:r>
              <a:rPr lang="en-US" sz="1600" dirty="0"/>
              <a:t>membrane aggregates and soluble </a:t>
            </a:r>
            <a:r>
              <a:rPr lang="en-US" sz="1600" dirty="0" err="1"/>
              <a:t>Hb</a:t>
            </a:r>
            <a:r>
              <a:rPr lang="en-US" sz="1600" dirty="0"/>
              <a:t> were </a:t>
            </a:r>
            <a:r>
              <a:rPr lang="en-US" sz="1600" dirty="0" smtClean="0"/>
              <a:t>assayed. </a:t>
            </a:r>
          </a:p>
          <a:p>
            <a:pPr>
              <a:lnSpc>
                <a:spcPct val="150000"/>
              </a:lnSpc>
            </a:pPr>
            <a:r>
              <a:rPr lang="en-US" sz="1600" dirty="0" err="1"/>
              <a:t>hemichromes</a:t>
            </a:r>
            <a:r>
              <a:rPr lang="en-US" sz="1600" dirty="0"/>
              <a:t> </a:t>
            </a:r>
            <a:r>
              <a:rPr lang="en-US" sz="1600" dirty="0" smtClean="0"/>
              <a:t>bound to cell </a:t>
            </a:r>
            <a:r>
              <a:rPr lang="en-US" sz="1600" dirty="0"/>
              <a:t>membrane was </a:t>
            </a:r>
            <a:r>
              <a:rPr lang="en-US" sz="1600" dirty="0" smtClean="0"/>
              <a:t>assessed.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Total bilirubin, indirect bilirubin, lactate dehydrogenase, blood </a:t>
            </a:r>
            <a:r>
              <a:rPr lang="en-US" sz="1600" dirty="0" smtClean="0"/>
              <a:t>urea nitrogen </a:t>
            </a:r>
            <a:r>
              <a:rPr lang="en-US" sz="1600" dirty="0"/>
              <a:t>(BUN), and </a:t>
            </a:r>
            <a:r>
              <a:rPr lang="en-US" sz="1600" dirty="0" smtClean="0"/>
              <a:t>creatinine.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272" t="17188" r="47444" b="49111"/>
          <a:stretch/>
        </p:blipFill>
        <p:spPr>
          <a:xfrm>
            <a:off x="6283842" y="1261700"/>
            <a:ext cx="2669242" cy="19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Mouse strains and study design</a:t>
            </a:r>
            <a:endParaRPr lang="fa-I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CFSE</a:t>
            </a:r>
            <a:r>
              <a:rPr lang="en-US" sz="1600" dirty="0" smtClean="0"/>
              <a:t>( </a:t>
            </a:r>
            <a:r>
              <a:rPr lang="en-US" sz="1600" dirty="0" err="1" smtClean="0"/>
              <a:t>Carboxyfluorescein</a:t>
            </a:r>
            <a:r>
              <a:rPr lang="en-US" sz="1600" dirty="0" smtClean="0"/>
              <a:t> </a:t>
            </a:r>
            <a:r>
              <a:rPr lang="en-US" sz="1600" dirty="0" err="1"/>
              <a:t>Diacetate</a:t>
            </a:r>
            <a:r>
              <a:rPr lang="en-US" sz="1600" dirty="0"/>
              <a:t> </a:t>
            </a:r>
            <a:r>
              <a:rPr lang="en-US" sz="1600" dirty="0" err="1"/>
              <a:t>Succinimidyl</a:t>
            </a:r>
            <a:r>
              <a:rPr lang="en-US" sz="1600" dirty="0"/>
              <a:t> </a:t>
            </a:r>
            <a:r>
              <a:rPr lang="en-US" sz="1600" dirty="0" smtClean="0"/>
              <a:t>Ester) </a:t>
            </a:r>
            <a:r>
              <a:rPr lang="en-US" sz="1600" dirty="0"/>
              <a:t>staining to measure </a:t>
            </a:r>
            <a:r>
              <a:rPr lang="en-US" sz="1600" dirty="0" smtClean="0"/>
              <a:t>survival.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Analysis </a:t>
            </a:r>
            <a:r>
              <a:rPr lang="en-US" sz="1600" dirty="0"/>
              <a:t>of reduced GSH and of </a:t>
            </a:r>
            <a:r>
              <a:rPr lang="en-US" sz="1600" dirty="0" smtClean="0"/>
              <a:t>GSSG.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The concentration of mouse EPO in </a:t>
            </a:r>
            <a:r>
              <a:rPr lang="en-US" sz="1600" dirty="0" smtClean="0"/>
              <a:t>plasma.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Erythrocyte </a:t>
            </a:r>
            <a:r>
              <a:rPr lang="en-US" sz="1600" dirty="0" smtClean="0"/>
              <a:t>morphology.</a:t>
            </a:r>
            <a:endParaRPr lang="fa-I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73" y="2023663"/>
            <a:ext cx="2971189" cy="20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6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Measurement of pyruvate kinase activity and ATP</a:t>
            </a:r>
            <a:endParaRPr lang="fa-I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50" y="1261700"/>
            <a:ext cx="4519497" cy="310828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600" dirty="0"/>
              <a:t>ATP </a:t>
            </a:r>
            <a:r>
              <a:rPr lang="en-US" sz="1600" dirty="0" smtClean="0"/>
              <a:t>concentration was </a:t>
            </a:r>
            <a:r>
              <a:rPr lang="en-US" sz="1600" dirty="0"/>
              <a:t>determined using liquid chromatography tandem mass </a:t>
            </a:r>
            <a:r>
              <a:rPr lang="en-US" sz="1600" dirty="0" smtClean="0"/>
              <a:t>spectrometry (LC-MS/MS)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Pyruvate kinase activity </a:t>
            </a:r>
            <a:r>
              <a:rPr lang="en-US" sz="1600" dirty="0" smtClean="0"/>
              <a:t>measurements using ELISA.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68" y="1261700"/>
            <a:ext cx="3319925" cy="33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4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b="1" dirty="0"/>
              <a:t>Flow </a:t>
            </a:r>
            <a:r>
              <a:rPr lang="en-US" b="1" dirty="0" err="1" smtClean="0"/>
              <a:t>cytometric</a:t>
            </a:r>
            <a:r>
              <a:rPr lang="en-US" b="1" dirty="0" smtClean="0"/>
              <a:t> </a:t>
            </a:r>
            <a:r>
              <a:rPr lang="en-US" b="1" dirty="0"/>
              <a:t>analysis of mouse </a:t>
            </a:r>
            <a:r>
              <a:rPr lang="en-US" b="1" dirty="0" err="1" smtClean="0"/>
              <a:t>Erythroid</a:t>
            </a:r>
            <a:r>
              <a:rPr lang="en-US" b="1" dirty="0" smtClean="0"/>
              <a:t> </a:t>
            </a:r>
            <a:r>
              <a:rPr lang="en-US" b="1" dirty="0"/>
              <a:t>precursors and </a:t>
            </a:r>
            <a:r>
              <a:rPr lang="en-US" b="1" dirty="0" smtClean="0"/>
              <a:t>molecular analysis </a:t>
            </a:r>
            <a:r>
              <a:rPr lang="en-US" b="1" dirty="0"/>
              <a:t>of sorted </a:t>
            </a:r>
            <a:r>
              <a:rPr lang="en-US" b="1" dirty="0" err="1" smtClean="0"/>
              <a:t>Erythroid</a:t>
            </a:r>
            <a:r>
              <a:rPr lang="en-US" b="1" dirty="0" smtClean="0"/>
              <a:t> </a:t>
            </a:r>
            <a:r>
              <a:rPr lang="en-US" b="1" dirty="0"/>
              <a:t>cells</a:t>
            </a:r>
            <a:endParaRPr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6150" y="1261700"/>
            <a:ext cx="5083022" cy="357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Flow </a:t>
            </a:r>
            <a:r>
              <a:rPr lang="en-US" sz="1600" dirty="0" err="1"/>
              <a:t>cytometric</a:t>
            </a:r>
            <a:r>
              <a:rPr lang="en-US" sz="1600" dirty="0"/>
              <a:t> analysis of </a:t>
            </a:r>
            <a:r>
              <a:rPr lang="en-US" sz="1600" dirty="0" err="1"/>
              <a:t>erythroid</a:t>
            </a:r>
            <a:r>
              <a:rPr lang="en-US" sz="1600" dirty="0"/>
              <a:t> precursors from bone marrow and spleen from WT and Hbbth3/+ mice was carried out using the CD44-Ter119 schema</a:t>
            </a:r>
            <a:r>
              <a:rPr lang="en-US" sz="1600" dirty="0" smtClean="0"/>
              <a:t>.</a:t>
            </a:r>
            <a:endParaRPr lang="fa-IR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Erythroblast </a:t>
            </a:r>
            <a:r>
              <a:rPr lang="en-US" sz="1600" dirty="0"/>
              <a:t>ROS levels were evaluated as previously reported </a:t>
            </a:r>
            <a:r>
              <a:rPr lang="en-US" sz="1600" dirty="0" smtClean="0"/>
              <a:t>using the </a:t>
            </a:r>
            <a:r>
              <a:rPr lang="en-US" sz="1600" dirty="0"/>
              <a:t>general oxidative stress indicator, CM-H2DCFDA </a:t>
            </a:r>
            <a:r>
              <a:rPr lang="en-US" sz="1600" dirty="0" smtClean="0"/>
              <a:t>on </a:t>
            </a:r>
            <a:r>
              <a:rPr lang="en-US" sz="1600" dirty="0"/>
              <a:t>CD44-Ter119 gated </a:t>
            </a:r>
            <a:r>
              <a:rPr lang="en-US" sz="1600" dirty="0" smtClean="0"/>
              <a:t>populations.</a:t>
            </a:r>
            <a:endParaRPr lang="fa-IR" sz="1600" dirty="0"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23" y="1261700"/>
            <a:ext cx="2871261" cy="32039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b="1" dirty="0"/>
              <a:t>Flow </a:t>
            </a:r>
            <a:r>
              <a:rPr lang="en-US" b="1" dirty="0" err="1" smtClean="0"/>
              <a:t>cytometric</a:t>
            </a:r>
            <a:r>
              <a:rPr lang="en-US" b="1" dirty="0" smtClean="0"/>
              <a:t> </a:t>
            </a:r>
            <a:r>
              <a:rPr lang="en-US" b="1" dirty="0"/>
              <a:t>analysis of mouse </a:t>
            </a:r>
            <a:r>
              <a:rPr lang="en-US" b="1" dirty="0" err="1" smtClean="0"/>
              <a:t>Erythroid</a:t>
            </a:r>
            <a:r>
              <a:rPr lang="en-US" b="1" dirty="0" smtClean="0"/>
              <a:t> </a:t>
            </a:r>
            <a:r>
              <a:rPr lang="en-US" b="1" dirty="0"/>
              <a:t>precursors and </a:t>
            </a:r>
            <a:r>
              <a:rPr lang="en-US" b="1" dirty="0" smtClean="0"/>
              <a:t>molecular analysis </a:t>
            </a:r>
            <a:r>
              <a:rPr lang="en-US" b="1" dirty="0"/>
              <a:t>of sorted </a:t>
            </a:r>
            <a:r>
              <a:rPr lang="en-US" b="1" dirty="0" err="1" smtClean="0"/>
              <a:t>Erythroid</a:t>
            </a:r>
            <a:r>
              <a:rPr lang="en-US" b="1" dirty="0" smtClean="0"/>
              <a:t> </a:t>
            </a:r>
            <a:r>
              <a:rPr lang="en-US" b="1" dirty="0"/>
              <a:t>cells</a:t>
            </a:r>
            <a:endParaRPr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6150" y="1261700"/>
            <a:ext cx="4200520" cy="357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Flow </a:t>
            </a:r>
            <a:r>
              <a:rPr lang="en-US" sz="1600" dirty="0" err="1"/>
              <a:t>cytometric</a:t>
            </a:r>
            <a:r>
              <a:rPr lang="en-US" sz="1600" dirty="0"/>
              <a:t> analysis </a:t>
            </a:r>
            <a:r>
              <a:rPr lang="en-US" sz="1600" dirty="0" smtClean="0"/>
              <a:t>of </a:t>
            </a:r>
            <a:r>
              <a:rPr lang="en-US" sz="1600" dirty="0"/>
              <a:t>the mitochondria was carried out using </a:t>
            </a:r>
            <a:r>
              <a:rPr lang="en-US" sz="1600" dirty="0" smtClean="0"/>
              <a:t>the </a:t>
            </a:r>
            <a:r>
              <a:rPr lang="en-US" sz="1600" dirty="0" err="1" smtClean="0"/>
              <a:t>MitoTracker</a:t>
            </a:r>
            <a:r>
              <a:rPr lang="en-US" sz="1600" dirty="0" smtClean="0"/>
              <a:t> </a:t>
            </a:r>
            <a:r>
              <a:rPr lang="en-US" sz="1600" dirty="0"/>
              <a:t>Deep Red </a:t>
            </a:r>
            <a:r>
              <a:rPr lang="en-US" sz="1600" dirty="0" smtClean="0"/>
              <a:t>probe.</a:t>
            </a:r>
            <a:endParaRPr lang="fa-IR" sz="1600" dirty="0"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074" y="1261700"/>
            <a:ext cx="3573010" cy="300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3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b="1" dirty="0"/>
              <a:t>Molecular analysis of liver and C-duodenum</a:t>
            </a:r>
            <a:endParaRPr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6150" y="1261700"/>
            <a:ext cx="5019227" cy="357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RNA isolation, cDNA preparation, and </a:t>
            </a:r>
            <a:r>
              <a:rPr lang="en-US" sz="1600" dirty="0" err="1" smtClean="0"/>
              <a:t>qRT</a:t>
            </a:r>
            <a:r>
              <a:rPr lang="en-US" sz="1600" dirty="0" smtClean="0"/>
              <a:t>-PCR using SYBER-green.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 Immediately </a:t>
            </a:r>
            <a:r>
              <a:rPr lang="en-US" sz="1600" dirty="0"/>
              <a:t>following dissection, the liver was </a:t>
            </a:r>
            <a:r>
              <a:rPr lang="en-US" sz="1600" dirty="0" smtClean="0"/>
              <a:t>formalin-fixed and </a:t>
            </a:r>
            <a:r>
              <a:rPr lang="en-US" sz="1600" dirty="0"/>
              <a:t>paraffin-embedded for Perl’s </a:t>
            </a:r>
            <a:r>
              <a:rPr lang="en-US" sz="1600" dirty="0" smtClean="0"/>
              <a:t>staining.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Details </a:t>
            </a:r>
            <a:r>
              <a:rPr lang="en-US" sz="1600" dirty="0"/>
              <a:t>of </a:t>
            </a:r>
            <a:r>
              <a:rPr lang="en-US" sz="1600" dirty="0" smtClean="0"/>
              <a:t>quantification of </a:t>
            </a:r>
            <a:r>
              <a:rPr lang="en-US" sz="1600" dirty="0"/>
              <a:t>spleen and liver iron content and the </a:t>
            </a:r>
            <a:r>
              <a:rPr lang="en-US" sz="1600" dirty="0" err="1"/>
              <a:t>ferroportin</a:t>
            </a:r>
            <a:r>
              <a:rPr lang="en-US" sz="1600" dirty="0"/>
              <a:t> (Fpn1) </a:t>
            </a:r>
            <a:r>
              <a:rPr lang="en-US" sz="1600" dirty="0" smtClean="0"/>
              <a:t>immunohistochemistry assay.</a:t>
            </a:r>
            <a:endParaRPr lang="fa-IR" sz="1600" dirty="0"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1656"/>
          <a:stretch/>
        </p:blipFill>
        <p:spPr>
          <a:xfrm>
            <a:off x="5964356" y="1261700"/>
            <a:ext cx="2988728" cy="32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6460956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I</a:t>
            </a:r>
            <a:r>
              <a:rPr lang="en" sz="2400" b="1" dirty="0" smtClean="0"/>
              <a:t>n  a nutshell</a:t>
            </a:r>
            <a:endParaRPr sz="2400" b="1" dirty="0"/>
          </a:p>
        </p:txBody>
      </p:sp>
      <p:sp>
        <p:nvSpPr>
          <p:cNvPr id="76" name="Google Shape;76;p13"/>
          <p:cNvSpPr txBox="1"/>
          <p:nvPr/>
        </p:nvSpPr>
        <p:spPr>
          <a:xfrm>
            <a:off x="786150" y="1531773"/>
            <a:ext cx="3076933" cy="399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</a:t>
            </a:r>
            <a:endParaRPr lang="en-US" b="1" dirty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8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β-thalassemia </a:t>
            </a:r>
          </a:p>
          <a:p>
            <a:pPr marL="285750" lvl="8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Erythropoiesis</a:t>
            </a:r>
          </a:p>
          <a:p>
            <a:pPr marL="285750" lvl="8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Glycolytic pathway </a:t>
            </a:r>
          </a:p>
          <a:p>
            <a:pPr marL="285750" lvl="8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Pyruvate kinase </a:t>
            </a:r>
          </a:p>
          <a:p>
            <a:pPr marL="285750" lvl="8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Mitapivat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Methods</a:t>
            </a:r>
          </a:p>
          <a:p>
            <a:pPr marL="2857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Mouse strains and study design 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Google Shape;76;p13"/>
          <p:cNvSpPr txBox="1"/>
          <p:nvPr/>
        </p:nvSpPr>
        <p:spPr>
          <a:xfrm>
            <a:off x="4544033" y="1531773"/>
            <a:ext cx="3179400" cy="2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Measurement of pyruvate kinase activity and ATP</a:t>
            </a:r>
            <a:endParaRPr lang="en-US" b="1" dirty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Flow </a:t>
            </a:r>
            <a:r>
              <a:rPr lang="en-US" dirty="0" err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cytometric</a:t>
            </a:r>
            <a:r>
              <a:rPr lang="en-US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analysis of  mouse </a:t>
            </a:r>
            <a:r>
              <a:rPr lang="en-US" dirty="0" err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erythroid</a:t>
            </a:r>
            <a:r>
              <a:rPr lang="en-US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precursors</a:t>
            </a:r>
          </a:p>
          <a:p>
            <a:pPr marL="2857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Analysis of liver and C-duodenum</a:t>
            </a:r>
          </a:p>
          <a:p>
            <a:pPr marL="2857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vitro human erythropoiesis </a:t>
            </a:r>
            <a:endParaRPr lang="en-US" dirty="0" smtClean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Results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Discussion</a:t>
            </a:r>
            <a:endParaRPr lang="en-US" b="1" dirty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2">
              <a:spcBef>
                <a:spcPts val="600"/>
              </a:spcBef>
            </a:pPr>
            <a:endParaRPr lang="en-US" dirty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b="1" dirty="0"/>
              <a:t>In vitro human erythropoiesis.</a:t>
            </a:r>
            <a:endParaRPr b="1" dirty="0"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5973388"/>
              </p:ext>
            </p:extLst>
          </p:nvPr>
        </p:nvGraphicFramePr>
        <p:xfrm>
          <a:off x="1035562" y="1170209"/>
          <a:ext cx="6864429" cy="349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1009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37174" y="2017446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Results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74" y="1254525"/>
            <a:ext cx="1342821" cy="134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0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Expression of pyruvate kinase isoforms in red cells 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77" y="1565733"/>
            <a:ext cx="2419387" cy="2696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803" y="1565733"/>
            <a:ext cx="3174394" cy="2696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236" y="1565734"/>
            <a:ext cx="2685848" cy="26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01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Expression of pyruvate kinase isoforms in </a:t>
            </a:r>
            <a:r>
              <a:rPr lang="en-US" b="1" dirty="0" smtClean="0"/>
              <a:t>Precursors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5500"/>
          <a:stretch/>
        </p:blipFill>
        <p:spPr>
          <a:xfrm>
            <a:off x="3034230" y="1308054"/>
            <a:ext cx="3075540" cy="34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46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with mitapivat improved anemia in a mouse model </a:t>
            </a:r>
            <a:r>
              <a:rPr lang="en-US" b="1" dirty="0" smtClean="0"/>
              <a:t>for </a:t>
            </a:r>
            <a:r>
              <a:rPr lang="el-GR" b="1" dirty="0" smtClean="0"/>
              <a:t>β-</a:t>
            </a:r>
            <a:r>
              <a:rPr lang="en-US" b="1" dirty="0"/>
              <a:t>thalassemia.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06" y="1438235"/>
            <a:ext cx="6939188" cy="28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47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with mitapivat improved anemia in a mouse model </a:t>
            </a:r>
            <a:r>
              <a:rPr lang="en-US" b="1" dirty="0" smtClean="0"/>
              <a:t>for </a:t>
            </a:r>
            <a:r>
              <a:rPr lang="el-GR" b="1" dirty="0" smtClean="0"/>
              <a:t>β-</a:t>
            </a:r>
            <a:r>
              <a:rPr lang="en-US" b="1" dirty="0"/>
              <a:t>thalassemia.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3" y="1545148"/>
            <a:ext cx="7386313" cy="28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8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with mitapivat improved anemia in a mouse model </a:t>
            </a:r>
            <a:r>
              <a:rPr lang="en-US" b="1" dirty="0" smtClean="0"/>
              <a:t>for </a:t>
            </a:r>
            <a:r>
              <a:rPr lang="el-GR" b="1" dirty="0" smtClean="0"/>
              <a:t>β-</a:t>
            </a:r>
            <a:r>
              <a:rPr lang="en-US" b="1" dirty="0"/>
              <a:t>thalassemia.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0" y="1429449"/>
            <a:ext cx="2296097" cy="2861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194" y="1429449"/>
            <a:ext cx="5198847" cy="28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with mitapivat improved anemia in a mouse model </a:t>
            </a:r>
            <a:r>
              <a:rPr lang="en-US" b="1" dirty="0" smtClean="0"/>
              <a:t>for </a:t>
            </a:r>
            <a:r>
              <a:rPr lang="el-GR" b="1" dirty="0" smtClean="0"/>
              <a:t>β-</a:t>
            </a:r>
            <a:r>
              <a:rPr lang="en-US" b="1" dirty="0"/>
              <a:t>thalassemia.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31" y="1378240"/>
            <a:ext cx="2491306" cy="3022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332" y="1378240"/>
            <a:ext cx="2679335" cy="3022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026" y="1378240"/>
            <a:ext cx="2465922" cy="30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44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with mitapivat improved anemia in a mouse model </a:t>
            </a:r>
            <a:r>
              <a:rPr lang="en-US" b="1" dirty="0" smtClean="0"/>
              <a:t>for </a:t>
            </a:r>
            <a:r>
              <a:rPr lang="el-GR" b="1" dirty="0" smtClean="0"/>
              <a:t>β-</a:t>
            </a:r>
            <a:r>
              <a:rPr lang="en-US" b="1" dirty="0"/>
              <a:t>thalassemia.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24" y="1284267"/>
            <a:ext cx="2820334" cy="2938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289" y="1284267"/>
            <a:ext cx="2914534" cy="29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00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with mitapivat improved anemia in a mouse model </a:t>
            </a:r>
            <a:r>
              <a:rPr lang="en-US" b="1" dirty="0" smtClean="0"/>
              <a:t>for </a:t>
            </a:r>
            <a:r>
              <a:rPr lang="el-GR" b="1" dirty="0" smtClean="0"/>
              <a:t>β-</a:t>
            </a:r>
            <a:r>
              <a:rPr lang="en-US" b="1" dirty="0"/>
              <a:t>thalassemia.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3215"/>
          <a:stretch/>
        </p:blipFill>
        <p:spPr>
          <a:xfrm>
            <a:off x="786150" y="1341144"/>
            <a:ext cx="3272142" cy="2904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243" y="1341144"/>
            <a:ext cx="4217365" cy="29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499" y="816276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Hello!</a:t>
            </a:r>
            <a:endParaRPr sz="6000" b="1"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1637499" y="1692181"/>
            <a:ext cx="6338989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400" b="1" dirty="0" smtClean="0"/>
              <a:t>I am </a:t>
            </a:r>
            <a:r>
              <a:rPr lang="en-US" sz="2400" b="1" dirty="0"/>
              <a:t>Amir Mohammad Zahedi</a:t>
            </a: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1637500" y="2466024"/>
            <a:ext cx="41094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 algn="ctr"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Advisor:</a:t>
            </a:r>
          </a:p>
          <a:p>
            <a:pPr marL="38100" indent="0" algn="ctr">
              <a:buNone/>
            </a:pP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Dr.Hajar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Mardani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8100" indent="0" algn="ctr">
              <a:buNone/>
            </a:pPr>
            <a:r>
              <a:rPr lang="en-US" sz="1050" b="1" dirty="0">
                <a:solidFill>
                  <a:schemeClr val="accent3">
                    <a:lumMod val="75000"/>
                  </a:schemeClr>
                </a:solidFill>
                <a:latin typeface="Roboto Slab Thin" pitchFamily="2" charset="0"/>
                <a:ea typeface="Roboto Slab Thin" pitchFamily="2" charset="0"/>
              </a:rPr>
              <a:t>Department of hematology and clinical laboratory sciences, </a:t>
            </a:r>
            <a:r>
              <a:rPr lang="en-US" sz="1050" b="1" dirty="0" err="1">
                <a:solidFill>
                  <a:schemeClr val="accent3">
                    <a:lumMod val="75000"/>
                  </a:schemeClr>
                </a:solidFill>
                <a:latin typeface="Roboto Slab Thin" pitchFamily="2" charset="0"/>
                <a:ea typeface="Roboto Slab Thin" pitchFamily="2" charset="0"/>
              </a:rPr>
              <a:t>kerman</a:t>
            </a:r>
            <a:r>
              <a:rPr lang="en-US" sz="1050" b="1" dirty="0">
                <a:solidFill>
                  <a:schemeClr val="accent3">
                    <a:lumMod val="75000"/>
                  </a:schemeClr>
                </a:solidFill>
                <a:latin typeface="Roboto Slab Thin" pitchFamily="2" charset="0"/>
                <a:ea typeface="Roboto Slab Thin" pitchFamily="2" charset="0"/>
              </a:rPr>
              <a:t> university of medical sciences </a:t>
            </a:r>
          </a:p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147" y="2579785"/>
            <a:ext cx="1311795" cy="133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Treatment with mitapivat improved anemia in a mouse model for </a:t>
            </a:r>
            <a:r>
              <a:rPr lang="el-GR" b="1" dirty="0" smtClean="0"/>
              <a:t>β-</a:t>
            </a:r>
            <a:r>
              <a:rPr lang="en-US" b="1" dirty="0" smtClean="0"/>
              <a:t>thalassemia.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952" r="24071"/>
          <a:stretch/>
        </p:blipFill>
        <p:spPr>
          <a:xfrm>
            <a:off x="840807" y="1341144"/>
            <a:ext cx="4162708" cy="2904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755" y="1341143"/>
            <a:ext cx="3080095" cy="29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00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Treatment with mitapivat improved anemia in a mouse model for </a:t>
            </a:r>
            <a:r>
              <a:rPr lang="el-GR" b="1" dirty="0" smtClean="0"/>
              <a:t>β-</a:t>
            </a:r>
            <a:r>
              <a:rPr lang="en-US" b="1" dirty="0" smtClean="0"/>
              <a:t>thalassemia.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0" y="1509921"/>
            <a:ext cx="3611189" cy="2660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49" y="1509921"/>
            <a:ext cx="3852792" cy="266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5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Treatment with mitapivat improved anemia in a mouse model for </a:t>
            </a:r>
            <a:r>
              <a:rPr lang="el-GR" b="1" dirty="0" smtClean="0"/>
              <a:t>β-</a:t>
            </a:r>
            <a:r>
              <a:rPr lang="en-US" b="1" dirty="0" smtClean="0"/>
              <a:t>thalassemia.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38" y="1232898"/>
            <a:ext cx="3837221" cy="3139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1961"/>
          <a:stretch/>
        </p:blipFill>
        <p:spPr>
          <a:xfrm>
            <a:off x="4700373" y="1232898"/>
            <a:ext cx="3704011" cy="31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86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Mitapivat improved mitochondrial dysfunction in Hbbth3/+ </a:t>
            </a:r>
            <a:r>
              <a:rPr lang="en-US" b="1" dirty="0" smtClean="0"/>
              <a:t>mouse erythroblasts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0" y="1158934"/>
            <a:ext cx="3640862" cy="3330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63" y="1158934"/>
            <a:ext cx="3431121" cy="33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7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Mitapivat reduced liver iron overload and oxidative stress, </a:t>
            </a:r>
            <a:r>
              <a:rPr lang="en-US" b="1" dirty="0" smtClean="0"/>
              <a:t>and increased </a:t>
            </a:r>
            <a:r>
              <a:rPr lang="en-US" b="1" dirty="0"/>
              <a:t>liver </a:t>
            </a:r>
            <a:r>
              <a:rPr lang="en-US" b="1" dirty="0" err="1"/>
              <a:t>hepcidin</a:t>
            </a:r>
            <a:r>
              <a:rPr lang="en-US" b="1" dirty="0"/>
              <a:t> expression in Hbbth3/+ mice.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71"/>
          <a:stretch/>
        </p:blipFill>
        <p:spPr>
          <a:xfrm>
            <a:off x="786150" y="1366994"/>
            <a:ext cx="7618234" cy="33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70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Mitapivat reduced liver iron overload and oxidative stress, </a:t>
            </a:r>
            <a:r>
              <a:rPr lang="en-US" b="1" dirty="0" smtClean="0"/>
              <a:t>and increased </a:t>
            </a:r>
            <a:r>
              <a:rPr lang="en-US" b="1" dirty="0"/>
              <a:t>liver </a:t>
            </a:r>
            <a:r>
              <a:rPr lang="en-US" b="1" dirty="0" err="1"/>
              <a:t>hepcidin</a:t>
            </a:r>
            <a:r>
              <a:rPr lang="en-US" b="1" dirty="0"/>
              <a:t> expression in Hbbth3/+ mice.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0" y="1481029"/>
            <a:ext cx="7618234" cy="29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51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Mitapivat treatment reduced iron overload </a:t>
            </a:r>
            <a:r>
              <a:rPr lang="en-US" b="1" dirty="0" smtClean="0"/>
              <a:t>in </a:t>
            </a:r>
            <a:r>
              <a:rPr lang="en-US" b="1" dirty="0"/>
              <a:t>duodenums of Hbbth3/+ </a:t>
            </a:r>
            <a:r>
              <a:rPr lang="en-US" b="1" dirty="0" smtClean="0"/>
              <a:t>mice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34" y="1377192"/>
            <a:ext cx="6951308" cy="28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86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Mitapivat treatment reduced iron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overload </a:t>
            </a:r>
            <a:r>
              <a:rPr lang="en-US" b="1" dirty="0" smtClean="0"/>
              <a:t>in </a:t>
            </a:r>
            <a:r>
              <a:rPr lang="en-US" b="1" dirty="0"/>
              <a:t>duodenums of Hbbth3/+ </a:t>
            </a:r>
            <a:r>
              <a:rPr lang="en-US" b="1" dirty="0" smtClean="0"/>
              <a:t>mice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0" y="1287941"/>
            <a:ext cx="7618234" cy="32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64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Mitapivat enhanced in vitro human erythropoiesis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9" y="1389539"/>
            <a:ext cx="3908586" cy="3360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536" y="1389540"/>
            <a:ext cx="4614548" cy="33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68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684248" y="2142845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Discussion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07" y="1248961"/>
            <a:ext cx="1223493" cy="12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37174" y="206085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Introduction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37174" y="3220654"/>
            <a:ext cx="5841451" cy="9234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/>
              <a:t>Ineffective erythropoiesis and reduced red cell survival </a:t>
            </a:r>
            <a:r>
              <a:rPr lang="en-US" sz="1800" dirty="0" smtClean="0"/>
              <a:t>are key determinants in β-thalassemia.</a:t>
            </a:r>
            <a:endParaRPr sz="18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74" y="1299641"/>
            <a:ext cx="992754" cy="1131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Thanks!</a:t>
            </a:r>
            <a:endParaRPr sz="6000" b="1" dirty="0"/>
          </a:p>
        </p:txBody>
      </p:sp>
      <p:sp>
        <p:nvSpPr>
          <p:cNvPr id="404" name="Google Shape;404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questions?</a:t>
            </a:r>
            <a:endParaRPr sz="3600" b="1" dirty="0"/>
          </a:p>
        </p:txBody>
      </p:sp>
      <p:sp>
        <p:nvSpPr>
          <p:cNvPr id="406" name="Google Shape;406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l-GR" b="1" dirty="0"/>
              <a:t>β-</a:t>
            </a:r>
            <a:r>
              <a:rPr lang="en-US" b="1" dirty="0"/>
              <a:t>thalassemia and Erythropoiesis 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" r="380" b="2189"/>
          <a:stretch/>
        </p:blipFill>
        <p:spPr>
          <a:xfrm>
            <a:off x="770562" y="1271973"/>
            <a:ext cx="7520683" cy="2755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-223370" y="4654151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3774024"/>
              </p:ext>
            </p:extLst>
          </p:nvPr>
        </p:nvGraphicFramePr>
        <p:xfrm>
          <a:off x="1465634" y="6080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01" y="918052"/>
            <a:ext cx="4418607" cy="2551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621024" y="1402357"/>
            <a:ext cx="4779600" cy="3667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dirty="0" err="1" smtClean="0">
                <a:cs typeface="+mj-cs"/>
              </a:rPr>
              <a:t>Erythroid</a:t>
            </a:r>
            <a:r>
              <a:rPr lang="en-US" sz="1600" dirty="0" smtClean="0">
                <a:cs typeface="+mj-cs"/>
              </a:rPr>
              <a:t> maturation strictly </a:t>
            </a:r>
            <a:r>
              <a:rPr lang="en-US" sz="1600" dirty="0">
                <a:cs typeface="+mj-cs"/>
              </a:rPr>
              <a:t>depends on intracellular cyclic </a:t>
            </a:r>
            <a:r>
              <a:rPr lang="en-US" sz="1600" dirty="0" smtClean="0">
                <a:cs typeface="+mj-cs"/>
              </a:rPr>
              <a:t>adenosine nucleotides </a:t>
            </a:r>
            <a:r>
              <a:rPr lang="en-US" sz="1600" dirty="0">
                <a:cs typeface="+mj-cs"/>
              </a:rPr>
              <a:t>and </a:t>
            </a:r>
            <a:r>
              <a:rPr lang="en-US" sz="1600" dirty="0" smtClean="0">
                <a:cs typeface="+mj-cs"/>
              </a:rPr>
              <a:t>ATP.</a:t>
            </a:r>
          </a:p>
          <a:p>
            <a:pPr marL="38100" indent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en-US" sz="1600" dirty="0" smtClean="0">
              <a:cs typeface="+mj-cs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/>
              <a:t>Reduced ATP concentrations </a:t>
            </a:r>
            <a:r>
              <a:rPr lang="en-US" sz="1600" dirty="0" smtClean="0"/>
              <a:t>have been </a:t>
            </a:r>
            <a:r>
              <a:rPr lang="en-US" sz="1600" dirty="0"/>
              <a:t>reported in β-</a:t>
            </a:r>
            <a:r>
              <a:rPr lang="en-US" sz="1600" dirty="0" err="1"/>
              <a:t>thalassemic</a:t>
            </a:r>
            <a:r>
              <a:rPr lang="en-US" sz="1600" dirty="0"/>
              <a:t> human red cells compared </a:t>
            </a:r>
            <a:r>
              <a:rPr lang="en-US" sz="1600" dirty="0" smtClean="0"/>
              <a:t>with healthy controls.</a:t>
            </a: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/>
          <p:nvPr/>
        </p:nvCxnSpPr>
        <p:spPr>
          <a:xfrm flipH="1" flipV="1">
            <a:off x="8495656" y="1835887"/>
            <a:ext cx="777774" cy="14986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6" name="Google Shape;110;p17"/>
          <p:cNvSpPr txBox="1">
            <a:spLocks/>
          </p:cNvSpPr>
          <p:nvPr/>
        </p:nvSpPr>
        <p:spPr>
          <a:xfrm>
            <a:off x="621024" y="290975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 Slab" pitchFamily="2" charset="0"/>
                <a:ea typeface="Roboto Slab" pitchFamily="2" charset="0"/>
              </a:rPr>
              <a:t>Glycolytic pathway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84592" y="901776"/>
            <a:ext cx="4933714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sz="1600" dirty="0" smtClean="0"/>
              <a:t>In a study decreased gene </a:t>
            </a:r>
            <a:r>
              <a:rPr lang="en-US" sz="1600" dirty="0"/>
              <a:t>expression </a:t>
            </a:r>
            <a:r>
              <a:rPr lang="en-US" sz="1600" dirty="0" smtClean="0"/>
              <a:t>of some </a:t>
            </a:r>
            <a:r>
              <a:rPr lang="en-US" sz="1600" dirty="0"/>
              <a:t>constituents of the glycolytic pathway in murine </a:t>
            </a:r>
            <a:r>
              <a:rPr lang="en-US" sz="1600" dirty="0" smtClean="0"/>
              <a:t>β-</a:t>
            </a:r>
            <a:r>
              <a:rPr lang="en-US" sz="1600" dirty="0" err="1" smtClean="0"/>
              <a:t>thalassemic</a:t>
            </a:r>
            <a:r>
              <a:rPr lang="en-US" sz="1600" dirty="0"/>
              <a:t> </a:t>
            </a:r>
            <a:r>
              <a:rPr lang="en-US" sz="1600" dirty="0" err="1" smtClean="0"/>
              <a:t>erythroid</a:t>
            </a:r>
            <a:r>
              <a:rPr lang="en-US" sz="1600" dirty="0" smtClean="0"/>
              <a:t> precursors was described due to increase ROS, </a:t>
            </a:r>
            <a:r>
              <a:rPr lang="en-US" sz="1600" dirty="0"/>
              <a:t>suggesting that erythrocyte </a:t>
            </a:r>
            <a:r>
              <a:rPr lang="en-US" sz="1600" dirty="0" smtClean="0"/>
              <a:t>metabolism and </a:t>
            </a:r>
            <a:r>
              <a:rPr lang="en-US" sz="1600" dirty="0"/>
              <a:t>glycolysis are also </a:t>
            </a:r>
            <a:r>
              <a:rPr lang="en-US" sz="1600" dirty="0" smtClean="0"/>
              <a:t>decreased by </a:t>
            </a:r>
            <a:r>
              <a:rPr lang="en-US" sz="1600" dirty="0"/>
              <a:t>ineffective </a:t>
            </a:r>
            <a:r>
              <a:rPr lang="en-US" sz="1600" dirty="0" smtClean="0"/>
              <a:t>erythropoiesis. </a:t>
            </a:r>
          </a:p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GSH and </a:t>
            </a:r>
            <a:r>
              <a:rPr lang="en-US" sz="1600" dirty="0" err="1" smtClean="0"/>
              <a:t>GSHPx</a:t>
            </a:r>
            <a:r>
              <a:rPr lang="en-US" sz="1600" dirty="0" smtClean="0"/>
              <a:t> reduced. </a:t>
            </a:r>
          </a:p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dirty="0" err="1" smtClean="0"/>
              <a:t>Peroxi-redoxin</a:t>
            </a:r>
            <a:r>
              <a:rPr lang="en-US" sz="1600" dirty="0" smtClean="0"/>
              <a:t> </a:t>
            </a:r>
            <a:r>
              <a:rPr lang="en-US" sz="1600" dirty="0" smtClean="0"/>
              <a:t>-2 increased.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76200" indent="0">
              <a:lnSpc>
                <a:spcPct val="150000"/>
              </a:lnSpc>
              <a:buNone/>
            </a:pPr>
            <a:endParaRPr sz="1600"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371" t="43" r="53934" b="979"/>
          <a:stretch/>
        </p:blipFill>
        <p:spPr>
          <a:xfrm>
            <a:off x="5656029" y="971318"/>
            <a:ext cx="3022705" cy="34345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319223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en-US" b="1" dirty="0"/>
              <a:t>Pyruvate kinase</a:t>
            </a: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620780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 smtClean="0"/>
              <a:t>Role</a:t>
            </a:r>
            <a:endParaRPr sz="1600" b="1" dirty="0"/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K</a:t>
            </a:r>
            <a:r>
              <a:rPr lang="en" sz="1600" dirty="0" smtClean="0"/>
              <a:t>ey role in cell metabolism </a:t>
            </a:r>
            <a:endParaRPr lang="en" sz="1600" dirty="0"/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E</a:t>
            </a:r>
            <a:r>
              <a:rPr lang="en" sz="1600" dirty="0" smtClean="0"/>
              <a:t>ssential for red cell survival 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S</a:t>
            </a:r>
            <a:r>
              <a:rPr lang="en" sz="1600" dirty="0" smtClean="0"/>
              <a:t>ustain </a:t>
            </a:r>
            <a:r>
              <a:rPr lang="en-US" sz="1600" dirty="0" smtClean="0"/>
              <a:t>TCA cycle </a:t>
            </a:r>
            <a:endParaRPr lang="en" sz="1600" dirty="0" smtClean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 smtClean="0"/>
              <a:t>Isoforms</a:t>
            </a:r>
            <a:endParaRPr sz="1600" b="1" dirty="0"/>
          </a:p>
          <a:p>
            <a:pPr marL="285750" indent="-285750">
              <a:lnSpc>
                <a:spcPct val="150000"/>
              </a:lnSpc>
            </a:pPr>
            <a:r>
              <a:rPr lang="en" sz="1600" dirty="0" smtClean="0"/>
              <a:t>PKL</a:t>
            </a:r>
          </a:p>
          <a:p>
            <a:pPr marL="285750" indent="-285750">
              <a:lnSpc>
                <a:spcPct val="150000"/>
              </a:lnSpc>
            </a:pPr>
            <a:r>
              <a:rPr lang="en" sz="1600" dirty="0" smtClean="0"/>
              <a:t>PKR</a:t>
            </a:r>
          </a:p>
          <a:p>
            <a:pPr marL="285750" indent="-285750">
              <a:lnSpc>
                <a:spcPct val="150000"/>
              </a:lnSpc>
            </a:pPr>
            <a:r>
              <a:rPr lang="en" sz="1600" dirty="0" smtClean="0"/>
              <a:t>PKM1</a:t>
            </a:r>
          </a:p>
          <a:p>
            <a:pPr marL="285750" indent="-285750">
              <a:lnSpc>
                <a:spcPct val="150000"/>
              </a:lnSpc>
            </a:pPr>
            <a:r>
              <a:rPr lang="en" sz="1600" dirty="0" smtClean="0"/>
              <a:t>PKM2</a:t>
            </a:r>
            <a:endParaRPr sz="1600"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4988615" y="1200150"/>
            <a:ext cx="2902308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 smtClean="0"/>
              <a:t>Altrations</a:t>
            </a:r>
            <a:endParaRPr sz="1600" b="1" dirty="0"/>
          </a:p>
          <a:p>
            <a:pPr>
              <a:lnSpc>
                <a:spcPct val="150000"/>
              </a:lnSpc>
            </a:pPr>
            <a:r>
              <a:rPr lang="en-US" sz="1600" dirty="0"/>
              <a:t>The expression </a:t>
            </a:r>
            <a:r>
              <a:rPr lang="en-US" sz="1600" dirty="0" smtClean="0"/>
              <a:t>of PKM2 and to some extend PKR </a:t>
            </a:r>
            <a:r>
              <a:rPr lang="en-US" sz="1600" dirty="0"/>
              <a:t>is inducible in response to oxidation or </a:t>
            </a:r>
            <a:r>
              <a:rPr lang="en-US" sz="1600" dirty="0" smtClean="0"/>
              <a:t>hypoxia.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In PK deficiency which is caused by reduced  PKR activity </a:t>
            </a:r>
            <a:r>
              <a:rPr lang="en-US" sz="1600" dirty="0"/>
              <a:t>, the expression of residual PKM2 </a:t>
            </a:r>
            <a:r>
              <a:rPr lang="en-US" sz="1600" dirty="0" smtClean="0"/>
              <a:t>is reported. </a:t>
            </a:r>
            <a:endParaRPr sz="1600"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868</Words>
  <Application>Microsoft Office PowerPoint</Application>
  <PresentationFormat>On-screen Show (16:9)</PresentationFormat>
  <Paragraphs>154</Paragraphs>
  <Slides>40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Raleway Black</vt:lpstr>
      <vt:lpstr>Arial</vt:lpstr>
      <vt:lpstr>Source Sans Pro</vt:lpstr>
      <vt:lpstr>Courier New</vt:lpstr>
      <vt:lpstr>Roboto Slab</vt:lpstr>
      <vt:lpstr>Wingdings</vt:lpstr>
      <vt:lpstr>Roboto Slab Thin</vt:lpstr>
      <vt:lpstr>Cordelia template</vt:lpstr>
      <vt:lpstr>The pyruvate kinase activator mitapivat reduces hemolysis and improves anemia in a β-thalassemia mouse model</vt:lpstr>
      <vt:lpstr>In  a nutshell</vt:lpstr>
      <vt:lpstr>Hello!</vt:lpstr>
      <vt:lpstr>Introduction</vt:lpstr>
      <vt:lpstr>β-thalassemia and Erythropoiesis </vt:lpstr>
      <vt:lpstr>PowerPoint Presentation</vt:lpstr>
      <vt:lpstr>PowerPoint Presentation</vt:lpstr>
      <vt:lpstr>PowerPoint Presentation</vt:lpstr>
      <vt:lpstr>Pyruvate kinase</vt:lpstr>
      <vt:lpstr>Mitapivat</vt:lpstr>
      <vt:lpstr>Mitapivat</vt:lpstr>
      <vt:lpstr>Purpose of study </vt:lpstr>
      <vt:lpstr>Methods</vt:lpstr>
      <vt:lpstr>Mouse strains and study design</vt:lpstr>
      <vt:lpstr>Mouse strains and study design</vt:lpstr>
      <vt:lpstr>Measurement of pyruvate kinase activity and ATP</vt:lpstr>
      <vt:lpstr>Flow cytometric analysis of mouse Erythroid precursors and molecular analysis of sorted Erythroid cells</vt:lpstr>
      <vt:lpstr>Flow cytometric analysis of mouse Erythroid precursors and molecular analysis of sorted Erythroid cells</vt:lpstr>
      <vt:lpstr>Molecular analysis of liver and C-duodenum</vt:lpstr>
      <vt:lpstr>In vitro human erythropoiesis.</vt:lpstr>
      <vt:lpstr>Results</vt:lpstr>
      <vt:lpstr>Expression of pyruvate kinase isoforms in red cells </vt:lpstr>
      <vt:lpstr>Expression of pyruvate kinase isoforms in Precursors</vt:lpstr>
      <vt:lpstr>Treatment with mitapivat improved anemia in a mouse model for β-thalassemia.</vt:lpstr>
      <vt:lpstr>Treatment with mitapivat improved anemia in a mouse model for β-thalassemia.</vt:lpstr>
      <vt:lpstr>Treatment with mitapivat improved anemia in a mouse model for β-thalassemia.</vt:lpstr>
      <vt:lpstr>Treatment with mitapivat improved anemia in a mouse model for β-thalassemia.</vt:lpstr>
      <vt:lpstr>Treatment with mitapivat improved anemia in a mouse model for β-thalassemia.</vt:lpstr>
      <vt:lpstr>Treatment with mitapivat improved anemia in a mouse model for β-thalassemia.</vt:lpstr>
      <vt:lpstr>Treatment with mitapivat improved anemia in a mouse model for β-thalassemia.</vt:lpstr>
      <vt:lpstr>Treatment with mitapivat improved anemia in a mouse model for β-thalassemia.</vt:lpstr>
      <vt:lpstr>Treatment with mitapivat improved anemia in a mouse model for β-thalassemia.</vt:lpstr>
      <vt:lpstr>Mitapivat improved mitochondrial dysfunction in Hbbth3/+ mouse erythroblasts</vt:lpstr>
      <vt:lpstr>Mitapivat reduced liver iron overload and oxidative stress, and increased liver hepcidin expression in Hbbth3/+ mice.</vt:lpstr>
      <vt:lpstr>Mitapivat reduced liver iron overload and oxidative stress, and increased liver hepcidin expression in Hbbth3/+ mice.</vt:lpstr>
      <vt:lpstr>Mitapivat treatment reduced iron overload in duodenums of Hbbth3/+ mice</vt:lpstr>
      <vt:lpstr>Mitapivat treatment reduced iron overload in duodenums of Hbbth3/+ mice</vt:lpstr>
      <vt:lpstr>Mitapivat enhanced in vitro human erythropoiesis</vt:lpstr>
      <vt:lpstr>Discussion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pyruvate kinase activator mitapivat reduces hemolysis and improves anemia in a β-thalassemia mouse model</dc:title>
  <dc:creator>PAYTAKHT</dc:creator>
  <cp:lastModifiedBy>amir zahedi</cp:lastModifiedBy>
  <cp:revision>85</cp:revision>
  <dcterms:modified xsi:type="dcterms:W3CDTF">2022-06-25T05:39:01Z</dcterms:modified>
</cp:coreProperties>
</file>