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66" r:id="rId2"/>
    <p:sldId id="647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68" r:id="rId13"/>
    <p:sldId id="657" r:id="rId14"/>
    <p:sldId id="658" r:id="rId15"/>
    <p:sldId id="659" r:id="rId16"/>
    <p:sldId id="660" r:id="rId17"/>
    <p:sldId id="664" r:id="rId18"/>
    <p:sldId id="663" r:id="rId19"/>
    <p:sldId id="665" r:id="rId20"/>
    <p:sldId id="662" r:id="rId21"/>
    <p:sldId id="661" r:id="rId22"/>
    <p:sldId id="669" r:id="rId23"/>
    <p:sldId id="389" r:id="rId24"/>
    <p:sldId id="667" r:id="rId2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2540" autoAdjust="0"/>
  </p:normalViewPr>
  <p:slideViewPr>
    <p:cSldViewPr>
      <p:cViewPr>
        <p:scale>
          <a:sx n="118" d="100"/>
          <a:sy n="118" d="100"/>
        </p:scale>
        <p:origin x="-1272" y="8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78236-81BB-47A1-8EB8-E1C26BC85691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8D3D-BED0-4CA0-96F5-8C3AB89C1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F0190-9896-4BCA-A2E6-636D21241FC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7E44-84C8-4A04-A193-51145CC84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C7E44-84C8-4A04-A193-51145CC84A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3268"/>
            <a:ext cx="6858000" cy="4000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5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1150"/>
            <a:ext cx="6858000" cy="30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33425" y="1812476"/>
            <a:ext cx="1721358" cy="231865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9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47345" y="1381125"/>
            <a:ext cx="1895805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476170" y="1381125"/>
            <a:ext cx="1895805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504995" y="1381125"/>
            <a:ext cx="1895805" cy="2466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6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75945" y="2112093"/>
            <a:ext cx="3438855" cy="21266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1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75945" y="2647951"/>
            <a:ext cx="2695905" cy="19812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457956" y="2647951"/>
            <a:ext cx="2695194" cy="19812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28750"/>
            <a:ext cx="6858000" cy="2362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5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504951"/>
            <a:ext cx="1438605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908285" y="1504951"/>
            <a:ext cx="1438605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511770" y="1504951"/>
            <a:ext cx="1438605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115255" y="1504951"/>
            <a:ext cx="1438605" cy="2343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657350"/>
            <a:ext cx="1438605" cy="2190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908285" y="1657350"/>
            <a:ext cx="1438605" cy="2190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511770" y="1657350"/>
            <a:ext cx="1438605" cy="2190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115255" y="1657350"/>
            <a:ext cx="1438605" cy="2190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581150"/>
            <a:ext cx="1438605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908285" y="1581150"/>
            <a:ext cx="1438605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511770" y="1581150"/>
            <a:ext cx="1438605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115255" y="1581150"/>
            <a:ext cx="1438605" cy="243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9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733550"/>
            <a:ext cx="1438605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908285" y="1733550"/>
            <a:ext cx="1438605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511770" y="1733550"/>
            <a:ext cx="1438605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115255" y="1733550"/>
            <a:ext cx="1438605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2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1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 userDrawn="1"/>
        </p:nvCxnSpPr>
        <p:spPr>
          <a:xfrm>
            <a:off x="3569970" y="2399350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245769" y="1581150"/>
            <a:ext cx="1225296" cy="128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0" y="1504950"/>
            <a:ext cx="0" cy="36385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3569970" y="4191950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 flipV="1">
            <a:off x="3196001" y="1504949"/>
            <a:ext cx="465998" cy="463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cxnSp>
        <p:nvCxnSpPr>
          <p:cNvPr id="28" name="Straight Arrow Connector 27"/>
          <p:cNvCxnSpPr/>
          <p:nvPr userDrawn="1"/>
        </p:nvCxnSpPr>
        <p:spPr>
          <a:xfrm flipH="1">
            <a:off x="2650331" y="3552613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3114675" y="2187104"/>
            <a:ext cx="628650" cy="424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3113532" y="3340965"/>
            <a:ext cx="630936" cy="420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113532" y="3980302"/>
            <a:ext cx="630936" cy="42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35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371986" y="2734413"/>
            <a:ext cx="1225296" cy="128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245769" y="3373750"/>
            <a:ext cx="1225296" cy="128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72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 userDrawn="1"/>
        </p:nvCxnSpPr>
        <p:spPr>
          <a:xfrm>
            <a:off x="2647950" y="1713550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2647950" y="3506150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 userDrawn="1"/>
        </p:nvCxnSpPr>
        <p:spPr>
          <a:xfrm flipH="1">
            <a:off x="3581400" y="2866813"/>
            <a:ext cx="628650" cy="0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380649" y="1074213"/>
            <a:ext cx="1225958" cy="1278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0" y="19050"/>
            <a:ext cx="0" cy="512445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3113532" y="1503238"/>
            <a:ext cx="630936" cy="42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3113532" y="2656501"/>
            <a:ext cx="630936" cy="420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113532" y="3295838"/>
            <a:ext cx="630936" cy="4206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250917" y="2227476"/>
            <a:ext cx="1225958" cy="1278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380649" y="2866813"/>
            <a:ext cx="1225958" cy="12786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429000" y="19050"/>
            <a:ext cx="0" cy="16945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V="1">
            <a:off x="3113532" y="971550"/>
            <a:ext cx="630936" cy="420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582862"/>
            <a:ext cx="611505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3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7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00100"/>
            <a:ext cx="6858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6858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350"/>
            <a:ext cx="6858000" cy="29935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14300" y="1276350"/>
            <a:ext cx="6629400" cy="25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114300" y="1276350"/>
            <a:ext cx="6629400" cy="259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7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85775" y="1790700"/>
            <a:ext cx="2743200" cy="1358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85775" y="3314700"/>
            <a:ext cx="2743200" cy="1358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55121" y="2299684"/>
            <a:ext cx="2454729" cy="18722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5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67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54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114800" y="1679126"/>
            <a:ext cx="2028825" cy="2599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757363" y="1671638"/>
            <a:ext cx="2238375" cy="124415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757363" y="2999184"/>
            <a:ext cx="2238375" cy="127904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9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0562" y="1885950"/>
            <a:ext cx="2043113" cy="255673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5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225" y="3044123"/>
            <a:ext cx="1426464" cy="110877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143125" y="1809750"/>
            <a:ext cx="1255014" cy="23431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457575" y="1809750"/>
            <a:ext cx="1426464" cy="154781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8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3028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77165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885950" y="0"/>
            <a:ext cx="177165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525" y="-2286"/>
            <a:ext cx="1876425" cy="51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080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771900" y="0"/>
            <a:ext cx="307657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28675" y="1454151"/>
            <a:ext cx="5829300" cy="218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5751" y="883823"/>
            <a:ext cx="6276272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9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5751" y="341316"/>
            <a:ext cx="6276272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858000" cy="33627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383280" bIns="2834640" anchor="b" anchorCtr="0"/>
          <a:lstStyle>
            <a:lvl1pPr algn="ctr" rtl="0">
              <a:buNone/>
              <a:defRPr sz="675" b="0" i="0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6675" y="3584762"/>
            <a:ext cx="5429250" cy="41365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7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48" r:id="rId2"/>
    <p:sldLayoutId id="2147483749" r:id="rId3"/>
    <p:sldLayoutId id="2147483751" r:id="rId4"/>
    <p:sldLayoutId id="2147483750" r:id="rId5"/>
    <p:sldLayoutId id="2147483752" r:id="rId6"/>
    <p:sldLayoutId id="2147483753" r:id="rId7"/>
    <p:sldLayoutId id="2147483715" r:id="rId8"/>
    <p:sldLayoutId id="2147483694" r:id="rId9"/>
    <p:sldLayoutId id="2147483714" r:id="rId10"/>
    <p:sldLayoutId id="2147483777" r:id="rId11"/>
    <p:sldLayoutId id="2147483724" r:id="rId12"/>
    <p:sldLayoutId id="2147483703" r:id="rId13"/>
    <p:sldLayoutId id="2147483726" r:id="rId14"/>
    <p:sldLayoutId id="2147483729" r:id="rId15"/>
    <p:sldLayoutId id="2147483727" r:id="rId16"/>
    <p:sldLayoutId id="2147483704" r:id="rId17"/>
    <p:sldLayoutId id="2147483731" r:id="rId18"/>
    <p:sldLayoutId id="2147483708" r:id="rId19"/>
    <p:sldLayoutId id="2147483710" r:id="rId20"/>
    <p:sldLayoutId id="2147483712" r:id="rId21"/>
    <p:sldLayoutId id="2147483713" r:id="rId22"/>
    <p:sldLayoutId id="2147483728" r:id="rId23"/>
    <p:sldLayoutId id="2147483711" r:id="rId24"/>
    <p:sldLayoutId id="2147483707" r:id="rId25"/>
    <p:sldLayoutId id="2147483722" r:id="rId26"/>
    <p:sldLayoutId id="2147483730" r:id="rId27"/>
    <p:sldLayoutId id="2147483723" r:id="rId28"/>
    <p:sldLayoutId id="2147483718" r:id="rId29"/>
    <p:sldLayoutId id="2147483719" r:id="rId30"/>
    <p:sldLayoutId id="2147483698" r:id="rId31"/>
    <p:sldLayoutId id="2147483655" r:id="rId32"/>
    <p:sldLayoutId id="2147483746" r:id="rId33"/>
    <p:sldLayoutId id="2147483747" r:id="rId34"/>
    <p:sldLayoutId id="2147483778" r:id="rId35"/>
    <p:sldLayoutId id="2147483802" r:id="rId36"/>
    <p:sldLayoutId id="2147483803" r:id="rId37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6087" y="3272442"/>
            <a:ext cx="2521634" cy="62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en-US" sz="1500" dirty="0">
                <a:solidFill>
                  <a:srgbClr val="6600CC"/>
                </a:solidFill>
              </a:rPr>
              <a:t>Presented by: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Samira Anvari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Final Logo.jpg"/>
          <p:cNvPicPr>
            <a:picLocks noChangeAspect="1"/>
          </p:cNvPicPr>
          <p:nvPr/>
        </p:nvPicPr>
        <p:blipFill>
          <a:blip r:embed="rId2" cstate="print"/>
          <a:srcRect l="14736" t="7777" r="20304" b="15556"/>
          <a:stretch>
            <a:fillRect/>
          </a:stretch>
        </p:blipFill>
        <p:spPr>
          <a:xfrm>
            <a:off x="2667000" y="116243"/>
            <a:ext cx="1371599" cy="13714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2225343"/>
            <a:ext cx="6858000" cy="550613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1600" b="1" dirty="0"/>
              <a:t>Combating Osteoarthritis through Stem Cell Therapies by</a:t>
            </a:r>
          </a:p>
          <a:p>
            <a:pPr algn="ctr"/>
            <a:r>
              <a:rPr lang="en-US" sz="1600" b="1" dirty="0"/>
              <a:t>Rejuvenating Cartilage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8090" y="1466554"/>
            <a:ext cx="3814103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</a:rPr>
              <a:t>Hematology Journal Club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5304" y="420618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Adviser: </a:t>
            </a:r>
          </a:p>
          <a:p>
            <a:pPr algn="ctr"/>
            <a:r>
              <a:rPr lang="en-US" smtClean="0"/>
              <a:t>Dr.farsinezhad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67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824" y="1047750"/>
            <a:ext cx="4114800" cy="493052"/>
            <a:chOff x="1796976" y="1338337"/>
            <a:chExt cx="5486400" cy="485253"/>
          </a:xfrm>
        </p:grpSpPr>
        <p:sp>
          <p:nvSpPr>
            <p:cNvPr id="34" name="Rectangle 33"/>
            <p:cNvSpPr/>
            <p:nvPr/>
          </p:nvSpPr>
          <p:spPr>
            <a:xfrm>
              <a:off x="1796976" y="1338337"/>
              <a:ext cx="5486400" cy="4514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89991" y="1372184"/>
              <a:ext cx="5042835" cy="4514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Autologous chondrocyte implantation (ACI)</a:t>
              </a:r>
            </a:p>
          </p:txBody>
        </p:sp>
      </p:grpSp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3074839" y="1805806"/>
            <a:ext cx="256155" cy="355802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5" name="Group 145"/>
          <p:cNvGrpSpPr/>
          <p:nvPr/>
        </p:nvGrpSpPr>
        <p:grpSpPr>
          <a:xfrm>
            <a:off x="3044113" y="2679702"/>
            <a:ext cx="330966" cy="319859"/>
            <a:chOff x="8048625" y="3005138"/>
            <a:chExt cx="473076" cy="457200"/>
          </a:xfrm>
          <a:solidFill>
            <a:schemeClr val="accent2"/>
          </a:solidFill>
        </p:grpSpPr>
        <p:sp>
          <p:nvSpPr>
            <p:cNvPr id="26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7" name="Group 151"/>
          <p:cNvGrpSpPr/>
          <p:nvPr/>
        </p:nvGrpSpPr>
        <p:grpSpPr>
          <a:xfrm>
            <a:off x="2968707" y="3371640"/>
            <a:ext cx="384599" cy="371877"/>
            <a:chOff x="5659438" y="2249488"/>
            <a:chExt cx="623887" cy="603250"/>
          </a:xfrm>
          <a:solidFill>
            <a:schemeClr val="accent3"/>
          </a:solidFill>
        </p:grpSpPr>
        <p:sp>
          <p:nvSpPr>
            <p:cNvPr id="48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" name="Picture 2" descr="C:\Users\nrco\Desktop\autologous-chondrocyte-implantation-transplantation-technique-treatment-cartilage-injuries-sports-injuries-diagram-showing-831108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3863" r="9377" b="2967"/>
          <a:stretch/>
        </p:blipFill>
        <p:spPr bwMode="auto">
          <a:xfrm>
            <a:off x="76200" y="1667814"/>
            <a:ext cx="2895600" cy="311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3968" y="1614375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alibri" pitchFamily="34" charset="0"/>
              </a:rPr>
              <a:t>Involves the autologous harvesting of cartilage from a non weight bearing 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6152" y="2614352"/>
            <a:ext cx="1297599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Disadvantage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9695" y="3369364"/>
            <a:ext cx="491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1400" dirty="0">
                <a:latin typeface="Calibri" pitchFamily="34" charset="0"/>
              </a:rPr>
              <a:t>Paucity of </a:t>
            </a:r>
            <a:r>
              <a:rPr lang="en-US" sz="1400" dirty="0" err="1">
                <a:latin typeface="Calibri" pitchFamily="34" charset="0"/>
              </a:rPr>
              <a:t>autograft</a:t>
            </a:r>
            <a:r>
              <a:rPr lang="en-US" sz="1400" dirty="0">
                <a:latin typeface="Calibri" pitchFamily="34" charset="0"/>
              </a:rPr>
              <a:t> donor </a:t>
            </a:r>
            <a:r>
              <a:rPr lang="en-US" sz="1400" dirty="0" smtClean="0">
                <a:latin typeface="Calibri" pitchFamily="34" charset="0"/>
              </a:rPr>
              <a:t>sites</a:t>
            </a:r>
          </a:p>
          <a:p>
            <a:pPr marL="109728" indent="0">
              <a:buNone/>
            </a:pPr>
            <a:r>
              <a:rPr lang="en-US" sz="1400" dirty="0" smtClean="0">
                <a:latin typeface="Calibri" pitchFamily="34" charset="0"/>
              </a:rPr>
              <a:t>Damage caused by the technique of harvesting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86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3988" y="590550"/>
            <a:ext cx="6276272" cy="495383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16812" y="2521680"/>
            <a:ext cx="1418692" cy="923330"/>
            <a:chOff x="878442" y="1742986"/>
            <a:chExt cx="1891590" cy="1231106"/>
          </a:xfrm>
        </p:grpSpPr>
        <p:sp>
          <p:nvSpPr>
            <p:cNvPr id="22" name="Rectangle 21"/>
            <p:cNvSpPr/>
            <p:nvPr/>
          </p:nvSpPr>
          <p:spPr>
            <a:xfrm>
              <a:off x="878442" y="1742986"/>
              <a:ext cx="714299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01253" y="1890130"/>
              <a:ext cx="1468779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MEDICAL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Profile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323823" y="1762095"/>
            <a:ext cx="2936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Platelet-rich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plasma (PRP)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0262" y="2298391"/>
            <a:ext cx="3228975" cy="446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Calibri" panose="020F0502020204030204" pitchFamily="34" charset="0"/>
              </a:rPr>
              <a:t> Minimally </a:t>
            </a:r>
            <a:r>
              <a:rPr lang="en-US" dirty="0">
                <a:latin typeface="Calibri" panose="020F0502020204030204" pitchFamily="34" charset="0"/>
              </a:rPr>
              <a:t>invasive treatment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23823" y="2888783"/>
            <a:ext cx="3228975" cy="389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Type I insulin-like growth factor</a:t>
            </a:r>
            <a:endParaRPr lang="en-US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15236" y="3367557"/>
            <a:ext cx="3228975" cy="389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VEGF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2" name="Picture 2" descr="C:\Users\nrco\Desktop\prp-injection-into-keen-for-osteoarthrit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0881"/>
            <a:ext cx="3019464" cy="264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22750" y="3861516"/>
            <a:ext cx="3228975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Calibri"/>
              </a:rPr>
              <a:t>PDGF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3823" y="4378477"/>
            <a:ext cx="3228975" cy="389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Cytokines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746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158" y="4505325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27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</a:t>
            </a:r>
            <a:endParaRPr lang="en-US" sz="1100" dirty="0"/>
          </a:p>
        </p:txBody>
      </p:sp>
      <p:sp>
        <p:nvSpPr>
          <p:cNvPr id="2" name="AutoShape 7" descr="Image result for thank you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nrco\Desktop\Stem-cell-therapy-for-kne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858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731" y="590550"/>
            <a:ext cx="6276272" cy="495383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ar-SA" dirty="0"/>
          </a:p>
        </p:txBody>
      </p:sp>
      <p:grpSp>
        <p:nvGrpSpPr>
          <p:cNvPr id="8" name="Group 73"/>
          <p:cNvGrpSpPr/>
          <p:nvPr/>
        </p:nvGrpSpPr>
        <p:grpSpPr>
          <a:xfrm>
            <a:off x="2324599" y="2040383"/>
            <a:ext cx="632741" cy="147314"/>
            <a:chOff x="2901397" y="1460250"/>
            <a:chExt cx="930338" cy="220268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01397" y="1461496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flipH="1">
            <a:off x="3920029" y="2037144"/>
            <a:ext cx="634361" cy="150553"/>
            <a:chOff x="2899016" y="1459156"/>
            <a:chExt cx="932719" cy="221362"/>
          </a:xfrm>
        </p:grpSpPr>
        <p:cxnSp>
          <p:nvCxnSpPr>
            <p:cNvPr id="12" name="Straight Connector 1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899016" y="1459156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81"/>
          <p:cNvGrpSpPr/>
          <p:nvPr/>
        </p:nvGrpSpPr>
        <p:grpSpPr>
          <a:xfrm flipV="1">
            <a:off x="2322979" y="3717646"/>
            <a:ext cx="634361" cy="147314"/>
            <a:chOff x="2899016" y="1460250"/>
            <a:chExt cx="932719" cy="220268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899016" y="1461496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84"/>
          <p:cNvGrpSpPr/>
          <p:nvPr/>
        </p:nvGrpSpPr>
        <p:grpSpPr>
          <a:xfrm flipH="1" flipV="1">
            <a:off x="3920030" y="3741063"/>
            <a:ext cx="632741" cy="150553"/>
            <a:chOff x="2901397" y="1459156"/>
            <a:chExt cx="930338" cy="221362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901397" y="1459156"/>
              <a:ext cx="691284" cy="0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2233617" y="2950560"/>
            <a:ext cx="313282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74720" y="2950560"/>
            <a:ext cx="313282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90740" y="2040382"/>
            <a:ext cx="759508" cy="690915"/>
            <a:chOff x="4616008" y="1463917"/>
            <a:chExt cx="1116726" cy="1015872"/>
          </a:xfrm>
        </p:grpSpPr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4616008" y="1463917"/>
              <a:ext cx="1116726" cy="1015872"/>
            </a:xfrm>
            <a:custGeom>
              <a:avLst/>
              <a:gdLst/>
              <a:ahLst/>
              <a:cxnLst>
                <a:cxn ang="0">
                  <a:pos x="174" y="281"/>
                </a:cxn>
                <a:cxn ang="0">
                  <a:pos x="305" y="204"/>
                </a:cxn>
                <a:cxn ang="0">
                  <a:pos x="280" y="133"/>
                </a:cxn>
                <a:cxn ang="0">
                  <a:pos x="49" y="9"/>
                </a:cxn>
                <a:cxn ang="0">
                  <a:pos x="1" y="33"/>
                </a:cxn>
                <a:cxn ang="0">
                  <a:pos x="3" y="194"/>
                </a:cxn>
                <a:cxn ang="0">
                  <a:pos x="23" y="226"/>
                </a:cxn>
                <a:cxn ang="0">
                  <a:pos x="110" y="271"/>
                </a:cxn>
                <a:cxn ang="0">
                  <a:pos x="174" y="281"/>
                </a:cxn>
              </a:cxnLst>
              <a:rect l="0" t="0" r="r" b="b"/>
              <a:pathLst>
                <a:path w="335" h="304">
                  <a:moveTo>
                    <a:pt x="174" y="281"/>
                  </a:moveTo>
                  <a:cubicBezTo>
                    <a:pt x="195" y="268"/>
                    <a:pt x="305" y="204"/>
                    <a:pt x="305" y="204"/>
                  </a:cubicBezTo>
                  <a:cubicBezTo>
                    <a:pt x="305" y="204"/>
                    <a:pt x="335" y="192"/>
                    <a:pt x="280" y="133"/>
                  </a:cubicBezTo>
                  <a:cubicBezTo>
                    <a:pt x="225" y="76"/>
                    <a:pt x="149" y="24"/>
                    <a:pt x="49" y="9"/>
                  </a:cubicBezTo>
                  <a:cubicBezTo>
                    <a:pt x="36" y="7"/>
                    <a:pt x="0" y="0"/>
                    <a:pt x="1" y="33"/>
                  </a:cubicBezTo>
                  <a:cubicBezTo>
                    <a:pt x="2" y="65"/>
                    <a:pt x="3" y="194"/>
                    <a:pt x="3" y="194"/>
                  </a:cubicBezTo>
                  <a:cubicBezTo>
                    <a:pt x="3" y="194"/>
                    <a:pt x="3" y="219"/>
                    <a:pt x="23" y="226"/>
                  </a:cubicBezTo>
                  <a:cubicBezTo>
                    <a:pt x="43" y="233"/>
                    <a:pt x="85" y="249"/>
                    <a:pt x="110" y="271"/>
                  </a:cubicBezTo>
                  <a:cubicBezTo>
                    <a:pt x="133" y="292"/>
                    <a:pt x="138" y="304"/>
                    <a:pt x="174" y="28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4" name="Group 57"/>
            <p:cNvGrpSpPr/>
            <p:nvPr/>
          </p:nvGrpSpPr>
          <p:grpSpPr>
            <a:xfrm>
              <a:off x="4743402" y="1718036"/>
              <a:ext cx="535010" cy="517313"/>
              <a:chOff x="5659438" y="2249488"/>
              <a:chExt cx="623887" cy="603250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25" name="Freeform 67"/>
              <p:cNvSpPr>
                <a:spLocks noEditPoints="1"/>
              </p:cNvSpPr>
              <p:nvPr/>
            </p:nvSpPr>
            <p:spPr bwMode="auto">
              <a:xfrm>
                <a:off x="5988050" y="2249488"/>
                <a:ext cx="295275" cy="585788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0" y="50"/>
                  </a:cxn>
                  <a:cxn ang="0">
                    <a:pos x="51" y="0"/>
                  </a:cxn>
                  <a:cxn ang="0">
                    <a:pos x="101" y="50"/>
                  </a:cxn>
                  <a:cxn ang="0">
                    <a:pos x="101" y="148"/>
                  </a:cxn>
                  <a:cxn ang="0">
                    <a:pos x="51" y="199"/>
                  </a:cxn>
                  <a:cxn ang="0">
                    <a:pos x="0" y="148"/>
                  </a:cxn>
                  <a:cxn ang="0">
                    <a:pos x="9" y="50"/>
                  </a:cxn>
                  <a:cxn ang="0">
                    <a:pos x="9" y="148"/>
                  </a:cxn>
                  <a:cxn ang="0">
                    <a:pos x="51" y="190"/>
                  </a:cxn>
                  <a:cxn ang="0">
                    <a:pos x="92" y="148"/>
                  </a:cxn>
                  <a:cxn ang="0">
                    <a:pos x="92" y="50"/>
                  </a:cxn>
                  <a:cxn ang="0">
                    <a:pos x="51" y="9"/>
                  </a:cxn>
                  <a:cxn ang="0">
                    <a:pos x="9" y="50"/>
                  </a:cxn>
                </a:cxnLst>
                <a:rect l="0" t="0" r="r" b="b"/>
                <a:pathLst>
                  <a:path w="101" h="199">
                    <a:moveTo>
                      <a:pt x="0" y="148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8" y="0"/>
                      <a:pt x="101" y="23"/>
                      <a:pt x="101" y="50"/>
                    </a:cubicBezTo>
                    <a:cubicBezTo>
                      <a:pt x="101" y="148"/>
                      <a:pt x="101" y="148"/>
                      <a:pt x="101" y="148"/>
                    </a:cubicBezTo>
                    <a:cubicBezTo>
                      <a:pt x="101" y="176"/>
                      <a:pt x="78" y="199"/>
                      <a:pt x="51" y="199"/>
                    </a:cubicBezTo>
                    <a:cubicBezTo>
                      <a:pt x="23" y="199"/>
                      <a:pt x="0" y="176"/>
                      <a:pt x="0" y="148"/>
                    </a:cubicBezTo>
                    <a:moveTo>
                      <a:pt x="9" y="50"/>
                    </a:move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71"/>
                      <a:pt x="28" y="190"/>
                      <a:pt x="51" y="190"/>
                    </a:cubicBezTo>
                    <a:cubicBezTo>
                      <a:pt x="74" y="190"/>
                      <a:pt x="92" y="171"/>
                      <a:pt x="92" y="148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2" y="27"/>
                      <a:pt x="74" y="9"/>
                      <a:pt x="51" y="9"/>
                    </a:cubicBezTo>
                    <a:cubicBezTo>
                      <a:pt x="28" y="9"/>
                      <a:pt x="9" y="27"/>
                      <a:pt x="9" y="5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68"/>
              <p:cNvSpPr>
                <a:spLocks/>
              </p:cNvSpPr>
              <p:nvPr/>
            </p:nvSpPr>
            <p:spPr bwMode="auto">
              <a:xfrm>
                <a:off x="6027738" y="2559050"/>
                <a:ext cx="214313" cy="222250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73" y="39"/>
                  </a:cxn>
                  <a:cxn ang="0">
                    <a:pos x="37" y="76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73" y="0"/>
                  </a:cxn>
                </a:cxnLst>
                <a:rect l="0" t="0" r="r" b="b"/>
                <a:pathLst>
                  <a:path w="73" h="76">
                    <a:moveTo>
                      <a:pt x="73" y="0"/>
                    </a:move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59"/>
                      <a:pt x="57" y="76"/>
                      <a:pt x="37" y="76"/>
                    </a:cubicBezTo>
                    <a:cubicBezTo>
                      <a:pt x="16" y="76"/>
                      <a:pt x="0" y="5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7" name="Freeform 69"/>
              <p:cNvSpPr>
                <a:spLocks/>
              </p:cNvSpPr>
              <p:nvPr/>
            </p:nvSpPr>
            <p:spPr bwMode="auto">
              <a:xfrm>
                <a:off x="5708650" y="2543175"/>
                <a:ext cx="252413" cy="258763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68" y="66"/>
                  </a:cxn>
                  <a:cxn ang="0">
                    <a:pos x="22" y="78"/>
                  </a:cxn>
                  <a:cxn ang="0">
                    <a:pos x="9" y="32"/>
                  </a:cxn>
                  <a:cxn ang="0">
                    <a:pos x="27" y="0"/>
                  </a:cxn>
                  <a:cxn ang="0">
                    <a:pos x="86" y="34"/>
                  </a:cxn>
                </a:cxnLst>
                <a:rect l="0" t="0" r="r" b="b"/>
                <a:pathLst>
                  <a:path w="86" h="88">
                    <a:moveTo>
                      <a:pt x="86" y="34"/>
                    </a:moveTo>
                    <a:cubicBezTo>
                      <a:pt x="68" y="66"/>
                      <a:pt x="68" y="66"/>
                      <a:pt x="68" y="66"/>
                    </a:cubicBezTo>
                    <a:cubicBezTo>
                      <a:pt x="59" y="82"/>
                      <a:pt x="38" y="88"/>
                      <a:pt x="22" y="78"/>
                    </a:cubicBezTo>
                    <a:cubicBezTo>
                      <a:pt x="5" y="69"/>
                      <a:pt x="0" y="48"/>
                      <a:pt x="9" y="32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86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8" name="Freeform 70"/>
              <p:cNvSpPr>
                <a:spLocks/>
              </p:cNvSpPr>
              <p:nvPr/>
            </p:nvSpPr>
            <p:spPr bwMode="auto">
              <a:xfrm>
                <a:off x="5659438" y="2320925"/>
                <a:ext cx="312738" cy="531813"/>
              </a:xfrm>
              <a:custGeom>
                <a:avLst/>
                <a:gdLst/>
                <a:ahLst/>
                <a:cxnLst>
                  <a:cxn ang="0">
                    <a:pos x="13" y="104"/>
                  </a:cxn>
                  <a:cxn ang="0">
                    <a:pos x="59" y="26"/>
                  </a:cxn>
                  <a:cxn ang="0">
                    <a:pos x="107" y="3"/>
                  </a:cxn>
                  <a:cxn ang="0">
                    <a:pos x="107" y="12"/>
                  </a:cxn>
                  <a:cxn ang="0">
                    <a:pos x="66" y="30"/>
                  </a:cxn>
                  <a:cxn ang="0">
                    <a:pos x="20" y="109"/>
                  </a:cxn>
                  <a:cxn ang="0">
                    <a:pos x="35" y="161"/>
                  </a:cxn>
                  <a:cxn ang="0">
                    <a:pos x="87" y="147"/>
                  </a:cxn>
                  <a:cxn ang="0">
                    <a:pos x="107" y="114"/>
                  </a:cxn>
                  <a:cxn ang="0">
                    <a:pos x="107" y="130"/>
                  </a:cxn>
                  <a:cxn ang="0">
                    <a:pos x="95" y="151"/>
                  </a:cxn>
                  <a:cxn ang="0">
                    <a:pos x="30" y="169"/>
                  </a:cxn>
                  <a:cxn ang="0">
                    <a:pos x="13" y="104"/>
                  </a:cxn>
                </a:cxnLst>
                <a:rect l="0" t="0" r="r" b="b"/>
                <a:pathLst>
                  <a:path w="107" h="181">
                    <a:moveTo>
                      <a:pt x="13" y="104"/>
                    </a:moveTo>
                    <a:cubicBezTo>
                      <a:pt x="59" y="26"/>
                      <a:pt x="59" y="26"/>
                      <a:pt x="59" y="26"/>
                    </a:cubicBezTo>
                    <a:cubicBezTo>
                      <a:pt x="69" y="9"/>
                      <a:pt x="88" y="0"/>
                      <a:pt x="107" y="3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91" y="8"/>
                      <a:pt x="74" y="15"/>
                      <a:pt x="66" y="30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10" y="127"/>
                      <a:pt x="16" y="151"/>
                      <a:pt x="35" y="161"/>
                    </a:cubicBezTo>
                    <a:cubicBezTo>
                      <a:pt x="53" y="172"/>
                      <a:pt x="77" y="166"/>
                      <a:pt x="87" y="147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30"/>
                      <a:pt x="107" y="130"/>
                      <a:pt x="107" y="130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82" y="174"/>
                      <a:pt x="53" y="181"/>
                      <a:pt x="30" y="169"/>
                    </a:cubicBezTo>
                    <a:cubicBezTo>
                      <a:pt x="8" y="156"/>
                      <a:pt x="0" y="127"/>
                      <a:pt x="13" y="10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540422" y="2516788"/>
            <a:ext cx="557471" cy="875492"/>
            <a:chOff x="3218726" y="2164392"/>
            <a:chExt cx="819666" cy="1287260"/>
          </a:xfrm>
        </p:grpSpPr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3218726" y="2164392"/>
              <a:ext cx="819666" cy="1287260"/>
            </a:xfrm>
            <a:custGeom>
              <a:avLst/>
              <a:gdLst/>
              <a:ahLst/>
              <a:cxnLst>
                <a:cxn ang="0">
                  <a:pos x="209" y="93"/>
                </a:cxn>
                <a:cxn ang="0">
                  <a:pos x="75" y="20"/>
                </a:cxn>
                <a:cxn ang="0">
                  <a:pos x="27" y="77"/>
                </a:cxn>
                <a:cxn ang="0">
                  <a:pos x="38" y="338"/>
                </a:cxn>
                <a:cxn ang="0">
                  <a:pos x="83" y="368"/>
                </a:cxn>
                <a:cxn ang="0">
                  <a:pos x="221" y="284"/>
                </a:cxn>
                <a:cxn ang="0">
                  <a:pos x="238" y="250"/>
                </a:cxn>
                <a:cxn ang="0">
                  <a:pos x="232" y="152"/>
                </a:cxn>
                <a:cxn ang="0">
                  <a:pos x="209" y="93"/>
                </a:cxn>
              </a:cxnLst>
              <a:rect l="0" t="0" r="r" b="b"/>
              <a:pathLst>
                <a:path w="246" h="385">
                  <a:moveTo>
                    <a:pt x="209" y="93"/>
                  </a:moveTo>
                  <a:cubicBezTo>
                    <a:pt x="187" y="81"/>
                    <a:pt x="75" y="20"/>
                    <a:pt x="75" y="20"/>
                  </a:cubicBezTo>
                  <a:cubicBezTo>
                    <a:pt x="75" y="20"/>
                    <a:pt x="49" y="0"/>
                    <a:pt x="27" y="77"/>
                  </a:cubicBezTo>
                  <a:cubicBezTo>
                    <a:pt x="6" y="153"/>
                    <a:pt x="0" y="245"/>
                    <a:pt x="38" y="338"/>
                  </a:cubicBezTo>
                  <a:cubicBezTo>
                    <a:pt x="43" y="350"/>
                    <a:pt x="56" y="385"/>
                    <a:pt x="83" y="368"/>
                  </a:cubicBezTo>
                  <a:cubicBezTo>
                    <a:pt x="110" y="351"/>
                    <a:pt x="221" y="284"/>
                    <a:pt x="221" y="284"/>
                  </a:cubicBezTo>
                  <a:cubicBezTo>
                    <a:pt x="221" y="284"/>
                    <a:pt x="242" y="271"/>
                    <a:pt x="238" y="250"/>
                  </a:cubicBezTo>
                  <a:cubicBezTo>
                    <a:pt x="234" y="229"/>
                    <a:pt x="226" y="186"/>
                    <a:pt x="232" y="152"/>
                  </a:cubicBezTo>
                  <a:cubicBezTo>
                    <a:pt x="238" y="122"/>
                    <a:pt x="246" y="112"/>
                    <a:pt x="209" y="93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74"/>
            <p:cNvSpPr>
              <a:spLocks noEditPoints="1"/>
            </p:cNvSpPr>
            <p:nvPr/>
          </p:nvSpPr>
          <p:spPr bwMode="auto">
            <a:xfrm>
              <a:off x="3392943" y="2597627"/>
              <a:ext cx="471233" cy="420791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81348" y="2037888"/>
            <a:ext cx="759508" cy="679691"/>
            <a:chOff x="3425935" y="1460250"/>
            <a:chExt cx="1116726" cy="999369"/>
          </a:xfrm>
        </p:grpSpPr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425935" y="1460250"/>
              <a:ext cx="1116726" cy="999369"/>
            </a:xfrm>
            <a:custGeom>
              <a:avLst/>
              <a:gdLst/>
              <a:ahLst/>
              <a:cxnLst>
                <a:cxn ang="0">
                  <a:pos x="330" y="184"/>
                </a:cxn>
                <a:cxn ang="0">
                  <a:pos x="330" y="32"/>
                </a:cxn>
                <a:cxn ang="0">
                  <a:pos x="257" y="18"/>
                </a:cxn>
                <a:cxn ang="0">
                  <a:pos x="33" y="152"/>
                </a:cxn>
                <a:cxn ang="0">
                  <a:pos x="28" y="206"/>
                </a:cxn>
                <a:cxn ang="0">
                  <a:pos x="168" y="287"/>
                </a:cxn>
                <a:cxn ang="0">
                  <a:pos x="206" y="286"/>
                </a:cxn>
                <a:cxn ang="0">
                  <a:pos x="289" y="233"/>
                </a:cxn>
                <a:cxn ang="0">
                  <a:pos x="330" y="184"/>
                </a:cxn>
              </a:cxnLst>
              <a:rect l="0" t="0" r="r" b="b"/>
              <a:pathLst>
                <a:path w="335" h="299">
                  <a:moveTo>
                    <a:pt x="330" y="184"/>
                  </a:moveTo>
                  <a:cubicBezTo>
                    <a:pt x="330" y="159"/>
                    <a:pt x="330" y="32"/>
                    <a:pt x="330" y="32"/>
                  </a:cubicBezTo>
                  <a:cubicBezTo>
                    <a:pt x="330" y="32"/>
                    <a:pt x="335" y="0"/>
                    <a:pt x="257" y="18"/>
                  </a:cubicBezTo>
                  <a:cubicBezTo>
                    <a:pt x="180" y="35"/>
                    <a:pt x="96" y="74"/>
                    <a:pt x="33" y="152"/>
                  </a:cubicBezTo>
                  <a:cubicBezTo>
                    <a:pt x="25" y="163"/>
                    <a:pt x="0" y="190"/>
                    <a:pt x="28" y="206"/>
                  </a:cubicBezTo>
                  <a:cubicBezTo>
                    <a:pt x="57" y="222"/>
                    <a:pt x="168" y="287"/>
                    <a:pt x="168" y="287"/>
                  </a:cubicBezTo>
                  <a:cubicBezTo>
                    <a:pt x="168" y="287"/>
                    <a:pt x="189" y="299"/>
                    <a:pt x="206" y="286"/>
                  </a:cubicBezTo>
                  <a:cubicBezTo>
                    <a:pt x="222" y="272"/>
                    <a:pt x="257" y="244"/>
                    <a:pt x="289" y="233"/>
                  </a:cubicBezTo>
                  <a:cubicBezTo>
                    <a:pt x="319" y="224"/>
                    <a:pt x="331" y="226"/>
                    <a:pt x="330" y="18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21"/>
            <p:cNvSpPr>
              <a:spLocks noEditPoints="1"/>
            </p:cNvSpPr>
            <p:nvPr/>
          </p:nvSpPr>
          <p:spPr bwMode="auto">
            <a:xfrm>
              <a:off x="3823326" y="1680519"/>
              <a:ext cx="484906" cy="557590"/>
            </a:xfrm>
            <a:custGeom>
              <a:avLst/>
              <a:gdLst/>
              <a:ahLst/>
              <a:cxnLst>
                <a:cxn ang="0">
                  <a:pos x="227" y="284"/>
                </a:cxn>
                <a:cxn ang="0">
                  <a:pos x="214" y="284"/>
                </a:cxn>
                <a:cxn ang="0">
                  <a:pos x="264" y="189"/>
                </a:cxn>
                <a:cxn ang="0">
                  <a:pos x="179" y="80"/>
                </a:cxn>
                <a:cxn ang="0">
                  <a:pos x="200" y="39"/>
                </a:cxn>
                <a:cxn ang="0">
                  <a:pos x="196" y="26"/>
                </a:cxn>
                <a:cxn ang="0">
                  <a:pos x="145" y="2"/>
                </a:cxn>
                <a:cxn ang="0">
                  <a:pos x="138" y="1"/>
                </a:cxn>
                <a:cxn ang="0">
                  <a:pos x="132" y="7"/>
                </a:cxn>
                <a:cxn ang="0">
                  <a:pos x="72" y="121"/>
                </a:cxn>
                <a:cxn ang="0">
                  <a:pos x="80" y="147"/>
                </a:cxn>
                <a:cxn ang="0">
                  <a:pos x="72" y="164"/>
                </a:cxn>
                <a:cxn ang="0">
                  <a:pos x="106" y="180"/>
                </a:cxn>
                <a:cxn ang="0">
                  <a:pos x="114" y="164"/>
                </a:cxn>
                <a:cxn ang="0">
                  <a:pos x="114" y="164"/>
                </a:cxn>
                <a:cxn ang="0">
                  <a:pos x="140" y="154"/>
                </a:cxn>
                <a:cxn ang="0">
                  <a:pos x="161" y="115"/>
                </a:cxn>
                <a:cxn ang="0">
                  <a:pos x="227" y="189"/>
                </a:cxn>
                <a:cxn ang="0">
                  <a:pos x="151" y="265"/>
                </a:cxn>
                <a:cxn ang="0">
                  <a:pos x="95" y="246"/>
                </a:cxn>
                <a:cxn ang="0">
                  <a:pos x="95" y="237"/>
                </a:cxn>
                <a:cxn ang="0">
                  <a:pos x="104" y="227"/>
                </a:cxn>
                <a:cxn ang="0">
                  <a:pos x="151" y="227"/>
                </a:cxn>
                <a:cxn ang="0">
                  <a:pos x="151" y="208"/>
                </a:cxn>
                <a:cxn ang="0">
                  <a:pos x="79" y="208"/>
                </a:cxn>
                <a:cxn ang="0">
                  <a:pos x="40" y="208"/>
                </a:cxn>
                <a:cxn ang="0">
                  <a:pos x="0" y="208"/>
                </a:cxn>
                <a:cxn ang="0">
                  <a:pos x="0" y="227"/>
                </a:cxn>
                <a:cxn ang="0">
                  <a:pos x="45" y="227"/>
                </a:cxn>
                <a:cxn ang="0">
                  <a:pos x="48" y="227"/>
                </a:cxn>
                <a:cxn ang="0">
                  <a:pos x="57" y="237"/>
                </a:cxn>
                <a:cxn ang="0">
                  <a:pos x="57" y="246"/>
                </a:cxn>
                <a:cxn ang="0">
                  <a:pos x="57" y="284"/>
                </a:cxn>
                <a:cxn ang="0">
                  <a:pos x="19" y="303"/>
                </a:cxn>
                <a:cxn ang="0">
                  <a:pos x="264" y="303"/>
                </a:cxn>
                <a:cxn ang="0">
                  <a:pos x="227" y="284"/>
                </a:cxn>
                <a:cxn ang="0">
                  <a:pos x="161" y="26"/>
                </a:cxn>
                <a:cxn ang="0">
                  <a:pos x="155" y="32"/>
                </a:cxn>
                <a:cxn ang="0">
                  <a:pos x="111" y="114"/>
                </a:cxn>
                <a:cxn ang="0">
                  <a:pos x="95" y="106"/>
                </a:cxn>
                <a:cxn ang="0">
                  <a:pos x="96" y="102"/>
                </a:cxn>
                <a:cxn ang="0">
                  <a:pos x="137" y="25"/>
                </a:cxn>
                <a:cxn ang="0">
                  <a:pos x="143" y="20"/>
                </a:cxn>
                <a:cxn ang="0">
                  <a:pos x="150" y="21"/>
                </a:cxn>
                <a:cxn ang="0">
                  <a:pos x="161" y="26"/>
                </a:cxn>
                <a:cxn ang="0">
                  <a:pos x="161" y="26"/>
                </a:cxn>
              </a:cxnLst>
              <a:rect l="0" t="0" r="r" b="b"/>
              <a:pathLst>
                <a:path w="264" h="303">
                  <a:moveTo>
                    <a:pt x="227" y="284"/>
                  </a:moveTo>
                  <a:cubicBezTo>
                    <a:pt x="214" y="284"/>
                    <a:pt x="214" y="284"/>
                    <a:pt x="214" y="284"/>
                  </a:cubicBezTo>
                  <a:cubicBezTo>
                    <a:pt x="244" y="263"/>
                    <a:pt x="264" y="229"/>
                    <a:pt x="264" y="189"/>
                  </a:cubicBezTo>
                  <a:cubicBezTo>
                    <a:pt x="264" y="136"/>
                    <a:pt x="228" y="92"/>
                    <a:pt x="179" y="80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3" y="34"/>
                    <a:pt x="201" y="29"/>
                    <a:pt x="196" y="26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3" y="1"/>
                    <a:pt x="140" y="0"/>
                    <a:pt x="138" y="1"/>
                  </a:cubicBezTo>
                  <a:cubicBezTo>
                    <a:pt x="136" y="2"/>
                    <a:pt x="134" y="4"/>
                    <a:pt x="132" y="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67" y="131"/>
                    <a:pt x="71" y="143"/>
                    <a:pt x="80" y="147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106" y="180"/>
                    <a:pt x="106" y="180"/>
                    <a:pt x="106" y="180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24" y="168"/>
                    <a:pt x="135" y="164"/>
                    <a:pt x="140" y="15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98" y="119"/>
                    <a:pt x="227" y="151"/>
                    <a:pt x="227" y="189"/>
                  </a:cubicBezTo>
                  <a:cubicBezTo>
                    <a:pt x="227" y="231"/>
                    <a:pt x="193" y="265"/>
                    <a:pt x="151" y="265"/>
                  </a:cubicBezTo>
                  <a:cubicBezTo>
                    <a:pt x="132" y="265"/>
                    <a:pt x="108" y="258"/>
                    <a:pt x="95" y="246"/>
                  </a:cubicBezTo>
                  <a:cubicBezTo>
                    <a:pt x="95" y="237"/>
                    <a:pt x="95" y="237"/>
                    <a:pt x="95" y="237"/>
                  </a:cubicBezTo>
                  <a:cubicBezTo>
                    <a:pt x="95" y="231"/>
                    <a:pt x="99" y="227"/>
                    <a:pt x="104" y="227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79" y="208"/>
                    <a:pt x="79" y="208"/>
                    <a:pt x="79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53" y="227"/>
                    <a:pt x="57" y="231"/>
                    <a:pt x="57" y="237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57" y="284"/>
                    <a:pt x="57" y="284"/>
                    <a:pt x="57" y="284"/>
                  </a:cubicBezTo>
                  <a:cubicBezTo>
                    <a:pt x="36" y="284"/>
                    <a:pt x="19" y="282"/>
                    <a:pt x="19" y="303"/>
                  </a:cubicBezTo>
                  <a:cubicBezTo>
                    <a:pt x="264" y="303"/>
                    <a:pt x="264" y="303"/>
                    <a:pt x="264" y="303"/>
                  </a:cubicBezTo>
                  <a:cubicBezTo>
                    <a:pt x="264" y="282"/>
                    <a:pt x="248" y="284"/>
                    <a:pt x="227" y="284"/>
                  </a:cubicBezTo>
                  <a:close/>
                  <a:moveTo>
                    <a:pt x="161" y="26"/>
                  </a:moveTo>
                  <a:cubicBezTo>
                    <a:pt x="158" y="27"/>
                    <a:pt x="156" y="29"/>
                    <a:pt x="155" y="3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5" y="105"/>
                    <a:pt x="95" y="103"/>
                    <a:pt x="96" y="102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3"/>
                    <a:pt x="140" y="21"/>
                    <a:pt x="143" y="20"/>
                  </a:cubicBezTo>
                  <a:cubicBezTo>
                    <a:pt x="145" y="19"/>
                    <a:pt x="148" y="19"/>
                    <a:pt x="150" y="21"/>
                  </a:cubicBezTo>
                  <a:cubicBezTo>
                    <a:pt x="161" y="26"/>
                    <a:pt x="161" y="26"/>
                    <a:pt x="161" y="26"/>
                  </a:cubicBezTo>
                  <a:cubicBezTo>
                    <a:pt x="161" y="26"/>
                    <a:pt x="161" y="26"/>
                    <a:pt x="16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73865" y="3185255"/>
            <a:ext cx="762002" cy="685926"/>
            <a:chOff x="3414933" y="3147258"/>
            <a:chExt cx="1120394" cy="1008537"/>
          </a:xfrm>
        </p:grpSpPr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3414933" y="3147258"/>
              <a:ext cx="1120394" cy="1008537"/>
            </a:xfrm>
            <a:custGeom>
              <a:avLst/>
              <a:gdLst/>
              <a:ahLst/>
              <a:cxnLst>
                <a:cxn ang="0">
                  <a:pos x="161" y="22"/>
                </a:cxn>
                <a:cxn ang="0">
                  <a:pos x="31" y="100"/>
                </a:cxn>
                <a:cxn ang="0">
                  <a:pos x="56" y="171"/>
                </a:cxn>
                <a:cxn ang="0">
                  <a:pos x="287" y="293"/>
                </a:cxn>
                <a:cxn ang="0">
                  <a:pos x="335" y="270"/>
                </a:cxn>
                <a:cxn ang="0">
                  <a:pos x="332" y="108"/>
                </a:cxn>
                <a:cxn ang="0">
                  <a:pos x="312" y="77"/>
                </a:cxn>
                <a:cxn ang="0">
                  <a:pos x="224" y="32"/>
                </a:cxn>
                <a:cxn ang="0">
                  <a:pos x="161" y="22"/>
                </a:cxn>
              </a:cxnLst>
              <a:rect l="0" t="0" r="r" b="b"/>
              <a:pathLst>
                <a:path w="336" h="302">
                  <a:moveTo>
                    <a:pt x="161" y="22"/>
                  </a:moveTo>
                  <a:cubicBezTo>
                    <a:pt x="140" y="35"/>
                    <a:pt x="31" y="100"/>
                    <a:pt x="31" y="100"/>
                  </a:cubicBezTo>
                  <a:cubicBezTo>
                    <a:pt x="31" y="100"/>
                    <a:pt x="0" y="113"/>
                    <a:pt x="56" y="171"/>
                  </a:cubicBezTo>
                  <a:cubicBezTo>
                    <a:pt x="111" y="228"/>
                    <a:pt x="187" y="280"/>
                    <a:pt x="287" y="293"/>
                  </a:cubicBezTo>
                  <a:cubicBezTo>
                    <a:pt x="300" y="295"/>
                    <a:pt x="336" y="302"/>
                    <a:pt x="335" y="270"/>
                  </a:cubicBezTo>
                  <a:cubicBezTo>
                    <a:pt x="334" y="237"/>
                    <a:pt x="332" y="108"/>
                    <a:pt x="332" y="108"/>
                  </a:cubicBezTo>
                  <a:cubicBezTo>
                    <a:pt x="332" y="108"/>
                    <a:pt x="332" y="84"/>
                    <a:pt x="312" y="77"/>
                  </a:cubicBezTo>
                  <a:cubicBezTo>
                    <a:pt x="292" y="70"/>
                    <a:pt x="250" y="54"/>
                    <a:pt x="224" y="32"/>
                  </a:cubicBezTo>
                  <a:cubicBezTo>
                    <a:pt x="201" y="12"/>
                    <a:pt x="196" y="0"/>
                    <a:pt x="161" y="22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3786015" y="3459473"/>
              <a:ext cx="580546" cy="365363"/>
              <a:chOff x="3871913" y="3771900"/>
              <a:chExt cx="411163" cy="258763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8" name="Freeform 92"/>
              <p:cNvSpPr>
                <a:spLocks noEditPoints="1"/>
              </p:cNvSpPr>
              <p:nvPr/>
            </p:nvSpPr>
            <p:spPr bwMode="auto">
              <a:xfrm>
                <a:off x="3871913" y="3771900"/>
                <a:ext cx="411163" cy="231775"/>
              </a:xfrm>
              <a:custGeom>
                <a:avLst/>
                <a:gdLst/>
                <a:ahLst/>
                <a:cxnLst>
                  <a:cxn ang="0">
                    <a:pos x="128" y="7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46" y="0"/>
                  </a:cxn>
                  <a:cxn ang="0">
                    <a:pos x="39" y="7"/>
                  </a:cxn>
                  <a:cxn ang="0">
                    <a:pos x="39" y="7"/>
                  </a:cxn>
                  <a:cxn ang="0">
                    <a:pos x="34" y="7"/>
                  </a:cxn>
                  <a:cxn ang="0">
                    <a:pos x="7" y="29"/>
                  </a:cxn>
                  <a:cxn ang="0">
                    <a:pos x="0" y="59"/>
                  </a:cxn>
                  <a:cxn ang="0">
                    <a:pos x="15" y="79"/>
                  </a:cxn>
                  <a:cxn ang="0">
                    <a:pos x="15" y="77"/>
                  </a:cxn>
                  <a:cxn ang="0">
                    <a:pos x="30" y="61"/>
                  </a:cxn>
                  <a:cxn ang="0">
                    <a:pos x="46" y="77"/>
                  </a:cxn>
                  <a:cxn ang="0">
                    <a:pos x="45" y="80"/>
                  </a:cxn>
                  <a:cxn ang="0">
                    <a:pos x="93" y="80"/>
                  </a:cxn>
                  <a:cxn ang="0">
                    <a:pos x="92" y="77"/>
                  </a:cxn>
                  <a:cxn ang="0">
                    <a:pos x="108" y="61"/>
                  </a:cxn>
                  <a:cxn ang="0">
                    <a:pos x="123" y="77"/>
                  </a:cxn>
                  <a:cxn ang="0">
                    <a:pos x="123" y="80"/>
                  </a:cxn>
                  <a:cxn ang="0">
                    <a:pos x="142" y="59"/>
                  </a:cxn>
                  <a:cxn ang="0">
                    <a:pos x="142" y="29"/>
                  </a:cxn>
                  <a:cxn ang="0">
                    <a:pos x="128" y="7"/>
                  </a:cxn>
                  <a:cxn ang="0">
                    <a:pos x="45" y="40"/>
                  </a:cxn>
                  <a:cxn ang="0">
                    <a:pos x="16" y="40"/>
                  </a:cxn>
                  <a:cxn ang="0">
                    <a:pos x="19" y="25"/>
                  </a:cxn>
                  <a:cxn ang="0">
                    <a:pos x="20" y="22"/>
                  </a:cxn>
                  <a:cxn ang="0">
                    <a:pos x="30" y="16"/>
                  </a:cxn>
                  <a:cxn ang="0">
                    <a:pos x="45" y="16"/>
                  </a:cxn>
                  <a:cxn ang="0">
                    <a:pos x="45" y="40"/>
                  </a:cxn>
                  <a:cxn ang="0">
                    <a:pos x="104" y="46"/>
                  </a:cxn>
                  <a:cxn ang="0">
                    <a:pos x="91" y="46"/>
                  </a:cxn>
                  <a:cxn ang="0">
                    <a:pos x="91" y="60"/>
                  </a:cxn>
                  <a:cxn ang="0">
                    <a:pos x="78" y="60"/>
                  </a:cxn>
                  <a:cxn ang="0">
                    <a:pos x="78" y="46"/>
                  </a:cxn>
                  <a:cxn ang="0">
                    <a:pos x="65" y="46"/>
                  </a:cxn>
                  <a:cxn ang="0">
                    <a:pos x="65" y="33"/>
                  </a:cxn>
                  <a:cxn ang="0">
                    <a:pos x="78" y="33"/>
                  </a:cxn>
                  <a:cxn ang="0">
                    <a:pos x="78" y="20"/>
                  </a:cxn>
                  <a:cxn ang="0">
                    <a:pos x="91" y="20"/>
                  </a:cxn>
                  <a:cxn ang="0">
                    <a:pos x="91" y="33"/>
                  </a:cxn>
                  <a:cxn ang="0">
                    <a:pos x="104" y="33"/>
                  </a:cxn>
                  <a:cxn ang="0">
                    <a:pos x="104" y="46"/>
                  </a:cxn>
                  <a:cxn ang="0">
                    <a:pos x="104" y="46"/>
                  </a:cxn>
                  <a:cxn ang="0">
                    <a:pos x="104" y="46"/>
                  </a:cxn>
                </a:cxnLst>
                <a:rect l="0" t="0" r="r" b="b"/>
                <a:pathLst>
                  <a:path w="142" h="80">
                    <a:moveTo>
                      <a:pt x="128" y="7"/>
                    </a:move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3"/>
                      <a:pt x="50" y="0"/>
                      <a:pt x="46" y="0"/>
                    </a:cubicBezTo>
                    <a:cubicBezTo>
                      <a:pt x="42" y="0"/>
                      <a:pt x="39" y="3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22" y="7"/>
                      <a:pt x="12" y="13"/>
                      <a:pt x="7" y="2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8"/>
                      <a:pt x="6" y="76"/>
                      <a:pt x="15" y="79"/>
                    </a:cubicBezTo>
                    <a:cubicBezTo>
                      <a:pt x="15" y="78"/>
                      <a:pt x="15" y="77"/>
                      <a:pt x="15" y="77"/>
                    </a:cubicBezTo>
                    <a:cubicBezTo>
                      <a:pt x="15" y="68"/>
                      <a:pt x="22" y="61"/>
                      <a:pt x="30" y="61"/>
                    </a:cubicBezTo>
                    <a:cubicBezTo>
                      <a:pt x="39" y="61"/>
                      <a:pt x="46" y="68"/>
                      <a:pt x="46" y="77"/>
                    </a:cubicBezTo>
                    <a:cubicBezTo>
                      <a:pt x="46" y="78"/>
                      <a:pt x="46" y="79"/>
                      <a:pt x="45" y="80"/>
                    </a:cubicBezTo>
                    <a:cubicBezTo>
                      <a:pt x="93" y="80"/>
                      <a:pt x="93" y="80"/>
                      <a:pt x="93" y="80"/>
                    </a:cubicBezTo>
                    <a:cubicBezTo>
                      <a:pt x="92" y="79"/>
                      <a:pt x="92" y="78"/>
                      <a:pt x="92" y="77"/>
                    </a:cubicBezTo>
                    <a:cubicBezTo>
                      <a:pt x="92" y="68"/>
                      <a:pt x="99" y="61"/>
                      <a:pt x="108" y="61"/>
                    </a:cubicBezTo>
                    <a:cubicBezTo>
                      <a:pt x="116" y="61"/>
                      <a:pt x="123" y="68"/>
                      <a:pt x="123" y="77"/>
                    </a:cubicBezTo>
                    <a:cubicBezTo>
                      <a:pt x="123" y="78"/>
                      <a:pt x="123" y="79"/>
                      <a:pt x="123" y="80"/>
                    </a:cubicBezTo>
                    <a:cubicBezTo>
                      <a:pt x="134" y="79"/>
                      <a:pt x="142" y="70"/>
                      <a:pt x="142" y="5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17"/>
                      <a:pt x="140" y="7"/>
                      <a:pt x="128" y="7"/>
                    </a:cubicBezTo>
                    <a:close/>
                    <a:moveTo>
                      <a:pt x="45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0" y="22"/>
                    </a:cubicBezTo>
                    <a:cubicBezTo>
                      <a:pt x="22" y="15"/>
                      <a:pt x="30" y="16"/>
                      <a:pt x="30" y="16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45" y="40"/>
                    </a:lnTo>
                    <a:close/>
                    <a:moveTo>
                      <a:pt x="104" y="46"/>
                    </a:move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04" y="33"/>
                      <a:pt x="104" y="33"/>
                      <a:pt x="104" y="33"/>
                    </a:cubicBezTo>
                    <a:lnTo>
                      <a:pt x="104" y="46"/>
                    </a:lnTo>
                    <a:close/>
                    <a:moveTo>
                      <a:pt x="104" y="46"/>
                    </a:moveTo>
                    <a:cubicBezTo>
                      <a:pt x="104" y="46"/>
                      <a:pt x="104" y="46"/>
                      <a:pt x="104" y="4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93"/>
              <p:cNvSpPr>
                <a:spLocks noEditPoints="1"/>
              </p:cNvSpPr>
              <p:nvPr/>
            </p:nvSpPr>
            <p:spPr bwMode="auto">
              <a:xfrm>
                <a:off x="3924300" y="3960813"/>
                <a:ext cx="69850" cy="69850"/>
              </a:xfrm>
              <a:custGeom>
                <a:avLst/>
                <a:gdLst/>
                <a:ahLst/>
                <a:cxnLst>
                  <a:cxn ang="0">
                    <a:pos x="24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12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94"/>
              <p:cNvSpPr>
                <a:spLocks noEditPoints="1"/>
              </p:cNvSpPr>
              <p:nvPr/>
            </p:nvSpPr>
            <p:spPr bwMode="auto">
              <a:xfrm>
                <a:off x="4149725" y="3960813"/>
                <a:ext cx="73025" cy="698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12" y="2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4">
                    <a:moveTo>
                      <a:pt x="25" y="12"/>
                    </a:moveTo>
                    <a:cubicBezTo>
                      <a:pt x="25" y="19"/>
                      <a:pt x="19" y="24"/>
                      <a:pt x="12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9" y="0"/>
                      <a:pt x="25" y="5"/>
                      <a:pt x="25" y="12"/>
                    </a:cubicBezTo>
                    <a:close/>
                    <a:moveTo>
                      <a:pt x="25" y="12"/>
                    </a:moveTo>
                    <a:cubicBezTo>
                      <a:pt x="25" y="12"/>
                      <a:pt x="25" y="12"/>
                      <a:pt x="25" y="1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485751" y="3193985"/>
            <a:ext cx="753272" cy="690915"/>
            <a:chOff x="4608673" y="3160093"/>
            <a:chExt cx="1107557" cy="1015872"/>
          </a:xfrm>
        </p:grpSpPr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4608673" y="3160093"/>
              <a:ext cx="1107557" cy="1015872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7" y="272"/>
                </a:cxn>
                <a:cxn ang="0">
                  <a:pos x="81" y="284"/>
                </a:cxn>
                <a:cxn ang="0">
                  <a:pos x="300" y="141"/>
                </a:cxn>
                <a:cxn ang="0">
                  <a:pos x="303" y="88"/>
                </a:cxn>
                <a:cxn ang="0">
                  <a:pos x="160" y="12"/>
                </a:cxn>
                <a:cxn ang="0">
                  <a:pos x="123" y="14"/>
                </a:cxn>
                <a:cxn ang="0">
                  <a:pos x="41" y="69"/>
                </a:cxn>
                <a:cxn ang="0">
                  <a:pos x="2" y="120"/>
                </a:cxn>
              </a:cxnLst>
              <a:rect l="0" t="0" r="r" b="b"/>
              <a:pathLst>
                <a:path w="332" h="304">
                  <a:moveTo>
                    <a:pt x="2" y="120"/>
                  </a:moveTo>
                  <a:cubicBezTo>
                    <a:pt x="3" y="145"/>
                    <a:pt x="7" y="272"/>
                    <a:pt x="7" y="272"/>
                  </a:cubicBezTo>
                  <a:cubicBezTo>
                    <a:pt x="7" y="272"/>
                    <a:pt x="4" y="304"/>
                    <a:pt x="81" y="284"/>
                  </a:cubicBezTo>
                  <a:cubicBezTo>
                    <a:pt x="158" y="264"/>
                    <a:pt x="240" y="222"/>
                    <a:pt x="300" y="141"/>
                  </a:cubicBezTo>
                  <a:cubicBezTo>
                    <a:pt x="308" y="131"/>
                    <a:pt x="332" y="102"/>
                    <a:pt x="303" y="88"/>
                  </a:cubicBezTo>
                  <a:cubicBezTo>
                    <a:pt x="274" y="73"/>
                    <a:pt x="160" y="12"/>
                    <a:pt x="160" y="12"/>
                  </a:cubicBezTo>
                  <a:cubicBezTo>
                    <a:pt x="160" y="12"/>
                    <a:pt x="139" y="0"/>
                    <a:pt x="123" y="14"/>
                  </a:cubicBezTo>
                  <a:cubicBezTo>
                    <a:pt x="107" y="29"/>
                    <a:pt x="73" y="58"/>
                    <a:pt x="41" y="69"/>
                  </a:cubicBezTo>
                  <a:cubicBezTo>
                    <a:pt x="12" y="80"/>
                    <a:pt x="0" y="78"/>
                    <a:pt x="2" y="12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43" name="Group 78"/>
            <p:cNvGrpSpPr/>
            <p:nvPr/>
          </p:nvGrpSpPr>
          <p:grpSpPr>
            <a:xfrm>
              <a:off x="4888721" y="3416805"/>
              <a:ext cx="336006" cy="470573"/>
              <a:chOff x="4938713" y="2352675"/>
              <a:chExt cx="646113" cy="90487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4" name="Freeform 111"/>
              <p:cNvSpPr>
                <a:spLocks noEditPoints="1"/>
              </p:cNvSpPr>
              <p:nvPr/>
            </p:nvSpPr>
            <p:spPr bwMode="auto">
              <a:xfrm>
                <a:off x="4938713" y="2352675"/>
                <a:ext cx="646113" cy="904875"/>
              </a:xfrm>
              <a:custGeom>
                <a:avLst/>
                <a:gdLst/>
                <a:ahLst/>
                <a:cxnLst>
                  <a:cxn ang="0">
                    <a:pos x="209" y="53"/>
                  </a:cxn>
                  <a:cxn ang="0">
                    <a:pos x="188" y="53"/>
                  </a:cxn>
                  <a:cxn ang="0">
                    <a:pos x="188" y="24"/>
                  </a:cxn>
                  <a:cxn ang="0">
                    <a:pos x="174" y="10"/>
                  </a:cxn>
                  <a:cxn ang="0">
                    <a:pos x="130" y="10"/>
                  </a:cxn>
                  <a:cxn ang="0">
                    <a:pos x="130" y="6"/>
                  </a:cxn>
                  <a:cxn ang="0">
                    <a:pos x="123" y="0"/>
                  </a:cxn>
                  <a:cxn ang="0">
                    <a:pos x="65" y="0"/>
                  </a:cxn>
                  <a:cxn ang="0">
                    <a:pos x="59" y="6"/>
                  </a:cxn>
                  <a:cxn ang="0">
                    <a:pos x="59" y="10"/>
                  </a:cxn>
                  <a:cxn ang="0">
                    <a:pos x="14" y="10"/>
                  </a:cxn>
                  <a:cxn ang="0">
                    <a:pos x="0" y="24"/>
                  </a:cxn>
                  <a:cxn ang="0">
                    <a:pos x="0" y="254"/>
                  </a:cxn>
                  <a:cxn ang="0">
                    <a:pos x="14" y="268"/>
                  </a:cxn>
                  <a:cxn ang="0">
                    <a:pos x="35" y="268"/>
                  </a:cxn>
                  <a:cxn ang="0">
                    <a:pos x="35" y="298"/>
                  </a:cxn>
                  <a:cxn ang="0">
                    <a:pos x="49" y="312"/>
                  </a:cxn>
                  <a:cxn ang="0">
                    <a:pos x="209" y="312"/>
                  </a:cxn>
                  <a:cxn ang="0">
                    <a:pos x="223" y="298"/>
                  </a:cxn>
                  <a:cxn ang="0">
                    <a:pos x="223" y="67"/>
                  </a:cxn>
                  <a:cxn ang="0">
                    <a:pos x="209" y="53"/>
                  </a:cxn>
                  <a:cxn ang="0">
                    <a:pos x="35" y="67"/>
                  </a:cxn>
                  <a:cxn ang="0">
                    <a:pos x="35" y="253"/>
                  </a:cxn>
                  <a:cxn ang="0">
                    <a:pos x="15" y="253"/>
                  </a:cxn>
                  <a:cxn ang="0">
                    <a:pos x="15" y="25"/>
                  </a:cxn>
                  <a:cxn ang="0">
                    <a:pos x="59" y="25"/>
                  </a:cxn>
                  <a:cxn ang="0">
                    <a:pos x="59" y="27"/>
                  </a:cxn>
                  <a:cxn ang="0">
                    <a:pos x="65" y="33"/>
                  </a:cxn>
                  <a:cxn ang="0">
                    <a:pos x="123" y="33"/>
                  </a:cxn>
                  <a:cxn ang="0">
                    <a:pos x="130" y="27"/>
                  </a:cxn>
                  <a:cxn ang="0">
                    <a:pos x="130" y="25"/>
                  </a:cxn>
                  <a:cxn ang="0">
                    <a:pos x="173" y="25"/>
                  </a:cxn>
                  <a:cxn ang="0">
                    <a:pos x="173" y="53"/>
                  </a:cxn>
                  <a:cxn ang="0">
                    <a:pos x="164" y="53"/>
                  </a:cxn>
                  <a:cxn ang="0">
                    <a:pos x="164" y="50"/>
                  </a:cxn>
                  <a:cxn ang="0">
                    <a:pos x="158" y="44"/>
                  </a:cxn>
                  <a:cxn ang="0">
                    <a:pos x="100" y="44"/>
                  </a:cxn>
                  <a:cxn ang="0">
                    <a:pos x="93" y="50"/>
                  </a:cxn>
                  <a:cxn ang="0">
                    <a:pos x="93" y="53"/>
                  </a:cxn>
                  <a:cxn ang="0">
                    <a:pos x="49" y="53"/>
                  </a:cxn>
                  <a:cxn ang="0">
                    <a:pos x="35" y="67"/>
                  </a:cxn>
                  <a:cxn ang="0">
                    <a:pos x="208" y="296"/>
                  </a:cxn>
                  <a:cxn ang="0">
                    <a:pos x="50" y="296"/>
                  </a:cxn>
                  <a:cxn ang="0">
                    <a:pos x="50" y="69"/>
                  </a:cxn>
                  <a:cxn ang="0">
                    <a:pos x="93" y="69"/>
                  </a:cxn>
                  <a:cxn ang="0">
                    <a:pos x="93" y="70"/>
                  </a:cxn>
                  <a:cxn ang="0">
                    <a:pos x="100" y="77"/>
                  </a:cxn>
                  <a:cxn ang="0">
                    <a:pos x="158" y="77"/>
                  </a:cxn>
                  <a:cxn ang="0">
                    <a:pos x="164" y="70"/>
                  </a:cxn>
                  <a:cxn ang="0">
                    <a:pos x="164" y="69"/>
                  </a:cxn>
                  <a:cxn ang="0">
                    <a:pos x="208" y="69"/>
                  </a:cxn>
                  <a:cxn ang="0">
                    <a:pos x="208" y="296"/>
                  </a:cxn>
                  <a:cxn ang="0">
                    <a:pos x="208" y="296"/>
                  </a:cxn>
                  <a:cxn ang="0">
                    <a:pos x="208" y="296"/>
                  </a:cxn>
                </a:cxnLst>
                <a:rect l="0" t="0" r="r" b="b"/>
                <a:pathLst>
                  <a:path w="223" h="312">
                    <a:moveTo>
                      <a:pt x="209" y="53"/>
                    </a:moveTo>
                    <a:cubicBezTo>
                      <a:pt x="188" y="53"/>
                      <a:pt x="188" y="53"/>
                      <a:pt x="188" y="5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16"/>
                      <a:pt x="182" y="10"/>
                      <a:pt x="174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3"/>
                      <a:pt x="127" y="0"/>
                      <a:pt x="123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1" y="0"/>
                      <a:pt x="59" y="3"/>
                      <a:pt x="59" y="6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6" y="10"/>
                      <a:pt x="0" y="16"/>
                      <a:pt x="0" y="2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62"/>
                      <a:pt x="6" y="268"/>
                      <a:pt x="14" y="268"/>
                    </a:cubicBezTo>
                    <a:cubicBezTo>
                      <a:pt x="35" y="268"/>
                      <a:pt x="35" y="268"/>
                      <a:pt x="35" y="268"/>
                    </a:cubicBezTo>
                    <a:cubicBezTo>
                      <a:pt x="35" y="298"/>
                      <a:pt x="35" y="298"/>
                      <a:pt x="35" y="298"/>
                    </a:cubicBezTo>
                    <a:cubicBezTo>
                      <a:pt x="35" y="306"/>
                      <a:pt x="41" y="312"/>
                      <a:pt x="49" y="312"/>
                    </a:cubicBezTo>
                    <a:cubicBezTo>
                      <a:pt x="209" y="312"/>
                      <a:pt x="209" y="312"/>
                      <a:pt x="209" y="312"/>
                    </a:cubicBezTo>
                    <a:cubicBezTo>
                      <a:pt x="217" y="312"/>
                      <a:pt x="223" y="306"/>
                      <a:pt x="223" y="298"/>
                    </a:cubicBezTo>
                    <a:cubicBezTo>
                      <a:pt x="223" y="67"/>
                      <a:pt x="223" y="67"/>
                      <a:pt x="223" y="67"/>
                    </a:cubicBezTo>
                    <a:cubicBezTo>
                      <a:pt x="223" y="59"/>
                      <a:pt x="217" y="53"/>
                      <a:pt x="209" y="53"/>
                    </a:cubicBezTo>
                    <a:close/>
                    <a:moveTo>
                      <a:pt x="35" y="67"/>
                    </a:moveTo>
                    <a:cubicBezTo>
                      <a:pt x="35" y="253"/>
                      <a:pt x="35" y="253"/>
                      <a:pt x="35" y="253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30"/>
                      <a:pt x="61" y="33"/>
                      <a:pt x="65" y="33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7" y="33"/>
                      <a:pt x="130" y="30"/>
                      <a:pt x="130" y="27"/>
                    </a:cubicBezTo>
                    <a:cubicBezTo>
                      <a:pt x="130" y="25"/>
                      <a:pt x="130" y="25"/>
                      <a:pt x="130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0"/>
                      <a:pt x="164" y="50"/>
                      <a:pt x="164" y="50"/>
                    </a:cubicBezTo>
                    <a:cubicBezTo>
                      <a:pt x="164" y="46"/>
                      <a:pt x="162" y="44"/>
                      <a:pt x="158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6" y="44"/>
                      <a:pt x="93" y="46"/>
                      <a:pt x="93" y="50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1" y="53"/>
                      <a:pt x="35" y="59"/>
                      <a:pt x="35" y="67"/>
                    </a:cubicBezTo>
                    <a:close/>
                    <a:moveTo>
                      <a:pt x="208" y="296"/>
                    </a:moveTo>
                    <a:cubicBezTo>
                      <a:pt x="50" y="296"/>
                      <a:pt x="50" y="296"/>
                      <a:pt x="50" y="296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3" y="74"/>
                      <a:pt x="96" y="77"/>
                      <a:pt x="100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62" y="77"/>
                      <a:pt x="164" y="74"/>
                      <a:pt x="164" y="70"/>
                    </a:cubicBezTo>
                    <a:cubicBezTo>
                      <a:pt x="164" y="69"/>
                      <a:pt x="164" y="69"/>
                      <a:pt x="164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296"/>
                      <a:pt x="208" y="296"/>
                      <a:pt x="208" y="296"/>
                    </a:cubicBezTo>
                    <a:close/>
                    <a:moveTo>
                      <a:pt x="208" y="296"/>
                    </a:moveTo>
                    <a:cubicBezTo>
                      <a:pt x="208" y="296"/>
                      <a:pt x="208" y="296"/>
                      <a:pt x="208" y="29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Rectangle 112"/>
              <p:cNvSpPr>
                <a:spLocks noChangeArrowheads="1"/>
              </p:cNvSpPr>
              <p:nvPr/>
            </p:nvSpPr>
            <p:spPr bwMode="auto">
              <a:xfrm>
                <a:off x="5156200" y="2906713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113"/>
              <p:cNvSpPr>
                <a:spLocks noChangeArrowheads="1"/>
              </p:cNvSpPr>
              <p:nvPr/>
            </p:nvSpPr>
            <p:spPr bwMode="auto">
              <a:xfrm>
                <a:off x="5156200" y="3036888"/>
                <a:ext cx="312738" cy="635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Freeform 114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close/>
                    <a:moveTo>
                      <a:pt x="44" y="124"/>
                    </a:moveTo>
                    <a:lnTo>
                      <a:pt x="44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Freeform 115"/>
              <p:cNvSpPr>
                <a:spLocks noEditPoints="1"/>
              </p:cNvSpPr>
              <p:nvPr/>
            </p:nvSpPr>
            <p:spPr bwMode="auto">
              <a:xfrm>
                <a:off x="5213350" y="2643188"/>
                <a:ext cx="196850" cy="196850"/>
              </a:xfrm>
              <a:custGeom>
                <a:avLst/>
                <a:gdLst/>
                <a:ahLst/>
                <a:cxnLst>
                  <a:cxn ang="0">
                    <a:pos x="44" y="124"/>
                  </a:cxn>
                  <a:cxn ang="0">
                    <a:pos x="81" y="124"/>
                  </a:cxn>
                  <a:cxn ang="0">
                    <a:pos x="81" y="78"/>
                  </a:cxn>
                  <a:cxn ang="0">
                    <a:pos x="124" y="78"/>
                  </a:cxn>
                  <a:cxn ang="0">
                    <a:pos x="124" y="44"/>
                  </a:cxn>
                  <a:cxn ang="0">
                    <a:pos x="81" y="44"/>
                  </a:cxn>
                  <a:cxn ang="0">
                    <a:pos x="81" y="0"/>
                  </a:cxn>
                  <a:cxn ang="0">
                    <a:pos x="44" y="0"/>
                  </a:cxn>
                  <a:cxn ang="0">
                    <a:pos x="44" y="44"/>
                  </a:cxn>
                  <a:cxn ang="0">
                    <a:pos x="0" y="44"/>
                  </a:cxn>
                  <a:cxn ang="0">
                    <a:pos x="0" y="78"/>
                  </a:cxn>
                  <a:cxn ang="0">
                    <a:pos x="44" y="78"/>
                  </a:cxn>
                  <a:cxn ang="0">
                    <a:pos x="44" y="124"/>
                  </a:cxn>
                  <a:cxn ang="0">
                    <a:pos x="44" y="124"/>
                  </a:cxn>
                  <a:cxn ang="0">
                    <a:pos x="44" y="124"/>
                  </a:cxn>
                </a:cxnLst>
                <a:rect l="0" t="0" r="r" b="b"/>
                <a:pathLst>
                  <a:path w="124" h="124">
                    <a:moveTo>
                      <a:pt x="44" y="124"/>
                    </a:moveTo>
                    <a:lnTo>
                      <a:pt x="81" y="124"/>
                    </a:lnTo>
                    <a:lnTo>
                      <a:pt x="81" y="78"/>
                    </a:lnTo>
                    <a:lnTo>
                      <a:pt x="124" y="78"/>
                    </a:lnTo>
                    <a:lnTo>
                      <a:pt x="124" y="44"/>
                    </a:lnTo>
                    <a:lnTo>
                      <a:pt x="81" y="44"/>
                    </a:lnTo>
                    <a:lnTo>
                      <a:pt x="81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4" y="78"/>
                    </a:lnTo>
                    <a:lnTo>
                      <a:pt x="44" y="124"/>
                    </a:lnTo>
                    <a:moveTo>
                      <a:pt x="44" y="124"/>
                    </a:moveTo>
                    <a:lnTo>
                      <a:pt x="44" y="1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823727" y="2515542"/>
            <a:ext cx="557471" cy="874244"/>
            <a:chOff x="5105608" y="2162558"/>
            <a:chExt cx="819666" cy="1285427"/>
          </a:xfrm>
        </p:grpSpPr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5105608" y="2162558"/>
              <a:ext cx="819666" cy="1285427"/>
            </a:xfrm>
            <a:custGeom>
              <a:avLst/>
              <a:gdLst/>
              <a:ahLst/>
              <a:cxnLst>
                <a:cxn ang="0">
                  <a:pos x="38" y="293"/>
                </a:cxn>
                <a:cxn ang="0">
                  <a:pos x="171" y="365"/>
                </a:cxn>
                <a:cxn ang="0">
                  <a:pos x="219" y="308"/>
                </a:cxn>
                <a:cxn ang="0">
                  <a:pos x="208" y="47"/>
                </a:cxn>
                <a:cxn ang="0">
                  <a:pos x="163" y="17"/>
                </a:cxn>
                <a:cxn ang="0">
                  <a:pos x="26" y="101"/>
                </a:cxn>
                <a:cxn ang="0">
                  <a:pos x="8" y="135"/>
                </a:cxn>
                <a:cxn ang="0">
                  <a:pos x="14" y="233"/>
                </a:cxn>
                <a:cxn ang="0">
                  <a:pos x="38" y="293"/>
                </a:cxn>
              </a:cxnLst>
              <a:rect l="0" t="0" r="r" b="b"/>
              <a:pathLst>
                <a:path w="246" h="385">
                  <a:moveTo>
                    <a:pt x="38" y="293"/>
                  </a:moveTo>
                  <a:cubicBezTo>
                    <a:pt x="60" y="304"/>
                    <a:pt x="171" y="365"/>
                    <a:pt x="171" y="365"/>
                  </a:cubicBezTo>
                  <a:cubicBezTo>
                    <a:pt x="171" y="365"/>
                    <a:pt x="197" y="385"/>
                    <a:pt x="219" y="308"/>
                  </a:cubicBezTo>
                  <a:cubicBezTo>
                    <a:pt x="241" y="232"/>
                    <a:pt x="246" y="140"/>
                    <a:pt x="208" y="47"/>
                  </a:cubicBezTo>
                  <a:cubicBezTo>
                    <a:pt x="203" y="35"/>
                    <a:pt x="191" y="0"/>
                    <a:pt x="163" y="17"/>
                  </a:cubicBezTo>
                  <a:cubicBezTo>
                    <a:pt x="136" y="35"/>
                    <a:pt x="26" y="101"/>
                    <a:pt x="26" y="101"/>
                  </a:cubicBezTo>
                  <a:cubicBezTo>
                    <a:pt x="26" y="101"/>
                    <a:pt x="4" y="114"/>
                    <a:pt x="8" y="135"/>
                  </a:cubicBezTo>
                  <a:cubicBezTo>
                    <a:pt x="13" y="156"/>
                    <a:pt x="21" y="200"/>
                    <a:pt x="14" y="233"/>
                  </a:cubicBezTo>
                  <a:cubicBezTo>
                    <a:pt x="8" y="263"/>
                    <a:pt x="0" y="273"/>
                    <a:pt x="38" y="293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51" name="Group 90"/>
            <p:cNvGrpSpPr/>
            <p:nvPr/>
          </p:nvGrpSpPr>
          <p:grpSpPr>
            <a:xfrm>
              <a:off x="5287939" y="2561768"/>
              <a:ext cx="473076" cy="457200"/>
              <a:chOff x="8048625" y="3005138"/>
              <a:chExt cx="473076" cy="457200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5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sp>
        <p:nvSpPr>
          <p:cNvPr id="57" name="Freeform 110"/>
          <p:cNvSpPr>
            <a:spLocks noEditPoints="1"/>
          </p:cNvSpPr>
          <p:nvPr/>
        </p:nvSpPr>
        <p:spPr bwMode="auto">
          <a:xfrm>
            <a:off x="3216071" y="2774657"/>
            <a:ext cx="485735" cy="332622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900239" y="1751548"/>
            <a:ext cx="184731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62000" y="275610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555983" y="3729160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800600" y="188652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555983" y="1856550"/>
            <a:ext cx="61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ESCs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555983" y="274071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IPSs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492915" y="3679461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MSCs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724400" y="188554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BMSCs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744953" y="2788709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 ADSCs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707567" y="373013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SMSCs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22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514350"/>
            <a:ext cx="6276272" cy="495383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51504" y="2521680"/>
            <a:ext cx="1512274" cy="923330"/>
            <a:chOff x="878442" y="1742986"/>
            <a:chExt cx="2016364" cy="1231106"/>
          </a:xfrm>
        </p:grpSpPr>
        <p:sp>
          <p:nvSpPr>
            <p:cNvPr id="10" name="Rectangle 9"/>
            <p:cNvSpPr/>
            <p:nvPr/>
          </p:nvSpPr>
          <p:spPr>
            <a:xfrm>
              <a:off x="878442" y="1742986"/>
              <a:ext cx="71429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6028" y="1927653"/>
              <a:ext cx="146877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MEDICAL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SERIES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63214" y="1812476"/>
            <a:ext cx="1847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9" y="2132914"/>
            <a:ext cx="2516178" cy="27248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804" y="1548535"/>
            <a:ext cx="1295400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ESCs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9610" y="3790950"/>
            <a:ext cx="348347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</a:rPr>
              <a:t>Disadvantages: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</a:t>
            </a:r>
            <a:r>
              <a:rPr lang="en-US" altLang="en-US" dirty="0" err="1" smtClean="0">
                <a:latin typeface="Calibri" panose="020F0502020204030204" pitchFamily="34" charset="0"/>
              </a:rPr>
              <a:t>Teratoma</a:t>
            </a:r>
            <a:r>
              <a:rPr lang="en-US" dirty="0" smtClean="0">
                <a:latin typeface="Calibri" panose="020F0502020204030204" pitchFamily="34" charset="0"/>
              </a:rPr>
              <a:t>   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 smtClean="0">
                <a:latin typeface="Calibri" panose="020F0502020204030204" pitchFamily="34" charset="0"/>
              </a:rPr>
              <a:t>    E</a:t>
            </a:r>
            <a:r>
              <a:rPr lang="en-US" altLang="en-US" dirty="0" smtClean="0">
                <a:latin typeface="Calibri" panose="020F0502020204030204" pitchFamily="34" charset="0"/>
              </a:rPr>
              <a:t>thical </a:t>
            </a:r>
            <a:r>
              <a:rPr lang="en-US" altLang="en-US" dirty="0">
                <a:latin typeface="Calibri" panose="020F0502020204030204" pitchFamily="34" charset="0"/>
              </a:rPr>
              <a:t>issues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610" y="1938121"/>
            <a:ext cx="482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</a:rPr>
              <a:t>ESCs are derived from inner cell mass of the blastocyst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637804" y="257175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</a:rPr>
              <a:t>Differentiated into: </a:t>
            </a:r>
          </a:p>
          <a:p>
            <a:pPr marL="109728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        Ectoderm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        Endoderm</a:t>
            </a:r>
          </a:p>
          <a:p>
            <a:pPr marL="109728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        Mesoderm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132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514350"/>
            <a:ext cx="6276272" cy="495383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51504" y="2521680"/>
            <a:ext cx="1512274" cy="923330"/>
            <a:chOff x="878442" y="1742986"/>
            <a:chExt cx="2016364" cy="1231106"/>
          </a:xfrm>
        </p:grpSpPr>
        <p:sp>
          <p:nvSpPr>
            <p:cNvPr id="10" name="Rectangle 9"/>
            <p:cNvSpPr/>
            <p:nvPr/>
          </p:nvSpPr>
          <p:spPr>
            <a:xfrm>
              <a:off x="878442" y="1742986"/>
              <a:ext cx="71429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6028" y="1927653"/>
              <a:ext cx="146877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MEDICAL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SERIES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63214" y="1812476"/>
            <a:ext cx="1847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804" y="1548535"/>
            <a:ext cx="1295400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IPSs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9639" y="4334530"/>
            <a:ext cx="348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</a:rPr>
              <a:t>Disadvantages:</a:t>
            </a:r>
          </a:p>
          <a:p>
            <a:pPr marL="109728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       </a:t>
            </a:r>
            <a:r>
              <a:rPr lang="en-US" sz="1400" dirty="0" smtClean="0">
                <a:latin typeface="Calibri" panose="020F0502020204030204" pitchFamily="34" charset="0"/>
              </a:rPr>
              <a:t> Oncogenes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9610" y="1938121"/>
            <a:ext cx="482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776874" y="2952750"/>
            <a:ext cx="3429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>
                <a:latin typeface="Calibri" panose="020F0502020204030204" pitchFamily="34" charset="0"/>
              </a:rPr>
              <a:t>Reprogramming and differentiation</a:t>
            </a:r>
          </a:p>
          <a:p>
            <a:pPr marL="109728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        KLF4</a:t>
            </a:r>
          </a:p>
          <a:p>
            <a:pPr marL="109728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        C-MYC</a:t>
            </a:r>
          </a:p>
          <a:p>
            <a:pPr marL="109728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        OCT4</a:t>
            </a:r>
          </a:p>
          <a:p>
            <a:pPr marL="109728" indent="0">
              <a:buNone/>
            </a:pPr>
            <a:r>
              <a:rPr lang="en-US" sz="1400" dirty="0">
                <a:latin typeface="Calibri" panose="020F0502020204030204" pitchFamily="34" charset="0"/>
              </a:rPr>
              <a:t>        SOX2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9497" y="2083423"/>
            <a:ext cx="422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400" dirty="0" err="1">
                <a:latin typeface="Calibri" panose="020F0502020204030204" pitchFamily="34" charset="0"/>
              </a:rPr>
              <a:t>iPSCs</a:t>
            </a:r>
            <a:r>
              <a:rPr lang="en-US" sz="1400" dirty="0">
                <a:latin typeface="Calibri" panose="020F0502020204030204" pitchFamily="34" charset="0"/>
              </a:rPr>
              <a:t> are the reprogrammed somatic cells similar to ESCs</a:t>
            </a:r>
          </a:p>
        </p:txBody>
      </p:sp>
      <p:pic>
        <p:nvPicPr>
          <p:cNvPr id="13" name="Picture 2" descr="Image result for induced pluripotent stem ce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3615" r="2045" b="4091"/>
          <a:stretch/>
        </p:blipFill>
        <p:spPr bwMode="auto">
          <a:xfrm>
            <a:off x="32262" y="2091420"/>
            <a:ext cx="2768958" cy="27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20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514350"/>
            <a:ext cx="6276272" cy="495383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851504" y="2521680"/>
            <a:ext cx="1512274" cy="923330"/>
            <a:chOff x="878442" y="1742986"/>
            <a:chExt cx="2016364" cy="1231106"/>
          </a:xfrm>
        </p:grpSpPr>
        <p:sp>
          <p:nvSpPr>
            <p:cNvPr id="10" name="Rectangle 9"/>
            <p:cNvSpPr/>
            <p:nvPr/>
          </p:nvSpPr>
          <p:spPr>
            <a:xfrm>
              <a:off x="878442" y="1742986"/>
              <a:ext cx="71429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6028" y="1927653"/>
              <a:ext cx="146877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MEDICAL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SERIES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63214" y="1812476"/>
            <a:ext cx="1847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804" y="1380884"/>
            <a:ext cx="1295400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MSCs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752511"/>
            <a:ext cx="3483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</a:rPr>
              <a:t>Sources of MSCs: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       Bone </a:t>
            </a:r>
            <a:r>
              <a:rPr lang="en-US" sz="1600" dirty="0">
                <a:latin typeface="Calibri" panose="020F0502020204030204" pitchFamily="34" charset="0"/>
              </a:rPr>
              <a:t>marrow</a:t>
            </a:r>
          </a:p>
          <a:p>
            <a:pPr marL="109728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           Adipose tissues</a:t>
            </a:r>
          </a:p>
          <a:p>
            <a:pPr marL="109728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           Peripheral blood,</a:t>
            </a:r>
          </a:p>
          <a:p>
            <a:pPr marL="109728" indent="0">
              <a:buNone/>
            </a:pPr>
            <a:r>
              <a:rPr lang="en-US" sz="1600" dirty="0">
                <a:latin typeface="Calibri" panose="020F0502020204030204" pitchFamily="34" charset="0"/>
              </a:rPr>
              <a:t>           Umbilical cord blood (UCB)</a:t>
            </a:r>
          </a:p>
          <a:p>
            <a:pPr marL="109728" indent="0">
              <a:buNone/>
            </a:pPr>
            <a:r>
              <a:rPr lang="en-US" sz="1600" dirty="0" smtClean="0">
                <a:latin typeface="Calibri" panose="020F0502020204030204" pitchFamily="34" charset="0"/>
              </a:rPr>
              <a:t>           </a:t>
            </a:r>
            <a:r>
              <a:rPr lang="en-US" sz="1600" dirty="0" err="1" smtClean="0">
                <a:latin typeface="Calibri" panose="020F0502020204030204" pitchFamily="34" charset="0"/>
              </a:rPr>
              <a:t>Synovium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          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7246" y="1914079"/>
            <a:ext cx="482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</a:rPr>
              <a:t>NON-Ethical issues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200400" y="2290847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</a:rPr>
              <a:t>Cartilage regeneration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0" y="1959854"/>
            <a:ext cx="313292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20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6291" y="1031920"/>
            <a:ext cx="75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BMSCs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nrco\Desktop\1-angels-stem-cell-w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r="1388" b="21436"/>
          <a:stretch/>
        </p:blipFill>
        <p:spPr bwMode="auto">
          <a:xfrm>
            <a:off x="228600" y="1428750"/>
            <a:ext cx="6553200" cy="24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911681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Differentiate into tissues such as bone and cartilage and mobilize at an injured cartilage site in knee joints </a:t>
            </a:r>
            <a:endParaRPr lang="en-US" sz="1400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</a:rPr>
              <a:t>BMSC </a:t>
            </a:r>
            <a:r>
              <a:rPr lang="en-US" sz="1400" dirty="0" smtClean="0">
                <a:latin typeface="Calibri" panose="020F0502020204030204" pitchFamily="34" charset="0"/>
              </a:rPr>
              <a:t>successfully regenerated </a:t>
            </a:r>
            <a:r>
              <a:rPr lang="en-US" sz="1400" dirty="0">
                <a:latin typeface="Calibri" panose="020F0502020204030204" pitchFamily="34" charset="0"/>
              </a:rPr>
              <a:t>injured cartilage in a rabbit model of OA 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01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7130" y="1031920"/>
            <a:ext cx="7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ADSCs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58" y="3961715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Adipose tissue was chosen as the source of autologous MSCs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shared </a:t>
            </a:r>
            <a:r>
              <a:rPr lang="en-US" dirty="0"/>
              <a:t>chondrogenic </a:t>
            </a:r>
            <a:r>
              <a:rPr lang="en-US" dirty="0" smtClean="0"/>
              <a:t>potential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Minimally invasive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IFP(</a:t>
            </a:r>
            <a:r>
              <a:rPr lang="en-US" sz="1600" dirty="0"/>
              <a:t>Infrapatellar Fat </a:t>
            </a:r>
            <a:r>
              <a:rPr lang="en-US" sz="1600" dirty="0" smtClean="0"/>
              <a:t>Pad)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r="10885"/>
          <a:stretch/>
        </p:blipFill>
        <p:spPr bwMode="auto">
          <a:xfrm>
            <a:off x="119258" y="1532370"/>
            <a:ext cx="6584196" cy="233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71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rco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150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5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525" y="1436371"/>
            <a:ext cx="3762375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289752" y="1679172"/>
            <a:ext cx="466275" cy="466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/>
        </p:nvGrpSpPr>
        <p:grpSpPr>
          <a:xfrm>
            <a:off x="278838" y="2370056"/>
            <a:ext cx="466275" cy="466275"/>
            <a:chOff x="4261150" y="3092450"/>
            <a:chExt cx="621700" cy="621700"/>
          </a:xfrm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solidFill>
              <a:schemeClr val="bg1"/>
            </a:solidFill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95936" y="3970231"/>
            <a:ext cx="466275" cy="466275"/>
            <a:chOff x="5410350" y="3092450"/>
            <a:chExt cx="621700" cy="621700"/>
          </a:xfrm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6158" y="742950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952500" y="815658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Arthritis 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2314" y="758476"/>
            <a:ext cx="611154" cy="552945"/>
            <a:chOff x="8265613" y="2275199"/>
            <a:chExt cx="256539" cy="232106"/>
          </a:xfrm>
          <a:solidFill>
            <a:schemeClr val="accent1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786595" y="1666502"/>
            <a:ext cx="3429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Over 100 forms of Arthritis</a:t>
            </a:r>
          </a:p>
          <a:p>
            <a:pPr>
              <a:lnSpc>
                <a:spcPct val="15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115" y="2328343"/>
            <a:ext cx="3429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Type of Arthritis:</a:t>
            </a:r>
          </a:p>
          <a:p>
            <a:pPr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               Rheumatoid </a:t>
            </a:r>
          </a:p>
          <a:p>
            <a:pPr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               Osteoarthritis</a:t>
            </a:r>
          </a:p>
          <a:p>
            <a:pPr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      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Gout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               Psoriasis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027" y="402636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</a:rPr>
              <a:t>Osteoarthritis is the most common form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0" r="32370"/>
          <a:stretch/>
        </p:blipFill>
        <p:spPr bwMode="auto">
          <a:xfrm>
            <a:off x="4343400" y="1108045"/>
            <a:ext cx="209387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203161" y="2709967"/>
            <a:ext cx="195022" cy="157064"/>
            <a:chOff x="6937548" y="2716723"/>
            <a:chExt cx="260029" cy="209419"/>
          </a:xfrm>
          <a:solidFill>
            <a:schemeClr val="accent1"/>
          </a:solidFill>
        </p:grpSpPr>
        <p:sp>
          <p:nvSpPr>
            <p:cNvPr id="40" name="Freeform 568"/>
            <p:cNvSpPr>
              <a:spLocks/>
            </p:cNvSpPr>
            <p:nvPr/>
          </p:nvSpPr>
          <p:spPr bwMode="auto">
            <a:xfrm>
              <a:off x="6970706" y="2835394"/>
              <a:ext cx="193713" cy="90748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44" y="21"/>
                </a:cxn>
                <a:cxn ang="0">
                  <a:pos x="41" y="18"/>
                </a:cxn>
                <a:cxn ang="0">
                  <a:pos x="38" y="0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4" y="19"/>
                </a:cxn>
                <a:cxn ang="0">
                  <a:pos x="31" y="22"/>
                </a:cxn>
                <a:cxn ang="0">
                  <a:pos x="31" y="22"/>
                </a:cxn>
                <a:cxn ang="0">
                  <a:pos x="27" y="19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0" y="8"/>
                </a:cxn>
                <a:cxn ang="0">
                  <a:pos x="0" y="8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77" y="8"/>
                </a:cxn>
                <a:cxn ang="0">
                  <a:pos x="52" y="8"/>
                </a:cxn>
                <a:cxn ang="0">
                  <a:pos x="48" y="18"/>
                </a:cxn>
              </a:cxnLst>
              <a:rect l="0" t="0" r="r" b="b"/>
              <a:pathLst>
                <a:path w="77" h="36">
                  <a:moveTo>
                    <a:pt x="48" y="18"/>
                  </a:moveTo>
                  <a:cubicBezTo>
                    <a:pt x="47" y="20"/>
                    <a:pt x="46" y="21"/>
                    <a:pt x="44" y="21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1"/>
                    <a:pt x="33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2"/>
                    <a:pt x="27" y="21"/>
                    <a:pt x="27" y="1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2" y="8"/>
                    <a:pt x="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6"/>
                    <a:pt x="19" y="2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7" y="26"/>
                    <a:pt x="70" y="16"/>
                    <a:pt x="77" y="8"/>
                  </a:cubicBezTo>
                  <a:cubicBezTo>
                    <a:pt x="52" y="8"/>
                    <a:pt x="52" y="8"/>
                    <a:pt x="52" y="8"/>
                  </a:cubicBezTo>
                  <a:lnTo>
                    <a:pt x="4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569"/>
            <p:cNvSpPr>
              <a:spLocks noEditPoints="1"/>
            </p:cNvSpPr>
            <p:nvPr/>
          </p:nvSpPr>
          <p:spPr bwMode="auto">
            <a:xfrm>
              <a:off x="6937548" y="2716723"/>
              <a:ext cx="260029" cy="12565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4" y="38"/>
                </a:cxn>
                <a:cxn ang="0">
                  <a:pos x="13" y="38"/>
                </a:cxn>
                <a:cxn ang="0">
                  <a:pos x="9" y="36"/>
                </a:cxn>
                <a:cxn ang="0">
                  <a:pos x="8" y="29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19" y="19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28" y="6"/>
                </a:cxn>
                <a:cxn ang="0">
                  <a:pos x="32" y="11"/>
                </a:cxn>
                <a:cxn ang="0">
                  <a:pos x="28" y="15"/>
                </a:cxn>
                <a:cxn ang="0">
                  <a:pos x="24" y="11"/>
                </a:cxn>
                <a:cxn ang="0">
                  <a:pos x="28" y="6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7"/>
                </a:cxn>
                <a:cxn ang="0">
                  <a:pos x="76" y="0"/>
                </a:cxn>
                <a:cxn ang="0">
                  <a:pos x="52" y="16"/>
                </a:cxn>
                <a:cxn ang="0">
                  <a:pos x="27" y="0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7" y="48"/>
                </a:cxn>
                <a:cxn ang="0">
                  <a:pos x="31" y="48"/>
                </a:cxn>
                <a:cxn ang="0">
                  <a:pos x="36" y="40"/>
                </a:cxn>
                <a:cxn ang="0">
                  <a:pos x="40" y="39"/>
                </a:cxn>
                <a:cxn ang="0">
                  <a:pos x="43" y="41"/>
                </a:cxn>
                <a:cxn ang="0">
                  <a:pos x="43" y="46"/>
                </a:cxn>
                <a:cxn ang="0">
                  <a:pos x="47" y="26"/>
                </a:cxn>
                <a:cxn ang="0">
                  <a:pos x="50" y="23"/>
                </a:cxn>
                <a:cxn ang="0">
                  <a:pos x="50" y="23"/>
                </a:cxn>
                <a:cxn ang="0">
                  <a:pos x="51" y="23"/>
                </a:cxn>
                <a:cxn ang="0">
                  <a:pos x="54" y="25"/>
                </a:cxn>
                <a:cxn ang="0">
                  <a:pos x="54" y="26"/>
                </a:cxn>
                <a:cxn ang="0">
                  <a:pos x="59" y="50"/>
                </a:cxn>
                <a:cxn ang="0">
                  <a:pos x="59" y="50"/>
                </a:cxn>
                <a:cxn ang="0">
                  <a:pos x="62" y="48"/>
                </a:cxn>
                <a:cxn ang="0">
                  <a:pos x="96" y="48"/>
                </a:cxn>
                <a:cxn ang="0">
                  <a:pos x="103" y="30"/>
                </a:cxn>
              </a:cxnLst>
              <a:rect l="0" t="0" r="r" b="b"/>
              <a:pathLst>
                <a:path w="103" h="50">
                  <a:moveTo>
                    <a:pt x="16" y="34"/>
                  </a:moveTo>
                  <a:cubicBezTo>
                    <a:pt x="17" y="36"/>
                    <a:pt x="16" y="38"/>
                    <a:pt x="14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1" y="38"/>
                    <a:pt x="10" y="37"/>
                    <a:pt x="9" y="36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19"/>
                    <a:pt x="14" y="14"/>
                    <a:pt x="15" y="13"/>
                  </a:cubicBezTo>
                  <a:cubicBezTo>
                    <a:pt x="16" y="12"/>
                    <a:pt x="18" y="13"/>
                    <a:pt x="20" y="14"/>
                  </a:cubicBezTo>
                  <a:cubicBezTo>
                    <a:pt x="21" y="16"/>
                    <a:pt x="21" y="18"/>
                    <a:pt x="19" y="19"/>
                  </a:cubicBezTo>
                  <a:cubicBezTo>
                    <a:pt x="19" y="19"/>
                    <a:pt x="16" y="22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0"/>
                    <a:pt x="16" y="32"/>
                    <a:pt x="16" y="34"/>
                  </a:cubicBezTo>
                  <a:moveTo>
                    <a:pt x="28" y="6"/>
                  </a:moveTo>
                  <a:cubicBezTo>
                    <a:pt x="30" y="6"/>
                    <a:pt x="32" y="8"/>
                    <a:pt x="32" y="11"/>
                  </a:cubicBezTo>
                  <a:cubicBezTo>
                    <a:pt x="32" y="13"/>
                    <a:pt x="30" y="15"/>
                    <a:pt x="28" y="15"/>
                  </a:cubicBezTo>
                  <a:cubicBezTo>
                    <a:pt x="25" y="15"/>
                    <a:pt x="24" y="13"/>
                    <a:pt x="24" y="11"/>
                  </a:cubicBezTo>
                  <a:cubicBezTo>
                    <a:pt x="24" y="8"/>
                    <a:pt x="25" y="6"/>
                    <a:pt x="28" y="6"/>
                  </a:cubicBezTo>
                  <a:moveTo>
                    <a:pt x="103" y="30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8"/>
                    <a:pt x="103" y="27"/>
                  </a:cubicBezTo>
                  <a:cubicBezTo>
                    <a:pt x="103" y="12"/>
                    <a:pt x="91" y="0"/>
                    <a:pt x="76" y="0"/>
                  </a:cubicBezTo>
                  <a:cubicBezTo>
                    <a:pt x="65" y="0"/>
                    <a:pt x="56" y="7"/>
                    <a:pt x="52" y="16"/>
                  </a:cubicBezTo>
                  <a:cubicBezTo>
                    <a:pt x="47" y="7"/>
                    <a:pt x="38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7"/>
                    <a:pt x="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39"/>
                    <a:pt x="38" y="38"/>
                    <a:pt x="40" y="39"/>
                  </a:cubicBezTo>
                  <a:cubicBezTo>
                    <a:pt x="41" y="39"/>
                    <a:pt x="42" y="40"/>
                    <a:pt x="43" y="41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8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2" y="23"/>
                    <a:pt x="54" y="24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48"/>
                    <a:pt x="61" y="48"/>
                    <a:pt x="62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3" y="37"/>
                    <a:pt x="103" y="30"/>
                    <a:pt x="103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3813" y="1779515"/>
            <a:ext cx="265827" cy="271306"/>
            <a:chOff x="6937548" y="2716723"/>
            <a:chExt cx="260029" cy="209419"/>
          </a:xfrm>
          <a:solidFill>
            <a:schemeClr val="bg1"/>
          </a:solidFill>
        </p:grpSpPr>
        <p:sp>
          <p:nvSpPr>
            <p:cNvPr id="43" name="Freeform 568"/>
            <p:cNvSpPr>
              <a:spLocks/>
            </p:cNvSpPr>
            <p:nvPr/>
          </p:nvSpPr>
          <p:spPr bwMode="auto">
            <a:xfrm>
              <a:off x="6970706" y="2835394"/>
              <a:ext cx="193713" cy="90748"/>
            </a:xfrm>
            <a:custGeom>
              <a:avLst/>
              <a:gdLst/>
              <a:ahLst/>
              <a:cxnLst>
                <a:cxn ang="0">
                  <a:pos x="48" y="18"/>
                </a:cxn>
                <a:cxn ang="0">
                  <a:pos x="44" y="21"/>
                </a:cxn>
                <a:cxn ang="0">
                  <a:pos x="41" y="18"/>
                </a:cxn>
                <a:cxn ang="0">
                  <a:pos x="38" y="0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4" y="19"/>
                </a:cxn>
                <a:cxn ang="0">
                  <a:pos x="31" y="22"/>
                </a:cxn>
                <a:cxn ang="0">
                  <a:pos x="31" y="22"/>
                </a:cxn>
                <a:cxn ang="0">
                  <a:pos x="27" y="19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0" y="8"/>
                </a:cxn>
                <a:cxn ang="0">
                  <a:pos x="0" y="8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77" y="8"/>
                </a:cxn>
                <a:cxn ang="0">
                  <a:pos x="52" y="8"/>
                </a:cxn>
                <a:cxn ang="0">
                  <a:pos x="48" y="18"/>
                </a:cxn>
              </a:cxnLst>
              <a:rect l="0" t="0" r="r" b="b"/>
              <a:pathLst>
                <a:path w="77" h="36">
                  <a:moveTo>
                    <a:pt x="48" y="18"/>
                  </a:moveTo>
                  <a:cubicBezTo>
                    <a:pt x="47" y="20"/>
                    <a:pt x="46" y="21"/>
                    <a:pt x="44" y="21"/>
                  </a:cubicBezTo>
                  <a:cubicBezTo>
                    <a:pt x="42" y="21"/>
                    <a:pt x="41" y="19"/>
                    <a:pt x="41" y="1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1"/>
                    <a:pt x="33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2"/>
                    <a:pt x="27" y="21"/>
                    <a:pt x="27" y="1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2" y="8"/>
                    <a:pt x="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6"/>
                    <a:pt x="19" y="2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57" y="26"/>
                    <a:pt x="70" y="16"/>
                    <a:pt x="77" y="8"/>
                  </a:cubicBezTo>
                  <a:cubicBezTo>
                    <a:pt x="52" y="8"/>
                    <a:pt x="52" y="8"/>
                    <a:pt x="52" y="8"/>
                  </a:cubicBezTo>
                  <a:lnTo>
                    <a:pt x="4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569"/>
            <p:cNvSpPr>
              <a:spLocks noEditPoints="1"/>
            </p:cNvSpPr>
            <p:nvPr/>
          </p:nvSpPr>
          <p:spPr bwMode="auto">
            <a:xfrm>
              <a:off x="6937548" y="2716723"/>
              <a:ext cx="260029" cy="125651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4" y="38"/>
                </a:cxn>
                <a:cxn ang="0">
                  <a:pos x="13" y="38"/>
                </a:cxn>
                <a:cxn ang="0">
                  <a:pos x="9" y="36"/>
                </a:cxn>
                <a:cxn ang="0">
                  <a:pos x="8" y="29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19" y="19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6" y="34"/>
                </a:cxn>
                <a:cxn ang="0">
                  <a:pos x="28" y="6"/>
                </a:cxn>
                <a:cxn ang="0">
                  <a:pos x="32" y="11"/>
                </a:cxn>
                <a:cxn ang="0">
                  <a:pos x="28" y="15"/>
                </a:cxn>
                <a:cxn ang="0">
                  <a:pos x="24" y="11"/>
                </a:cxn>
                <a:cxn ang="0">
                  <a:pos x="28" y="6"/>
                </a:cxn>
                <a:cxn ang="0">
                  <a:pos x="103" y="30"/>
                </a:cxn>
                <a:cxn ang="0">
                  <a:pos x="103" y="30"/>
                </a:cxn>
                <a:cxn ang="0">
                  <a:pos x="103" y="27"/>
                </a:cxn>
                <a:cxn ang="0">
                  <a:pos x="76" y="0"/>
                </a:cxn>
                <a:cxn ang="0">
                  <a:pos x="52" y="16"/>
                </a:cxn>
                <a:cxn ang="0">
                  <a:pos x="27" y="0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7" y="48"/>
                </a:cxn>
                <a:cxn ang="0">
                  <a:pos x="31" y="48"/>
                </a:cxn>
                <a:cxn ang="0">
                  <a:pos x="36" y="40"/>
                </a:cxn>
                <a:cxn ang="0">
                  <a:pos x="40" y="39"/>
                </a:cxn>
                <a:cxn ang="0">
                  <a:pos x="43" y="41"/>
                </a:cxn>
                <a:cxn ang="0">
                  <a:pos x="43" y="46"/>
                </a:cxn>
                <a:cxn ang="0">
                  <a:pos x="47" y="26"/>
                </a:cxn>
                <a:cxn ang="0">
                  <a:pos x="50" y="23"/>
                </a:cxn>
                <a:cxn ang="0">
                  <a:pos x="50" y="23"/>
                </a:cxn>
                <a:cxn ang="0">
                  <a:pos x="51" y="23"/>
                </a:cxn>
                <a:cxn ang="0">
                  <a:pos x="54" y="25"/>
                </a:cxn>
                <a:cxn ang="0">
                  <a:pos x="54" y="26"/>
                </a:cxn>
                <a:cxn ang="0">
                  <a:pos x="59" y="50"/>
                </a:cxn>
                <a:cxn ang="0">
                  <a:pos x="59" y="50"/>
                </a:cxn>
                <a:cxn ang="0">
                  <a:pos x="62" y="48"/>
                </a:cxn>
                <a:cxn ang="0">
                  <a:pos x="96" y="48"/>
                </a:cxn>
                <a:cxn ang="0">
                  <a:pos x="103" y="30"/>
                </a:cxn>
              </a:cxnLst>
              <a:rect l="0" t="0" r="r" b="b"/>
              <a:pathLst>
                <a:path w="103" h="50">
                  <a:moveTo>
                    <a:pt x="16" y="34"/>
                  </a:moveTo>
                  <a:cubicBezTo>
                    <a:pt x="17" y="36"/>
                    <a:pt x="16" y="38"/>
                    <a:pt x="14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1" y="38"/>
                    <a:pt x="10" y="37"/>
                    <a:pt x="9" y="36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19"/>
                    <a:pt x="14" y="14"/>
                    <a:pt x="15" y="13"/>
                  </a:cubicBezTo>
                  <a:cubicBezTo>
                    <a:pt x="16" y="12"/>
                    <a:pt x="18" y="13"/>
                    <a:pt x="20" y="14"/>
                  </a:cubicBezTo>
                  <a:cubicBezTo>
                    <a:pt x="21" y="16"/>
                    <a:pt x="21" y="18"/>
                    <a:pt x="19" y="19"/>
                  </a:cubicBezTo>
                  <a:cubicBezTo>
                    <a:pt x="19" y="19"/>
                    <a:pt x="16" y="22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0"/>
                    <a:pt x="16" y="32"/>
                    <a:pt x="16" y="34"/>
                  </a:cubicBezTo>
                  <a:moveTo>
                    <a:pt x="28" y="6"/>
                  </a:moveTo>
                  <a:cubicBezTo>
                    <a:pt x="30" y="6"/>
                    <a:pt x="32" y="8"/>
                    <a:pt x="32" y="11"/>
                  </a:cubicBezTo>
                  <a:cubicBezTo>
                    <a:pt x="32" y="13"/>
                    <a:pt x="30" y="15"/>
                    <a:pt x="28" y="15"/>
                  </a:cubicBezTo>
                  <a:cubicBezTo>
                    <a:pt x="25" y="15"/>
                    <a:pt x="24" y="13"/>
                    <a:pt x="24" y="11"/>
                  </a:cubicBezTo>
                  <a:cubicBezTo>
                    <a:pt x="24" y="8"/>
                    <a:pt x="25" y="6"/>
                    <a:pt x="28" y="6"/>
                  </a:cubicBezTo>
                  <a:moveTo>
                    <a:pt x="103" y="30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8"/>
                    <a:pt x="103" y="27"/>
                  </a:cubicBezTo>
                  <a:cubicBezTo>
                    <a:pt x="103" y="12"/>
                    <a:pt x="91" y="0"/>
                    <a:pt x="76" y="0"/>
                  </a:cubicBezTo>
                  <a:cubicBezTo>
                    <a:pt x="65" y="0"/>
                    <a:pt x="56" y="7"/>
                    <a:pt x="52" y="16"/>
                  </a:cubicBezTo>
                  <a:cubicBezTo>
                    <a:pt x="47" y="7"/>
                    <a:pt x="38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7"/>
                    <a:pt x="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39"/>
                    <a:pt x="38" y="38"/>
                    <a:pt x="40" y="39"/>
                  </a:cubicBezTo>
                  <a:cubicBezTo>
                    <a:pt x="41" y="39"/>
                    <a:pt x="42" y="40"/>
                    <a:pt x="43" y="41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5"/>
                    <a:pt x="48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2" y="23"/>
                    <a:pt x="54" y="24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48"/>
                    <a:pt x="61" y="48"/>
                    <a:pt x="62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3" y="37"/>
                    <a:pt x="103" y="30"/>
                    <a:pt x="103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3494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5107" y="1031920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SMSCs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synovial m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" y="1448952"/>
            <a:ext cx="6737243" cy="24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417195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SMSCs have been considered more efficient for </a:t>
            </a:r>
            <a:r>
              <a:rPr lang="en-US" dirty="0" smtClean="0"/>
              <a:t>chondrocyte</a:t>
            </a:r>
          </a:p>
          <a:p>
            <a:r>
              <a:rPr lang="fa-IR" dirty="0" smtClean="0"/>
              <a:t>     </a:t>
            </a:r>
            <a:r>
              <a:rPr lang="en-US" dirty="0" smtClean="0"/>
              <a:t>differentiation than ADSCs or BMSCs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16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438150"/>
            <a:ext cx="6276272" cy="49538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MSC SECRETOME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1504" y="2521680"/>
            <a:ext cx="1512274" cy="923330"/>
            <a:chOff x="878442" y="1742986"/>
            <a:chExt cx="2016364" cy="1231106"/>
          </a:xfrm>
        </p:grpSpPr>
        <p:sp>
          <p:nvSpPr>
            <p:cNvPr id="19" name="Rectangle 18"/>
            <p:cNvSpPr/>
            <p:nvPr/>
          </p:nvSpPr>
          <p:spPr>
            <a:xfrm>
              <a:off x="878442" y="1742986"/>
              <a:ext cx="71429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6028" y="1927653"/>
              <a:ext cx="146877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MEDICAL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SCOPE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49374" y="2518052"/>
            <a:ext cx="3228975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Anti- fibrotic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9374" y="3084320"/>
            <a:ext cx="3228975" cy="389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Anti- catabolic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9374" y="3650588"/>
            <a:ext cx="3228975" cy="389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cs typeface="Calibri"/>
              </a:rPr>
              <a:t>Condrogenesis</a:t>
            </a:r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 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8" y="2038350"/>
            <a:ext cx="247001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49374" y="1885950"/>
            <a:ext cx="3228975" cy="389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Anti-</a:t>
            </a:r>
            <a:r>
              <a:rPr lang="en-US" sz="1200" b="1" dirty="0" err="1" smtClean="0">
                <a:solidFill>
                  <a:schemeClr val="bg1"/>
                </a:solidFill>
                <a:cs typeface="Calibri"/>
              </a:rPr>
              <a:t>apoptoic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2594" y="4248150"/>
            <a:ext cx="3228975" cy="389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Calibri"/>
              </a:rPr>
              <a:t>Immune- suppression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07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158" y="4505325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27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2" name="Picture 2" descr="C:\Users\nrco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r="1408"/>
          <a:stretch/>
        </p:blipFill>
        <p:spPr bwMode="auto">
          <a:xfrm>
            <a:off x="-12879" y="514350"/>
            <a:ext cx="4191000" cy="4518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rco\Desktop\Captur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r="42222" b="3369"/>
          <a:stretch/>
        </p:blipFill>
        <p:spPr bwMode="auto">
          <a:xfrm>
            <a:off x="4267200" y="502474"/>
            <a:ext cx="2362200" cy="4508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3200" y="4910212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dirty="0" smtClean="0"/>
              <a:t>22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81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Discussion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6158" y="4505325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27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1026" name="Picture 2" descr="Image result for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3" y="971550"/>
            <a:ext cx="5715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65920" y="4743913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dirty="0" smtClean="0"/>
              <a:t>23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69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6158" y="4505325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27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0800" y="4766924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dirty="0" smtClean="0"/>
              <a:t>24</a:t>
            </a:r>
            <a:endParaRPr lang="en-US" sz="1050" dirty="0"/>
          </a:p>
        </p:txBody>
      </p:sp>
      <p:sp>
        <p:nvSpPr>
          <p:cNvPr id="2" name="AutoShape 7" descr="Image result for thank you red blood ce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2901695" y="990601"/>
            <a:ext cx="1028699" cy="6858000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3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Osteoarthritis is a prevalent debilitating joint </a:t>
            </a:r>
            <a:r>
              <a:rPr lang="en-US" dirty="0" smtClean="0">
                <a:latin typeface="Calibri" panose="020F0502020204030204" pitchFamily="34" charset="0"/>
              </a:rPr>
              <a:t>disorder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Freeform 74"/>
          <p:cNvSpPr>
            <a:spLocks noEditPoints="1"/>
          </p:cNvSpPr>
          <p:nvPr/>
        </p:nvSpPr>
        <p:spPr bwMode="auto">
          <a:xfrm>
            <a:off x="152400" y="4114615"/>
            <a:ext cx="640004" cy="571499"/>
          </a:xfrm>
          <a:custGeom>
            <a:avLst/>
            <a:gdLst/>
            <a:ahLst/>
            <a:cxnLst>
              <a:cxn ang="0">
                <a:pos x="176" y="29"/>
              </a:cxn>
              <a:cxn ang="0">
                <a:pos x="120" y="29"/>
              </a:cxn>
              <a:cxn ang="0">
                <a:pos x="120" y="0"/>
              </a:cxn>
              <a:cxn ang="0">
                <a:pos x="114" y="0"/>
              </a:cxn>
              <a:cxn ang="0">
                <a:pos x="110" y="0"/>
              </a:cxn>
              <a:cxn ang="0">
                <a:pos x="81" y="0"/>
              </a:cxn>
              <a:cxn ang="0">
                <a:pos x="71" y="0"/>
              </a:cxn>
              <a:cxn ang="0">
                <a:pos x="71" y="10"/>
              </a:cxn>
              <a:cxn ang="0">
                <a:pos x="71" y="29"/>
              </a:cxn>
              <a:cxn ang="0">
                <a:pos x="15" y="29"/>
              </a:cxn>
              <a:cxn ang="0">
                <a:pos x="0" y="44"/>
              </a:cxn>
              <a:cxn ang="0">
                <a:pos x="0" y="156"/>
              </a:cxn>
              <a:cxn ang="0">
                <a:pos x="15" y="171"/>
              </a:cxn>
              <a:cxn ang="0">
                <a:pos x="176" y="171"/>
              </a:cxn>
              <a:cxn ang="0">
                <a:pos x="192" y="156"/>
              </a:cxn>
              <a:cxn ang="0">
                <a:pos x="192" y="44"/>
              </a:cxn>
              <a:cxn ang="0">
                <a:pos x="176" y="29"/>
              </a:cxn>
              <a:cxn ang="0">
                <a:pos x="81" y="10"/>
              </a:cxn>
              <a:cxn ang="0">
                <a:pos x="110" y="10"/>
              </a:cxn>
              <a:cxn ang="0">
                <a:pos x="110" y="29"/>
              </a:cxn>
              <a:cxn ang="0">
                <a:pos x="81" y="29"/>
              </a:cxn>
              <a:cxn ang="0">
                <a:pos x="81" y="10"/>
              </a:cxn>
              <a:cxn ang="0">
                <a:pos x="134" y="107"/>
              </a:cxn>
              <a:cxn ang="0">
                <a:pos x="127" y="115"/>
              </a:cxn>
              <a:cxn ang="0">
                <a:pos x="111" y="115"/>
              </a:cxn>
              <a:cxn ang="0">
                <a:pos x="111" y="130"/>
              </a:cxn>
              <a:cxn ang="0">
                <a:pos x="103" y="138"/>
              </a:cxn>
              <a:cxn ang="0">
                <a:pos x="88" y="138"/>
              </a:cxn>
              <a:cxn ang="0">
                <a:pos x="80" y="130"/>
              </a:cxn>
              <a:cxn ang="0">
                <a:pos x="80" y="115"/>
              </a:cxn>
              <a:cxn ang="0">
                <a:pos x="65" y="115"/>
              </a:cxn>
              <a:cxn ang="0">
                <a:pos x="57" y="107"/>
              </a:cxn>
              <a:cxn ang="0">
                <a:pos x="57" y="92"/>
              </a:cxn>
              <a:cxn ang="0">
                <a:pos x="65" y="84"/>
              </a:cxn>
              <a:cxn ang="0">
                <a:pos x="80" y="84"/>
              </a:cxn>
              <a:cxn ang="0">
                <a:pos x="80" y="68"/>
              </a:cxn>
              <a:cxn ang="0">
                <a:pos x="88" y="61"/>
              </a:cxn>
              <a:cxn ang="0">
                <a:pos x="103" y="61"/>
              </a:cxn>
              <a:cxn ang="0">
                <a:pos x="111" y="68"/>
              </a:cxn>
              <a:cxn ang="0">
                <a:pos x="111" y="84"/>
              </a:cxn>
              <a:cxn ang="0">
                <a:pos x="127" y="84"/>
              </a:cxn>
              <a:cxn ang="0">
                <a:pos x="134" y="92"/>
              </a:cxn>
              <a:cxn ang="0">
                <a:pos x="134" y="107"/>
              </a:cxn>
            </a:cxnLst>
            <a:rect l="0" t="0" r="r" b="b"/>
            <a:pathLst>
              <a:path w="192" h="171">
                <a:moveTo>
                  <a:pt x="176" y="29"/>
                </a:moveTo>
                <a:cubicBezTo>
                  <a:pt x="120" y="29"/>
                  <a:pt x="120" y="29"/>
                  <a:pt x="120" y="29"/>
                </a:cubicBezTo>
                <a:cubicBezTo>
                  <a:pt x="120" y="0"/>
                  <a:pt x="120" y="0"/>
                  <a:pt x="12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29"/>
                  <a:pt x="71" y="29"/>
                  <a:pt x="71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36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4"/>
                  <a:pt x="7" y="171"/>
                  <a:pt x="15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85" y="171"/>
                  <a:pt x="192" y="164"/>
                  <a:pt x="192" y="156"/>
                </a:cubicBezTo>
                <a:cubicBezTo>
                  <a:pt x="192" y="44"/>
                  <a:pt x="192" y="44"/>
                  <a:pt x="192" y="44"/>
                </a:cubicBezTo>
                <a:cubicBezTo>
                  <a:pt x="192" y="36"/>
                  <a:pt x="185" y="29"/>
                  <a:pt x="176" y="29"/>
                </a:cubicBezTo>
                <a:moveTo>
                  <a:pt x="81" y="10"/>
                </a:moveTo>
                <a:cubicBezTo>
                  <a:pt x="110" y="10"/>
                  <a:pt x="110" y="10"/>
                  <a:pt x="110" y="10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81" y="29"/>
                  <a:pt x="81" y="29"/>
                  <a:pt x="81" y="29"/>
                </a:cubicBezTo>
                <a:lnTo>
                  <a:pt x="81" y="10"/>
                </a:lnTo>
                <a:close/>
                <a:moveTo>
                  <a:pt x="134" y="107"/>
                </a:moveTo>
                <a:cubicBezTo>
                  <a:pt x="134" y="111"/>
                  <a:pt x="131" y="115"/>
                  <a:pt x="127" y="115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5"/>
                  <a:pt x="108" y="138"/>
                  <a:pt x="103" y="138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84" y="138"/>
                  <a:pt x="80" y="135"/>
                  <a:pt x="80" y="130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0" y="115"/>
                  <a:pt x="57" y="111"/>
                  <a:pt x="57" y="107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88"/>
                  <a:pt x="60" y="84"/>
                  <a:pt x="65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4"/>
                  <a:pt x="84" y="61"/>
                  <a:pt x="88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8" y="61"/>
                  <a:pt x="111" y="64"/>
                  <a:pt x="111" y="68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31" y="84"/>
                  <a:pt x="134" y="88"/>
                  <a:pt x="134" y="92"/>
                </a:cubicBezTo>
                <a:lnTo>
                  <a:pt x="134" y="10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 dirty="0"/>
          </a:p>
        </p:txBody>
      </p:sp>
      <p:pic>
        <p:nvPicPr>
          <p:cNvPr id="12" name="Picture 2" descr="C:\Users\nrco\Desktop\Osteoarthritis-Treatment-Market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r="7277"/>
          <a:stretch/>
        </p:blipFill>
        <p:spPr bwMode="auto">
          <a:xfrm>
            <a:off x="381000" y="971550"/>
            <a:ext cx="60198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2911" y="220084"/>
            <a:ext cx="2434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90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95936" y="1679173"/>
            <a:ext cx="466275" cy="466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/>
        </p:nvGrpSpPr>
        <p:grpSpPr>
          <a:xfrm>
            <a:off x="289752" y="3150824"/>
            <a:ext cx="466275" cy="466275"/>
            <a:chOff x="4261150" y="3092450"/>
            <a:chExt cx="621700" cy="621700"/>
          </a:xfrm>
        </p:grpSpPr>
        <p:sp>
          <p:nvSpPr>
            <p:cNvPr id="10" name="Oval 9"/>
            <p:cNvSpPr/>
            <p:nvPr/>
          </p:nvSpPr>
          <p:spPr>
            <a:xfrm>
              <a:off x="4261150" y="3092450"/>
              <a:ext cx="621700" cy="62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11" name="Group 117"/>
            <p:cNvGrpSpPr/>
            <p:nvPr/>
          </p:nvGrpSpPr>
          <p:grpSpPr>
            <a:xfrm>
              <a:off x="4356768" y="3195291"/>
              <a:ext cx="430465" cy="416019"/>
              <a:chOff x="8048625" y="3005138"/>
              <a:chExt cx="473076" cy="457200"/>
            </a:xfrm>
            <a:solidFill>
              <a:schemeClr val="bg1"/>
            </a:solidFill>
          </p:grpSpPr>
          <p:sp>
            <p:nvSpPr>
              <p:cNvPr id="12" name="Freeform 81"/>
              <p:cNvSpPr>
                <a:spLocks noEditPoints="1"/>
              </p:cNvSpPr>
              <p:nvPr/>
            </p:nvSpPr>
            <p:spPr bwMode="auto">
              <a:xfrm>
                <a:off x="8148638" y="3338513"/>
                <a:ext cx="373063" cy="123825"/>
              </a:xfrm>
              <a:custGeom>
                <a:avLst/>
                <a:gdLst/>
                <a:ahLst/>
                <a:cxnLst>
                  <a:cxn ang="0">
                    <a:pos x="128" y="2"/>
                  </a:cxn>
                  <a:cxn ang="0">
                    <a:pos x="65" y="2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65" y="43"/>
                  </a:cxn>
                  <a:cxn ang="0">
                    <a:pos x="129" y="16"/>
                  </a:cxn>
                  <a:cxn ang="0">
                    <a:pos x="129" y="2"/>
                  </a:cxn>
                  <a:cxn ang="0">
                    <a:pos x="128" y="2"/>
                  </a:cxn>
                  <a:cxn ang="0">
                    <a:pos x="128" y="2"/>
                  </a:cxn>
                  <a:cxn ang="0">
                    <a:pos x="128" y="2"/>
                  </a:cxn>
                </a:cxnLst>
                <a:rect l="0" t="0" r="r" b="b"/>
                <a:pathLst>
                  <a:path w="129" h="43">
                    <a:moveTo>
                      <a:pt x="128" y="2"/>
                    </a:moveTo>
                    <a:cubicBezTo>
                      <a:pt x="124" y="15"/>
                      <a:pt x="96" y="24"/>
                      <a:pt x="65" y="24"/>
                    </a:cubicBezTo>
                    <a:cubicBezTo>
                      <a:pt x="34" y="24"/>
                      <a:pt x="6" y="15"/>
                      <a:pt x="1" y="2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31"/>
                      <a:pt x="31" y="43"/>
                      <a:pt x="65" y="43"/>
                    </a:cubicBezTo>
                    <a:cubicBezTo>
                      <a:pt x="99" y="43"/>
                      <a:pt x="129" y="31"/>
                      <a:pt x="129" y="16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0"/>
                      <a:pt x="129" y="0"/>
                      <a:pt x="128" y="2"/>
                    </a:cubicBezTo>
                    <a:close/>
                    <a:moveTo>
                      <a:pt x="128" y="2"/>
                    </a:moveTo>
                    <a:cubicBezTo>
                      <a:pt x="128" y="2"/>
                      <a:pt x="128" y="2"/>
                      <a:pt x="128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3" name="Freeform 82"/>
              <p:cNvSpPr>
                <a:spLocks noEditPoints="1"/>
              </p:cNvSpPr>
              <p:nvPr/>
            </p:nvSpPr>
            <p:spPr bwMode="auto">
              <a:xfrm>
                <a:off x="8229600" y="3268663"/>
                <a:ext cx="290513" cy="12700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37" y="44"/>
                  </a:cxn>
                  <a:cxn ang="0">
                    <a:pos x="100" y="18"/>
                  </a:cxn>
                  <a:cxn ang="0">
                    <a:pos x="86" y="1"/>
                  </a:cxn>
                  <a:cxn ang="0">
                    <a:pos x="79" y="1"/>
                  </a:cxn>
                  <a:cxn ang="0">
                    <a:pos x="2" y="37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100" h="44">
                    <a:moveTo>
                      <a:pt x="2" y="40"/>
                    </a:moveTo>
                    <a:cubicBezTo>
                      <a:pt x="12" y="43"/>
                      <a:pt x="24" y="44"/>
                      <a:pt x="37" y="44"/>
                    </a:cubicBezTo>
                    <a:cubicBezTo>
                      <a:pt x="72" y="44"/>
                      <a:pt x="100" y="32"/>
                      <a:pt x="100" y="18"/>
                    </a:cubicBezTo>
                    <a:cubicBezTo>
                      <a:pt x="100" y="11"/>
                      <a:pt x="95" y="6"/>
                      <a:pt x="86" y="1"/>
                    </a:cubicBezTo>
                    <a:cubicBezTo>
                      <a:pt x="84" y="0"/>
                      <a:pt x="81" y="0"/>
                      <a:pt x="79" y="1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8"/>
                      <a:pt x="0" y="39"/>
                      <a:pt x="2" y="40"/>
                    </a:cubicBezTo>
                    <a:close/>
                    <a:moveTo>
                      <a:pt x="2" y="40"/>
                    </a:moveTo>
                    <a:cubicBezTo>
                      <a:pt x="2" y="40"/>
                      <a:pt x="2" y="40"/>
                      <a:pt x="2" y="4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4" name="Freeform 83"/>
              <p:cNvSpPr>
                <a:spLocks noEditPoints="1"/>
              </p:cNvSpPr>
              <p:nvPr/>
            </p:nvSpPr>
            <p:spPr bwMode="auto">
              <a:xfrm>
                <a:off x="8151813" y="3241675"/>
                <a:ext cx="284163" cy="12541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2" y="42"/>
                  </a:cxn>
                  <a:cxn ang="0">
                    <a:pos x="19" y="42"/>
                  </a:cxn>
                  <a:cxn ang="0">
                    <a:pos x="96" y="7"/>
                  </a:cxn>
                  <a:cxn ang="0">
                    <a:pos x="96" y="4"/>
                  </a:cxn>
                  <a:cxn ang="0">
                    <a:pos x="64" y="0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98" h="43">
                    <a:moveTo>
                      <a:pt x="0" y="27"/>
                    </a:moveTo>
                    <a:cubicBezTo>
                      <a:pt x="0" y="32"/>
                      <a:pt x="5" y="38"/>
                      <a:pt x="12" y="42"/>
                    </a:cubicBezTo>
                    <a:cubicBezTo>
                      <a:pt x="14" y="43"/>
                      <a:pt x="17" y="43"/>
                      <a:pt x="19" y="42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6"/>
                      <a:pt x="98" y="4"/>
                      <a:pt x="96" y="4"/>
                    </a:cubicBezTo>
                    <a:cubicBezTo>
                      <a:pt x="86" y="2"/>
                      <a:pt x="75" y="0"/>
                      <a:pt x="64" y="0"/>
                    </a:cubicBezTo>
                    <a:cubicBezTo>
                      <a:pt x="29" y="0"/>
                      <a:pt x="0" y="12"/>
                      <a:pt x="0" y="2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5" name="Freeform 84"/>
              <p:cNvSpPr>
                <a:spLocks noEditPoints="1"/>
              </p:cNvSpPr>
              <p:nvPr/>
            </p:nvSpPr>
            <p:spPr bwMode="auto">
              <a:xfrm>
                <a:off x="8228013" y="3005138"/>
                <a:ext cx="155575" cy="236538"/>
              </a:xfrm>
              <a:custGeom>
                <a:avLst/>
                <a:gdLst/>
                <a:ahLst/>
                <a:cxnLst>
                  <a:cxn ang="0">
                    <a:pos x="3" y="81"/>
                  </a:cxn>
                  <a:cxn ang="0">
                    <a:pos x="41" y="77"/>
                  </a:cxn>
                  <a:cxn ang="0">
                    <a:pos x="48" y="77"/>
                  </a:cxn>
                  <a:cxn ang="0">
                    <a:pos x="52" y="74"/>
                  </a:cxn>
                  <a:cxn ang="0">
                    <a:pos x="54" y="58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79"/>
                  </a:cxn>
                  <a:cxn ang="0">
                    <a:pos x="3" y="81"/>
                  </a:cxn>
                  <a:cxn ang="0">
                    <a:pos x="3" y="81"/>
                  </a:cxn>
                  <a:cxn ang="0">
                    <a:pos x="3" y="81"/>
                  </a:cxn>
                </a:cxnLst>
                <a:rect l="0" t="0" r="r" b="b"/>
                <a:pathLst>
                  <a:path w="54" h="82">
                    <a:moveTo>
                      <a:pt x="3" y="81"/>
                    </a:moveTo>
                    <a:cubicBezTo>
                      <a:pt x="14" y="79"/>
                      <a:pt x="27" y="77"/>
                      <a:pt x="41" y="77"/>
                    </a:cubicBezTo>
                    <a:cubicBezTo>
                      <a:pt x="43" y="77"/>
                      <a:pt x="46" y="77"/>
                      <a:pt x="48" y="77"/>
                    </a:cubicBezTo>
                    <a:cubicBezTo>
                      <a:pt x="50" y="77"/>
                      <a:pt x="51" y="76"/>
                      <a:pt x="52" y="74"/>
                    </a:cubicBezTo>
                    <a:cubicBezTo>
                      <a:pt x="54" y="69"/>
                      <a:pt x="54" y="64"/>
                      <a:pt x="54" y="58"/>
                    </a:cubicBezTo>
                    <a:cubicBezTo>
                      <a:pt x="54" y="28"/>
                      <a:pt x="32" y="4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1" y="82"/>
                      <a:pt x="3" y="81"/>
                    </a:cubicBezTo>
                    <a:close/>
                    <a:moveTo>
                      <a:pt x="3" y="81"/>
                    </a:moveTo>
                    <a:cubicBezTo>
                      <a:pt x="3" y="81"/>
                      <a:pt x="3" y="81"/>
                      <a:pt x="3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  <p:sp>
            <p:nvSpPr>
              <p:cNvPr id="16" name="Freeform 85"/>
              <p:cNvSpPr>
                <a:spLocks noEditPoints="1"/>
              </p:cNvSpPr>
              <p:nvPr/>
            </p:nvSpPr>
            <p:spPr bwMode="auto">
              <a:xfrm>
                <a:off x="8048625" y="3005138"/>
                <a:ext cx="155575" cy="312738"/>
              </a:xfrm>
              <a:custGeom>
                <a:avLst/>
                <a:gdLst/>
                <a:ahLst/>
                <a:cxnLst>
                  <a:cxn ang="0">
                    <a:pos x="51" y="86"/>
                  </a:cxn>
                  <a:cxn ang="0">
                    <a:pos x="54" y="81"/>
                  </a:cxn>
                  <a:cxn ang="0">
                    <a:pos x="54" y="4"/>
                  </a:cxn>
                  <a:cxn ang="0">
                    <a:pos x="51" y="0"/>
                  </a:cxn>
                  <a:cxn ang="0">
                    <a:pos x="0" y="58"/>
                  </a:cxn>
                  <a:cxn ang="0">
                    <a:pos x="27" y="107"/>
                  </a:cxn>
                  <a:cxn ang="0">
                    <a:pos x="29" y="108"/>
                  </a:cxn>
                  <a:cxn ang="0">
                    <a:pos x="29" y="108"/>
                  </a:cxn>
                  <a:cxn ang="0">
                    <a:pos x="51" y="86"/>
                  </a:cxn>
                  <a:cxn ang="0">
                    <a:pos x="51" y="86"/>
                  </a:cxn>
                  <a:cxn ang="0">
                    <a:pos x="51" y="86"/>
                  </a:cxn>
                </a:cxnLst>
                <a:rect l="0" t="0" r="r" b="b"/>
                <a:pathLst>
                  <a:path w="54" h="108">
                    <a:moveTo>
                      <a:pt x="51" y="86"/>
                    </a:moveTo>
                    <a:cubicBezTo>
                      <a:pt x="53" y="85"/>
                      <a:pt x="54" y="83"/>
                      <a:pt x="54" y="81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3" y="0"/>
                      <a:pt x="51" y="0"/>
                    </a:cubicBezTo>
                    <a:cubicBezTo>
                      <a:pt x="22" y="4"/>
                      <a:pt x="0" y="28"/>
                      <a:pt x="0" y="58"/>
                    </a:cubicBezTo>
                    <a:cubicBezTo>
                      <a:pt x="0" y="78"/>
                      <a:pt x="11" y="96"/>
                      <a:pt x="27" y="107"/>
                    </a:cubicBezTo>
                    <a:cubicBezTo>
                      <a:pt x="28" y="108"/>
                      <a:pt x="29" y="108"/>
                      <a:pt x="29" y="108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99"/>
                      <a:pt x="38" y="91"/>
                      <a:pt x="51" y="86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baseline="-2500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08597" y="2414998"/>
            <a:ext cx="466275" cy="466275"/>
            <a:chOff x="5410350" y="3092450"/>
            <a:chExt cx="621700" cy="621700"/>
          </a:xfrm>
        </p:grpSpPr>
        <p:sp>
          <p:nvSpPr>
            <p:cNvPr id="18" name="Oval 17"/>
            <p:cNvSpPr/>
            <p:nvPr/>
          </p:nvSpPr>
          <p:spPr>
            <a:xfrm>
              <a:off x="5410350" y="3092450"/>
              <a:ext cx="621700" cy="621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544970" y="3249460"/>
              <a:ext cx="352461" cy="307681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32" y="37"/>
                </a:cxn>
                <a:cxn ang="0">
                  <a:pos x="66" y="115"/>
                </a:cxn>
                <a:cxn ang="0">
                  <a:pos x="0" y="3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5" y="0"/>
                </a:cxn>
              </a:cxnLst>
              <a:rect l="0" t="0" r="r" b="b"/>
              <a:pathLst>
                <a:path w="132" h="115">
                  <a:moveTo>
                    <a:pt x="95" y="0"/>
                  </a:moveTo>
                  <a:cubicBezTo>
                    <a:pt x="116" y="0"/>
                    <a:pt x="132" y="16"/>
                    <a:pt x="132" y="37"/>
                  </a:cubicBezTo>
                  <a:cubicBezTo>
                    <a:pt x="132" y="70"/>
                    <a:pt x="66" y="115"/>
                    <a:pt x="66" y="115"/>
                  </a:cubicBezTo>
                  <a:cubicBezTo>
                    <a:pt x="66" y="115"/>
                    <a:pt x="0" y="72"/>
                    <a:pt x="0" y="37"/>
                  </a:cubicBezTo>
                  <a:cubicBezTo>
                    <a:pt x="0" y="12"/>
                    <a:pt x="16" y="0"/>
                    <a:pt x="36" y="0"/>
                  </a:cubicBezTo>
                  <a:cubicBezTo>
                    <a:pt x="48" y="0"/>
                    <a:pt x="59" y="6"/>
                    <a:pt x="66" y="15"/>
                  </a:cubicBezTo>
                  <a:cubicBezTo>
                    <a:pt x="72" y="6"/>
                    <a:pt x="83" y="0"/>
                    <a:pt x="9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6158" y="742950"/>
            <a:ext cx="611154" cy="552945"/>
            <a:chOff x="8265613" y="2275199"/>
            <a:chExt cx="256539" cy="232106"/>
          </a:xfrm>
          <a:solidFill>
            <a:schemeClr val="bg1"/>
          </a:solidFill>
        </p:grpSpPr>
        <p:sp>
          <p:nvSpPr>
            <p:cNvPr id="56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952500" y="815658"/>
            <a:ext cx="2434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2314" y="758476"/>
            <a:ext cx="611154" cy="552945"/>
            <a:chOff x="8265613" y="2275199"/>
            <a:chExt cx="256539" cy="232106"/>
          </a:xfrm>
          <a:solidFill>
            <a:schemeClr val="accent1"/>
          </a:solidFill>
        </p:grpSpPr>
        <p:sp>
          <p:nvSpPr>
            <p:cNvPr id="63" name="Freeform 506"/>
            <p:cNvSpPr>
              <a:spLocks/>
            </p:cNvSpPr>
            <p:nvPr/>
          </p:nvSpPr>
          <p:spPr bwMode="auto">
            <a:xfrm>
              <a:off x="8265613" y="2275199"/>
              <a:ext cx="256539" cy="113436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58" y="27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17"/>
                </a:cxn>
                <a:cxn ang="0">
                  <a:pos x="61" y="11"/>
                </a:cxn>
                <a:cxn ang="0">
                  <a:pos x="51" y="0"/>
                </a:cxn>
                <a:cxn ang="0">
                  <a:pos x="40" y="11"/>
                </a:cxn>
                <a:cxn ang="0">
                  <a:pos x="42" y="16"/>
                </a:cxn>
                <a:cxn ang="0">
                  <a:pos x="45" y="26"/>
                </a:cxn>
                <a:cxn ang="0">
                  <a:pos x="45" y="30"/>
                </a:cxn>
                <a:cxn ang="0">
                  <a:pos x="44" y="27"/>
                </a:cxn>
                <a:cxn ang="0">
                  <a:pos x="32" y="20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8" y="33"/>
                </a:cxn>
                <a:cxn ang="0">
                  <a:pos x="28" y="45"/>
                </a:cxn>
                <a:cxn ang="0">
                  <a:pos x="27" y="42"/>
                </a:cxn>
                <a:cxn ang="0">
                  <a:pos x="26" y="36"/>
                </a:cxn>
                <a:cxn ang="0">
                  <a:pos x="34" y="28"/>
                </a:cxn>
                <a:cxn ang="0">
                  <a:pos x="39" y="32"/>
                </a:cxn>
                <a:cxn ang="0">
                  <a:pos x="42" y="36"/>
                </a:cxn>
                <a:cxn ang="0">
                  <a:pos x="51" y="40"/>
                </a:cxn>
                <a:cxn ang="0">
                  <a:pos x="61" y="36"/>
                </a:cxn>
                <a:cxn ang="0">
                  <a:pos x="63" y="32"/>
                </a:cxn>
                <a:cxn ang="0">
                  <a:pos x="72" y="29"/>
                </a:cxn>
                <a:cxn ang="0">
                  <a:pos x="76" y="36"/>
                </a:cxn>
                <a:cxn ang="0">
                  <a:pos x="75" y="42"/>
                </a:cxn>
                <a:cxn ang="0">
                  <a:pos x="74" y="45"/>
                </a:cxn>
                <a:cxn ang="0">
                  <a:pos x="94" y="33"/>
                </a:cxn>
                <a:cxn ang="0">
                  <a:pos x="101" y="25"/>
                </a:cxn>
                <a:cxn ang="0">
                  <a:pos x="101" y="22"/>
                </a:cxn>
                <a:cxn ang="0">
                  <a:pos x="98" y="20"/>
                </a:cxn>
                <a:cxn ang="0">
                  <a:pos x="70" y="20"/>
                </a:cxn>
              </a:cxnLst>
              <a:rect l="0" t="0" r="r" b="b"/>
              <a:pathLst>
                <a:path w="102" h="45">
                  <a:moveTo>
                    <a:pt x="70" y="20"/>
                  </a:moveTo>
                  <a:cubicBezTo>
                    <a:pt x="65" y="20"/>
                    <a:pt x="61" y="23"/>
                    <a:pt x="58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7" y="20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1" y="5"/>
                    <a:pt x="56" y="0"/>
                    <a:pt x="51" y="0"/>
                  </a:cubicBezTo>
                  <a:cubicBezTo>
                    <a:pt x="45" y="0"/>
                    <a:pt x="40" y="5"/>
                    <a:pt x="40" y="11"/>
                  </a:cubicBezTo>
                  <a:cubicBezTo>
                    <a:pt x="40" y="13"/>
                    <a:pt x="41" y="15"/>
                    <a:pt x="42" y="16"/>
                  </a:cubicBezTo>
                  <a:cubicBezTo>
                    <a:pt x="44" y="19"/>
                    <a:pt x="45" y="23"/>
                    <a:pt x="45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3"/>
                    <a:pt x="37" y="20"/>
                    <a:pt x="3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1" y="20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2" y="28"/>
                    <a:pt x="5" y="31"/>
                    <a:pt x="8" y="33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4"/>
                    <a:pt x="27" y="43"/>
                    <a:pt x="27" y="42"/>
                  </a:cubicBezTo>
                  <a:cubicBezTo>
                    <a:pt x="26" y="40"/>
                    <a:pt x="26" y="38"/>
                    <a:pt x="26" y="36"/>
                  </a:cubicBezTo>
                  <a:cubicBezTo>
                    <a:pt x="26" y="31"/>
                    <a:pt x="30" y="28"/>
                    <a:pt x="34" y="28"/>
                  </a:cubicBezTo>
                  <a:cubicBezTo>
                    <a:pt x="36" y="29"/>
                    <a:pt x="38" y="30"/>
                    <a:pt x="39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5" y="39"/>
                    <a:pt x="51" y="40"/>
                  </a:cubicBezTo>
                  <a:cubicBezTo>
                    <a:pt x="57" y="38"/>
                    <a:pt x="61" y="36"/>
                    <a:pt x="61" y="3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5" y="29"/>
                    <a:pt x="69" y="27"/>
                    <a:pt x="72" y="29"/>
                  </a:cubicBezTo>
                  <a:cubicBezTo>
                    <a:pt x="74" y="30"/>
                    <a:pt x="76" y="33"/>
                    <a:pt x="76" y="36"/>
                  </a:cubicBezTo>
                  <a:cubicBezTo>
                    <a:pt x="76" y="38"/>
                    <a:pt x="76" y="40"/>
                    <a:pt x="75" y="42"/>
                  </a:cubicBezTo>
                  <a:cubicBezTo>
                    <a:pt x="75" y="43"/>
                    <a:pt x="74" y="44"/>
                    <a:pt x="74" y="45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1"/>
                    <a:pt x="100" y="28"/>
                    <a:pt x="101" y="25"/>
                  </a:cubicBezTo>
                  <a:cubicBezTo>
                    <a:pt x="102" y="24"/>
                    <a:pt x="102" y="23"/>
                    <a:pt x="101" y="22"/>
                  </a:cubicBezTo>
                  <a:cubicBezTo>
                    <a:pt x="101" y="20"/>
                    <a:pt x="100" y="20"/>
                    <a:pt x="98" y="20"/>
                  </a:cubicBezTo>
                  <a:lnTo>
                    <a:pt x="7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07"/>
            <p:cNvSpPr>
              <a:spLocks/>
            </p:cNvSpPr>
            <p:nvPr/>
          </p:nvSpPr>
          <p:spPr bwMode="auto">
            <a:xfrm>
              <a:off x="8384284" y="2427027"/>
              <a:ext cx="22688" cy="87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3"/>
                    <a:pt x="8" y="3"/>
                    <a:pt x="9" y="2"/>
                  </a:cubicBezTo>
                  <a:cubicBezTo>
                    <a:pt x="8" y="2"/>
                    <a:pt x="5" y="1"/>
                    <a:pt x="4" y="0"/>
                  </a:cubicBezTo>
                  <a:cubicBezTo>
                    <a:pt x="3" y="1"/>
                    <a:pt x="0" y="2"/>
                    <a:pt x="0" y="2"/>
                  </a:cubicBezTo>
                  <a:cubicBezTo>
                    <a:pt x="0" y="3"/>
                    <a:pt x="4" y="3"/>
                    <a:pt x="4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08"/>
            <p:cNvSpPr>
              <a:spLocks/>
            </p:cNvSpPr>
            <p:nvPr/>
          </p:nvSpPr>
          <p:spPr bwMode="auto">
            <a:xfrm>
              <a:off x="8379049" y="2477637"/>
              <a:ext cx="27923" cy="2966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cubicBezTo>
                    <a:pt x="8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09"/>
            <p:cNvSpPr>
              <a:spLocks/>
            </p:cNvSpPr>
            <p:nvPr/>
          </p:nvSpPr>
          <p:spPr bwMode="auto">
            <a:xfrm>
              <a:off x="8349381" y="2467166"/>
              <a:ext cx="22688" cy="2966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9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9" h="12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1" y="8"/>
                    <a:pt x="1" y="9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3"/>
                    <a:pt x="9" y="2"/>
                    <a:pt x="9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510"/>
            <p:cNvSpPr>
              <a:spLocks/>
            </p:cNvSpPr>
            <p:nvPr/>
          </p:nvSpPr>
          <p:spPr bwMode="auto">
            <a:xfrm>
              <a:off x="8338910" y="2350240"/>
              <a:ext cx="118671" cy="106455"/>
            </a:xfrm>
            <a:custGeom>
              <a:avLst/>
              <a:gdLst/>
              <a:ahLst/>
              <a:cxnLst>
                <a:cxn ang="0">
                  <a:pos x="43" y="26"/>
                </a:cxn>
                <a:cxn ang="0">
                  <a:pos x="35" y="20"/>
                </a:cxn>
                <a:cxn ang="0">
                  <a:pos x="39" y="17"/>
                </a:cxn>
                <a:cxn ang="0">
                  <a:pos x="44" y="6"/>
                </a:cxn>
                <a:cxn ang="0">
                  <a:pos x="44" y="5"/>
                </a:cxn>
                <a:cxn ang="0">
                  <a:pos x="39" y="1"/>
                </a:cxn>
                <a:cxn ang="0">
                  <a:pos x="35" y="5"/>
                </a:cxn>
                <a:cxn ang="0">
                  <a:pos x="34" y="7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2" y="14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2" y="9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22" y="26"/>
                </a:cxn>
                <a:cxn ang="0">
                  <a:pos x="34" y="33"/>
                </a:cxn>
                <a:cxn ang="0">
                  <a:pos x="32" y="34"/>
                </a:cxn>
                <a:cxn ang="0">
                  <a:pos x="28" y="36"/>
                </a:cxn>
                <a:cxn ang="0">
                  <a:pos x="25" y="36"/>
                </a:cxn>
                <a:cxn ang="0">
                  <a:pos x="39" y="42"/>
                </a:cxn>
                <a:cxn ang="0">
                  <a:pos x="39" y="42"/>
                </a:cxn>
                <a:cxn ang="0">
                  <a:pos x="41" y="41"/>
                </a:cxn>
                <a:cxn ang="0">
                  <a:pos x="43" y="26"/>
                </a:cxn>
              </a:cxnLst>
              <a:rect l="0" t="0" r="r" b="b"/>
              <a:pathLst>
                <a:path w="47" h="42">
                  <a:moveTo>
                    <a:pt x="43" y="26"/>
                  </a:moveTo>
                  <a:cubicBezTo>
                    <a:pt x="41" y="23"/>
                    <a:pt x="36" y="20"/>
                    <a:pt x="35" y="20"/>
                  </a:cubicBezTo>
                  <a:cubicBezTo>
                    <a:pt x="37" y="19"/>
                    <a:pt x="38" y="18"/>
                    <a:pt x="39" y="17"/>
                  </a:cubicBezTo>
                  <a:cubicBezTo>
                    <a:pt x="44" y="12"/>
                    <a:pt x="44" y="7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36" y="1"/>
                    <a:pt x="34" y="3"/>
                    <a:pt x="35" y="5"/>
                  </a:cubicBezTo>
                  <a:cubicBezTo>
                    <a:pt x="34" y="5"/>
                    <a:pt x="35" y="6"/>
                    <a:pt x="34" y="7"/>
                  </a:cubicBezTo>
                  <a:cubicBezTo>
                    <a:pt x="34" y="8"/>
                    <a:pt x="33" y="8"/>
                    <a:pt x="32" y="9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4" y="13"/>
                    <a:pt x="22" y="14"/>
                  </a:cubicBezTo>
                  <a:cubicBezTo>
                    <a:pt x="20" y="14"/>
                    <a:pt x="18" y="13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4" y="11"/>
                    <a:pt x="13" y="10"/>
                    <a:pt x="12" y="9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3"/>
                    <a:pt x="4" y="16"/>
                    <a:pt x="9" y="20"/>
                  </a:cubicBezTo>
                  <a:cubicBezTo>
                    <a:pt x="15" y="23"/>
                    <a:pt x="22" y="26"/>
                    <a:pt x="22" y="26"/>
                  </a:cubicBezTo>
                  <a:cubicBezTo>
                    <a:pt x="23" y="27"/>
                    <a:pt x="35" y="31"/>
                    <a:pt x="34" y="33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0" y="35"/>
                    <a:pt x="29" y="35"/>
                    <a:pt x="28" y="36"/>
                  </a:cubicBezTo>
                  <a:cubicBezTo>
                    <a:pt x="27" y="36"/>
                    <a:pt x="26" y="36"/>
                    <a:pt x="25" y="36"/>
                  </a:cubicBezTo>
                  <a:cubicBezTo>
                    <a:pt x="32" y="38"/>
                    <a:pt x="37" y="41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1" y="41"/>
                  </a:cubicBezTo>
                  <a:cubicBezTo>
                    <a:pt x="43" y="39"/>
                    <a:pt x="47" y="33"/>
                    <a:pt x="43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11"/>
            <p:cNvSpPr>
              <a:spLocks/>
            </p:cNvSpPr>
            <p:nvPr/>
          </p:nvSpPr>
          <p:spPr bwMode="auto">
            <a:xfrm>
              <a:off x="8338910" y="2406085"/>
              <a:ext cx="104709" cy="9074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8" y="6"/>
                </a:cxn>
                <a:cxn ang="0">
                  <a:pos x="6" y="0"/>
                </a:cxn>
                <a:cxn ang="0">
                  <a:pos x="1" y="4"/>
                </a:cxn>
                <a:cxn ang="0">
                  <a:pos x="0" y="12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9" y="22"/>
                </a:cxn>
                <a:cxn ang="0">
                  <a:pos x="18" y="24"/>
                </a:cxn>
                <a:cxn ang="0">
                  <a:pos x="26" y="25"/>
                </a:cxn>
                <a:cxn ang="0">
                  <a:pos x="35" y="29"/>
                </a:cxn>
                <a:cxn ang="0">
                  <a:pos x="36" y="32"/>
                </a:cxn>
                <a:cxn ang="0">
                  <a:pos x="36" y="35"/>
                </a:cxn>
                <a:cxn ang="0">
                  <a:pos x="36" y="36"/>
                </a:cxn>
                <a:cxn ang="0">
                  <a:pos x="39" y="33"/>
                </a:cxn>
                <a:cxn ang="0">
                  <a:pos x="37" y="22"/>
                </a:cxn>
              </a:cxnLst>
              <a:rect l="0" t="0" r="r" b="b"/>
              <a:pathLst>
                <a:path w="42" h="36">
                  <a:moveTo>
                    <a:pt x="37" y="22"/>
                  </a:moveTo>
                  <a:cubicBezTo>
                    <a:pt x="32" y="18"/>
                    <a:pt x="13" y="13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6" y="7"/>
                    <a:pt x="18" y="6"/>
                  </a:cubicBezTo>
                  <a:cubicBezTo>
                    <a:pt x="13" y="3"/>
                    <a:pt x="8" y="1"/>
                    <a:pt x="6" y="0"/>
                  </a:cubicBezTo>
                  <a:cubicBezTo>
                    <a:pt x="4" y="1"/>
                    <a:pt x="3" y="2"/>
                    <a:pt x="1" y="4"/>
                  </a:cubicBezTo>
                  <a:cubicBezTo>
                    <a:pt x="0" y="8"/>
                    <a:pt x="0" y="12"/>
                    <a:pt x="0" y="12"/>
                  </a:cubicBezTo>
                  <a:cubicBezTo>
                    <a:pt x="0" y="15"/>
                    <a:pt x="1" y="18"/>
                    <a:pt x="3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6" y="22"/>
                    <a:pt x="8" y="22"/>
                    <a:pt x="9" y="22"/>
                  </a:cubicBezTo>
                  <a:cubicBezTo>
                    <a:pt x="13" y="23"/>
                    <a:pt x="16" y="24"/>
                    <a:pt x="18" y="24"/>
                  </a:cubicBezTo>
                  <a:cubicBezTo>
                    <a:pt x="21" y="24"/>
                    <a:pt x="23" y="25"/>
                    <a:pt x="26" y="25"/>
                  </a:cubicBezTo>
                  <a:cubicBezTo>
                    <a:pt x="27" y="25"/>
                    <a:pt x="33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8" y="36"/>
                    <a:pt x="39" y="33"/>
                  </a:cubicBezTo>
                  <a:cubicBezTo>
                    <a:pt x="42" y="25"/>
                    <a:pt x="37" y="22"/>
                    <a:pt x="37" y="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0" name="Rectangle 49"/>
          <p:cNvSpPr/>
          <p:nvPr/>
        </p:nvSpPr>
        <p:spPr>
          <a:xfrm flipV="1">
            <a:off x="9525" y="1436371"/>
            <a:ext cx="3762375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952500" y="1648420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</a:rPr>
              <a:t>OA is classified as primary and secondary OA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694" y="2414998"/>
            <a:ext cx="4762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</a:rPr>
              <a:t>Primary OA is associated with aging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312" y="3176598"/>
            <a:ext cx="533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Secondary OA is pertinent to disease or other factors</a:t>
            </a:r>
          </a:p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</a:rPr>
              <a:t>             Obesity          </a:t>
            </a:r>
          </a:p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</a:rPr>
              <a:t>             Damage</a:t>
            </a:r>
          </a:p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</a:rPr>
              <a:t>             Surgery</a:t>
            </a:r>
          </a:p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</a:rPr>
              <a:t>             Metabolism disorder</a:t>
            </a:r>
          </a:p>
        </p:txBody>
      </p:sp>
      <p:sp>
        <p:nvSpPr>
          <p:cNvPr id="35" name="Freeform 709"/>
          <p:cNvSpPr>
            <a:spLocks noEditPoints="1"/>
          </p:cNvSpPr>
          <p:nvPr/>
        </p:nvSpPr>
        <p:spPr bwMode="auto">
          <a:xfrm>
            <a:off x="405310" y="1759910"/>
            <a:ext cx="288174" cy="304800"/>
          </a:xfrm>
          <a:custGeom>
            <a:avLst/>
            <a:gdLst/>
            <a:ahLst/>
            <a:cxnLst>
              <a:cxn ang="0">
                <a:pos x="96" y="63"/>
              </a:cxn>
              <a:cxn ang="0">
                <a:pos x="96" y="62"/>
              </a:cxn>
              <a:cxn ang="0">
                <a:pos x="90" y="55"/>
              </a:cxn>
              <a:cxn ang="0">
                <a:pos x="83" y="62"/>
              </a:cxn>
              <a:cxn ang="0">
                <a:pos x="83" y="63"/>
              </a:cxn>
              <a:cxn ang="0">
                <a:pos x="82" y="59"/>
              </a:cxn>
              <a:cxn ang="0">
                <a:pos x="90" y="52"/>
              </a:cxn>
              <a:cxn ang="0">
                <a:pos x="97" y="59"/>
              </a:cxn>
              <a:cxn ang="0">
                <a:pos x="96" y="63"/>
              </a:cxn>
              <a:cxn ang="0">
                <a:pos x="20" y="47"/>
              </a:cxn>
              <a:cxn ang="0">
                <a:pos x="43" y="47"/>
              </a:cxn>
              <a:cxn ang="0">
                <a:pos x="34" y="54"/>
              </a:cxn>
              <a:cxn ang="0">
                <a:pos x="28" y="54"/>
              </a:cxn>
              <a:cxn ang="0">
                <a:pos x="20" y="47"/>
              </a:cxn>
              <a:cxn ang="0">
                <a:pos x="90" y="46"/>
              </a:cxn>
              <a:cxn ang="0">
                <a:pos x="78" y="52"/>
              </a:cxn>
              <a:cxn ang="0">
                <a:pos x="72" y="53"/>
              </a:cxn>
              <a:cxn ang="0">
                <a:pos x="63" y="68"/>
              </a:cxn>
              <a:cxn ang="0">
                <a:pos x="51" y="83"/>
              </a:cxn>
              <a:cxn ang="0">
                <a:pos x="42" y="80"/>
              </a:cxn>
              <a:cxn ang="0">
                <a:pos x="37" y="64"/>
              </a:cxn>
              <a:cxn ang="0">
                <a:pos x="39" y="60"/>
              </a:cxn>
              <a:cxn ang="0">
                <a:pos x="62" y="25"/>
              </a:cxn>
              <a:cxn ang="0">
                <a:pos x="48" y="5"/>
              </a:cxn>
              <a:cxn ang="0">
                <a:pos x="48" y="5"/>
              </a:cxn>
              <a:cxn ang="0">
                <a:pos x="41" y="0"/>
              </a:cxn>
              <a:cxn ang="0">
                <a:pos x="33" y="8"/>
              </a:cxn>
              <a:cxn ang="0">
                <a:pos x="41" y="16"/>
              </a:cxn>
              <a:cxn ang="0">
                <a:pos x="47" y="13"/>
              </a:cxn>
              <a:cxn ang="0">
                <a:pos x="55" y="25"/>
              </a:cxn>
              <a:cxn ang="0">
                <a:pos x="49" y="40"/>
              </a:cxn>
              <a:cxn ang="0">
                <a:pos x="13" y="40"/>
              </a:cxn>
              <a:cxn ang="0">
                <a:pos x="8" y="25"/>
              </a:cxn>
              <a:cxn ang="0">
                <a:pos x="16" y="13"/>
              </a:cxn>
              <a:cxn ang="0">
                <a:pos x="21" y="16"/>
              </a:cxn>
              <a:cxn ang="0">
                <a:pos x="29" y="8"/>
              </a:cxn>
              <a:cxn ang="0">
                <a:pos x="21" y="0"/>
              </a:cxn>
              <a:cxn ang="0">
                <a:pos x="14" y="6"/>
              </a:cxn>
              <a:cxn ang="0">
                <a:pos x="14" y="6"/>
              </a:cxn>
              <a:cxn ang="0">
                <a:pos x="1" y="25"/>
              </a:cxn>
              <a:cxn ang="0">
                <a:pos x="28" y="62"/>
              </a:cxn>
              <a:cxn ang="0">
                <a:pos x="37" y="85"/>
              </a:cxn>
              <a:cxn ang="0">
                <a:pos x="50" y="90"/>
              </a:cxn>
              <a:cxn ang="0">
                <a:pos x="51" y="90"/>
              </a:cxn>
              <a:cxn ang="0">
                <a:pos x="70" y="70"/>
              </a:cxn>
              <a:cxn ang="0">
                <a:pos x="75" y="60"/>
              </a:cxn>
              <a:cxn ang="0">
                <a:pos x="76" y="60"/>
              </a:cxn>
              <a:cxn ang="0">
                <a:pos x="90" y="73"/>
              </a:cxn>
              <a:cxn ang="0">
                <a:pos x="103" y="59"/>
              </a:cxn>
              <a:cxn ang="0">
                <a:pos x="90" y="46"/>
              </a:cxn>
            </a:cxnLst>
            <a:rect l="0" t="0" r="r" b="b"/>
            <a:pathLst>
              <a:path w="103" h="90">
                <a:moveTo>
                  <a:pt x="96" y="63"/>
                </a:moveTo>
                <a:cubicBezTo>
                  <a:pt x="96" y="62"/>
                  <a:pt x="96" y="62"/>
                  <a:pt x="96" y="62"/>
                </a:cubicBezTo>
                <a:cubicBezTo>
                  <a:pt x="96" y="58"/>
                  <a:pt x="93" y="55"/>
                  <a:pt x="90" y="55"/>
                </a:cubicBezTo>
                <a:cubicBezTo>
                  <a:pt x="86" y="55"/>
                  <a:pt x="83" y="58"/>
                  <a:pt x="83" y="62"/>
                </a:cubicBezTo>
                <a:cubicBezTo>
                  <a:pt x="83" y="62"/>
                  <a:pt x="83" y="62"/>
                  <a:pt x="83" y="63"/>
                </a:cubicBezTo>
                <a:cubicBezTo>
                  <a:pt x="82" y="62"/>
                  <a:pt x="82" y="61"/>
                  <a:pt x="82" y="59"/>
                </a:cubicBezTo>
                <a:cubicBezTo>
                  <a:pt x="82" y="55"/>
                  <a:pt x="85" y="52"/>
                  <a:pt x="90" y="52"/>
                </a:cubicBezTo>
                <a:cubicBezTo>
                  <a:pt x="94" y="52"/>
                  <a:pt x="97" y="55"/>
                  <a:pt x="97" y="59"/>
                </a:cubicBezTo>
                <a:cubicBezTo>
                  <a:pt x="97" y="61"/>
                  <a:pt x="97" y="62"/>
                  <a:pt x="96" y="63"/>
                </a:cubicBezTo>
                <a:moveTo>
                  <a:pt x="20" y="47"/>
                </a:moveTo>
                <a:cubicBezTo>
                  <a:pt x="43" y="47"/>
                  <a:pt x="43" y="47"/>
                  <a:pt x="43" y="47"/>
                </a:cubicBezTo>
                <a:cubicBezTo>
                  <a:pt x="40" y="50"/>
                  <a:pt x="37" y="52"/>
                  <a:pt x="34" y="54"/>
                </a:cubicBezTo>
                <a:cubicBezTo>
                  <a:pt x="33" y="55"/>
                  <a:pt x="30" y="55"/>
                  <a:pt x="28" y="54"/>
                </a:cubicBezTo>
                <a:cubicBezTo>
                  <a:pt x="25" y="52"/>
                  <a:pt x="22" y="49"/>
                  <a:pt x="20" y="47"/>
                </a:cubicBezTo>
                <a:moveTo>
                  <a:pt x="90" y="46"/>
                </a:moveTo>
                <a:cubicBezTo>
                  <a:pt x="85" y="46"/>
                  <a:pt x="81" y="48"/>
                  <a:pt x="78" y="52"/>
                </a:cubicBezTo>
                <a:cubicBezTo>
                  <a:pt x="76" y="52"/>
                  <a:pt x="74" y="52"/>
                  <a:pt x="72" y="53"/>
                </a:cubicBezTo>
                <a:cubicBezTo>
                  <a:pt x="67" y="56"/>
                  <a:pt x="65" y="62"/>
                  <a:pt x="63" y="68"/>
                </a:cubicBezTo>
                <a:cubicBezTo>
                  <a:pt x="61" y="77"/>
                  <a:pt x="59" y="82"/>
                  <a:pt x="51" y="83"/>
                </a:cubicBezTo>
                <a:cubicBezTo>
                  <a:pt x="47" y="83"/>
                  <a:pt x="44" y="82"/>
                  <a:pt x="42" y="80"/>
                </a:cubicBezTo>
                <a:cubicBezTo>
                  <a:pt x="38" y="76"/>
                  <a:pt x="37" y="68"/>
                  <a:pt x="37" y="64"/>
                </a:cubicBezTo>
                <a:cubicBezTo>
                  <a:pt x="37" y="62"/>
                  <a:pt x="37" y="61"/>
                  <a:pt x="39" y="60"/>
                </a:cubicBezTo>
                <a:cubicBezTo>
                  <a:pt x="55" y="48"/>
                  <a:pt x="63" y="36"/>
                  <a:pt x="62" y="25"/>
                </a:cubicBezTo>
                <a:cubicBezTo>
                  <a:pt x="61" y="14"/>
                  <a:pt x="52" y="8"/>
                  <a:pt x="48" y="5"/>
                </a:cubicBezTo>
                <a:cubicBezTo>
                  <a:pt x="48" y="6"/>
                  <a:pt x="48" y="6"/>
                  <a:pt x="48" y="5"/>
                </a:cubicBezTo>
                <a:cubicBezTo>
                  <a:pt x="47" y="2"/>
                  <a:pt x="44" y="0"/>
                  <a:pt x="41" y="0"/>
                </a:cubicBezTo>
                <a:cubicBezTo>
                  <a:pt x="36" y="0"/>
                  <a:pt x="33" y="4"/>
                  <a:pt x="33" y="8"/>
                </a:cubicBezTo>
                <a:cubicBezTo>
                  <a:pt x="33" y="12"/>
                  <a:pt x="36" y="16"/>
                  <a:pt x="41" y="16"/>
                </a:cubicBezTo>
                <a:cubicBezTo>
                  <a:pt x="43" y="16"/>
                  <a:pt x="45" y="15"/>
                  <a:pt x="47" y="13"/>
                </a:cubicBezTo>
                <a:cubicBezTo>
                  <a:pt x="50" y="15"/>
                  <a:pt x="54" y="20"/>
                  <a:pt x="55" y="25"/>
                </a:cubicBezTo>
                <a:cubicBezTo>
                  <a:pt x="55" y="30"/>
                  <a:pt x="53" y="35"/>
                  <a:pt x="49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9" y="35"/>
                  <a:pt x="8" y="30"/>
                  <a:pt x="8" y="25"/>
                </a:cubicBezTo>
                <a:cubicBezTo>
                  <a:pt x="9" y="20"/>
                  <a:pt x="16" y="13"/>
                  <a:pt x="16" y="13"/>
                </a:cubicBezTo>
                <a:cubicBezTo>
                  <a:pt x="17" y="15"/>
                  <a:pt x="19" y="16"/>
                  <a:pt x="21" y="16"/>
                </a:cubicBezTo>
                <a:cubicBezTo>
                  <a:pt x="25" y="16"/>
                  <a:pt x="29" y="12"/>
                  <a:pt x="29" y="8"/>
                </a:cubicBezTo>
                <a:cubicBezTo>
                  <a:pt x="29" y="4"/>
                  <a:pt x="25" y="0"/>
                  <a:pt x="21" y="0"/>
                </a:cubicBezTo>
                <a:cubicBezTo>
                  <a:pt x="17" y="0"/>
                  <a:pt x="14" y="3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9" y="9"/>
                  <a:pt x="2" y="15"/>
                  <a:pt x="1" y="25"/>
                </a:cubicBezTo>
                <a:cubicBezTo>
                  <a:pt x="0" y="37"/>
                  <a:pt x="9" y="49"/>
                  <a:pt x="28" y="62"/>
                </a:cubicBezTo>
                <a:cubicBezTo>
                  <a:pt x="30" y="64"/>
                  <a:pt x="31" y="79"/>
                  <a:pt x="37" y="85"/>
                </a:cubicBezTo>
                <a:cubicBezTo>
                  <a:pt x="40" y="88"/>
                  <a:pt x="44" y="90"/>
                  <a:pt x="50" y="90"/>
                </a:cubicBezTo>
                <a:cubicBezTo>
                  <a:pt x="50" y="90"/>
                  <a:pt x="51" y="90"/>
                  <a:pt x="51" y="90"/>
                </a:cubicBezTo>
                <a:cubicBezTo>
                  <a:pt x="65" y="89"/>
                  <a:pt x="68" y="78"/>
                  <a:pt x="70" y="70"/>
                </a:cubicBezTo>
                <a:cubicBezTo>
                  <a:pt x="71" y="66"/>
                  <a:pt x="73" y="61"/>
                  <a:pt x="75" y="60"/>
                </a:cubicBezTo>
                <a:cubicBezTo>
                  <a:pt x="76" y="60"/>
                  <a:pt x="76" y="61"/>
                  <a:pt x="76" y="60"/>
                </a:cubicBezTo>
                <a:cubicBezTo>
                  <a:pt x="76" y="68"/>
                  <a:pt x="82" y="73"/>
                  <a:pt x="90" y="73"/>
                </a:cubicBezTo>
                <a:cubicBezTo>
                  <a:pt x="97" y="73"/>
                  <a:pt x="103" y="67"/>
                  <a:pt x="103" y="59"/>
                </a:cubicBezTo>
                <a:cubicBezTo>
                  <a:pt x="103" y="52"/>
                  <a:pt x="97" y="46"/>
                  <a:pt x="90" y="4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91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2332" y="590550"/>
            <a:ext cx="6276272" cy="495383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Clinical significant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>
          <a:xfrm>
            <a:off x="2761346" y="1437783"/>
            <a:ext cx="742950" cy="8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>
            <a:off x="2771718" y="2336963"/>
            <a:ext cx="742950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2777087" y="3204277"/>
            <a:ext cx="742950" cy="8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3600450" y="1442970"/>
            <a:ext cx="2571750" cy="8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Pain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3600450" y="2340561"/>
            <a:ext cx="2571750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3600449" y="3209693"/>
            <a:ext cx="2571750" cy="8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/>
          <p:cNvSpPr/>
          <p:nvPr/>
        </p:nvSpPr>
        <p:spPr>
          <a:xfrm>
            <a:off x="2878403" y="2455217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920002" y="3321992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40392" y="4188767"/>
            <a:ext cx="51007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600450" y="2528886"/>
            <a:ext cx="24003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Excessive stiffness</a:t>
            </a:r>
          </a:p>
        </p:txBody>
      </p:sp>
      <p:grpSp>
        <p:nvGrpSpPr>
          <p:cNvPr id="55" name="Group 117"/>
          <p:cNvGrpSpPr/>
          <p:nvPr/>
        </p:nvGrpSpPr>
        <p:grpSpPr>
          <a:xfrm>
            <a:off x="2965798" y="3448319"/>
            <a:ext cx="322856" cy="312015"/>
            <a:chOff x="8048625" y="3005138"/>
            <a:chExt cx="473088" cy="457201"/>
          </a:xfrm>
          <a:solidFill>
            <a:schemeClr val="bg1"/>
          </a:solidFill>
        </p:grpSpPr>
        <p:sp>
          <p:nvSpPr>
            <p:cNvPr id="56" name="Freeform 81"/>
            <p:cNvSpPr>
              <a:spLocks noEditPoints="1"/>
            </p:cNvSpPr>
            <p:nvPr/>
          </p:nvSpPr>
          <p:spPr bwMode="auto">
            <a:xfrm>
              <a:off x="8148650" y="3338514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57" name="Freeform 82"/>
            <p:cNvSpPr>
              <a:spLocks noEditPoints="1"/>
            </p:cNvSpPr>
            <p:nvPr/>
          </p:nvSpPr>
          <p:spPr bwMode="auto">
            <a:xfrm>
              <a:off x="8229605" y="3268667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58" name="Freeform 83"/>
            <p:cNvSpPr>
              <a:spLocks noEditPoints="1"/>
            </p:cNvSpPr>
            <p:nvPr/>
          </p:nvSpPr>
          <p:spPr bwMode="auto">
            <a:xfrm>
              <a:off x="8151815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59" name="Freeform 84"/>
            <p:cNvSpPr>
              <a:spLocks noEditPoints="1"/>
            </p:cNvSpPr>
            <p:nvPr/>
          </p:nvSpPr>
          <p:spPr bwMode="auto">
            <a:xfrm>
              <a:off x="8228014" y="3005138"/>
              <a:ext cx="155575" cy="236539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60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</p:grpSp>
      <p:grpSp>
        <p:nvGrpSpPr>
          <p:cNvPr id="61" name="Group 126"/>
          <p:cNvGrpSpPr/>
          <p:nvPr/>
        </p:nvGrpSpPr>
        <p:grpSpPr>
          <a:xfrm>
            <a:off x="2925432" y="2582175"/>
            <a:ext cx="422514" cy="310931"/>
            <a:chOff x="8085145" y="895350"/>
            <a:chExt cx="619118" cy="455613"/>
          </a:xfrm>
          <a:solidFill>
            <a:schemeClr val="bg1"/>
          </a:solidFill>
        </p:grpSpPr>
        <p:sp>
          <p:nvSpPr>
            <p:cNvPr id="62" name="Freeform 87"/>
            <p:cNvSpPr>
              <a:spLocks noEditPoints="1"/>
            </p:cNvSpPr>
            <p:nvPr/>
          </p:nvSpPr>
          <p:spPr bwMode="auto">
            <a:xfrm>
              <a:off x="8085145" y="895350"/>
              <a:ext cx="369888" cy="328613"/>
            </a:xfrm>
            <a:custGeom>
              <a:avLst/>
              <a:gdLst/>
              <a:ahLst/>
              <a:cxnLst>
                <a:cxn ang="0">
                  <a:pos x="80" y="113"/>
                </a:cxn>
                <a:cxn ang="0">
                  <a:pos x="82" y="104"/>
                </a:cxn>
                <a:cxn ang="0">
                  <a:pos x="119" y="47"/>
                </a:cxn>
                <a:cxn ang="0">
                  <a:pos x="128" y="41"/>
                </a:cxn>
                <a:cxn ang="0">
                  <a:pos x="72" y="6"/>
                </a:cxn>
                <a:cxn ang="0">
                  <a:pos x="49" y="0"/>
                </a:cxn>
                <a:cxn ang="0">
                  <a:pos x="12" y="21"/>
                </a:cxn>
                <a:cxn ang="0">
                  <a:pos x="26" y="80"/>
                </a:cxn>
                <a:cxn ang="0">
                  <a:pos x="80" y="113"/>
                </a:cxn>
                <a:cxn ang="0">
                  <a:pos x="23" y="28"/>
                </a:cxn>
                <a:cxn ang="0">
                  <a:pos x="49" y="13"/>
                </a:cxn>
                <a:cxn ang="0">
                  <a:pos x="65" y="18"/>
                </a:cxn>
                <a:cxn ang="0">
                  <a:pos x="104" y="41"/>
                </a:cxn>
                <a:cxn ang="0">
                  <a:pos x="72" y="92"/>
                </a:cxn>
                <a:cxn ang="0">
                  <a:pos x="33" y="69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3" y="28"/>
                </a:cxn>
              </a:cxnLst>
              <a:rect l="0" t="0" r="r" b="b"/>
              <a:pathLst>
                <a:path w="128" h="113">
                  <a:moveTo>
                    <a:pt x="80" y="11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6" y="86"/>
                    <a:pt x="95" y="61"/>
                    <a:pt x="119" y="47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65" y="2"/>
                    <a:pt x="57" y="0"/>
                    <a:pt x="49" y="0"/>
                  </a:cubicBezTo>
                  <a:cubicBezTo>
                    <a:pt x="34" y="0"/>
                    <a:pt x="20" y="8"/>
                    <a:pt x="12" y="21"/>
                  </a:cubicBezTo>
                  <a:cubicBezTo>
                    <a:pt x="0" y="41"/>
                    <a:pt x="6" y="68"/>
                    <a:pt x="26" y="80"/>
                  </a:cubicBezTo>
                  <a:lnTo>
                    <a:pt x="80" y="113"/>
                  </a:lnTo>
                  <a:close/>
                  <a:moveTo>
                    <a:pt x="23" y="28"/>
                  </a:moveTo>
                  <a:cubicBezTo>
                    <a:pt x="29" y="19"/>
                    <a:pt x="38" y="13"/>
                    <a:pt x="49" y="13"/>
                  </a:cubicBezTo>
                  <a:cubicBezTo>
                    <a:pt x="55" y="13"/>
                    <a:pt x="60" y="15"/>
                    <a:pt x="65" y="18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85" y="56"/>
                    <a:pt x="76" y="77"/>
                    <a:pt x="72" y="9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19" y="60"/>
                    <a:pt x="15" y="42"/>
                    <a:pt x="23" y="28"/>
                  </a:cubicBezTo>
                  <a:close/>
                  <a:moveTo>
                    <a:pt x="23" y="28"/>
                  </a:moveTo>
                  <a:cubicBezTo>
                    <a:pt x="23" y="28"/>
                    <a:pt x="23" y="28"/>
                    <a:pt x="23" y="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63" name="Freeform 88"/>
            <p:cNvSpPr>
              <a:spLocks noEditPoints="1"/>
            </p:cNvSpPr>
            <p:nvPr/>
          </p:nvSpPr>
          <p:spPr bwMode="auto">
            <a:xfrm>
              <a:off x="8351838" y="1038225"/>
              <a:ext cx="352425" cy="312738"/>
            </a:xfrm>
            <a:custGeom>
              <a:avLst/>
              <a:gdLst/>
              <a:ahLst/>
              <a:cxnLst>
                <a:cxn ang="0">
                  <a:pos x="97" y="31"/>
                </a:cxn>
                <a:cxn ang="0">
                  <a:pos x="46" y="0"/>
                </a:cxn>
                <a:cxn ang="0">
                  <a:pos x="45" y="1"/>
                </a:cxn>
                <a:cxn ang="0">
                  <a:pos x="30" y="10"/>
                </a:cxn>
                <a:cxn ang="0">
                  <a:pos x="79" y="40"/>
                </a:cxn>
                <a:cxn ang="0">
                  <a:pos x="80" y="45"/>
                </a:cxn>
                <a:cxn ang="0">
                  <a:pos x="77" y="47"/>
                </a:cxn>
                <a:cxn ang="0">
                  <a:pos x="74" y="46"/>
                </a:cxn>
                <a:cxn ang="0">
                  <a:pos x="24" y="15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54" y="102"/>
                </a:cxn>
                <a:cxn ang="0">
                  <a:pos x="75" y="108"/>
                </a:cxn>
                <a:cxn ang="0">
                  <a:pos x="111" y="88"/>
                </a:cxn>
                <a:cxn ang="0">
                  <a:pos x="97" y="31"/>
                </a:cxn>
                <a:cxn ang="0">
                  <a:pos x="97" y="31"/>
                </a:cxn>
                <a:cxn ang="0">
                  <a:pos x="97" y="31"/>
                </a:cxn>
              </a:cxnLst>
              <a:rect l="0" t="0" r="r" b="b"/>
              <a:pathLst>
                <a:path w="122" h="108">
                  <a:moveTo>
                    <a:pt x="97" y="3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9" y="3"/>
                    <a:pt x="34" y="6"/>
                    <a:pt x="30" y="1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0" y="41"/>
                    <a:pt x="81" y="43"/>
                    <a:pt x="80" y="45"/>
                  </a:cubicBezTo>
                  <a:cubicBezTo>
                    <a:pt x="79" y="46"/>
                    <a:pt x="78" y="47"/>
                    <a:pt x="77" y="47"/>
                  </a:cubicBezTo>
                  <a:cubicBezTo>
                    <a:pt x="76" y="47"/>
                    <a:pt x="75" y="47"/>
                    <a:pt x="74" y="46"/>
                  </a:cubicBezTo>
                  <a:cubicBezTo>
                    <a:pt x="74" y="46"/>
                    <a:pt x="24" y="15"/>
                    <a:pt x="24" y="15"/>
                  </a:cubicBezTo>
                  <a:cubicBezTo>
                    <a:pt x="6" y="32"/>
                    <a:pt x="1" y="56"/>
                    <a:pt x="0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0" y="106"/>
                    <a:pt x="68" y="108"/>
                    <a:pt x="75" y="108"/>
                  </a:cubicBezTo>
                  <a:cubicBezTo>
                    <a:pt x="90" y="108"/>
                    <a:pt x="103" y="100"/>
                    <a:pt x="111" y="88"/>
                  </a:cubicBezTo>
                  <a:cubicBezTo>
                    <a:pt x="122" y="69"/>
                    <a:pt x="116" y="43"/>
                    <a:pt x="97" y="31"/>
                  </a:cubicBezTo>
                  <a:close/>
                  <a:moveTo>
                    <a:pt x="97" y="31"/>
                  </a:moveTo>
                  <a:cubicBezTo>
                    <a:pt x="97" y="31"/>
                    <a:pt x="97" y="31"/>
                    <a:pt x="97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</p:grpSp>
      <p:grpSp>
        <p:nvGrpSpPr>
          <p:cNvPr id="64" name="Group 131"/>
          <p:cNvGrpSpPr/>
          <p:nvPr/>
        </p:nvGrpSpPr>
        <p:grpSpPr>
          <a:xfrm>
            <a:off x="2891849" y="1680106"/>
            <a:ext cx="425768" cy="411687"/>
            <a:chOff x="5659438" y="2249486"/>
            <a:chExt cx="623885" cy="603252"/>
          </a:xfrm>
          <a:solidFill>
            <a:schemeClr val="bg1"/>
          </a:solidFill>
        </p:grpSpPr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5988048" y="2249486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6027736" y="2559048"/>
              <a:ext cx="214313" cy="22224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5708648" y="2543173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5659438" y="2320926"/>
              <a:ext cx="312738" cy="531812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baseline="-25000"/>
            </a:p>
          </p:txBody>
        </p:sp>
      </p:grpSp>
      <p:pic>
        <p:nvPicPr>
          <p:cNvPr id="31" name="Picture 2" descr="C:\Users\nrco\Desktop\rheumatic-disease-its-types-amp-symptoms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9" t="30008" r="5333" b="16796"/>
          <a:stretch/>
        </p:blipFill>
        <p:spPr bwMode="auto">
          <a:xfrm>
            <a:off x="152400" y="1428750"/>
            <a:ext cx="2460139" cy="342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769831" y="4112117"/>
            <a:ext cx="742950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3606889" y="4095750"/>
            <a:ext cx="2571750" cy="80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</a:rPr>
              <a:t>Crepitus</a:t>
            </a:r>
          </a:p>
        </p:txBody>
      </p:sp>
      <p:sp>
        <p:nvSpPr>
          <p:cNvPr id="36" name="Freeform 713"/>
          <p:cNvSpPr>
            <a:spLocks noEditPoints="1"/>
          </p:cNvSpPr>
          <p:nvPr/>
        </p:nvSpPr>
        <p:spPr bwMode="auto">
          <a:xfrm>
            <a:off x="2936728" y="4342733"/>
            <a:ext cx="392185" cy="338867"/>
          </a:xfrm>
          <a:custGeom>
            <a:avLst/>
            <a:gdLst/>
            <a:ahLst/>
            <a:cxnLst>
              <a:cxn ang="0">
                <a:pos x="77" y="42"/>
              </a:cxn>
              <a:cxn ang="0">
                <a:pos x="58" y="62"/>
              </a:cxn>
              <a:cxn ang="0">
                <a:pos x="72" y="35"/>
              </a:cxn>
              <a:cxn ang="0">
                <a:pos x="39" y="44"/>
              </a:cxn>
              <a:cxn ang="0">
                <a:pos x="43" y="47"/>
              </a:cxn>
              <a:cxn ang="0">
                <a:pos x="46" y="47"/>
              </a:cxn>
              <a:cxn ang="0">
                <a:pos x="43" y="41"/>
              </a:cxn>
              <a:cxn ang="0">
                <a:pos x="48" y="42"/>
              </a:cxn>
              <a:cxn ang="0">
                <a:pos x="50" y="42"/>
              </a:cxn>
              <a:cxn ang="0">
                <a:pos x="47" y="36"/>
              </a:cxn>
              <a:cxn ang="0">
                <a:pos x="52" y="38"/>
              </a:cxn>
              <a:cxn ang="0">
                <a:pos x="55" y="38"/>
              </a:cxn>
              <a:cxn ang="0">
                <a:pos x="52" y="32"/>
              </a:cxn>
              <a:cxn ang="0">
                <a:pos x="57" y="33"/>
              </a:cxn>
              <a:cxn ang="0">
                <a:pos x="59" y="33"/>
              </a:cxn>
              <a:cxn ang="0">
                <a:pos x="56" y="28"/>
              </a:cxn>
              <a:cxn ang="0">
                <a:pos x="62" y="25"/>
              </a:cxn>
              <a:cxn ang="0">
                <a:pos x="46" y="51"/>
              </a:cxn>
              <a:cxn ang="0">
                <a:pos x="38" y="55"/>
              </a:cxn>
              <a:cxn ang="0">
                <a:pos x="24" y="67"/>
              </a:cxn>
              <a:cxn ang="0">
                <a:pos x="22" y="61"/>
              </a:cxn>
              <a:cxn ang="0">
                <a:pos x="38" y="50"/>
              </a:cxn>
              <a:cxn ang="0">
                <a:pos x="24" y="76"/>
              </a:cxn>
              <a:cxn ang="0">
                <a:pos x="20" y="72"/>
              </a:cxn>
              <a:cxn ang="0">
                <a:pos x="24" y="76"/>
              </a:cxn>
              <a:cxn ang="0">
                <a:pos x="77" y="1"/>
              </a:cxn>
              <a:cxn ang="0">
                <a:pos x="72" y="7"/>
              </a:cxn>
              <a:cxn ang="0">
                <a:pos x="72" y="25"/>
              </a:cxn>
              <a:cxn ang="0">
                <a:pos x="60" y="15"/>
              </a:cxn>
              <a:cxn ang="0">
                <a:pos x="17" y="56"/>
              </a:cxn>
              <a:cxn ang="0">
                <a:pos x="16" y="81"/>
              </a:cxn>
              <a:cxn ang="0">
                <a:pos x="1" y="101"/>
              </a:cxn>
              <a:cxn ang="0">
                <a:pos x="6" y="101"/>
              </a:cxn>
              <a:cxn ang="0">
                <a:pos x="36" y="88"/>
              </a:cxn>
              <a:cxn ang="0">
                <a:pos x="86" y="45"/>
              </a:cxn>
              <a:cxn ang="0">
                <a:pos x="77" y="30"/>
              </a:cxn>
              <a:cxn ang="0">
                <a:pos x="95" y="30"/>
              </a:cxn>
              <a:cxn ang="0">
                <a:pos x="101" y="30"/>
              </a:cxn>
            </a:cxnLst>
            <a:rect l="0" t="0" r="r" b="b"/>
            <a:pathLst>
              <a:path w="102" h="102">
                <a:moveTo>
                  <a:pt x="77" y="40"/>
                </a:moveTo>
                <a:cubicBezTo>
                  <a:pt x="77" y="40"/>
                  <a:pt x="77" y="41"/>
                  <a:pt x="77" y="42"/>
                </a:cubicBezTo>
                <a:cubicBezTo>
                  <a:pt x="77" y="43"/>
                  <a:pt x="77" y="43"/>
                  <a:pt x="77" y="44"/>
                </a:cubicBezTo>
                <a:cubicBezTo>
                  <a:pt x="58" y="62"/>
                  <a:pt x="58" y="62"/>
                  <a:pt x="58" y="62"/>
                </a:cubicBezTo>
                <a:cubicBezTo>
                  <a:pt x="51" y="56"/>
                  <a:pt x="51" y="56"/>
                  <a:pt x="51" y="56"/>
                </a:cubicBezTo>
                <a:cubicBezTo>
                  <a:pt x="72" y="35"/>
                  <a:pt x="72" y="35"/>
                  <a:pt x="72" y="35"/>
                </a:cubicBezTo>
                <a:lnTo>
                  <a:pt x="77" y="40"/>
                </a:lnTo>
                <a:close/>
                <a:moveTo>
                  <a:pt x="39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5" y="47"/>
                </a:cubicBezTo>
                <a:cubicBezTo>
                  <a:pt x="45" y="47"/>
                  <a:pt x="46" y="47"/>
                  <a:pt x="46" y="47"/>
                </a:cubicBezTo>
                <a:cubicBezTo>
                  <a:pt x="47" y="46"/>
                  <a:pt x="47" y="45"/>
                  <a:pt x="46" y="44"/>
                </a:cubicBezTo>
                <a:cubicBezTo>
                  <a:pt x="43" y="41"/>
                  <a:pt x="43" y="41"/>
                  <a:pt x="43" y="41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3"/>
                  <a:pt x="49" y="43"/>
                  <a:pt x="49" y="43"/>
                </a:cubicBezTo>
                <a:cubicBezTo>
                  <a:pt x="50" y="43"/>
                  <a:pt x="50" y="43"/>
                  <a:pt x="50" y="42"/>
                </a:cubicBezTo>
                <a:cubicBezTo>
                  <a:pt x="51" y="42"/>
                  <a:pt x="51" y="40"/>
                  <a:pt x="50" y="40"/>
                </a:cubicBezTo>
                <a:cubicBezTo>
                  <a:pt x="47" y="36"/>
                  <a:pt x="47" y="36"/>
                  <a:pt x="47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3" y="38"/>
                  <a:pt x="54" y="38"/>
                </a:cubicBezTo>
                <a:cubicBezTo>
                  <a:pt x="54" y="38"/>
                  <a:pt x="55" y="38"/>
                  <a:pt x="55" y="38"/>
                </a:cubicBezTo>
                <a:cubicBezTo>
                  <a:pt x="56" y="37"/>
                  <a:pt x="56" y="36"/>
                  <a:pt x="55" y="35"/>
                </a:cubicBezTo>
                <a:cubicBezTo>
                  <a:pt x="52" y="32"/>
                  <a:pt x="52" y="32"/>
                  <a:pt x="52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8" y="34"/>
                  <a:pt x="58" y="34"/>
                </a:cubicBezTo>
                <a:cubicBezTo>
                  <a:pt x="58" y="34"/>
                  <a:pt x="59" y="34"/>
                  <a:pt x="59" y="33"/>
                </a:cubicBezTo>
                <a:cubicBezTo>
                  <a:pt x="60" y="33"/>
                  <a:pt x="60" y="32"/>
                  <a:pt x="59" y="31"/>
                </a:cubicBezTo>
                <a:cubicBezTo>
                  <a:pt x="56" y="28"/>
                  <a:pt x="56" y="28"/>
                  <a:pt x="56" y="28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4"/>
                  <a:pt x="61" y="24"/>
                  <a:pt x="62" y="25"/>
                </a:cubicBezTo>
                <a:cubicBezTo>
                  <a:pt x="67" y="30"/>
                  <a:pt x="67" y="30"/>
                  <a:pt x="67" y="30"/>
                </a:cubicBezTo>
                <a:cubicBezTo>
                  <a:pt x="46" y="51"/>
                  <a:pt x="46" y="51"/>
                  <a:pt x="46" y="51"/>
                </a:cubicBezTo>
                <a:lnTo>
                  <a:pt x="39" y="44"/>
                </a:lnTo>
                <a:close/>
                <a:moveTo>
                  <a:pt x="38" y="55"/>
                </a:moveTo>
                <a:cubicBezTo>
                  <a:pt x="27" y="66"/>
                  <a:pt x="27" y="66"/>
                  <a:pt x="27" y="66"/>
                </a:cubicBezTo>
                <a:cubicBezTo>
                  <a:pt x="26" y="67"/>
                  <a:pt x="25" y="67"/>
                  <a:pt x="24" y="67"/>
                </a:cubicBezTo>
                <a:cubicBezTo>
                  <a:pt x="23" y="67"/>
                  <a:pt x="22" y="67"/>
                  <a:pt x="22" y="66"/>
                </a:cubicBezTo>
                <a:cubicBezTo>
                  <a:pt x="20" y="65"/>
                  <a:pt x="20" y="62"/>
                  <a:pt x="22" y="61"/>
                </a:cubicBezTo>
                <a:cubicBezTo>
                  <a:pt x="32" y="50"/>
                  <a:pt x="32" y="50"/>
                  <a:pt x="32" y="50"/>
                </a:cubicBezTo>
                <a:cubicBezTo>
                  <a:pt x="34" y="49"/>
                  <a:pt x="36" y="49"/>
                  <a:pt x="38" y="50"/>
                </a:cubicBezTo>
                <a:cubicBezTo>
                  <a:pt x="39" y="52"/>
                  <a:pt x="39" y="54"/>
                  <a:pt x="38" y="55"/>
                </a:cubicBezTo>
                <a:moveTo>
                  <a:pt x="24" y="76"/>
                </a:moveTo>
                <a:cubicBezTo>
                  <a:pt x="23" y="77"/>
                  <a:pt x="21" y="77"/>
                  <a:pt x="20" y="76"/>
                </a:cubicBezTo>
                <a:cubicBezTo>
                  <a:pt x="19" y="75"/>
                  <a:pt x="19" y="73"/>
                  <a:pt x="20" y="72"/>
                </a:cubicBezTo>
                <a:cubicBezTo>
                  <a:pt x="21" y="71"/>
                  <a:pt x="23" y="71"/>
                  <a:pt x="24" y="72"/>
                </a:cubicBezTo>
                <a:cubicBezTo>
                  <a:pt x="25" y="73"/>
                  <a:pt x="25" y="75"/>
                  <a:pt x="24" y="76"/>
                </a:cubicBezTo>
                <a:moveTo>
                  <a:pt x="101" y="25"/>
                </a:moveTo>
                <a:cubicBezTo>
                  <a:pt x="77" y="1"/>
                  <a:pt x="77" y="1"/>
                  <a:pt x="77" y="1"/>
                </a:cubicBezTo>
                <a:cubicBezTo>
                  <a:pt x="76" y="0"/>
                  <a:pt x="73" y="0"/>
                  <a:pt x="72" y="1"/>
                </a:cubicBezTo>
                <a:cubicBezTo>
                  <a:pt x="70" y="3"/>
                  <a:pt x="70" y="5"/>
                  <a:pt x="72" y="7"/>
                </a:cubicBezTo>
                <a:cubicBezTo>
                  <a:pt x="81" y="16"/>
                  <a:pt x="81" y="16"/>
                  <a:pt x="81" y="16"/>
                </a:cubicBezTo>
                <a:cubicBezTo>
                  <a:pt x="72" y="25"/>
                  <a:pt x="72" y="25"/>
                  <a:pt x="72" y="25"/>
                </a:cubicBezTo>
                <a:cubicBezTo>
                  <a:pt x="64" y="16"/>
                  <a:pt x="64" y="16"/>
                  <a:pt x="64" y="16"/>
                </a:cubicBezTo>
                <a:cubicBezTo>
                  <a:pt x="63" y="15"/>
                  <a:pt x="61" y="15"/>
                  <a:pt x="60" y="15"/>
                </a:cubicBezTo>
                <a:cubicBezTo>
                  <a:pt x="59" y="15"/>
                  <a:pt x="58" y="15"/>
                  <a:pt x="57" y="16"/>
                </a:cubicBezTo>
                <a:cubicBezTo>
                  <a:pt x="17" y="56"/>
                  <a:pt x="17" y="56"/>
                  <a:pt x="17" y="56"/>
                </a:cubicBezTo>
                <a:cubicBezTo>
                  <a:pt x="15" y="59"/>
                  <a:pt x="13" y="62"/>
                  <a:pt x="14" y="66"/>
                </a:cubicBezTo>
                <a:cubicBezTo>
                  <a:pt x="16" y="81"/>
                  <a:pt x="16" y="81"/>
                  <a:pt x="16" y="81"/>
                </a:cubicBezTo>
                <a:cubicBezTo>
                  <a:pt x="1" y="96"/>
                  <a:pt x="1" y="96"/>
                  <a:pt x="1" y="96"/>
                </a:cubicBezTo>
                <a:cubicBezTo>
                  <a:pt x="0" y="97"/>
                  <a:pt x="0" y="99"/>
                  <a:pt x="1" y="101"/>
                </a:cubicBezTo>
                <a:cubicBezTo>
                  <a:pt x="2" y="102"/>
                  <a:pt x="3" y="102"/>
                  <a:pt x="4" y="102"/>
                </a:cubicBezTo>
                <a:cubicBezTo>
                  <a:pt x="5" y="102"/>
                  <a:pt x="6" y="102"/>
                  <a:pt x="6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36" y="88"/>
                  <a:pt x="36" y="88"/>
                  <a:pt x="36" y="88"/>
                </a:cubicBezTo>
                <a:cubicBezTo>
                  <a:pt x="40" y="89"/>
                  <a:pt x="44" y="87"/>
                  <a:pt x="46" y="85"/>
                </a:cubicBezTo>
                <a:cubicBezTo>
                  <a:pt x="86" y="45"/>
                  <a:pt x="86" y="45"/>
                  <a:pt x="86" y="45"/>
                </a:cubicBezTo>
                <a:cubicBezTo>
                  <a:pt x="88" y="43"/>
                  <a:pt x="88" y="40"/>
                  <a:pt x="86" y="38"/>
                </a:cubicBezTo>
                <a:cubicBezTo>
                  <a:pt x="77" y="30"/>
                  <a:pt x="77" y="30"/>
                  <a:pt x="77" y="30"/>
                </a:cubicBezTo>
                <a:cubicBezTo>
                  <a:pt x="86" y="21"/>
                  <a:pt x="86" y="21"/>
                  <a:pt x="86" y="21"/>
                </a:cubicBezTo>
                <a:cubicBezTo>
                  <a:pt x="95" y="30"/>
                  <a:pt x="95" y="30"/>
                  <a:pt x="95" y="30"/>
                </a:cubicBezTo>
                <a:cubicBezTo>
                  <a:pt x="96" y="31"/>
                  <a:pt x="97" y="31"/>
                  <a:pt x="98" y="31"/>
                </a:cubicBezTo>
                <a:cubicBezTo>
                  <a:pt x="99" y="31"/>
                  <a:pt x="100" y="31"/>
                  <a:pt x="101" y="30"/>
                </a:cubicBezTo>
                <a:cubicBezTo>
                  <a:pt x="102" y="29"/>
                  <a:pt x="102" y="26"/>
                  <a:pt x="101" y="2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3657600" y="33703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swelling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56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3" grpId="0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3E39618-7B02-44B7-9909-B7CF4530D891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 descr="C:\Users\nrco\Desktop\osteoarthritis-symptom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936" y="514350"/>
            <a:ext cx="6276272" cy="495383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Cartilage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75945" y="1733550"/>
            <a:ext cx="5496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/>
          </a:p>
        </p:txBody>
      </p:sp>
      <p:pic>
        <p:nvPicPr>
          <p:cNvPr id="8" name="Picture 2" descr="C:\Users\nrco\Desktop\getimage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>
            <a:fillRect/>
          </a:stretch>
        </p:blipFill>
        <p:spPr bwMode="auto">
          <a:xfrm>
            <a:off x="675945" y="2876550"/>
            <a:ext cx="2695905" cy="198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rco\Desktop\hyaline_cartilage.jpg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b="1001"/>
          <a:stretch/>
        </p:blipFill>
        <p:spPr bwMode="auto">
          <a:xfrm>
            <a:off x="3575838" y="2876550"/>
            <a:ext cx="2695194" cy="198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644" y="1214177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en-US" sz="1600" dirty="0">
                <a:latin typeface="Calibri" panose="020F0502020204030204" pitchFamily="34" charset="0"/>
              </a:rPr>
              <a:t>Cartilage is flexible connective tissue found mainly in joints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33400" y="1583509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en-US" sz="1600" dirty="0">
                <a:latin typeface="Calibri" panose="020F0502020204030204" pitchFamily="34" charset="0"/>
              </a:rPr>
              <a:t>Produced of specialized cells called chondrocytes which originate from </a:t>
            </a:r>
            <a:r>
              <a:rPr lang="en-US" altLang="en-US" sz="1600" dirty="0" err="1">
                <a:latin typeface="Calibri" panose="020F0502020204030204" pitchFamily="34" charset="0"/>
              </a:rPr>
              <a:t>mesenchymal</a:t>
            </a:r>
            <a:r>
              <a:rPr lang="en-US" altLang="en-US" sz="1600" dirty="0">
                <a:latin typeface="Calibri" panose="020F0502020204030204" pitchFamily="34" charset="0"/>
              </a:rPr>
              <a:t> stem cells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58766" y="2229840"/>
            <a:ext cx="5486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1600" dirty="0" smtClean="0">
                <a:latin typeface="Calibri" panose="020F0502020204030204" pitchFamily="34" charset="0"/>
              </a:rPr>
              <a:t> When </a:t>
            </a:r>
            <a:r>
              <a:rPr lang="en-US" altLang="en-US" sz="1600" dirty="0">
                <a:latin typeface="Calibri" panose="020F0502020204030204" pitchFamily="34" charset="0"/>
              </a:rPr>
              <a:t>damaged, cartilage repairs very slowly.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76692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800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2" y="438150"/>
            <a:ext cx="6276272" cy="495383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osteoarthritis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19787" y="2555327"/>
            <a:ext cx="400116" cy="400116"/>
            <a:chOff x="4426382" y="2385393"/>
            <a:chExt cx="533488" cy="533488"/>
          </a:xfrm>
        </p:grpSpPr>
        <p:sp>
          <p:nvSpPr>
            <p:cNvPr id="48" name="Oval 47"/>
            <p:cNvSpPr/>
            <p:nvPr/>
          </p:nvSpPr>
          <p:spPr>
            <a:xfrm>
              <a:off x="4426382" y="2385393"/>
              <a:ext cx="533488" cy="533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462442" y="2414178"/>
              <a:ext cx="461369" cy="475918"/>
              <a:chOff x="7345997" y="2200106"/>
              <a:chExt cx="280890" cy="289748"/>
            </a:xfrm>
            <a:solidFill>
              <a:schemeClr val="bg1"/>
            </a:solidFill>
          </p:grpSpPr>
          <p:sp>
            <p:nvSpPr>
              <p:cNvPr id="35" name="Freeform 519"/>
              <p:cNvSpPr>
                <a:spLocks noEditPoints="1"/>
              </p:cNvSpPr>
              <p:nvPr/>
            </p:nvSpPr>
            <p:spPr bwMode="auto">
              <a:xfrm>
                <a:off x="7345997" y="2200106"/>
                <a:ext cx="214655" cy="258283"/>
              </a:xfrm>
              <a:custGeom>
                <a:avLst/>
                <a:gdLst/>
                <a:ahLst/>
                <a:cxnLst>
                  <a:cxn ang="0">
                    <a:pos x="77" y="86"/>
                  </a:cxn>
                  <a:cxn ang="0">
                    <a:pos x="74" y="93"/>
                  </a:cxn>
                  <a:cxn ang="0">
                    <a:pos x="61" y="95"/>
                  </a:cxn>
                  <a:cxn ang="0">
                    <a:pos x="24" y="95"/>
                  </a:cxn>
                  <a:cxn ang="0">
                    <a:pos x="8" y="86"/>
                  </a:cxn>
                  <a:cxn ang="0">
                    <a:pos x="8" y="85"/>
                  </a:cxn>
                  <a:cxn ang="0">
                    <a:pos x="28" y="55"/>
                  </a:cxn>
                  <a:cxn ang="0">
                    <a:pos x="30" y="54"/>
                  </a:cxn>
                  <a:cxn ang="0">
                    <a:pos x="30" y="18"/>
                  </a:cxn>
                  <a:cxn ang="0">
                    <a:pos x="32" y="18"/>
                  </a:cxn>
                  <a:cxn ang="0">
                    <a:pos x="32" y="21"/>
                  </a:cxn>
                  <a:cxn ang="0">
                    <a:pos x="49" y="21"/>
                  </a:cxn>
                  <a:cxn ang="0">
                    <a:pos x="50" y="18"/>
                  </a:cxn>
                  <a:cxn ang="0">
                    <a:pos x="52" y="18"/>
                  </a:cxn>
                  <a:cxn ang="0">
                    <a:pos x="52" y="54"/>
                  </a:cxn>
                  <a:cxn ang="0">
                    <a:pos x="53" y="55"/>
                  </a:cxn>
                  <a:cxn ang="0">
                    <a:pos x="77" y="85"/>
                  </a:cxn>
                  <a:cxn ang="0">
                    <a:pos x="77" y="86"/>
                  </a:cxn>
                  <a:cxn ang="0">
                    <a:pos x="59" y="50"/>
                  </a:cxn>
                  <a:cxn ang="0">
                    <a:pos x="59" y="10"/>
                  </a:cxn>
                  <a:cxn ang="0">
                    <a:pos x="51" y="10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31" y="10"/>
                  </a:cxn>
                  <a:cxn ang="0">
                    <a:pos x="22" y="10"/>
                  </a:cxn>
                  <a:cxn ang="0">
                    <a:pos x="22" y="50"/>
                  </a:cxn>
                  <a:cxn ang="0">
                    <a:pos x="0" y="85"/>
                  </a:cxn>
                  <a:cxn ang="0">
                    <a:pos x="0" y="86"/>
                  </a:cxn>
                  <a:cxn ang="0">
                    <a:pos x="24" y="102"/>
                  </a:cxn>
                  <a:cxn ang="0">
                    <a:pos x="61" y="102"/>
                  </a:cxn>
                  <a:cxn ang="0">
                    <a:pos x="77" y="100"/>
                  </a:cxn>
                  <a:cxn ang="0">
                    <a:pos x="85" y="86"/>
                  </a:cxn>
                  <a:cxn ang="0">
                    <a:pos x="85" y="85"/>
                  </a:cxn>
                  <a:cxn ang="0">
                    <a:pos x="59" y="50"/>
                  </a:cxn>
                </a:cxnLst>
                <a:rect l="0" t="0" r="r" b="b"/>
                <a:pathLst>
                  <a:path w="85" h="102">
                    <a:moveTo>
                      <a:pt x="77" y="86"/>
                    </a:moveTo>
                    <a:cubicBezTo>
                      <a:pt x="77" y="91"/>
                      <a:pt x="76" y="92"/>
                      <a:pt x="74" y="93"/>
                    </a:cubicBezTo>
                    <a:cubicBezTo>
                      <a:pt x="71" y="94"/>
                      <a:pt x="66" y="95"/>
                      <a:pt x="61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11" y="95"/>
                      <a:pt x="8" y="93"/>
                      <a:pt x="8" y="86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76"/>
                      <a:pt x="20" y="61"/>
                      <a:pt x="28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8" y="65"/>
                      <a:pt x="77" y="77"/>
                      <a:pt x="77" y="85"/>
                    </a:cubicBezTo>
                    <a:lnTo>
                      <a:pt x="77" y="86"/>
                    </a:lnTo>
                    <a:close/>
                    <a:moveTo>
                      <a:pt x="59" y="50"/>
                    </a:moveTo>
                    <a:cubicBezTo>
                      <a:pt x="59" y="10"/>
                      <a:pt x="59" y="10"/>
                      <a:pt x="59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7"/>
                      <a:pt x="0" y="73"/>
                      <a:pt x="0" y="85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102"/>
                      <a:pt x="14" y="102"/>
                      <a:pt x="24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7" y="102"/>
                      <a:pt x="73" y="102"/>
                      <a:pt x="77" y="100"/>
                    </a:cubicBezTo>
                    <a:cubicBezTo>
                      <a:pt x="82" y="98"/>
                      <a:pt x="85" y="93"/>
                      <a:pt x="85" y="86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74"/>
                      <a:pt x="75" y="61"/>
                      <a:pt x="59" y="5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Freeform 520"/>
              <p:cNvSpPr>
                <a:spLocks/>
              </p:cNvSpPr>
              <p:nvPr/>
            </p:nvSpPr>
            <p:spPr bwMode="auto">
              <a:xfrm>
                <a:off x="7461096" y="2411321"/>
                <a:ext cx="165791" cy="785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3" y="0"/>
                  </a:cxn>
                  <a:cxn ang="0">
                    <a:pos x="5" y="28"/>
                  </a:cxn>
                  <a:cxn ang="0">
                    <a:pos x="14" y="31"/>
                  </a:cxn>
                  <a:cxn ang="0">
                    <a:pos x="58" y="31"/>
                  </a:cxn>
                  <a:cxn ang="0">
                    <a:pos x="63" y="24"/>
                  </a:cxn>
                  <a:cxn ang="0">
                    <a:pos x="40" y="0"/>
                  </a:cxn>
                </a:cxnLst>
                <a:rect l="0" t="0" r="r" b="b"/>
                <a:pathLst>
                  <a:path w="66" h="31">
                    <a:moveTo>
                      <a:pt x="4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0" y="17"/>
                      <a:pt x="5" y="28"/>
                    </a:cubicBezTo>
                    <a:cubicBezTo>
                      <a:pt x="5" y="28"/>
                      <a:pt x="7" y="31"/>
                      <a:pt x="14" y="31"/>
                    </a:cubicBezTo>
                    <a:cubicBezTo>
                      <a:pt x="19" y="31"/>
                      <a:pt x="58" y="31"/>
                      <a:pt x="58" y="31"/>
                    </a:cubicBezTo>
                    <a:cubicBezTo>
                      <a:pt x="58" y="31"/>
                      <a:pt x="66" y="31"/>
                      <a:pt x="63" y="24"/>
                    </a:cubicBezTo>
                    <a:cubicBezTo>
                      <a:pt x="61" y="21"/>
                      <a:pt x="54" y="5"/>
                      <a:pt x="4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Oval 521"/>
              <p:cNvSpPr>
                <a:spLocks noChangeArrowheads="1"/>
              </p:cNvSpPr>
              <p:nvPr/>
            </p:nvSpPr>
            <p:spPr bwMode="auto">
              <a:xfrm>
                <a:off x="7541373" y="2376418"/>
                <a:ext cx="15707" cy="1396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Oval 522"/>
              <p:cNvSpPr>
                <a:spLocks noChangeArrowheads="1"/>
              </p:cNvSpPr>
              <p:nvPr/>
            </p:nvSpPr>
            <p:spPr bwMode="auto">
              <a:xfrm>
                <a:off x="7523921" y="2348495"/>
                <a:ext cx="10471" cy="1047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Oval 523"/>
              <p:cNvSpPr>
                <a:spLocks noChangeArrowheads="1"/>
              </p:cNvSpPr>
              <p:nvPr/>
            </p:nvSpPr>
            <p:spPr bwMode="auto">
              <a:xfrm>
                <a:off x="7539627" y="2327554"/>
                <a:ext cx="10471" cy="10471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342782" y="1958335"/>
            <a:ext cx="400116" cy="400116"/>
            <a:chOff x="4457042" y="1615091"/>
            <a:chExt cx="533488" cy="533488"/>
          </a:xfrm>
        </p:grpSpPr>
        <p:sp>
          <p:nvSpPr>
            <p:cNvPr id="41" name="Oval 40"/>
            <p:cNvSpPr/>
            <p:nvPr/>
          </p:nvSpPr>
          <p:spPr>
            <a:xfrm>
              <a:off x="4457042" y="1615091"/>
              <a:ext cx="533488" cy="5334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479378" y="1639102"/>
              <a:ext cx="488816" cy="485466"/>
              <a:chOff x="6508239" y="2264728"/>
              <a:chExt cx="254793" cy="253047"/>
            </a:xfrm>
            <a:solidFill>
              <a:schemeClr val="bg1"/>
            </a:solidFill>
          </p:grpSpPr>
          <p:sp>
            <p:nvSpPr>
              <p:cNvPr id="66" name="Freeform 525"/>
              <p:cNvSpPr>
                <a:spLocks/>
              </p:cNvSpPr>
              <p:nvPr/>
            </p:nvSpPr>
            <p:spPr bwMode="auto">
              <a:xfrm>
                <a:off x="6607713" y="2400850"/>
                <a:ext cx="17452" cy="1745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6"/>
                  </a:cxn>
                  <a:cxn ang="0">
                    <a:pos x="2" y="7"/>
                  </a:cxn>
                  <a:cxn ang="0">
                    <a:pos x="7" y="5"/>
                  </a:cxn>
                  <a:cxn ang="0">
                    <a:pos x="2" y="0"/>
                  </a:cxn>
                  <a:cxn ang="0">
                    <a:pos x="0" y="5"/>
                  </a:cxn>
                </a:cxnLst>
                <a:rect l="0" t="0" r="r" b="b"/>
                <a:pathLst>
                  <a:path w="7" h="7">
                    <a:moveTo>
                      <a:pt x="0" y="5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7" name="Freeform 526"/>
              <p:cNvSpPr>
                <a:spLocks/>
              </p:cNvSpPr>
              <p:nvPr/>
            </p:nvSpPr>
            <p:spPr bwMode="auto">
              <a:xfrm>
                <a:off x="6642616" y="2353730"/>
                <a:ext cx="33159" cy="3315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19"/>
                  </a:cxn>
                  <a:cxn ang="0">
                    <a:pos x="19" y="11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19" h="19">
                    <a:moveTo>
                      <a:pt x="0" y="7"/>
                    </a:moveTo>
                    <a:lnTo>
                      <a:pt x="11" y="19"/>
                    </a:lnTo>
                    <a:lnTo>
                      <a:pt x="19" y="1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8" name="Freeform 527"/>
              <p:cNvSpPr>
                <a:spLocks/>
              </p:cNvSpPr>
              <p:nvPr/>
            </p:nvSpPr>
            <p:spPr bwMode="auto">
              <a:xfrm>
                <a:off x="6649597" y="2409575"/>
                <a:ext cx="108200" cy="108200"/>
              </a:xfrm>
              <a:custGeom>
                <a:avLst/>
                <a:gdLst/>
                <a:ahLst/>
                <a:cxnLst>
                  <a:cxn ang="0">
                    <a:pos x="42" y="25"/>
                  </a:cxn>
                  <a:cxn ang="0">
                    <a:pos x="36" y="25"/>
                  </a:cxn>
                  <a:cxn ang="0">
                    <a:pos x="33" y="28"/>
                  </a:cxn>
                  <a:cxn ang="0">
                    <a:pos x="19" y="14"/>
                  </a:cxn>
                  <a:cxn ang="0">
                    <a:pos x="16" y="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9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0" y="15"/>
                  </a:cxn>
                  <a:cxn ang="0">
                    <a:pos x="14" y="19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24" y="38"/>
                  </a:cxn>
                  <a:cxn ang="0">
                    <a:pos x="25" y="42"/>
                  </a:cxn>
                  <a:cxn ang="0">
                    <a:pos x="25" y="42"/>
                  </a:cxn>
                  <a:cxn ang="0">
                    <a:pos x="32" y="42"/>
                  </a:cxn>
                  <a:cxn ang="0">
                    <a:pos x="42" y="31"/>
                  </a:cxn>
                  <a:cxn ang="0">
                    <a:pos x="43" y="28"/>
                  </a:cxn>
                  <a:cxn ang="0">
                    <a:pos x="42" y="25"/>
                  </a:cxn>
                </a:cxnLst>
                <a:rect l="0" t="0" r="r" b="b"/>
                <a:pathLst>
                  <a:path w="43" h="43">
                    <a:moveTo>
                      <a:pt x="42" y="25"/>
                    </a:moveTo>
                    <a:cubicBezTo>
                      <a:pt x="40" y="24"/>
                      <a:pt x="37" y="24"/>
                      <a:pt x="36" y="25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9"/>
                      <a:pt x="7" y="10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4" y="37"/>
                      <a:pt x="24" y="38"/>
                    </a:cubicBezTo>
                    <a:cubicBezTo>
                      <a:pt x="24" y="40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7" y="43"/>
                      <a:pt x="30" y="43"/>
                      <a:pt x="32" y="42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1"/>
                      <a:pt x="43" y="30"/>
                      <a:pt x="43" y="28"/>
                    </a:cubicBezTo>
                    <a:cubicBezTo>
                      <a:pt x="43" y="27"/>
                      <a:pt x="43" y="26"/>
                      <a:pt x="4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9" name="Freeform 528"/>
              <p:cNvSpPr>
                <a:spLocks noEditPoints="1"/>
              </p:cNvSpPr>
              <p:nvPr/>
            </p:nvSpPr>
            <p:spPr bwMode="auto">
              <a:xfrm>
                <a:off x="6508239" y="2268218"/>
                <a:ext cx="122161" cy="122161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38" y="25"/>
                  </a:cxn>
                  <a:cxn ang="0">
                    <a:pos x="25" y="38"/>
                  </a:cxn>
                  <a:cxn ang="0">
                    <a:pos x="20" y="32"/>
                  </a:cxn>
                  <a:cxn ang="0">
                    <a:pos x="33" y="1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27" y="49"/>
                  </a:cxn>
                  <a:cxn ang="0">
                    <a:pos x="29" y="42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41" y="27"/>
                  </a:cxn>
                  <a:cxn ang="0">
                    <a:pos x="43" y="29"/>
                  </a:cxn>
                  <a:cxn ang="0">
                    <a:pos x="48" y="24"/>
                  </a:cxn>
                  <a:cxn ang="0">
                    <a:pos x="37" y="13"/>
                  </a:cxn>
                  <a:cxn ang="0">
                    <a:pos x="39" y="11"/>
                  </a:cxn>
                  <a:cxn ang="0">
                    <a:pos x="38" y="3"/>
                  </a:cxn>
                  <a:cxn ang="0">
                    <a:pos x="30" y="2"/>
                  </a:cxn>
                  <a:cxn ang="0">
                    <a:pos x="3" y="29"/>
                  </a:cxn>
                  <a:cxn ang="0">
                    <a:pos x="3" y="38"/>
                  </a:cxn>
                  <a:cxn ang="0">
                    <a:pos x="12" y="38"/>
                  </a:cxn>
                </a:cxnLst>
                <a:rect l="0" t="0" r="r" b="b"/>
                <a:pathLst>
                  <a:path w="48" h="49">
                    <a:moveTo>
                      <a:pt x="33" y="19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0" y="32"/>
                      <a:pt x="20" y="32"/>
                      <a:pt x="20" y="32"/>
                    </a:cubicBezTo>
                    <a:lnTo>
                      <a:pt x="33" y="19"/>
                    </a:lnTo>
                    <a:close/>
                    <a:moveTo>
                      <a:pt x="12" y="38"/>
                    </a:moveTo>
                    <a:cubicBezTo>
                      <a:pt x="14" y="36"/>
                      <a:pt x="14" y="36"/>
                      <a:pt x="14" y="36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1" y="5"/>
                      <a:pt x="38" y="3"/>
                    </a:cubicBezTo>
                    <a:cubicBezTo>
                      <a:pt x="36" y="0"/>
                      <a:pt x="32" y="0"/>
                      <a:pt x="30" y="2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31"/>
                      <a:pt x="1" y="35"/>
                      <a:pt x="3" y="38"/>
                    </a:cubicBezTo>
                    <a:cubicBezTo>
                      <a:pt x="6" y="40"/>
                      <a:pt x="10" y="41"/>
                      <a:pt x="12" y="3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0" name="Freeform 529"/>
              <p:cNvSpPr>
                <a:spLocks noEditPoints="1"/>
              </p:cNvSpPr>
              <p:nvPr/>
            </p:nvSpPr>
            <p:spPr bwMode="auto">
              <a:xfrm>
                <a:off x="6508239" y="2264728"/>
                <a:ext cx="254793" cy="247812"/>
              </a:xfrm>
              <a:custGeom>
                <a:avLst/>
                <a:gdLst/>
                <a:ahLst/>
                <a:cxnLst>
                  <a:cxn ang="0">
                    <a:pos x="76" y="38"/>
                  </a:cxn>
                  <a:cxn ang="0">
                    <a:pos x="63" y="25"/>
                  </a:cxn>
                  <a:cxn ang="0">
                    <a:pos x="69" y="20"/>
                  </a:cxn>
                  <a:cxn ang="0">
                    <a:pos x="81" y="33"/>
                  </a:cxn>
                  <a:cxn ang="0">
                    <a:pos x="76" y="38"/>
                  </a:cxn>
                  <a:cxn ang="0">
                    <a:pos x="51" y="62"/>
                  </a:cxn>
                  <a:cxn ang="0">
                    <a:pos x="40" y="64"/>
                  </a:cxn>
                  <a:cxn ang="0">
                    <a:pos x="36" y="63"/>
                  </a:cxn>
                  <a:cxn ang="0">
                    <a:pos x="35" y="60"/>
                  </a:cxn>
                  <a:cxn ang="0">
                    <a:pos x="38" y="48"/>
                  </a:cxn>
                  <a:cxn ang="0">
                    <a:pos x="61" y="27"/>
                  </a:cxn>
                  <a:cxn ang="0">
                    <a:pos x="74" y="41"/>
                  </a:cxn>
                  <a:cxn ang="0">
                    <a:pos x="51" y="62"/>
                  </a:cxn>
                  <a:cxn ang="0">
                    <a:pos x="87" y="37"/>
                  </a:cxn>
                  <a:cxn ang="0">
                    <a:pos x="89" y="40"/>
                  </a:cxn>
                  <a:cxn ang="0">
                    <a:pos x="98" y="39"/>
                  </a:cxn>
                  <a:cxn ang="0">
                    <a:pos x="99" y="31"/>
                  </a:cxn>
                  <a:cxn ang="0">
                    <a:pos x="72" y="2"/>
                  </a:cxn>
                  <a:cxn ang="0">
                    <a:pos x="64" y="3"/>
                  </a:cxn>
                  <a:cxn ang="0">
                    <a:pos x="63" y="11"/>
                  </a:cxn>
                  <a:cxn ang="0">
                    <a:pos x="65" y="14"/>
                  </a:cxn>
                  <a:cxn ang="0">
                    <a:pos x="60" y="18"/>
                  </a:cxn>
                  <a:cxn ang="0">
                    <a:pos x="32" y="44"/>
                  </a:cxn>
                  <a:cxn ang="0">
                    <a:pos x="26" y="65"/>
                  </a:cxn>
                  <a:cxn ang="0">
                    <a:pos x="25" y="69"/>
                  </a:cxn>
                  <a:cxn ang="0">
                    <a:pos x="11" y="82"/>
                  </a:cxn>
                  <a:cxn ang="0">
                    <a:pos x="8" y="80"/>
                  </a:cxn>
                  <a:cxn ang="0">
                    <a:pos x="2" y="80"/>
                  </a:cxn>
                  <a:cxn ang="0">
                    <a:pos x="1" y="80"/>
                  </a:cxn>
                  <a:cxn ang="0">
                    <a:pos x="1" y="85"/>
                  </a:cxn>
                  <a:cxn ang="0">
                    <a:pos x="12" y="96"/>
                  </a:cxn>
                  <a:cxn ang="0">
                    <a:pos x="15" y="98"/>
                  </a:cxn>
                  <a:cxn ang="0">
                    <a:pos x="18" y="96"/>
                  </a:cxn>
                  <a:cxn ang="0">
                    <a:pos x="19" y="93"/>
                  </a:cxn>
                  <a:cxn ang="0">
                    <a:pos x="18" y="90"/>
                  </a:cxn>
                  <a:cxn ang="0">
                    <a:pos x="16" y="88"/>
                  </a:cxn>
                  <a:cxn ang="0">
                    <a:pos x="30" y="74"/>
                  </a:cxn>
                  <a:cxn ang="0">
                    <a:pos x="34" y="73"/>
                  </a:cxn>
                  <a:cxn ang="0">
                    <a:pos x="55" y="68"/>
                  </a:cxn>
                  <a:cxn ang="0">
                    <a:pos x="82" y="42"/>
                  </a:cxn>
                  <a:cxn ang="0">
                    <a:pos x="87" y="37"/>
                  </a:cxn>
                </a:cxnLst>
                <a:rect l="0" t="0" r="r" b="b"/>
                <a:pathLst>
                  <a:path w="101" h="98">
                    <a:moveTo>
                      <a:pt x="76" y="38"/>
                    </a:moveTo>
                    <a:cubicBezTo>
                      <a:pt x="63" y="25"/>
                      <a:pt x="63" y="25"/>
                      <a:pt x="63" y="25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81" y="33"/>
                      <a:pt x="81" y="33"/>
                      <a:pt x="81" y="33"/>
                    </a:cubicBezTo>
                    <a:lnTo>
                      <a:pt x="76" y="38"/>
                    </a:lnTo>
                    <a:close/>
                    <a:moveTo>
                      <a:pt x="51" y="62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38" y="65"/>
                      <a:pt x="37" y="64"/>
                      <a:pt x="36" y="63"/>
                    </a:cubicBezTo>
                    <a:cubicBezTo>
                      <a:pt x="35" y="62"/>
                      <a:pt x="35" y="61"/>
                      <a:pt x="35" y="6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74" y="41"/>
                      <a:pt x="74" y="41"/>
                      <a:pt x="74" y="41"/>
                    </a:cubicBezTo>
                    <a:lnTo>
                      <a:pt x="51" y="62"/>
                    </a:lnTo>
                    <a:close/>
                    <a:moveTo>
                      <a:pt x="87" y="37"/>
                    </a:moveTo>
                    <a:cubicBezTo>
                      <a:pt x="89" y="40"/>
                      <a:pt x="89" y="40"/>
                      <a:pt x="89" y="40"/>
                    </a:cubicBezTo>
                    <a:cubicBezTo>
                      <a:pt x="91" y="42"/>
                      <a:pt x="95" y="41"/>
                      <a:pt x="98" y="39"/>
                    </a:cubicBezTo>
                    <a:cubicBezTo>
                      <a:pt x="101" y="36"/>
                      <a:pt x="101" y="33"/>
                      <a:pt x="99" y="31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0" y="0"/>
                      <a:pt x="67" y="0"/>
                      <a:pt x="64" y="3"/>
                    </a:cubicBezTo>
                    <a:cubicBezTo>
                      <a:pt x="61" y="5"/>
                      <a:pt x="61" y="9"/>
                      <a:pt x="63" y="11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7" y="78"/>
                      <a:pt x="4" y="78"/>
                      <a:pt x="2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82"/>
                      <a:pt x="0" y="84"/>
                      <a:pt x="1" y="85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3" y="97"/>
                      <a:pt x="14" y="98"/>
                      <a:pt x="15" y="98"/>
                    </a:cubicBezTo>
                    <a:cubicBezTo>
                      <a:pt x="16" y="98"/>
                      <a:pt x="17" y="97"/>
                      <a:pt x="18" y="96"/>
                    </a:cubicBezTo>
                    <a:cubicBezTo>
                      <a:pt x="19" y="96"/>
                      <a:pt x="19" y="95"/>
                      <a:pt x="19" y="93"/>
                    </a:cubicBezTo>
                    <a:cubicBezTo>
                      <a:pt x="19" y="92"/>
                      <a:pt x="19" y="91"/>
                      <a:pt x="18" y="90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82" y="42"/>
                      <a:pt x="82" y="42"/>
                      <a:pt x="82" y="42"/>
                    </a:cubicBezTo>
                    <a:lnTo>
                      <a:pt x="8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335249" y="3258044"/>
            <a:ext cx="400116" cy="400116"/>
            <a:chOff x="4457042" y="3418059"/>
            <a:chExt cx="533488" cy="533488"/>
          </a:xfrm>
        </p:grpSpPr>
        <p:sp>
          <p:nvSpPr>
            <p:cNvPr id="84" name="Oval 54"/>
            <p:cNvSpPr/>
            <p:nvPr/>
          </p:nvSpPr>
          <p:spPr>
            <a:xfrm>
              <a:off x="4457042" y="3418059"/>
              <a:ext cx="533488" cy="5334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504501" y="3474117"/>
              <a:ext cx="438570" cy="421372"/>
              <a:chOff x="4752610" y="3119855"/>
              <a:chExt cx="267010" cy="256539"/>
            </a:xfrm>
            <a:solidFill>
              <a:schemeClr val="bg1"/>
            </a:solidFill>
          </p:grpSpPr>
          <p:sp>
            <p:nvSpPr>
              <p:cNvPr id="86" name="Freeform 595"/>
              <p:cNvSpPr>
                <a:spLocks noEditPoints="1"/>
              </p:cNvSpPr>
              <p:nvPr/>
            </p:nvSpPr>
            <p:spPr bwMode="auto">
              <a:xfrm>
                <a:off x="4752610" y="3119855"/>
                <a:ext cx="267010" cy="256539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35" y="87"/>
                  </a:cxn>
                  <a:cxn ang="0">
                    <a:pos x="19" y="84"/>
                  </a:cxn>
                  <a:cxn ang="0">
                    <a:pos x="16" y="67"/>
                  </a:cxn>
                  <a:cxn ang="0">
                    <a:pos x="48" y="36"/>
                  </a:cxn>
                  <a:cxn ang="0">
                    <a:pos x="53" y="41"/>
                  </a:cxn>
                  <a:cxn ang="0">
                    <a:pos x="55" y="42"/>
                  </a:cxn>
                  <a:cxn ang="0">
                    <a:pos x="56" y="41"/>
                  </a:cxn>
                  <a:cxn ang="0">
                    <a:pos x="56" y="38"/>
                  </a:cxn>
                  <a:cxn ang="0">
                    <a:pos x="51" y="33"/>
                  </a:cxn>
                  <a:cxn ang="0">
                    <a:pos x="56" y="27"/>
                  </a:cxn>
                  <a:cxn ang="0">
                    <a:pos x="62" y="33"/>
                  </a:cxn>
                  <a:cxn ang="0">
                    <a:pos x="63" y="33"/>
                  </a:cxn>
                  <a:cxn ang="0">
                    <a:pos x="64" y="33"/>
                  </a:cxn>
                  <a:cxn ang="0">
                    <a:pos x="64" y="30"/>
                  </a:cxn>
                  <a:cxn ang="0">
                    <a:pos x="59" y="25"/>
                  </a:cxn>
                  <a:cxn ang="0">
                    <a:pos x="64" y="19"/>
                  </a:cxn>
                  <a:cxn ang="0">
                    <a:pos x="70" y="25"/>
                  </a:cxn>
                  <a:cxn ang="0">
                    <a:pos x="71" y="25"/>
                  </a:cxn>
                  <a:cxn ang="0">
                    <a:pos x="73" y="25"/>
                  </a:cxn>
                  <a:cxn ang="0">
                    <a:pos x="73" y="22"/>
                  </a:cxn>
                  <a:cxn ang="0">
                    <a:pos x="67" y="16"/>
                  </a:cxn>
                  <a:cxn ang="0">
                    <a:pos x="75" y="9"/>
                  </a:cxn>
                  <a:cxn ang="0">
                    <a:pos x="89" y="14"/>
                  </a:cxn>
                  <a:cxn ang="0">
                    <a:pos x="94" y="28"/>
                  </a:cxn>
                  <a:cxn ang="0">
                    <a:pos x="94" y="9"/>
                  </a:cxn>
                  <a:cxn ang="0">
                    <a:pos x="77" y="0"/>
                  </a:cxn>
                  <a:cxn ang="0">
                    <a:pos x="71" y="2"/>
                  </a:cxn>
                  <a:cxn ang="0">
                    <a:pos x="70" y="2"/>
                  </a:cxn>
                  <a:cxn ang="0">
                    <a:pos x="8" y="65"/>
                  </a:cxn>
                  <a:cxn ang="0">
                    <a:pos x="11" y="84"/>
                  </a:cxn>
                  <a:cxn ang="0">
                    <a:pos x="11" y="84"/>
                  </a:cxn>
                  <a:cxn ang="0">
                    <a:pos x="3" y="92"/>
                  </a:cxn>
                  <a:cxn ang="0">
                    <a:pos x="3" y="100"/>
                  </a:cxn>
                  <a:cxn ang="0">
                    <a:pos x="7" y="102"/>
                  </a:cxn>
                  <a:cxn ang="0">
                    <a:pos x="11" y="100"/>
                  </a:cxn>
                  <a:cxn ang="0">
                    <a:pos x="19" y="92"/>
                  </a:cxn>
                  <a:cxn ang="0">
                    <a:pos x="19" y="92"/>
                  </a:cxn>
                  <a:cxn ang="0">
                    <a:pos x="38" y="95"/>
                  </a:cxn>
                  <a:cxn ang="0">
                    <a:pos x="101" y="32"/>
                  </a:cxn>
                  <a:cxn ang="0">
                    <a:pos x="101" y="32"/>
                  </a:cxn>
                  <a:cxn ang="0">
                    <a:pos x="94" y="9"/>
                  </a:cxn>
                </a:cxnLst>
                <a:rect l="0" t="0" r="r" b="b"/>
                <a:pathLst>
                  <a:path w="106" h="102">
                    <a:moveTo>
                      <a:pt x="94" y="28"/>
                    </a:moveTo>
                    <a:cubicBezTo>
                      <a:pt x="35" y="87"/>
                      <a:pt x="35" y="87"/>
                      <a:pt x="35" y="87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4" y="42"/>
                      <a:pt x="55" y="42"/>
                    </a:cubicBezTo>
                    <a:cubicBezTo>
                      <a:pt x="55" y="42"/>
                      <a:pt x="56" y="42"/>
                      <a:pt x="56" y="41"/>
                    </a:cubicBezTo>
                    <a:cubicBezTo>
                      <a:pt x="57" y="40"/>
                      <a:pt x="57" y="39"/>
                      <a:pt x="56" y="38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3" y="33"/>
                      <a:pt x="63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5" y="32"/>
                      <a:pt x="65" y="31"/>
                      <a:pt x="64" y="30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2" y="25"/>
                      <a:pt x="72" y="25"/>
                      <a:pt x="73" y="25"/>
                    </a:cubicBezTo>
                    <a:cubicBezTo>
                      <a:pt x="74" y="24"/>
                      <a:pt x="74" y="23"/>
                      <a:pt x="73" y="22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7" y="8"/>
                      <a:pt x="82" y="8"/>
                      <a:pt x="89" y="14"/>
                    </a:cubicBezTo>
                    <a:cubicBezTo>
                      <a:pt x="95" y="21"/>
                      <a:pt x="95" y="26"/>
                      <a:pt x="94" y="28"/>
                    </a:cubicBezTo>
                    <a:moveTo>
                      <a:pt x="94" y="9"/>
                    </a:moveTo>
                    <a:cubicBezTo>
                      <a:pt x="87" y="2"/>
                      <a:pt x="81" y="0"/>
                      <a:pt x="77" y="0"/>
                    </a:cubicBezTo>
                    <a:cubicBezTo>
                      <a:pt x="74" y="0"/>
                      <a:pt x="72" y="1"/>
                      <a:pt x="71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0" y="94"/>
                      <a:pt x="0" y="98"/>
                      <a:pt x="3" y="100"/>
                    </a:cubicBezTo>
                    <a:cubicBezTo>
                      <a:pt x="4" y="101"/>
                      <a:pt x="5" y="102"/>
                      <a:pt x="7" y="102"/>
                    </a:cubicBezTo>
                    <a:cubicBezTo>
                      <a:pt x="8" y="102"/>
                      <a:pt x="10" y="101"/>
                      <a:pt x="11" y="100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31"/>
                      <a:pt x="106" y="21"/>
                      <a:pt x="94" y="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7" name="Freeform 596"/>
              <p:cNvSpPr>
                <a:spLocks/>
              </p:cNvSpPr>
              <p:nvPr/>
            </p:nvSpPr>
            <p:spPr bwMode="auto">
              <a:xfrm>
                <a:off x="4810200" y="3238526"/>
                <a:ext cx="82023" cy="82023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4" y="29"/>
                  </a:cxn>
                  <a:cxn ang="0">
                    <a:pos x="12" y="32"/>
                  </a:cxn>
                  <a:cxn ang="0">
                    <a:pos x="33" y="11"/>
                  </a:cxn>
                  <a:cxn ang="0">
                    <a:pos x="21" y="0"/>
                  </a:cxn>
                  <a:cxn ang="0">
                    <a:pos x="1" y="20"/>
                  </a:cxn>
                </a:cxnLst>
                <a:rect l="0" t="0" r="r" b="b"/>
                <a:pathLst>
                  <a:path w="33" h="33">
                    <a:moveTo>
                      <a:pt x="1" y="20"/>
                    </a:moveTo>
                    <a:cubicBezTo>
                      <a:pt x="0" y="22"/>
                      <a:pt x="1" y="26"/>
                      <a:pt x="4" y="29"/>
                    </a:cubicBezTo>
                    <a:cubicBezTo>
                      <a:pt x="7" y="32"/>
                      <a:pt x="11" y="33"/>
                      <a:pt x="12" y="3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pic>
        <p:nvPicPr>
          <p:cNvPr id="42" name="Picture 2" descr="C:\Users\nrco\Desktop\Fig-1-pathogenesis_osteoarthritis-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/>
          <a:stretch/>
        </p:blipFill>
        <p:spPr bwMode="auto">
          <a:xfrm>
            <a:off x="10732" y="1809750"/>
            <a:ext cx="3124200" cy="2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2249" y="1910594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Imbalance between catabolic/anabolic pathways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2249" y="2626078"/>
            <a:ext cx="2690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Release of reactive oxygen species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6541" y="3249069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IL-1</a:t>
            </a:r>
          </a:p>
          <a:p>
            <a:r>
              <a:rPr lang="en-US" sz="1400" dirty="0" smtClean="0"/>
              <a:t>TNF-a</a:t>
            </a:r>
          </a:p>
          <a:p>
            <a:r>
              <a:rPr lang="en-US" sz="1400" dirty="0" smtClean="0"/>
              <a:t>MMP-13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1352550"/>
            <a:ext cx="2667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Aging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00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90550"/>
            <a:ext cx="6276272" cy="49538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Treatment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51806" y="1794360"/>
            <a:ext cx="1426464" cy="1543050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  <a:r>
              <a:rPr lang="en-US" sz="1600" dirty="0" err="1"/>
              <a:t>Mosaicplasty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652463" y="1809750"/>
            <a:ext cx="14287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  <a:r>
              <a:rPr lang="en-US" sz="1600" dirty="0" err="1"/>
              <a:t>Microfracture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459162" y="3409950"/>
            <a:ext cx="1428750" cy="7429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60526" y="1809750"/>
            <a:ext cx="1257300" cy="2343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Cell therapy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2204" y="1931127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86150" y="3295650"/>
            <a:ext cx="595421" cy="923330"/>
            <a:chOff x="878442" y="1742986"/>
            <a:chExt cx="793895" cy="1231106"/>
          </a:xfrm>
        </p:grpSpPr>
        <p:sp>
          <p:nvSpPr>
            <p:cNvPr id="35" name="Rectangle 34"/>
            <p:cNvSpPr/>
            <p:nvPr/>
          </p:nvSpPr>
          <p:spPr>
            <a:xfrm>
              <a:off x="878442" y="1742986"/>
              <a:ext cx="24630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26029" y="2112318"/>
              <a:ext cx="24630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7299" y="3009900"/>
            <a:ext cx="1426464" cy="1143000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8748" y="1794360"/>
            <a:ext cx="1257300" cy="2343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Knee replacement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476692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7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  <p:bldP spid="2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eme 3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382</Words>
  <Application>Microsoft Office PowerPoint</Application>
  <PresentationFormat>Custom</PresentationFormat>
  <Paragraphs>157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Clinical significant</vt:lpstr>
      <vt:lpstr>PowerPoint Presentation</vt:lpstr>
      <vt:lpstr>Cartilage</vt:lpstr>
      <vt:lpstr>osteoarthritis</vt:lpstr>
      <vt:lpstr>Treatment </vt:lpstr>
      <vt:lpstr>osteoarthritis</vt:lpstr>
      <vt:lpstr>osteoarthritis</vt:lpstr>
      <vt:lpstr>PowerPoint Presentation</vt:lpstr>
      <vt:lpstr>osteoarthritis</vt:lpstr>
      <vt:lpstr>osteoarthritis</vt:lpstr>
      <vt:lpstr>osteoarthritis</vt:lpstr>
      <vt:lpstr>osteoarthritis</vt:lpstr>
      <vt:lpstr>PowerPoint Presentation</vt:lpstr>
      <vt:lpstr>PowerPoint Presentation</vt:lpstr>
      <vt:lpstr>PowerPoint Presentation</vt:lpstr>
      <vt:lpstr>PowerPoint Presentation</vt:lpstr>
      <vt:lpstr>THE MSC SECRETOME</vt:lpstr>
      <vt:lpstr>PowerPoint Presentation</vt:lpstr>
      <vt:lpstr>Discussion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nrco</cp:lastModifiedBy>
  <cp:revision>1061</cp:revision>
  <dcterms:created xsi:type="dcterms:W3CDTF">2006-08-16T00:00:00Z</dcterms:created>
  <dcterms:modified xsi:type="dcterms:W3CDTF">2019-05-12T18:15:58Z</dcterms:modified>
</cp:coreProperties>
</file>