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15" r:id="rId2"/>
    <p:sldId id="318" r:id="rId3"/>
    <p:sldId id="257" r:id="rId4"/>
    <p:sldId id="267" r:id="rId5"/>
    <p:sldId id="294" r:id="rId6"/>
    <p:sldId id="258" r:id="rId7"/>
    <p:sldId id="295" r:id="rId8"/>
    <p:sldId id="312" r:id="rId9"/>
    <p:sldId id="263" r:id="rId10"/>
    <p:sldId id="278" r:id="rId11"/>
    <p:sldId id="269" r:id="rId12"/>
    <p:sldId id="316" r:id="rId13"/>
    <p:sldId id="292" r:id="rId14"/>
    <p:sldId id="279" r:id="rId15"/>
    <p:sldId id="273" r:id="rId16"/>
    <p:sldId id="276" r:id="rId17"/>
    <p:sldId id="304" r:id="rId18"/>
    <p:sldId id="310" r:id="rId19"/>
    <p:sldId id="311" r:id="rId20"/>
    <p:sldId id="306" r:id="rId21"/>
    <p:sldId id="317" r:id="rId22"/>
    <p:sldId id="298" r:id="rId23"/>
    <p:sldId id="275" r:id="rId24"/>
    <p:sldId id="308" r:id="rId25"/>
    <p:sldId id="301" r:id="rId26"/>
    <p:sldId id="300" r:id="rId27"/>
    <p:sldId id="303" r:id="rId28"/>
    <p:sldId id="307" r:id="rId29"/>
    <p:sldId id="302" r:id="rId30"/>
    <p:sldId id="264" r:id="rId31"/>
    <p:sldId id="309"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F75"/>
    <a:srgbClr val="E56B27"/>
    <a:srgbClr val="A156B6"/>
    <a:srgbClr val="418DCB"/>
    <a:srgbClr val="B65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280" autoAdjust="0"/>
  </p:normalViewPr>
  <p:slideViewPr>
    <p:cSldViewPr>
      <p:cViewPr varScale="1">
        <p:scale>
          <a:sx n="68" d="100"/>
          <a:sy n="68"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EF06E-B169-40DB-942C-635DFF5DAC4C}" type="datetimeFigureOut">
              <a:rPr lang="en-US" smtClean="0"/>
              <a:t>9/28/2018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BDC43-205A-4E0D-B483-90AB3B81161B}" type="slidenum">
              <a:rPr lang="en-US" smtClean="0"/>
              <a:t>‹#›</a:t>
            </a:fld>
            <a:endParaRPr lang="en-US"/>
          </a:p>
        </p:txBody>
      </p:sp>
    </p:spTree>
    <p:extLst>
      <p:ext uri="{BB962C8B-B14F-4D97-AF65-F5344CB8AC3E}">
        <p14:creationId xmlns:p14="http://schemas.microsoft.com/office/powerpoint/2010/main" val="1744625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BDC43-205A-4E0D-B483-90AB3B81161B}" type="slidenum">
              <a:rPr lang="en-US" smtClean="0"/>
              <a:t>1</a:t>
            </a:fld>
            <a:endParaRPr lang="en-US"/>
          </a:p>
        </p:txBody>
      </p:sp>
    </p:spTree>
    <p:extLst>
      <p:ext uri="{BB962C8B-B14F-4D97-AF65-F5344CB8AC3E}">
        <p14:creationId xmlns:p14="http://schemas.microsoft.com/office/powerpoint/2010/main" val="65619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BDC43-205A-4E0D-B483-90AB3B81161B}" type="slidenum">
              <a:rPr lang="en-US" smtClean="0"/>
              <a:t>4</a:t>
            </a:fld>
            <a:endParaRPr lang="en-US"/>
          </a:p>
        </p:txBody>
      </p:sp>
    </p:spTree>
    <p:extLst>
      <p:ext uri="{BB962C8B-B14F-4D97-AF65-F5344CB8AC3E}">
        <p14:creationId xmlns:p14="http://schemas.microsoft.com/office/powerpoint/2010/main" val="122612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C43-205A-4E0D-B483-90AB3B81161B}" type="slidenum">
              <a:rPr lang="en-US" smtClean="0"/>
              <a:t>6</a:t>
            </a:fld>
            <a:endParaRPr lang="en-US"/>
          </a:p>
        </p:txBody>
      </p:sp>
    </p:spTree>
    <p:extLst>
      <p:ext uri="{BB962C8B-B14F-4D97-AF65-F5344CB8AC3E}">
        <p14:creationId xmlns:p14="http://schemas.microsoft.com/office/powerpoint/2010/main" val="367616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C43-205A-4E0D-B483-90AB3B81161B}" type="slidenum">
              <a:rPr lang="en-US" smtClean="0"/>
              <a:t>16</a:t>
            </a:fld>
            <a:endParaRPr lang="en-US"/>
          </a:p>
        </p:txBody>
      </p:sp>
    </p:spTree>
    <p:extLst>
      <p:ext uri="{BB962C8B-B14F-4D97-AF65-F5344CB8AC3E}">
        <p14:creationId xmlns:p14="http://schemas.microsoft.com/office/powerpoint/2010/main" val="2291623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C43-205A-4E0D-B483-90AB3B81161B}" type="slidenum">
              <a:rPr lang="en-US" smtClean="0"/>
              <a:t>22</a:t>
            </a:fld>
            <a:endParaRPr lang="en-US"/>
          </a:p>
        </p:txBody>
      </p:sp>
    </p:spTree>
    <p:extLst>
      <p:ext uri="{BB962C8B-B14F-4D97-AF65-F5344CB8AC3E}">
        <p14:creationId xmlns:p14="http://schemas.microsoft.com/office/powerpoint/2010/main" val="377970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C43-205A-4E0D-B483-90AB3B81161B}" type="slidenum">
              <a:rPr lang="en-US" smtClean="0"/>
              <a:t>30</a:t>
            </a:fld>
            <a:endParaRPr lang="en-US"/>
          </a:p>
        </p:txBody>
      </p:sp>
    </p:spTree>
    <p:extLst>
      <p:ext uri="{BB962C8B-B14F-4D97-AF65-F5344CB8AC3E}">
        <p14:creationId xmlns:p14="http://schemas.microsoft.com/office/powerpoint/2010/main" val="85264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0B6BF9-20A4-4C1E-9C5C-657A4BF25032}" type="datetime1">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14028-8540-4A7E-8B83-F6C1BD073794}" type="datetime1">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2DC149-4CB2-4AA0-9418-76DA0030636B}" type="datetime1">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7CF98F-4B81-4232-9261-CECEDF6A5694}" type="datetime1">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0B9F77-C35A-4F05-B7BF-7E31621978E9}" type="datetime1">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B8028A-05ED-427E-B525-04EE6E6B212E}" type="datetime1">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C2E15A-1D72-4474-89E2-DE91F86D832A}" type="datetime1">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1E8FB9-4C16-46FC-85BF-C0674CD97EA8}" type="datetime1">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1E9B2-E977-4A9E-95FC-EAE3D263A4FF}" type="datetime1">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988E2-F380-4C50-9407-680C9B89DC10}" type="datetime1">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C4B7A1-C7C3-4939-84AD-4D9F714CB0E9}" type="datetime1">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0ADC4-A380-40A5-A140-C1037E451379}" type="datetime1">
              <a:rPr lang="en-US" smtClean="0"/>
              <a:t>9/28/2018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1654" y="5803822"/>
            <a:ext cx="3362179" cy="622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600CC"/>
                </a:solidFill>
              </a:rPr>
              <a:t>Presented by</a:t>
            </a:r>
            <a:r>
              <a:rPr lang="en-US" dirty="0">
                <a:solidFill>
                  <a:srgbClr val="6600CC"/>
                </a:solidFill>
              </a:rPr>
              <a:t>:</a:t>
            </a:r>
          </a:p>
        </p:txBody>
      </p:sp>
      <p:pic>
        <p:nvPicPr>
          <p:cNvPr id="7" name="Picture 6" descr="Final Logo.jpg"/>
          <p:cNvPicPr>
            <a:picLocks noChangeAspect="1"/>
          </p:cNvPicPr>
          <p:nvPr/>
        </p:nvPicPr>
        <p:blipFill>
          <a:blip r:embed="rId3" cstate="print"/>
          <a:srcRect l="14736" t="7777" r="20304" b="15556"/>
          <a:stretch>
            <a:fillRect/>
          </a:stretch>
        </p:blipFill>
        <p:spPr>
          <a:xfrm>
            <a:off x="3756778" y="973493"/>
            <a:ext cx="1391291" cy="137141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38100" y="3394917"/>
            <a:ext cx="8902700" cy="954107"/>
          </a:xfrm>
          <a:prstGeom prst="rect">
            <a:avLst/>
          </a:prstGeom>
        </p:spPr>
        <p:style>
          <a:lnRef idx="1">
            <a:schemeClr val="accent3"/>
          </a:lnRef>
          <a:fillRef idx="1001">
            <a:schemeClr val="lt2"/>
          </a:fillRef>
          <a:effectRef idx="1">
            <a:schemeClr val="accent3"/>
          </a:effectRef>
          <a:fontRef idx="minor">
            <a:schemeClr val="dk1"/>
          </a:fontRef>
        </p:style>
        <p:txBody>
          <a:bodyPr wrap="square" rtlCol="0">
            <a:spAutoFit/>
          </a:bodyPr>
          <a:lstStyle/>
          <a:p>
            <a:pPr algn="ctr" rtl="1"/>
            <a:r>
              <a:rPr lang="en-US" sz="2800" b="1" i="1" dirty="0">
                <a:solidFill>
                  <a:schemeClr val="tx1"/>
                </a:solidFill>
                <a:latin typeface="Times New Roman" pitchFamily="18" charset="0"/>
                <a:cs typeface="Times New Roman" pitchFamily="18" charset="0"/>
              </a:rPr>
              <a:t>the role of platelets in the physiology and pathology of autoimmune disorders</a:t>
            </a:r>
            <a:endParaRPr lang="en-US" sz="2800" dirty="0"/>
          </a:p>
        </p:txBody>
      </p:sp>
      <p:sp>
        <p:nvSpPr>
          <p:cNvPr id="6" name="Rectangle 5">
            <a:extLst>
              <a:ext uri="{FF2B5EF4-FFF2-40B4-BE49-F238E27FC236}">
                <a16:creationId xmlns:a16="http://schemas.microsoft.com/office/drawing/2014/main" id="{7793D5BB-D92C-4541-92C1-639681AA1C71}"/>
              </a:ext>
            </a:extLst>
          </p:cNvPr>
          <p:cNvSpPr/>
          <p:nvPr/>
        </p:nvSpPr>
        <p:spPr>
          <a:xfrm>
            <a:off x="4080798" y="5930403"/>
            <a:ext cx="1534844" cy="369332"/>
          </a:xfrm>
          <a:prstGeom prst="rect">
            <a:avLst/>
          </a:prstGeom>
        </p:spPr>
        <p:txBody>
          <a:bodyPr wrap="none">
            <a:spAutoFit/>
          </a:bodyPr>
          <a:lstStyle/>
          <a:p>
            <a:pPr algn="ctr"/>
            <a:r>
              <a:rPr lang="en-US" b="1" dirty="0"/>
              <a:t>Zahra Barzang</a:t>
            </a:r>
          </a:p>
        </p:txBody>
      </p:sp>
      <p:sp>
        <p:nvSpPr>
          <p:cNvPr id="9" name="Rectangle 8">
            <a:extLst>
              <a:ext uri="{FF2B5EF4-FFF2-40B4-BE49-F238E27FC236}">
                <a16:creationId xmlns:a16="http://schemas.microsoft.com/office/drawing/2014/main" id="{673550FB-7168-4A36-B037-8FED8BA8B9E5}"/>
              </a:ext>
            </a:extLst>
          </p:cNvPr>
          <p:cNvSpPr/>
          <p:nvPr/>
        </p:nvSpPr>
        <p:spPr>
          <a:xfrm>
            <a:off x="3926758" y="4781509"/>
            <a:ext cx="452945" cy="646331"/>
          </a:xfrm>
          <a:prstGeom prst="rect">
            <a:avLst/>
          </a:prstGeom>
        </p:spPr>
        <p:txBody>
          <a:bodyPr wrap="none">
            <a:spAutoFit/>
          </a:bodyPr>
          <a:lstStyle/>
          <a:p>
            <a:pPr algn="ctr"/>
            <a:endParaRPr lang="en-US" dirty="0"/>
          </a:p>
          <a:p>
            <a:pPr algn="ctr"/>
            <a:r>
              <a:rPr lang="en-US" b="1" dirty="0"/>
              <a:t>Dr.</a:t>
            </a:r>
          </a:p>
        </p:txBody>
      </p:sp>
      <p:sp>
        <p:nvSpPr>
          <p:cNvPr id="10" name="Rectangle 9">
            <a:extLst>
              <a:ext uri="{FF2B5EF4-FFF2-40B4-BE49-F238E27FC236}">
                <a16:creationId xmlns:a16="http://schemas.microsoft.com/office/drawing/2014/main" id="{B06AC409-321A-491B-A3FE-F9918443056D}"/>
              </a:ext>
            </a:extLst>
          </p:cNvPr>
          <p:cNvSpPr/>
          <p:nvPr/>
        </p:nvSpPr>
        <p:spPr>
          <a:xfrm>
            <a:off x="4220493" y="5047381"/>
            <a:ext cx="1882375" cy="369332"/>
          </a:xfrm>
          <a:prstGeom prst="rect">
            <a:avLst/>
          </a:prstGeom>
        </p:spPr>
        <p:txBody>
          <a:bodyPr wrap="none">
            <a:spAutoFit/>
          </a:bodyPr>
          <a:lstStyle/>
          <a:p>
            <a:r>
              <a:rPr lang="en-US" b="1" dirty="0"/>
              <a:t>Alireza </a:t>
            </a:r>
            <a:r>
              <a:rPr lang="en-US" b="1" dirty="0" err="1"/>
              <a:t>farsinejad</a:t>
            </a:r>
            <a:r>
              <a:rPr lang="en-US" b="1" dirty="0"/>
              <a:t> </a:t>
            </a:r>
          </a:p>
        </p:txBody>
      </p:sp>
      <p:sp>
        <p:nvSpPr>
          <p:cNvPr id="12" name="Rectangle 11">
            <a:extLst>
              <a:ext uri="{FF2B5EF4-FFF2-40B4-BE49-F238E27FC236}">
                <a16:creationId xmlns:a16="http://schemas.microsoft.com/office/drawing/2014/main" id="{EF174856-1EB8-47E7-9652-64FD11FB3533}"/>
              </a:ext>
            </a:extLst>
          </p:cNvPr>
          <p:cNvSpPr/>
          <p:nvPr/>
        </p:nvSpPr>
        <p:spPr>
          <a:xfrm>
            <a:off x="2724691" y="5058508"/>
            <a:ext cx="1356107" cy="369332"/>
          </a:xfrm>
          <a:prstGeom prst="rect">
            <a:avLst/>
          </a:prstGeom>
        </p:spPr>
        <p:txBody>
          <a:bodyPr wrap="square">
            <a:spAutoFit/>
          </a:bodyPr>
          <a:lstStyle/>
          <a:p>
            <a:r>
              <a:rPr lang="en-US" b="1" dirty="0">
                <a:solidFill>
                  <a:srgbClr val="7030A0"/>
                </a:solidFill>
              </a:rPr>
              <a:t>Supervisor:</a:t>
            </a:r>
          </a:p>
        </p:txBody>
      </p:sp>
      <p:sp>
        <p:nvSpPr>
          <p:cNvPr id="3" name="Slide Number Placeholder 2">
            <a:extLst>
              <a:ext uri="{FF2B5EF4-FFF2-40B4-BE49-F238E27FC236}">
                <a16:creationId xmlns:a16="http://schemas.microsoft.com/office/drawing/2014/main" id="{B09E2A7C-DD64-41D3-8A28-E141FAECFE31}"/>
              </a:ext>
            </a:extLst>
          </p:cNvPr>
          <p:cNvSpPr>
            <a:spLocks noGrp="1"/>
          </p:cNvSpPr>
          <p:nvPr>
            <p:ph type="sldNum" sz="quarter" idx="12"/>
          </p:nvPr>
        </p:nvSpPr>
        <p:spPr/>
        <p:txBody>
          <a:bodyPr/>
          <a:lstStyle/>
          <a:p>
            <a:fld id="{B6F15528-21DE-4FAA-801E-634DDDAF4B2B}" type="slidenum">
              <a:rPr lang="en-US" smtClean="0"/>
              <a:pPr/>
              <a:t>1</a:t>
            </a:fld>
            <a:endParaRPr lang="en-US"/>
          </a:p>
        </p:txBody>
      </p:sp>
      <p:sp>
        <p:nvSpPr>
          <p:cNvPr id="2" name="Rectangle 1">
            <a:extLst>
              <a:ext uri="{FF2B5EF4-FFF2-40B4-BE49-F238E27FC236}">
                <a16:creationId xmlns:a16="http://schemas.microsoft.com/office/drawing/2014/main" id="{4B4B14D8-A7D2-4DEF-80D4-653B80A9EEFE}"/>
              </a:ext>
            </a:extLst>
          </p:cNvPr>
          <p:cNvSpPr/>
          <p:nvPr/>
        </p:nvSpPr>
        <p:spPr>
          <a:xfrm>
            <a:off x="2633649" y="2375131"/>
            <a:ext cx="3469219" cy="584775"/>
          </a:xfrm>
          <a:prstGeom prst="rect">
            <a:avLst/>
          </a:prstGeom>
        </p:spPr>
        <p:txBody>
          <a:bodyPr wrap="none">
            <a:spAutoFit/>
          </a:bodyPr>
          <a:lstStyle/>
          <a:p>
            <a:pPr algn="ctr"/>
            <a:r>
              <a:rPr lang="en-US" sz="3200" b="1" i="1" dirty="0"/>
              <a:t>In the name of God</a:t>
            </a:r>
          </a:p>
        </p:txBody>
      </p:sp>
    </p:spTree>
    <p:extLst>
      <p:ext uri="{BB962C8B-B14F-4D97-AF65-F5344CB8AC3E}">
        <p14:creationId xmlns:p14="http://schemas.microsoft.com/office/powerpoint/2010/main" val="2347471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2C5FA4-02CE-4BFF-BE3A-7443709E1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629399"/>
          </a:xfrm>
          <a:prstGeom prst="rect">
            <a:avLst/>
          </a:prstGeom>
        </p:spPr>
      </p:pic>
      <p:sp>
        <p:nvSpPr>
          <p:cNvPr id="3" name="Slide Number Placeholder 2">
            <a:extLst>
              <a:ext uri="{FF2B5EF4-FFF2-40B4-BE49-F238E27FC236}">
                <a16:creationId xmlns:a16="http://schemas.microsoft.com/office/drawing/2014/main" id="{1E4D5CF7-2E54-4DD3-815B-B3DE2A255078}"/>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285809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a:extLst>
              <a:ext uri="{FF2B5EF4-FFF2-40B4-BE49-F238E27FC236}">
                <a16:creationId xmlns:a16="http://schemas.microsoft.com/office/drawing/2014/main" id="{F679EF03-88F3-475F-B141-D74DCF0511C3}"/>
              </a:ext>
            </a:extLst>
          </p:cNvPr>
          <p:cNvSpPr/>
          <p:nvPr/>
        </p:nvSpPr>
        <p:spPr>
          <a:xfrm>
            <a:off x="2971800" y="110197"/>
            <a:ext cx="28575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a:cs typeface="+mj-cs"/>
              </a:rPr>
              <a:t>Platelet–neutrophils</a:t>
            </a:r>
          </a:p>
        </p:txBody>
      </p:sp>
      <p:pic>
        <p:nvPicPr>
          <p:cNvPr id="12" name="Picture 11">
            <a:extLst>
              <a:ext uri="{FF2B5EF4-FFF2-40B4-BE49-F238E27FC236}">
                <a16:creationId xmlns:a16="http://schemas.microsoft.com/office/drawing/2014/main" id="{8F0A90E4-14A2-422F-B695-201840FB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828799"/>
            <a:ext cx="8991599" cy="4919003"/>
          </a:xfrm>
          <a:prstGeom prst="rect">
            <a:avLst/>
          </a:prstGeom>
        </p:spPr>
      </p:pic>
      <p:sp>
        <p:nvSpPr>
          <p:cNvPr id="3" name="Slide Number Placeholder 2">
            <a:extLst>
              <a:ext uri="{FF2B5EF4-FFF2-40B4-BE49-F238E27FC236}">
                <a16:creationId xmlns:a16="http://schemas.microsoft.com/office/drawing/2014/main" id="{FBB7D59B-EBB0-4267-8F42-D921B7477915}"/>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82338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0CA2B2C7-D1BE-419E-AABA-5ED2531ACC63}"/>
              </a:ext>
            </a:extLst>
          </p:cNvPr>
          <p:cNvSpPr/>
          <p:nvPr/>
        </p:nvSpPr>
        <p:spPr>
          <a:xfrm>
            <a:off x="2971800" y="-49461"/>
            <a:ext cx="28575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latin typeface="Times New Roman" pitchFamily="18" charset="0"/>
                <a:cs typeface="Times New Roman" pitchFamily="18" charset="0"/>
              </a:rPr>
              <a:t>NETosis</a:t>
            </a:r>
            <a:endParaRPr lang="en-US" sz="2800" dirty="0">
              <a:solidFill>
                <a:schemeClr val="tx1"/>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9ED13D6F-75D4-4EEC-84C8-7B9C2351C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6400"/>
            <a:ext cx="8991599" cy="4571999"/>
          </a:xfrm>
          <a:prstGeom prst="rect">
            <a:avLst/>
          </a:prstGeom>
        </p:spPr>
      </p:pic>
      <p:sp>
        <p:nvSpPr>
          <p:cNvPr id="3" name="Slide Number Placeholder 2">
            <a:extLst>
              <a:ext uri="{FF2B5EF4-FFF2-40B4-BE49-F238E27FC236}">
                <a16:creationId xmlns:a16="http://schemas.microsoft.com/office/drawing/2014/main" id="{E5AB659F-D90D-4B3E-9F40-767ADB58230F}"/>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4050713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4DA698C8-531B-4F87-B09C-28A48CD7D816}"/>
              </a:ext>
            </a:extLst>
          </p:cNvPr>
          <p:cNvSpPr/>
          <p:nvPr/>
        </p:nvSpPr>
        <p:spPr>
          <a:xfrm>
            <a:off x="2743200" y="304800"/>
            <a:ext cx="30861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a:cs typeface="+mj-cs"/>
              </a:rPr>
              <a:t>Platelet–lymphocytes</a:t>
            </a:r>
          </a:p>
        </p:txBody>
      </p:sp>
      <p:sp>
        <p:nvSpPr>
          <p:cNvPr id="10" name="Rectangle 9">
            <a:extLst>
              <a:ext uri="{FF2B5EF4-FFF2-40B4-BE49-F238E27FC236}">
                <a16:creationId xmlns:a16="http://schemas.microsoft.com/office/drawing/2014/main" id="{892EA28A-1805-4BB5-B185-6395DFA393A2}"/>
              </a:ext>
            </a:extLst>
          </p:cNvPr>
          <p:cNvSpPr/>
          <p:nvPr/>
        </p:nvSpPr>
        <p:spPr>
          <a:xfrm>
            <a:off x="609600" y="2098648"/>
            <a:ext cx="6553200" cy="9723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co-culturing of autologous platelets and CD4 + T cells enhanced the production of IL-10 and cytokines characteristic for Th1 and Th17 cells: </a:t>
            </a:r>
            <a:r>
              <a:rPr lang="en-US" dirty="0" err="1">
                <a:solidFill>
                  <a:schemeClr val="tx1"/>
                </a:solidFill>
              </a:rPr>
              <a:t>IFNγ</a:t>
            </a:r>
            <a:r>
              <a:rPr lang="en-US" dirty="0">
                <a:solidFill>
                  <a:schemeClr val="tx1"/>
                </a:solidFill>
              </a:rPr>
              <a:t>, IL-17</a:t>
            </a:r>
          </a:p>
        </p:txBody>
      </p:sp>
      <p:sp>
        <p:nvSpPr>
          <p:cNvPr id="12" name="Rectangle 11">
            <a:extLst>
              <a:ext uri="{FF2B5EF4-FFF2-40B4-BE49-F238E27FC236}">
                <a16:creationId xmlns:a16="http://schemas.microsoft.com/office/drawing/2014/main" id="{36826A13-EC5D-40CC-A4D6-11AF88669BC7}"/>
              </a:ext>
            </a:extLst>
          </p:cNvPr>
          <p:cNvSpPr/>
          <p:nvPr/>
        </p:nvSpPr>
        <p:spPr>
          <a:xfrm>
            <a:off x="609600" y="3429000"/>
            <a:ext cx="6553200" cy="9723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Th1 and Th17, which are associated with autoimmunity. </a:t>
            </a:r>
          </a:p>
        </p:txBody>
      </p:sp>
      <p:sp>
        <p:nvSpPr>
          <p:cNvPr id="18" name="Rectangle 17">
            <a:extLst>
              <a:ext uri="{FF2B5EF4-FFF2-40B4-BE49-F238E27FC236}">
                <a16:creationId xmlns:a16="http://schemas.microsoft.com/office/drawing/2014/main" id="{53971DA4-958B-4732-9E87-5B426DF2B46A}"/>
              </a:ext>
            </a:extLst>
          </p:cNvPr>
          <p:cNvSpPr/>
          <p:nvPr/>
        </p:nvSpPr>
        <p:spPr>
          <a:xfrm>
            <a:off x="609600" y="4953000"/>
            <a:ext cx="6553200" cy="9723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co-incubation of differentiated B cells with activated platelets was associated with increased in vitro production of IgG1, IgG2, and IgG3</a:t>
            </a:r>
          </a:p>
        </p:txBody>
      </p:sp>
      <p:sp>
        <p:nvSpPr>
          <p:cNvPr id="3" name="Slide Number Placeholder 2">
            <a:extLst>
              <a:ext uri="{FF2B5EF4-FFF2-40B4-BE49-F238E27FC236}">
                <a16:creationId xmlns:a16="http://schemas.microsoft.com/office/drawing/2014/main" id="{123A7665-E4F2-4A27-AA23-3FA4A50A7E24}"/>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805523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FDDF8925-25F1-44A1-B969-896480F6E238}"/>
              </a:ext>
            </a:extLst>
          </p:cNvPr>
          <p:cNvSpPr/>
          <p:nvPr/>
        </p:nvSpPr>
        <p:spPr>
          <a:xfrm>
            <a:off x="1295400" y="0"/>
            <a:ext cx="6096000" cy="13716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a:cs typeface="+mj-cs"/>
              </a:rPr>
              <a:t>Transcellular synthesis of bioactive lipid mediators</a:t>
            </a:r>
            <a:endParaRPr lang="en-US" sz="2800" dirty="0">
              <a:solidFill>
                <a:schemeClr val="tx1"/>
              </a:solidFill>
              <a:latin typeface="Times New Roman"/>
              <a:cs typeface="+mj-cs"/>
            </a:endParaRPr>
          </a:p>
        </p:txBody>
      </p:sp>
      <p:sp>
        <p:nvSpPr>
          <p:cNvPr id="4" name="Slide Number Placeholder 3">
            <a:extLst>
              <a:ext uri="{FF2B5EF4-FFF2-40B4-BE49-F238E27FC236}">
                <a16:creationId xmlns:a16="http://schemas.microsoft.com/office/drawing/2014/main" id="{F7F48659-74A4-4702-8419-44F746CFE926}"/>
              </a:ext>
            </a:extLst>
          </p:cNvPr>
          <p:cNvSpPr>
            <a:spLocks noGrp="1"/>
          </p:cNvSpPr>
          <p:nvPr>
            <p:ph type="sldNum" sz="quarter" idx="12"/>
          </p:nvPr>
        </p:nvSpPr>
        <p:spPr/>
        <p:txBody>
          <a:bodyPr/>
          <a:lstStyle/>
          <a:p>
            <a:fld id="{B6F15528-21DE-4FAA-801E-634DDDAF4B2B}" type="slidenum">
              <a:rPr lang="en-US" smtClean="0"/>
              <a:pPr/>
              <a:t>14</a:t>
            </a:fld>
            <a:endParaRPr lang="en-US"/>
          </a:p>
        </p:txBody>
      </p:sp>
      <p:pic>
        <p:nvPicPr>
          <p:cNvPr id="6" name="Picture 5">
            <a:extLst>
              <a:ext uri="{FF2B5EF4-FFF2-40B4-BE49-F238E27FC236}">
                <a16:creationId xmlns:a16="http://schemas.microsoft.com/office/drawing/2014/main" id="{6C0455C9-6220-4F9C-A6FB-D151EF9D7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399"/>
            <a:ext cx="8991600" cy="4800601"/>
          </a:xfrm>
          <a:prstGeom prst="rect">
            <a:avLst/>
          </a:prstGeom>
        </p:spPr>
      </p:pic>
    </p:spTree>
    <p:extLst>
      <p:ext uri="{BB962C8B-B14F-4D97-AF65-F5344CB8AC3E}">
        <p14:creationId xmlns:p14="http://schemas.microsoft.com/office/powerpoint/2010/main" val="2148372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14AC9787-19C6-4427-8A2F-064041309BA3}"/>
              </a:ext>
            </a:extLst>
          </p:cNvPr>
          <p:cNvSpPr/>
          <p:nvPr/>
        </p:nvSpPr>
        <p:spPr>
          <a:xfrm>
            <a:off x="1104900" y="1600200"/>
            <a:ext cx="6934200" cy="31623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a:cs typeface="+mj-cs"/>
              </a:rPr>
              <a:t>Evidence for platelet contribution in autoimmune disorders</a:t>
            </a:r>
            <a:endParaRPr lang="en-US" sz="2800" dirty="0">
              <a:solidFill>
                <a:schemeClr val="tx1"/>
              </a:solidFill>
              <a:latin typeface="Times New Roman"/>
              <a:cs typeface="+mj-cs"/>
            </a:endParaRPr>
          </a:p>
        </p:txBody>
      </p:sp>
      <p:sp>
        <p:nvSpPr>
          <p:cNvPr id="3" name="Slide Number Placeholder 2">
            <a:extLst>
              <a:ext uri="{FF2B5EF4-FFF2-40B4-BE49-F238E27FC236}">
                <a16:creationId xmlns:a16="http://schemas.microsoft.com/office/drawing/2014/main" id="{DA5E7346-7206-436E-9DD3-DDA18789A880}"/>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084983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74" y="1676400"/>
            <a:ext cx="5348748" cy="762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 Cardiovascular disease is the leading cause of death in RA patients </a:t>
            </a:r>
            <a:endParaRPr lang="en-US" dirty="0">
              <a:solidFill>
                <a:schemeClr val="tx1"/>
              </a:solidFill>
            </a:endParaRPr>
          </a:p>
        </p:txBody>
      </p:sp>
      <p:sp>
        <p:nvSpPr>
          <p:cNvPr id="13" name="Cloud 12">
            <a:extLst>
              <a:ext uri="{FF2B5EF4-FFF2-40B4-BE49-F238E27FC236}">
                <a16:creationId xmlns:a16="http://schemas.microsoft.com/office/drawing/2014/main" id="{CB51239A-D310-4AA9-9950-59E4C3F66266}"/>
              </a:ext>
            </a:extLst>
          </p:cNvPr>
          <p:cNvSpPr/>
          <p:nvPr/>
        </p:nvSpPr>
        <p:spPr>
          <a:xfrm>
            <a:off x="2667000" y="0"/>
            <a:ext cx="3962400" cy="12954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a:cs typeface="+mj-cs"/>
              </a:rPr>
              <a:t>Rheumatoid arthritis (RA) </a:t>
            </a:r>
            <a:endParaRPr lang="en-US" sz="2800" dirty="0">
              <a:solidFill>
                <a:schemeClr val="tx1"/>
              </a:solidFill>
              <a:latin typeface="Times New Roman"/>
              <a:cs typeface="+mj-cs"/>
            </a:endParaRPr>
          </a:p>
        </p:txBody>
      </p:sp>
      <p:pic>
        <p:nvPicPr>
          <p:cNvPr id="15" name="Picture 14">
            <a:extLst>
              <a:ext uri="{FF2B5EF4-FFF2-40B4-BE49-F238E27FC236}">
                <a16:creationId xmlns:a16="http://schemas.microsoft.com/office/drawing/2014/main" id="{51A22277-FBDB-447B-B0A7-95A0A93E1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2000" y="1676400"/>
            <a:ext cx="3634409" cy="5181600"/>
          </a:xfrm>
          <a:prstGeom prst="rect">
            <a:avLst/>
          </a:prstGeom>
        </p:spPr>
      </p:pic>
      <p:sp>
        <p:nvSpPr>
          <p:cNvPr id="16" name="Rectangle 15">
            <a:extLst>
              <a:ext uri="{FF2B5EF4-FFF2-40B4-BE49-F238E27FC236}">
                <a16:creationId xmlns:a16="http://schemas.microsoft.com/office/drawing/2014/main" id="{F3BC9F11-27A3-4267-89B9-144626725DC4}"/>
              </a:ext>
            </a:extLst>
          </p:cNvPr>
          <p:cNvSpPr/>
          <p:nvPr/>
        </p:nvSpPr>
        <p:spPr>
          <a:xfrm>
            <a:off x="24848" y="3657600"/>
            <a:ext cx="5348748" cy="116950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 Intensified platelet production results in higher percentage of young platelets in circulation. Younger platelets are characterized by enlarged size and higher reactivity.</a:t>
            </a:r>
            <a:endParaRPr lang="en-US" dirty="0">
              <a:solidFill>
                <a:schemeClr val="tx1"/>
              </a:solidFill>
            </a:endParaRPr>
          </a:p>
        </p:txBody>
      </p:sp>
      <p:sp>
        <p:nvSpPr>
          <p:cNvPr id="17" name="Rectangle 16">
            <a:extLst>
              <a:ext uri="{FF2B5EF4-FFF2-40B4-BE49-F238E27FC236}">
                <a16:creationId xmlns:a16="http://schemas.microsoft.com/office/drawing/2014/main" id="{7293CCFF-9271-4A4F-8B51-B99DB1140460}"/>
              </a:ext>
            </a:extLst>
          </p:cNvPr>
          <p:cNvSpPr/>
          <p:nvPr/>
        </p:nvSpPr>
        <p:spPr>
          <a:xfrm>
            <a:off x="36443" y="5002695"/>
            <a:ext cx="5348748" cy="76531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Increased amount of soluble platelet </a:t>
            </a:r>
            <a:r>
              <a:rPr lang="en-US" dirty="0" err="1">
                <a:solidFill>
                  <a:schemeClr val="tx1"/>
                </a:solidFill>
              </a:rPr>
              <a:t>releasates</a:t>
            </a:r>
            <a:r>
              <a:rPr lang="en-US" dirty="0">
                <a:solidFill>
                  <a:schemeClr val="tx1"/>
                </a:solidFill>
              </a:rPr>
              <a:t>, such as: P-selectin, beta-</a:t>
            </a:r>
            <a:r>
              <a:rPr lang="en-US" dirty="0" err="1">
                <a:solidFill>
                  <a:schemeClr val="tx1"/>
                </a:solidFill>
              </a:rPr>
              <a:t>thromboglobulin</a:t>
            </a:r>
            <a:r>
              <a:rPr lang="en-US" dirty="0">
                <a:solidFill>
                  <a:schemeClr val="tx1"/>
                </a:solidFill>
              </a:rPr>
              <a:t>, or PF4, are found in the serum of RA patients</a:t>
            </a:r>
          </a:p>
        </p:txBody>
      </p:sp>
      <p:sp>
        <p:nvSpPr>
          <p:cNvPr id="18" name="Rectangle 17">
            <a:extLst>
              <a:ext uri="{FF2B5EF4-FFF2-40B4-BE49-F238E27FC236}">
                <a16:creationId xmlns:a16="http://schemas.microsoft.com/office/drawing/2014/main" id="{DDBE0392-028A-4938-8A40-63CC008030F3}"/>
              </a:ext>
            </a:extLst>
          </p:cNvPr>
          <p:cNvSpPr/>
          <p:nvPr/>
        </p:nvSpPr>
        <p:spPr>
          <a:xfrm>
            <a:off x="36443" y="5943600"/>
            <a:ext cx="5348748" cy="762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 Increased platelet activation, assessed with these indicators, correlates positively with disease severity</a:t>
            </a:r>
            <a:endParaRPr lang="en-US" dirty="0">
              <a:solidFill>
                <a:schemeClr val="tx1"/>
              </a:solidFill>
            </a:endParaRPr>
          </a:p>
        </p:txBody>
      </p:sp>
      <p:sp>
        <p:nvSpPr>
          <p:cNvPr id="19" name="Rectangle 18">
            <a:extLst>
              <a:ext uri="{FF2B5EF4-FFF2-40B4-BE49-F238E27FC236}">
                <a16:creationId xmlns:a16="http://schemas.microsoft.com/office/drawing/2014/main" id="{0C59168C-E113-4DC4-B8EA-D91213977438}"/>
              </a:ext>
            </a:extLst>
          </p:cNvPr>
          <p:cNvSpPr/>
          <p:nvPr/>
        </p:nvSpPr>
        <p:spPr>
          <a:xfrm>
            <a:off x="-7374" y="2667000"/>
            <a:ext cx="5348748" cy="762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Multiple evidence point towards increased platelet activation in RA patients. Many of them have an increased platelet count.</a:t>
            </a:r>
            <a:endParaRPr lang="en-US" dirty="0">
              <a:solidFill>
                <a:schemeClr val="tx1"/>
              </a:solidFill>
            </a:endParaRPr>
          </a:p>
        </p:txBody>
      </p:sp>
      <p:sp>
        <p:nvSpPr>
          <p:cNvPr id="3" name="Slide Number Placeholder 2">
            <a:extLst>
              <a:ext uri="{FF2B5EF4-FFF2-40B4-BE49-F238E27FC236}">
                <a16:creationId xmlns:a16="http://schemas.microsoft.com/office/drawing/2014/main" id="{0F9B2AC4-99A3-4E13-BE5A-6811EED4999B}"/>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385759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1400" y="378767"/>
            <a:ext cx="2743200" cy="461665"/>
          </a:xfrm>
          <a:prstGeom prst="rect">
            <a:avLst/>
          </a:prstGeom>
          <a:noFill/>
        </p:spPr>
        <p:txBody>
          <a:bodyPr wrap="square" rtlCol="0">
            <a:spAutoFit/>
          </a:bodyPr>
          <a:lstStyle/>
          <a:p>
            <a:r>
              <a:rPr lang="en-US" sz="2400" dirty="0">
                <a:solidFill>
                  <a:schemeClr val="bg1"/>
                </a:solidFill>
                <a:latin typeface="Times New Roman" pitchFamily="18" charset="0"/>
                <a:cs typeface="Times New Roman" pitchFamily="18" charset="0"/>
              </a:rPr>
              <a:t>NETosis</a:t>
            </a:r>
          </a:p>
        </p:txBody>
      </p:sp>
      <p:sp>
        <p:nvSpPr>
          <p:cNvPr id="10" name="Horizontal Scroll 9"/>
          <p:cNvSpPr/>
          <p:nvPr/>
        </p:nvSpPr>
        <p:spPr>
          <a:xfrm>
            <a:off x="450574" y="551621"/>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dirty="0">
                <a:solidFill>
                  <a:schemeClr val="tx1"/>
                </a:solidFill>
              </a:rPr>
              <a:t>In mouse, model of RA platelet depletion leads to inflammation alleviation. </a:t>
            </a:r>
          </a:p>
        </p:txBody>
      </p:sp>
      <p:sp>
        <p:nvSpPr>
          <p:cNvPr id="18" name="Horizontal Scroll 9">
            <a:extLst>
              <a:ext uri="{FF2B5EF4-FFF2-40B4-BE49-F238E27FC236}">
                <a16:creationId xmlns:a16="http://schemas.microsoft.com/office/drawing/2014/main" id="{7113C87F-8F33-4F2D-822F-5610EC380474}"/>
              </a:ext>
            </a:extLst>
          </p:cNvPr>
          <p:cNvSpPr/>
          <p:nvPr/>
        </p:nvSpPr>
        <p:spPr>
          <a:xfrm>
            <a:off x="450574" y="1863587"/>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 the serum of RA patients, immune complex and autoantibody characteristics for RA can activate platelets. </a:t>
            </a:r>
          </a:p>
        </p:txBody>
      </p:sp>
      <p:sp>
        <p:nvSpPr>
          <p:cNvPr id="19" name="Horizontal Scroll 9">
            <a:extLst>
              <a:ext uri="{FF2B5EF4-FFF2-40B4-BE49-F238E27FC236}">
                <a16:creationId xmlns:a16="http://schemas.microsoft.com/office/drawing/2014/main" id="{FF76C637-7CEE-4A95-A31D-22F8DD1A4226}"/>
              </a:ext>
            </a:extLst>
          </p:cNvPr>
          <p:cNvSpPr/>
          <p:nvPr/>
        </p:nvSpPr>
        <p:spPr>
          <a:xfrm>
            <a:off x="460513" y="3198745"/>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dirty="0">
                <a:solidFill>
                  <a:schemeClr val="tx1"/>
                </a:solidFill>
              </a:rPr>
              <a:t>This includes anti-citrullinated protein antibodies (ACPA) and rheumatoid factor (RF). </a:t>
            </a:r>
          </a:p>
        </p:txBody>
      </p:sp>
      <p:sp>
        <p:nvSpPr>
          <p:cNvPr id="20" name="Horizontal Scroll 9">
            <a:extLst>
              <a:ext uri="{FF2B5EF4-FFF2-40B4-BE49-F238E27FC236}">
                <a16:creationId xmlns:a16="http://schemas.microsoft.com/office/drawing/2014/main" id="{8B21E7AA-1CC2-4473-8603-056307D81607}"/>
              </a:ext>
            </a:extLst>
          </p:cNvPr>
          <p:cNvSpPr/>
          <p:nvPr/>
        </p:nvSpPr>
        <p:spPr>
          <a:xfrm>
            <a:off x="450574" y="4422913"/>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dirty="0">
                <a:solidFill>
                  <a:schemeClr val="tx1"/>
                </a:solidFill>
              </a:rPr>
              <a:t>ACPA–</a:t>
            </a:r>
            <a:r>
              <a:rPr lang="en-US" dirty="0" err="1">
                <a:solidFill>
                  <a:schemeClr val="tx1"/>
                </a:solidFill>
              </a:rPr>
              <a:t>IgE</a:t>
            </a:r>
            <a:r>
              <a:rPr lang="en-US" dirty="0">
                <a:solidFill>
                  <a:schemeClr val="tx1"/>
                </a:solidFill>
              </a:rPr>
              <a:t> immune complexes may activate platelets via </a:t>
            </a:r>
            <a:r>
              <a:rPr lang="en-US" dirty="0" err="1">
                <a:solidFill>
                  <a:schemeClr val="tx1"/>
                </a:solidFill>
              </a:rPr>
              <a:t>FccRIIA</a:t>
            </a:r>
            <a:r>
              <a:rPr lang="en-US" dirty="0">
                <a:solidFill>
                  <a:schemeClr val="tx1"/>
                </a:solidFill>
              </a:rPr>
              <a:t> and </a:t>
            </a:r>
            <a:r>
              <a:rPr lang="en-US" dirty="0" err="1">
                <a:solidFill>
                  <a:schemeClr val="tx1"/>
                </a:solidFill>
              </a:rPr>
              <a:t>FceRIa</a:t>
            </a:r>
            <a:r>
              <a:rPr lang="en-US" dirty="0">
                <a:solidFill>
                  <a:schemeClr val="tx1"/>
                </a:solidFill>
              </a:rPr>
              <a:t>— high- and low-affinity receptor (</a:t>
            </a:r>
            <a:r>
              <a:rPr lang="en-US" dirty="0" err="1">
                <a:solidFill>
                  <a:schemeClr val="tx1"/>
                </a:solidFill>
              </a:rPr>
              <a:t>FceRII</a:t>
            </a:r>
            <a:r>
              <a:rPr lang="en-US" dirty="0">
                <a:solidFill>
                  <a:schemeClr val="tx1"/>
                </a:solidFill>
              </a:rPr>
              <a:t>/CD23) for </a:t>
            </a:r>
            <a:r>
              <a:rPr lang="en-US" dirty="0" err="1">
                <a:solidFill>
                  <a:schemeClr val="tx1"/>
                </a:solidFill>
              </a:rPr>
              <a:t>IgE</a:t>
            </a:r>
            <a:r>
              <a:rPr lang="en-US" dirty="0">
                <a:solidFill>
                  <a:schemeClr val="tx1"/>
                </a:solidFill>
              </a:rPr>
              <a:t>, and low-affinity immunoglobulin G (IgG) receptor (Fc</a:t>
            </a:r>
            <a:r>
              <a:rPr lang="el-GR" dirty="0">
                <a:solidFill>
                  <a:schemeClr val="tx1"/>
                </a:solidFill>
              </a:rPr>
              <a:t>γ</a:t>
            </a:r>
            <a:r>
              <a:rPr lang="en-US" dirty="0" err="1">
                <a:solidFill>
                  <a:schemeClr val="tx1"/>
                </a:solidFill>
              </a:rPr>
              <a:t>RIIa</a:t>
            </a:r>
            <a:r>
              <a:rPr lang="en-US" dirty="0">
                <a:solidFill>
                  <a:schemeClr val="tx1"/>
                </a:solidFill>
              </a:rPr>
              <a:t>) </a:t>
            </a:r>
          </a:p>
        </p:txBody>
      </p:sp>
      <p:sp>
        <p:nvSpPr>
          <p:cNvPr id="21" name="Horizontal Scroll 9">
            <a:extLst>
              <a:ext uri="{FF2B5EF4-FFF2-40B4-BE49-F238E27FC236}">
                <a16:creationId xmlns:a16="http://schemas.microsoft.com/office/drawing/2014/main" id="{219AFA29-6F7B-4165-B302-2A75560D8F8E}"/>
              </a:ext>
            </a:extLst>
          </p:cNvPr>
          <p:cNvSpPr/>
          <p:nvPr/>
        </p:nvSpPr>
        <p:spPr>
          <a:xfrm>
            <a:off x="450574" y="5565913"/>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dirty="0">
                <a:solidFill>
                  <a:schemeClr val="tx1"/>
                </a:solidFill>
              </a:rPr>
              <a:t>Elevated PMP counts were found not only in plasma, but also in the synovial fluid of RA patients. </a:t>
            </a:r>
          </a:p>
        </p:txBody>
      </p:sp>
      <p:sp>
        <p:nvSpPr>
          <p:cNvPr id="3" name="Slide Number Placeholder 2">
            <a:extLst>
              <a:ext uri="{FF2B5EF4-FFF2-40B4-BE49-F238E27FC236}">
                <a16:creationId xmlns:a16="http://schemas.microsoft.com/office/drawing/2014/main" id="{2543085F-904C-4EAA-ADD8-C4DF54885477}"/>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709438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76500" y="452283"/>
            <a:ext cx="3733800" cy="1200329"/>
          </a:xfrm>
          <a:prstGeom prst="rect">
            <a:avLst/>
          </a:prstGeom>
          <a:noFill/>
        </p:spPr>
        <p:txBody>
          <a:bodyPr wrap="square" rtlCol="0">
            <a:spAutoFit/>
          </a:bodyPr>
          <a:lstStyle/>
          <a:p>
            <a:pPr algn="ctr"/>
            <a:r>
              <a:rPr lang="en-US" sz="2400" b="1" i="1" dirty="0">
                <a:solidFill>
                  <a:prstClr val="white"/>
                </a:solidFill>
                <a:latin typeface="Times New Roman" pitchFamily="18" charset="0"/>
              </a:rPr>
              <a:t>Signaling pathways involve in NET formation</a:t>
            </a:r>
            <a:endParaRPr lang="fa-IR" sz="2400" b="1" i="1" dirty="0">
              <a:solidFill>
                <a:prstClr val="white"/>
              </a:solidFill>
              <a:latin typeface="Times New Roman" pitchFamily="18" charset="0"/>
              <a:cs typeface="Times New Roman"/>
            </a:endParaRPr>
          </a:p>
          <a:p>
            <a:pPr algn="ctr"/>
            <a:endParaRPr lang="en-US" sz="2400" b="1" i="1" dirty="0">
              <a:solidFill>
                <a:prstClr val="white"/>
              </a:solidFill>
              <a:latin typeface="Times New Roman" pitchFamily="18" charset="0"/>
            </a:endParaRPr>
          </a:p>
        </p:txBody>
      </p:sp>
      <p:sp>
        <p:nvSpPr>
          <p:cNvPr id="22" name="TextBox 21"/>
          <p:cNvSpPr txBox="1"/>
          <p:nvPr/>
        </p:nvSpPr>
        <p:spPr>
          <a:xfrm>
            <a:off x="533400" y="1652612"/>
            <a:ext cx="1371600" cy="369332"/>
          </a:xfrm>
          <a:prstGeom prst="rect">
            <a:avLst/>
          </a:prstGeom>
          <a:noFill/>
        </p:spPr>
        <p:txBody>
          <a:bodyPr wrap="square" rtlCol="0">
            <a:spAutoFit/>
          </a:bodyPr>
          <a:lstStyle/>
          <a:p>
            <a:endParaRPr lang="en-US" dirty="0">
              <a:solidFill>
                <a:prstClr val="black"/>
              </a:solidFill>
            </a:endParaRPr>
          </a:p>
        </p:txBody>
      </p:sp>
      <p:pic>
        <p:nvPicPr>
          <p:cNvPr id="5" name="Picture 4">
            <a:extLst>
              <a:ext uri="{FF2B5EF4-FFF2-40B4-BE49-F238E27FC236}">
                <a16:creationId xmlns:a16="http://schemas.microsoft.com/office/drawing/2014/main" id="{C4478A0F-CD65-46E1-B89D-50F56B815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6278" y="2819400"/>
            <a:ext cx="3657600" cy="4038600"/>
          </a:xfrm>
          <a:prstGeom prst="rect">
            <a:avLst/>
          </a:prstGeom>
        </p:spPr>
      </p:pic>
      <p:sp>
        <p:nvSpPr>
          <p:cNvPr id="29" name="Horizontal Scroll 9">
            <a:extLst>
              <a:ext uri="{FF2B5EF4-FFF2-40B4-BE49-F238E27FC236}">
                <a16:creationId xmlns:a16="http://schemas.microsoft.com/office/drawing/2014/main" id="{EF1DA936-5381-44A2-AE54-86E729AAB99F}"/>
              </a:ext>
            </a:extLst>
          </p:cNvPr>
          <p:cNvSpPr/>
          <p:nvPr/>
        </p:nvSpPr>
        <p:spPr>
          <a:xfrm>
            <a:off x="26504" y="368474"/>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PMP concentration in synovial fluids was significantly higher than in blood.</a:t>
            </a:r>
          </a:p>
        </p:txBody>
      </p:sp>
      <p:sp>
        <p:nvSpPr>
          <p:cNvPr id="30" name="Horizontal Scroll 9">
            <a:extLst>
              <a:ext uri="{FF2B5EF4-FFF2-40B4-BE49-F238E27FC236}">
                <a16:creationId xmlns:a16="http://schemas.microsoft.com/office/drawing/2014/main" id="{AB479594-F510-4EC7-ABFC-0D022A424C9F}"/>
              </a:ext>
            </a:extLst>
          </p:cNvPr>
          <p:cNvSpPr/>
          <p:nvPr/>
        </p:nvSpPr>
        <p:spPr>
          <a:xfrm>
            <a:off x="26504" y="1776178"/>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IL-1, so abundant in synovial fluid PMP, is the key molecule for intercommunication between platelets and fibroblast-like </a:t>
            </a:r>
            <a:r>
              <a:rPr lang="en-US" dirty="0" err="1">
                <a:solidFill>
                  <a:schemeClr val="tx1"/>
                </a:solidFill>
              </a:rPr>
              <a:t>synoviocytes</a:t>
            </a:r>
            <a:r>
              <a:rPr lang="en-US" dirty="0">
                <a:solidFill>
                  <a:schemeClr val="tx1"/>
                </a:solidFill>
              </a:rPr>
              <a:t> (FLS) .</a:t>
            </a:r>
          </a:p>
        </p:txBody>
      </p:sp>
      <p:sp>
        <p:nvSpPr>
          <p:cNvPr id="31" name="Horizontal Scroll 9">
            <a:extLst>
              <a:ext uri="{FF2B5EF4-FFF2-40B4-BE49-F238E27FC236}">
                <a16:creationId xmlns:a16="http://schemas.microsoft.com/office/drawing/2014/main" id="{625C2654-85A6-436E-821B-D7B31DF92D3D}"/>
              </a:ext>
            </a:extLst>
          </p:cNvPr>
          <p:cNvSpPr/>
          <p:nvPr/>
        </p:nvSpPr>
        <p:spPr>
          <a:xfrm>
            <a:off x="46382" y="3146722"/>
            <a:ext cx="5387009"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Activated FLS are regarded as key effectors of cartilage destruction. </a:t>
            </a:r>
          </a:p>
        </p:txBody>
      </p:sp>
      <p:sp>
        <p:nvSpPr>
          <p:cNvPr id="32" name="Horizontal Scroll 9">
            <a:extLst>
              <a:ext uri="{FF2B5EF4-FFF2-40B4-BE49-F238E27FC236}">
                <a16:creationId xmlns:a16="http://schemas.microsoft.com/office/drawing/2014/main" id="{F5EC11D2-BB80-43BE-88AC-8DFE057D95BA}"/>
              </a:ext>
            </a:extLst>
          </p:cNvPr>
          <p:cNvSpPr/>
          <p:nvPr/>
        </p:nvSpPr>
        <p:spPr>
          <a:xfrm>
            <a:off x="26504" y="4430860"/>
            <a:ext cx="5506278" cy="1817539"/>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 RA patients’ FLS express altered levels of cytokines, chemokines, adhesion molecules, and matrix metalloproteinases, and they also become resistant to apoptosis. </a:t>
            </a:r>
            <a:endParaRPr lang="en-US" dirty="0">
              <a:solidFill>
                <a:schemeClr val="tx1"/>
              </a:solidFill>
            </a:endParaRPr>
          </a:p>
        </p:txBody>
      </p:sp>
      <p:sp>
        <p:nvSpPr>
          <p:cNvPr id="3" name="Slide Number Placeholder 2">
            <a:extLst>
              <a:ext uri="{FF2B5EF4-FFF2-40B4-BE49-F238E27FC236}">
                <a16:creationId xmlns:a16="http://schemas.microsoft.com/office/drawing/2014/main" id="{7068AE68-DCA4-4C8F-806E-3A6375CD265E}"/>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862515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Horizontal Scroll 9">
            <a:extLst>
              <a:ext uri="{FF2B5EF4-FFF2-40B4-BE49-F238E27FC236}">
                <a16:creationId xmlns:a16="http://schemas.microsoft.com/office/drawing/2014/main" id="{305F312D-3E0F-4F4B-B8F2-F540366838FA}"/>
              </a:ext>
            </a:extLst>
          </p:cNvPr>
          <p:cNvSpPr/>
          <p:nvPr/>
        </p:nvSpPr>
        <p:spPr>
          <a:xfrm>
            <a:off x="347869" y="328150"/>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platelets and FLS produce prostaglandin I2 (PGI2). </a:t>
            </a:r>
          </a:p>
        </p:txBody>
      </p:sp>
      <p:sp>
        <p:nvSpPr>
          <p:cNvPr id="23" name="Horizontal Scroll 9">
            <a:extLst>
              <a:ext uri="{FF2B5EF4-FFF2-40B4-BE49-F238E27FC236}">
                <a16:creationId xmlns:a16="http://schemas.microsoft.com/office/drawing/2014/main" id="{21C31100-CBFD-4BA4-AD40-78A29F3ED405}"/>
              </a:ext>
            </a:extLst>
          </p:cNvPr>
          <p:cNvSpPr/>
          <p:nvPr/>
        </p:nvSpPr>
        <p:spPr>
          <a:xfrm>
            <a:off x="324678" y="1681732"/>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PMP stimulate up-regulation of eicosanoid synthesis enzymes: COX-2, microsomal prostaglandin E synthase 1 (mPGES1), and PGE2.</a:t>
            </a:r>
          </a:p>
        </p:txBody>
      </p:sp>
      <p:sp>
        <p:nvSpPr>
          <p:cNvPr id="24" name="Horizontal Scroll 9">
            <a:extLst>
              <a:ext uri="{FF2B5EF4-FFF2-40B4-BE49-F238E27FC236}">
                <a16:creationId xmlns:a16="http://schemas.microsoft.com/office/drawing/2014/main" id="{0C231C8E-D64E-4F2A-B5AC-E4ABDB780ED8}"/>
              </a:ext>
            </a:extLst>
          </p:cNvPr>
          <p:cNvSpPr/>
          <p:nvPr/>
        </p:nvSpPr>
        <p:spPr>
          <a:xfrm>
            <a:off x="324678" y="2889700"/>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PGE2 itself enhances the expression of membrane-bound </a:t>
            </a:r>
            <a:r>
              <a:rPr lang="en-US" dirty="0" err="1">
                <a:solidFill>
                  <a:schemeClr val="tx1"/>
                </a:solidFill>
              </a:rPr>
              <a:t>mPGE</a:t>
            </a:r>
            <a:r>
              <a:rPr lang="en-US" dirty="0">
                <a:solidFill>
                  <a:schemeClr val="tx1"/>
                </a:solidFill>
              </a:rPr>
              <a:t>. </a:t>
            </a:r>
          </a:p>
        </p:txBody>
      </p:sp>
      <p:sp>
        <p:nvSpPr>
          <p:cNvPr id="25" name="Horizontal Scroll 9">
            <a:extLst>
              <a:ext uri="{FF2B5EF4-FFF2-40B4-BE49-F238E27FC236}">
                <a16:creationId xmlns:a16="http://schemas.microsoft.com/office/drawing/2014/main" id="{7D92495A-15CE-44D6-98BD-46466F4A49F7}"/>
              </a:ext>
            </a:extLst>
          </p:cNvPr>
          <p:cNvSpPr/>
          <p:nvPr/>
        </p:nvSpPr>
        <p:spPr>
          <a:xfrm>
            <a:off x="331304" y="4137991"/>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In a mouse, model of RA resolution of inflammation is disrupted by inhibition of COX-2, but can be restored by lipoxins .</a:t>
            </a:r>
          </a:p>
        </p:txBody>
      </p:sp>
      <p:sp>
        <p:nvSpPr>
          <p:cNvPr id="26" name="Horizontal Scroll 9">
            <a:extLst>
              <a:ext uri="{FF2B5EF4-FFF2-40B4-BE49-F238E27FC236}">
                <a16:creationId xmlns:a16="http://schemas.microsoft.com/office/drawing/2014/main" id="{E4B3CAA1-18E4-463C-9683-692E4E8D280F}"/>
              </a:ext>
            </a:extLst>
          </p:cNvPr>
          <p:cNvSpPr/>
          <p:nvPr/>
        </p:nvSpPr>
        <p:spPr>
          <a:xfrm>
            <a:off x="331304" y="5345959"/>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 PMP in the synovial fluid of RA patients are highly heterogeneous in size.</a:t>
            </a:r>
            <a:endParaRPr lang="en-US" dirty="0">
              <a:solidFill>
                <a:schemeClr val="tx1"/>
              </a:solidFill>
            </a:endParaRPr>
          </a:p>
        </p:txBody>
      </p:sp>
      <p:sp>
        <p:nvSpPr>
          <p:cNvPr id="3" name="Slide Number Placeholder 2">
            <a:extLst>
              <a:ext uri="{FF2B5EF4-FFF2-40B4-BE49-F238E27FC236}">
                <a16:creationId xmlns:a16="http://schemas.microsoft.com/office/drawing/2014/main" id="{CA416ED0-512B-4981-B9F1-9DC4ABEB7416}"/>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121815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E04600-B2E3-4F6A-9032-3E5DFB9679A2}"/>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5" name="Horizontal Scroll 3">
            <a:extLst>
              <a:ext uri="{FF2B5EF4-FFF2-40B4-BE49-F238E27FC236}">
                <a16:creationId xmlns:a16="http://schemas.microsoft.com/office/drawing/2014/main" id="{A3399FDF-F022-434A-8A91-40DE6D2C18A4}"/>
              </a:ext>
            </a:extLst>
          </p:cNvPr>
          <p:cNvSpPr/>
          <p:nvPr/>
        </p:nvSpPr>
        <p:spPr>
          <a:xfrm>
            <a:off x="1143000" y="304800"/>
            <a:ext cx="7162800" cy="1905000"/>
          </a:xfrm>
          <a:prstGeom prst="horizont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en-US" sz="2000" dirty="0">
                <a:solidFill>
                  <a:prstClr val="black"/>
                </a:solidFill>
              </a:rPr>
              <a:t> </a:t>
            </a:r>
            <a:r>
              <a:rPr lang="en-US" sz="4000" dirty="0">
                <a:solidFill>
                  <a:prstClr val="black"/>
                </a:solidFill>
              </a:rPr>
              <a:t>the role of platelets</a:t>
            </a:r>
            <a:endParaRPr lang="fa-IR" sz="4000" dirty="0">
              <a:solidFill>
                <a:prstClr val="black"/>
              </a:solidFill>
            </a:endParaRPr>
          </a:p>
        </p:txBody>
      </p:sp>
      <p:pic>
        <p:nvPicPr>
          <p:cNvPr id="6" name="Picture 5">
            <a:extLst>
              <a:ext uri="{FF2B5EF4-FFF2-40B4-BE49-F238E27FC236}">
                <a16:creationId xmlns:a16="http://schemas.microsoft.com/office/drawing/2014/main" id="{AEFE6227-F778-48B4-B524-38D03285D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145909"/>
            <a:ext cx="4876800" cy="4635892"/>
          </a:xfrm>
          <a:prstGeom prst="rect">
            <a:avLst/>
          </a:prstGeom>
        </p:spPr>
      </p:pic>
      <p:sp>
        <p:nvSpPr>
          <p:cNvPr id="7" name="Vertical Scroll 5">
            <a:extLst>
              <a:ext uri="{FF2B5EF4-FFF2-40B4-BE49-F238E27FC236}">
                <a16:creationId xmlns:a16="http://schemas.microsoft.com/office/drawing/2014/main" id="{4A281B3C-578C-4F51-A46B-9507C5F99DCA}"/>
              </a:ext>
            </a:extLst>
          </p:cNvPr>
          <p:cNvSpPr/>
          <p:nvPr/>
        </p:nvSpPr>
        <p:spPr>
          <a:xfrm>
            <a:off x="762000" y="2374803"/>
            <a:ext cx="3733800" cy="4346672"/>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a:rPr>
              <a:t>1-Hemostasis</a:t>
            </a:r>
          </a:p>
          <a:p>
            <a:pPr algn="ctr"/>
            <a:r>
              <a:rPr lang="en-US" sz="2400">
                <a:solidFill>
                  <a:schemeClr val="tx1"/>
                </a:solidFill>
                <a:latin typeface="Times New Roman"/>
              </a:rPr>
              <a:t>2-Thrombosis</a:t>
            </a:r>
          </a:p>
          <a:p>
            <a:pPr algn="ctr"/>
            <a:r>
              <a:rPr lang="en-US" sz="2400">
                <a:solidFill>
                  <a:schemeClr val="tx1"/>
                </a:solidFill>
                <a:latin typeface="Times New Roman"/>
              </a:rPr>
              <a:t>3-Malignancy</a:t>
            </a:r>
          </a:p>
          <a:p>
            <a:pPr algn="ctr"/>
            <a:r>
              <a:rPr lang="en-US" sz="2400">
                <a:solidFill>
                  <a:schemeClr val="tx1"/>
                </a:solidFill>
                <a:latin typeface="Times New Roman"/>
              </a:rPr>
              <a:t>4-Inflammation</a:t>
            </a:r>
          </a:p>
          <a:p>
            <a:pPr algn="ctr"/>
            <a:r>
              <a:rPr lang="en-US" sz="2400">
                <a:solidFill>
                  <a:schemeClr val="tx1"/>
                </a:solidFill>
                <a:latin typeface="Times New Roman"/>
              </a:rPr>
              <a:t>5-Wound healing</a:t>
            </a:r>
          </a:p>
          <a:p>
            <a:pPr algn="ctr"/>
            <a:r>
              <a:rPr lang="en-US" sz="2400">
                <a:solidFill>
                  <a:schemeClr val="tx1"/>
                </a:solidFill>
                <a:latin typeface="Times New Roman"/>
              </a:rPr>
              <a:t>6-Innate immunity</a:t>
            </a:r>
          </a:p>
          <a:p>
            <a:pPr algn="ctr"/>
            <a:r>
              <a:rPr lang="en-US" sz="2400">
                <a:solidFill>
                  <a:schemeClr val="tx1"/>
                </a:solidFill>
                <a:latin typeface="Times New Roman"/>
              </a:rPr>
              <a:t>7-Adaptive immunity</a:t>
            </a:r>
          </a:p>
          <a:p>
            <a:pPr algn="ctr"/>
            <a:r>
              <a:rPr lang="en-US" sz="2400">
                <a:solidFill>
                  <a:schemeClr val="tx1"/>
                </a:solidFill>
                <a:latin typeface="Times New Roman"/>
              </a:rPr>
              <a:t>8-Autoimmune disorders</a:t>
            </a:r>
            <a:endParaRPr lang="en-US" sz="2400" dirty="0">
              <a:solidFill>
                <a:schemeClr val="tx1"/>
              </a:solidFill>
              <a:latin typeface="Times New Roman"/>
            </a:endParaRPr>
          </a:p>
        </p:txBody>
      </p:sp>
    </p:spTree>
    <p:extLst>
      <p:ext uri="{BB962C8B-B14F-4D97-AF65-F5344CB8AC3E}">
        <p14:creationId xmlns:p14="http://schemas.microsoft.com/office/powerpoint/2010/main" val="3475337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1" y="402771"/>
            <a:ext cx="4648200" cy="1015663"/>
          </a:xfrm>
          <a:prstGeom prst="rect">
            <a:avLst/>
          </a:prstGeom>
          <a:noFill/>
        </p:spPr>
        <p:txBody>
          <a:bodyPr wrap="square" rtlCol="0">
            <a:spAutoFit/>
          </a:bodyPr>
          <a:lstStyle/>
          <a:p>
            <a:pPr algn="ctr"/>
            <a:r>
              <a:rPr lang="en-US" sz="2000" b="1" dirty="0">
                <a:solidFill>
                  <a:schemeClr val="bg1"/>
                </a:solidFill>
                <a:latin typeface="Times New Roman" pitchFamily="18" charset="0"/>
                <a:cs typeface="Times New Roman" pitchFamily="18" charset="0"/>
              </a:rPr>
              <a:t>Differences between NETosis and other cell death</a:t>
            </a:r>
          </a:p>
          <a:p>
            <a:pPr algn="ctr"/>
            <a:endParaRPr lang="en-US" sz="2000" b="1" dirty="0">
              <a:solidFill>
                <a:schemeClr val="bg1"/>
              </a:solidFill>
              <a:latin typeface="Times New Roman" pitchFamily="18" charset="0"/>
              <a:cs typeface="Times New Roman" pitchFamily="18" charset="0"/>
            </a:endParaRPr>
          </a:p>
        </p:txBody>
      </p:sp>
      <p:sp>
        <p:nvSpPr>
          <p:cNvPr id="12" name="Horizontal Scroll 9">
            <a:extLst>
              <a:ext uri="{FF2B5EF4-FFF2-40B4-BE49-F238E27FC236}">
                <a16:creationId xmlns:a16="http://schemas.microsoft.com/office/drawing/2014/main" id="{B8327C5A-8943-41A9-8378-90281ADFDBD3}"/>
              </a:ext>
            </a:extLst>
          </p:cNvPr>
          <p:cNvSpPr/>
          <p:nvPr/>
        </p:nvSpPr>
        <p:spPr>
          <a:xfrm>
            <a:off x="347869" y="434548"/>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PMP express platelet-derived antigens and associate with autoantigens from other sources that are present in plasma .</a:t>
            </a:r>
          </a:p>
        </p:txBody>
      </p:sp>
      <p:sp>
        <p:nvSpPr>
          <p:cNvPr id="13" name="Horizontal Scroll 9">
            <a:extLst>
              <a:ext uri="{FF2B5EF4-FFF2-40B4-BE49-F238E27FC236}">
                <a16:creationId xmlns:a16="http://schemas.microsoft.com/office/drawing/2014/main" id="{8DC84A72-E6C2-4FD8-8583-6EF9003E06EC}"/>
              </a:ext>
            </a:extLst>
          </p:cNvPr>
          <p:cNvSpPr/>
          <p:nvPr/>
        </p:nvSpPr>
        <p:spPr>
          <a:xfrm>
            <a:off x="321365" y="1617304"/>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 Platelet-derived antigens include intracellular proteins, such as vimentin. </a:t>
            </a:r>
            <a:endParaRPr lang="en-US" dirty="0">
              <a:solidFill>
                <a:schemeClr val="tx1"/>
              </a:solidFill>
            </a:endParaRPr>
          </a:p>
        </p:txBody>
      </p:sp>
      <p:sp>
        <p:nvSpPr>
          <p:cNvPr id="14" name="Horizontal Scroll 9">
            <a:extLst>
              <a:ext uri="{FF2B5EF4-FFF2-40B4-BE49-F238E27FC236}">
                <a16:creationId xmlns:a16="http://schemas.microsoft.com/office/drawing/2014/main" id="{9D89C8F0-F69B-4096-A6EA-9DA3B7539D73}"/>
              </a:ext>
            </a:extLst>
          </p:cNvPr>
          <p:cNvSpPr/>
          <p:nvPr/>
        </p:nvSpPr>
        <p:spPr>
          <a:xfrm>
            <a:off x="357808" y="2782038"/>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PMP surface may be a site of further post-transcriptional autoantigen modifications, for example, </a:t>
            </a:r>
            <a:r>
              <a:rPr lang="en-US" dirty="0" err="1">
                <a:solidFill>
                  <a:schemeClr val="tx1"/>
                </a:solidFill>
              </a:rPr>
              <a:t>citrullinisation</a:t>
            </a:r>
            <a:r>
              <a:rPr lang="en-US" dirty="0">
                <a:solidFill>
                  <a:schemeClr val="tx1"/>
                </a:solidFill>
              </a:rPr>
              <a:t>.</a:t>
            </a:r>
          </a:p>
        </p:txBody>
      </p:sp>
      <p:sp>
        <p:nvSpPr>
          <p:cNvPr id="15" name="Horizontal Scroll 9">
            <a:extLst>
              <a:ext uri="{FF2B5EF4-FFF2-40B4-BE49-F238E27FC236}">
                <a16:creationId xmlns:a16="http://schemas.microsoft.com/office/drawing/2014/main" id="{3B8C123D-3B2B-4511-968D-EDCB8ED9D90B}"/>
              </a:ext>
            </a:extLst>
          </p:cNvPr>
          <p:cNvSpPr/>
          <p:nvPr/>
        </p:nvSpPr>
        <p:spPr>
          <a:xfrm>
            <a:off x="311426" y="4117575"/>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Complement proteins can bind to PMP surface. Highly bound C1q, C3, and C4 complement components are characteristic for PMP in the synovial fluid of RA patients. These immune complexes were showed to strongly activate neutrophils.</a:t>
            </a:r>
          </a:p>
        </p:txBody>
      </p:sp>
      <p:sp>
        <p:nvSpPr>
          <p:cNvPr id="16" name="Horizontal Scroll 9">
            <a:extLst>
              <a:ext uri="{FF2B5EF4-FFF2-40B4-BE49-F238E27FC236}">
                <a16:creationId xmlns:a16="http://schemas.microsoft.com/office/drawing/2014/main" id="{BF045A28-1AF5-4759-BAE4-F88C2B1857AA}"/>
              </a:ext>
            </a:extLst>
          </p:cNvPr>
          <p:cNvSpPr/>
          <p:nvPr/>
        </p:nvSpPr>
        <p:spPr>
          <a:xfrm>
            <a:off x="357808" y="5360346"/>
            <a:ext cx="80772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 Upheld activation of platelets and neutrophils results in NETosis which, in turn, strongly activates FLS. </a:t>
            </a:r>
            <a:endParaRPr lang="en-US" dirty="0">
              <a:solidFill>
                <a:schemeClr val="tx1"/>
              </a:solidFill>
            </a:endParaRPr>
          </a:p>
        </p:txBody>
      </p:sp>
      <p:sp>
        <p:nvSpPr>
          <p:cNvPr id="3" name="Slide Number Placeholder 2">
            <a:extLst>
              <a:ext uri="{FF2B5EF4-FFF2-40B4-BE49-F238E27FC236}">
                <a16:creationId xmlns:a16="http://schemas.microsoft.com/office/drawing/2014/main" id="{B826A7F8-D5ED-455A-98C0-133C38C27D9A}"/>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745416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13821D9C-97A4-47CD-878B-8FB451357A1C}"/>
              </a:ext>
            </a:extLst>
          </p:cNvPr>
          <p:cNvSpPr/>
          <p:nvPr/>
        </p:nvSpPr>
        <p:spPr>
          <a:xfrm>
            <a:off x="2667000" y="0"/>
            <a:ext cx="3962400" cy="12954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a:cs typeface="+mj-cs"/>
              </a:rPr>
              <a:t>Systemic Sclerosis (SSc) </a:t>
            </a:r>
            <a:endParaRPr lang="en-US" sz="2800" dirty="0">
              <a:solidFill>
                <a:schemeClr val="tx1"/>
              </a:solidFill>
              <a:latin typeface="Times New Roman"/>
              <a:cs typeface="+mj-cs"/>
            </a:endParaRPr>
          </a:p>
        </p:txBody>
      </p:sp>
      <p:pic>
        <p:nvPicPr>
          <p:cNvPr id="4" name="Picture 3">
            <a:extLst>
              <a:ext uri="{FF2B5EF4-FFF2-40B4-BE49-F238E27FC236}">
                <a16:creationId xmlns:a16="http://schemas.microsoft.com/office/drawing/2014/main" id="{28E17112-1AC9-42CD-9DB0-1D8C5C497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286000"/>
            <a:ext cx="3543300" cy="4038600"/>
          </a:xfrm>
          <a:prstGeom prst="rect">
            <a:avLst/>
          </a:prstGeom>
        </p:spPr>
      </p:pic>
      <p:sp>
        <p:nvSpPr>
          <p:cNvPr id="5" name="Horizontal Scroll 9">
            <a:extLst>
              <a:ext uri="{FF2B5EF4-FFF2-40B4-BE49-F238E27FC236}">
                <a16:creationId xmlns:a16="http://schemas.microsoft.com/office/drawing/2014/main" id="{EC55D663-D2C8-476A-A9F1-0F49770E8FB5}"/>
              </a:ext>
            </a:extLst>
          </p:cNvPr>
          <p:cNvSpPr/>
          <p:nvPr/>
        </p:nvSpPr>
        <p:spPr>
          <a:xfrm>
            <a:off x="173933" y="1981200"/>
            <a:ext cx="4986131" cy="2286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Systemic sclerosis (</a:t>
            </a:r>
            <a:r>
              <a:rPr lang="en-US" dirty="0" err="1">
                <a:solidFill>
                  <a:schemeClr val="tx1"/>
                </a:solidFill>
              </a:rPr>
              <a:t>SSc</a:t>
            </a:r>
            <a:r>
              <a:rPr lang="en-US" dirty="0">
                <a:solidFill>
                  <a:schemeClr val="tx1"/>
                </a:solidFill>
              </a:rPr>
              <a:t>) is an inflammatory disease and an autoimmune disorder characterized by widespread organ dysfunction due to excessive accumulation of collagen in organs, fibrosis and ischemia.</a:t>
            </a:r>
          </a:p>
        </p:txBody>
      </p:sp>
      <p:sp>
        <p:nvSpPr>
          <p:cNvPr id="6" name="Horizontal Scroll 9">
            <a:extLst>
              <a:ext uri="{FF2B5EF4-FFF2-40B4-BE49-F238E27FC236}">
                <a16:creationId xmlns:a16="http://schemas.microsoft.com/office/drawing/2014/main" id="{658DD95C-E5D2-46CF-A39B-4CF2CCC10AE9}"/>
              </a:ext>
            </a:extLst>
          </p:cNvPr>
          <p:cNvSpPr/>
          <p:nvPr/>
        </p:nvSpPr>
        <p:spPr>
          <a:xfrm>
            <a:off x="173934" y="4495800"/>
            <a:ext cx="4986131"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enlarged von Willebrand multimers were found in their plasma.</a:t>
            </a:r>
          </a:p>
        </p:txBody>
      </p:sp>
      <p:sp>
        <p:nvSpPr>
          <p:cNvPr id="7" name="Slide Number Placeholder 6">
            <a:extLst>
              <a:ext uri="{FF2B5EF4-FFF2-40B4-BE49-F238E27FC236}">
                <a16:creationId xmlns:a16="http://schemas.microsoft.com/office/drawing/2014/main" id="{F096F07A-E340-4660-98CA-DFA452F25A03}"/>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4015264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5029" y="247471"/>
            <a:ext cx="4495800" cy="830997"/>
          </a:xfrm>
          <a:prstGeom prst="rect">
            <a:avLst/>
          </a:prstGeom>
          <a:noFill/>
        </p:spPr>
        <p:txBody>
          <a:bodyPr wrap="square" rtlCol="0">
            <a:spAutoFit/>
          </a:bodyPr>
          <a:lstStyle/>
          <a:p>
            <a:pPr algn="ctr"/>
            <a:endParaRPr lang="en-US" sz="2400" i="1" dirty="0">
              <a:solidFill>
                <a:schemeClr val="bg1"/>
              </a:solidFill>
              <a:latin typeface="Times New Roman" pitchFamily="18" charset="0"/>
              <a:cs typeface="Times New Roman" pitchFamily="18" charset="0"/>
            </a:endParaRPr>
          </a:p>
          <a:p>
            <a:pPr algn="ctr"/>
            <a:endParaRPr lang="en-US" sz="2400" i="1" dirty="0">
              <a:solidFill>
                <a:schemeClr val="bg1"/>
              </a:solidFill>
              <a:latin typeface="Times New Roman" pitchFamily="18" charset="0"/>
              <a:cs typeface="Times New Roman" pitchFamily="18" charset="0"/>
            </a:endParaRPr>
          </a:p>
        </p:txBody>
      </p:sp>
      <p:sp>
        <p:nvSpPr>
          <p:cNvPr id="11" name="Cloud 10">
            <a:extLst>
              <a:ext uri="{FF2B5EF4-FFF2-40B4-BE49-F238E27FC236}">
                <a16:creationId xmlns:a16="http://schemas.microsoft.com/office/drawing/2014/main" id="{4A3BCD60-A203-4495-87D3-35110D137A6C}"/>
              </a:ext>
            </a:extLst>
          </p:cNvPr>
          <p:cNvSpPr/>
          <p:nvPr/>
        </p:nvSpPr>
        <p:spPr>
          <a:xfrm>
            <a:off x="2667000" y="0"/>
            <a:ext cx="3962400" cy="12954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a:cs typeface="+mj-cs"/>
              </a:rPr>
              <a:t>Systemic Sclerosis (SSc) </a:t>
            </a:r>
            <a:endParaRPr lang="en-US" sz="2800" dirty="0">
              <a:solidFill>
                <a:schemeClr val="tx1"/>
              </a:solidFill>
              <a:latin typeface="Times New Roman"/>
              <a:cs typeface="+mj-cs"/>
            </a:endParaRPr>
          </a:p>
        </p:txBody>
      </p:sp>
      <p:pic>
        <p:nvPicPr>
          <p:cNvPr id="3" name="Picture 2">
            <a:extLst>
              <a:ext uri="{FF2B5EF4-FFF2-40B4-BE49-F238E27FC236}">
                <a16:creationId xmlns:a16="http://schemas.microsoft.com/office/drawing/2014/main" id="{BDA260A7-1E52-4136-8B95-F9073F7FC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2871"/>
            <a:ext cx="9067799" cy="5315129"/>
          </a:xfrm>
          <a:prstGeom prst="rect">
            <a:avLst/>
          </a:prstGeom>
        </p:spPr>
      </p:pic>
      <p:sp>
        <p:nvSpPr>
          <p:cNvPr id="4" name="Slide Number Placeholder 3">
            <a:extLst>
              <a:ext uri="{FF2B5EF4-FFF2-40B4-BE49-F238E27FC236}">
                <a16:creationId xmlns:a16="http://schemas.microsoft.com/office/drawing/2014/main" id="{2522D6B0-06D4-42AF-B76C-6A1D98A4A559}"/>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421003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B8604595-40D7-41E9-96C5-353232DD5E2C}"/>
              </a:ext>
            </a:extLst>
          </p:cNvPr>
          <p:cNvSpPr/>
          <p:nvPr/>
        </p:nvSpPr>
        <p:spPr>
          <a:xfrm>
            <a:off x="2209800" y="0"/>
            <a:ext cx="48006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a:cs typeface="+mj-cs"/>
              </a:rPr>
              <a:t>Systemic lupus Erythematosus (SLE) </a:t>
            </a:r>
          </a:p>
        </p:txBody>
      </p:sp>
      <p:pic>
        <p:nvPicPr>
          <p:cNvPr id="14" name="Picture 13">
            <a:extLst>
              <a:ext uri="{FF2B5EF4-FFF2-40B4-BE49-F238E27FC236}">
                <a16:creationId xmlns:a16="http://schemas.microsoft.com/office/drawing/2014/main" id="{2EDD4133-937B-4BF8-BBB7-CD6D94DD9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559" y="3943350"/>
            <a:ext cx="4286250" cy="2914650"/>
          </a:xfrm>
          <a:prstGeom prst="rect">
            <a:avLst/>
          </a:prstGeom>
        </p:spPr>
      </p:pic>
      <p:sp>
        <p:nvSpPr>
          <p:cNvPr id="15" name="Horizontal Scroll 9">
            <a:extLst>
              <a:ext uri="{FF2B5EF4-FFF2-40B4-BE49-F238E27FC236}">
                <a16:creationId xmlns:a16="http://schemas.microsoft.com/office/drawing/2014/main" id="{3426987C-94E8-40BE-9F73-0DE841A45810}"/>
              </a:ext>
            </a:extLst>
          </p:cNvPr>
          <p:cNvSpPr/>
          <p:nvPr/>
        </p:nvSpPr>
        <p:spPr>
          <a:xfrm>
            <a:off x="304800" y="1748459"/>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Systemic lupus Erythematosus (SLE) is a systemic auto-immune disorder characterized by formation of autoantibodies and immune complexes, tissues and organ damage.</a:t>
            </a:r>
          </a:p>
        </p:txBody>
      </p:sp>
      <p:sp>
        <p:nvSpPr>
          <p:cNvPr id="16" name="Horizontal Scroll 9">
            <a:extLst>
              <a:ext uri="{FF2B5EF4-FFF2-40B4-BE49-F238E27FC236}">
                <a16:creationId xmlns:a16="http://schemas.microsoft.com/office/drawing/2014/main" id="{B60AEE80-29D5-4725-A78A-C4F0C41F9903}"/>
              </a:ext>
            </a:extLst>
          </p:cNvPr>
          <p:cNvSpPr/>
          <p:nvPr/>
        </p:nvSpPr>
        <p:spPr>
          <a:xfrm>
            <a:off x="288235" y="2823542"/>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Thrombocytopenia is often found in SLE patient.</a:t>
            </a:r>
          </a:p>
        </p:txBody>
      </p:sp>
      <p:sp>
        <p:nvSpPr>
          <p:cNvPr id="3" name="Slide Number Placeholder 2">
            <a:extLst>
              <a:ext uri="{FF2B5EF4-FFF2-40B4-BE49-F238E27FC236}">
                <a16:creationId xmlns:a16="http://schemas.microsoft.com/office/drawing/2014/main" id="{4563203A-28FB-4EEA-A201-41FEED7376F8}"/>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225673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orizontal Scroll 9">
            <a:extLst>
              <a:ext uri="{FF2B5EF4-FFF2-40B4-BE49-F238E27FC236}">
                <a16:creationId xmlns:a16="http://schemas.microsoft.com/office/drawing/2014/main" id="{696602BA-6378-4F6D-A368-1C195F36BD98}"/>
              </a:ext>
            </a:extLst>
          </p:cNvPr>
          <p:cNvSpPr/>
          <p:nvPr/>
        </p:nvSpPr>
        <p:spPr>
          <a:xfrm>
            <a:off x="458856" y="1617593"/>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SLE patient have symptoms such as kidney injury, </a:t>
            </a:r>
            <a:r>
              <a:rPr lang="en-US" dirty="0" err="1">
                <a:solidFill>
                  <a:schemeClr val="tx1"/>
                </a:solidFill>
              </a:rPr>
              <a:t>haemolytic</a:t>
            </a:r>
            <a:r>
              <a:rPr lang="en-US" dirty="0">
                <a:solidFill>
                  <a:schemeClr val="tx1"/>
                </a:solidFill>
              </a:rPr>
              <a:t> </a:t>
            </a:r>
            <a:r>
              <a:rPr lang="en-US" dirty="0" err="1">
                <a:solidFill>
                  <a:schemeClr val="tx1"/>
                </a:solidFill>
              </a:rPr>
              <a:t>anaemia</a:t>
            </a:r>
            <a:r>
              <a:rPr lang="en-US" dirty="0">
                <a:solidFill>
                  <a:schemeClr val="tx1"/>
                </a:solidFill>
              </a:rPr>
              <a:t>, neuropsychiatric manifestations.</a:t>
            </a:r>
          </a:p>
        </p:txBody>
      </p:sp>
      <p:sp>
        <p:nvSpPr>
          <p:cNvPr id="11" name="Horizontal Scroll 9">
            <a:extLst>
              <a:ext uri="{FF2B5EF4-FFF2-40B4-BE49-F238E27FC236}">
                <a16:creationId xmlns:a16="http://schemas.microsoft.com/office/drawing/2014/main" id="{96D77F3A-9805-49A9-8637-47C35CAD8382}"/>
              </a:ext>
            </a:extLst>
          </p:cNvPr>
          <p:cNvSpPr/>
          <p:nvPr/>
        </p:nvSpPr>
        <p:spPr>
          <a:xfrm>
            <a:off x="445604" y="2897256"/>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The markers of platelet activation are increased in SLE patients such as thromboxane, P-selectin, PMP, and platelet-Leukocyte aggregates. </a:t>
            </a:r>
          </a:p>
        </p:txBody>
      </p:sp>
      <p:sp>
        <p:nvSpPr>
          <p:cNvPr id="12" name="Horizontal Scroll 9">
            <a:extLst>
              <a:ext uri="{FF2B5EF4-FFF2-40B4-BE49-F238E27FC236}">
                <a16:creationId xmlns:a16="http://schemas.microsoft.com/office/drawing/2014/main" id="{64F786A5-C6EB-4450-9AF4-C56EF653AA96}"/>
              </a:ext>
            </a:extLst>
          </p:cNvPr>
          <p:cNvSpPr/>
          <p:nvPr/>
        </p:nvSpPr>
        <p:spPr>
          <a:xfrm>
            <a:off x="438978" y="4176919"/>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main activators of platelets in SLE such as immune complexes, antiphospholipid antibodies. </a:t>
            </a:r>
          </a:p>
        </p:txBody>
      </p:sp>
      <p:sp>
        <p:nvSpPr>
          <p:cNvPr id="13" name="Horizontal Scroll 9">
            <a:extLst>
              <a:ext uri="{FF2B5EF4-FFF2-40B4-BE49-F238E27FC236}">
                <a16:creationId xmlns:a16="http://schemas.microsoft.com/office/drawing/2014/main" id="{28597D0C-D2BD-4A70-A3CE-904B01857696}"/>
              </a:ext>
            </a:extLst>
          </p:cNvPr>
          <p:cNvSpPr/>
          <p:nvPr/>
        </p:nvSpPr>
        <p:spPr>
          <a:xfrm>
            <a:off x="438978" y="5410200"/>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In activation platelets increase type I interferon production, </a:t>
            </a:r>
            <a:r>
              <a:rPr lang="en-US" dirty="0" err="1">
                <a:solidFill>
                  <a:schemeClr val="tx1"/>
                </a:solidFill>
              </a:rPr>
              <a:t>NETosis</a:t>
            </a:r>
            <a:r>
              <a:rPr lang="en-US" dirty="0">
                <a:solidFill>
                  <a:schemeClr val="tx1"/>
                </a:solidFill>
              </a:rPr>
              <a:t>, dendritic cell activation, and T and B lymphocyte activation, all cause the development of SLE.</a:t>
            </a:r>
          </a:p>
        </p:txBody>
      </p:sp>
      <p:sp>
        <p:nvSpPr>
          <p:cNvPr id="15" name="Cloud 14">
            <a:extLst>
              <a:ext uri="{FF2B5EF4-FFF2-40B4-BE49-F238E27FC236}">
                <a16:creationId xmlns:a16="http://schemas.microsoft.com/office/drawing/2014/main" id="{564CFEB6-5514-4EEF-924B-319893210341}"/>
              </a:ext>
            </a:extLst>
          </p:cNvPr>
          <p:cNvSpPr/>
          <p:nvPr/>
        </p:nvSpPr>
        <p:spPr>
          <a:xfrm>
            <a:off x="2209800" y="-39757"/>
            <a:ext cx="48006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a:cs typeface="+mj-cs"/>
              </a:rPr>
              <a:t>Systemic lupus Erythematosus (SLE) </a:t>
            </a:r>
          </a:p>
        </p:txBody>
      </p:sp>
      <p:sp>
        <p:nvSpPr>
          <p:cNvPr id="3" name="Slide Number Placeholder 2">
            <a:extLst>
              <a:ext uri="{FF2B5EF4-FFF2-40B4-BE49-F238E27FC236}">
                <a16:creationId xmlns:a16="http://schemas.microsoft.com/office/drawing/2014/main" id="{B2D8B9C0-059C-4580-877E-31A44A4CD410}"/>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677883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orizontal Scroll 9">
            <a:extLst>
              <a:ext uri="{FF2B5EF4-FFF2-40B4-BE49-F238E27FC236}">
                <a16:creationId xmlns:a16="http://schemas.microsoft.com/office/drawing/2014/main" id="{ABF50453-AB0A-4546-BB32-62ED39437553}"/>
              </a:ext>
            </a:extLst>
          </p:cNvPr>
          <p:cNvSpPr/>
          <p:nvPr/>
        </p:nvSpPr>
        <p:spPr>
          <a:xfrm>
            <a:off x="419100" y="2102126"/>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Activated platelets contribute to the maturation of dendritic cells (DC). </a:t>
            </a:r>
          </a:p>
        </p:txBody>
      </p:sp>
      <p:sp>
        <p:nvSpPr>
          <p:cNvPr id="12" name="Cloud 11">
            <a:extLst>
              <a:ext uri="{FF2B5EF4-FFF2-40B4-BE49-F238E27FC236}">
                <a16:creationId xmlns:a16="http://schemas.microsoft.com/office/drawing/2014/main" id="{0F8C0371-9C93-47E7-8373-8A899195F745}"/>
              </a:ext>
            </a:extLst>
          </p:cNvPr>
          <p:cNvSpPr/>
          <p:nvPr/>
        </p:nvSpPr>
        <p:spPr>
          <a:xfrm>
            <a:off x="2209800" y="-39757"/>
            <a:ext cx="48006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a:cs typeface="+mj-cs"/>
              </a:rPr>
              <a:t>Systemic lupus Erythematosus (SLE) </a:t>
            </a:r>
          </a:p>
        </p:txBody>
      </p:sp>
      <p:sp>
        <p:nvSpPr>
          <p:cNvPr id="13" name="Horizontal Scroll 9">
            <a:extLst>
              <a:ext uri="{FF2B5EF4-FFF2-40B4-BE49-F238E27FC236}">
                <a16:creationId xmlns:a16="http://schemas.microsoft.com/office/drawing/2014/main" id="{C8E19F9C-1387-465B-9941-CAA1E5F04A14}"/>
              </a:ext>
            </a:extLst>
          </p:cNvPr>
          <p:cNvSpPr/>
          <p:nvPr/>
        </p:nvSpPr>
        <p:spPr>
          <a:xfrm>
            <a:off x="395909" y="3306417"/>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dendritic cells  are crucial in the pathogenesis of SLE, as their interactions with B- and T cells lead to the production of autoantibodies, including those against nuclear antigens (ANA) and DNA (anti-ds-DNA). </a:t>
            </a:r>
          </a:p>
        </p:txBody>
      </p:sp>
      <p:sp>
        <p:nvSpPr>
          <p:cNvPr id="14" name="Horizontal Scroll 9">
            <a:extLst>
              <a:ext uri="{FF2B5EF4-FFF2-40B4-BE49-F238E27FC236}">
                <a16:creationId xmlns:a16="http://schemas.microsoft.com/office/drawing/2014/main" id="{3558A261-E621-4935-867A-2B200876CAD5}"/>
              </a:ext>
            </a:extLst>
          </p:cNvPr>
          <p:cNvSpPr/>
          <p:nvPr/>
        </p:nvSpPr>
        <p:spPr>
          <a:xfrm>
            <a:off x="419100" y="4419600"/>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 PMP-associated CD154 can cause DC activation and soluble CD154 levels were found to be increased in SLE patients and to correlate with disease activity measured by SLE Disease Activity Index. </a:t>
            </a:r>
            <a:endParaRPr lang="en-US" dirty="0">
              <a:solidFill>
                <a:schemeClr val="tx1"/>
              </a:solidFill>
            </a:endParaRPr>
          </a:p>
        </p:txBody>
      </p:sp>
      <p:sp>
        <p:nvSpPr>
          <p:cNvPr id="15" name="Horizontal Scroll 9">
            <a:extLst>
              <a:ext uri="{FF2B5EF4-FFF2-40B4-BE49-F238E27FC236}">
                <a16:creationId xmlns:a16="http://schemas.microsoft.com/office/drawing/2014/main" id="{EA081946-5D06-494C-828E-C0120F780232}"/>
              </a:ext>
            </a:extLst>
          </p:cNvPr>
          <p:cNvSpPr/>
          <p:nvPr/>
        </p:nvSpPr>
        <p:spPr>
          <a:xfrm>
            <a:off x="419100" y="5562600"/>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 Level of CD154 correlates positively with the presence of anti-phospholipid antibodies in SLE patients </a:t>
            </a:r>
            <a:endParaRPr lang="en-US" dirty="0">
              <a:solidFill>
                <a:schemeClr val="tx1"/>
              </a:solidFill>
            </a:endParaRPr>
          </a:p>
        </p:txBody>
      </p:sp>
      <p:sp>
        <p:nvSpPr>
          <p:cNvPr id="3" name="Slide Number Placeholder 2">
            <a:extLst>
              <a:ext uri="{FF2B5EF4-FFF2-40B4-BE49-F238E27FC236}">
                <a16:creationId xmlns:a16="http://schemas.microsoft.com/office/drawing/2014/main" id="{C494AC2B-C938-431D-B823-DE63A6B99D21}"/>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734257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800" y="533400"/>
            <a:ext cx="3581400" cy="369332"/>
          </a:xfrm>
          <a:prstGeom prst="rect">
            <a:avLst/>
          </a:prstGeom>
          <a:noFill/>
        </p:spPr>
        <p:txBody>
          <a:bodyPr wrap="square" rtlCol="0">
            <a:spAutoFit/>
          </a:bodyPr>
          <a:lstStyle/>
          <a:p>
            <a:endParaRPr lang="en-US" dirty="0"/>
          </a:p>
        </p:txBody>
      </p:sp>
      <p:sp>
        <p:nvSpPr>
          <p:cNvPr id="6" name="TextBox 5"/>
          <p:cNvSpPr txBox="1"/>
          <p:nvPr/>
        </p:nvSpPr>
        <p:spPr>
          <a:xfrm>
            <a:off x="2552700" y="653533"/>
            <a:ext cx="3962400" cy="830997"/>
          </a:xfrm>
          <a:prstGeom prst="rect">
            <a:avLst/>
          </a:prstGeom>
          <a:noFill/>
        </p:spPr>
        <p:txBody>
          <a:bodyPr wrap="square" rtlCol="0">
            <a:spAutoFit/>
          </a:bodyPr>
          <a:lstStyle/>
          <a:p>
            <a:pPr algn="ctr"/>
            <a:r>
              <a:rPr lang="en-US" sz="2400" dirty="0">
                <a:solidFill>
                  <a:schemeClr val="bg1"/>
                </a:solidFill>
                <a:latin typeface="Times New Roman" pitchFamily="18" charset="0"/>
                <a:cs typeface="Times New Roman" pitchFamily="18" charset="0"/>
              </a:rPr>
              <a:t>NET function in immune system</a:t>
            </a:r>
          </a:p>
        </p:txBody>
      </p:sp>
      <p:sp>
        <p:nvSpPr>
          <p:cNvPr id="14" name="Cloud 13">
            <a:extLst>
              <a:ext uri="{FF2B5EF4-FFF2-40B4-BE49-F238E27FC236}">
                <a16:creationId xmlns:a16="http://schemas.microsoft.com/office/drawing/2014/main" id="{BC3BBBA9-5857-476C-83F8-0BFCEE4606F8}"/>
              </a:ext>
            </a:extLst>
          </p:cNvPr>
          <p:cNvSpPr/>
          <p:nvPr/>
        </p:nvSpPr>
        <p:spPr>
          <a:xfrm>
            <a:off x="2209800" y="-39757"/>
            <a:ext cx="48006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a:cs typeface="+mj-cs"/>
              </a:rPr>
              <a:t>Systemic lupus Erythematosus (SLE) </a:t>
            </a:r>
          </a:p>
        </p:txBody>
      </p:sp>
      <p:sp>
        <p:nvSpPr>
          <p:cNvPr id="15" name="Horizontal Scroll 9">
            <a:extLst>
              <a:ext uri="{FF2B5EF4-FFF2-40B4-BE49-F238E27FC236}">
                <a16:creationId xmlns:a16="http://schemas.microsoft.com/office/drawing/2014/main" id="{EE31B958-5763-45AC-962C-0C936AD417BA}"/>
              </a:ext>
            </a:extLst>
          </p:cNvPr>
          <p:cNvSpPr/>
          <p:nvPr/>
        </p:nvSpPr>
        <p:spPr>
          <a:xfrm>
            <a:off x="419100" y="1604663"/>
            <a:ext cx="8305800" cy="1671937"/>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platelets from SLE patients were found to over-express IFN-regulated genes, resulting in up-regulated numbers of the proteins PRKRA, IFITM1, and CD69 leading to increased activation of platelets from SLE patients associated with the type I IFN response. </a:t>
            </a:r>
          </a:p>
        </p:txBody>
      </p:sp>
      <p:sp>
        <p:nvSpPr>
          <p:cNvPr id="16" name="Horizontal Scroll 9">
            <a:extLst>
              <a:ext uri="{FF2B5EF4-FFF2-40B4-BE49-F238E27FC236}">
                <a16:creationId xmlns:a16="http://schemas.microsoft.com/office/drawing/2014/main" id="{166E58AC-42D0-4744-A3E4-965270009DDE}"/>
              </a:ext>
            </a:extLst>
          </p:cNvPr>
          <p:cNvSpPr/>
          <p:nvPr/>
        </p:nvSpPr>
        <p:spPr>
          <a:xfrm>
            <a:off x="385970" y="3278257"/>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Platelet autoantibodies were found in SLE patients. </a:t>
            </a:r>
          </a:p>
        </p:txBody>
      </p:sp>
      <p:sp>
        <p:nvSpPr>
          <p:cNvPr id="17" name="Horizontal Scroll 9">
            <a:extLst>
              <a:ext uri="{FF2B5EF4-FFF2-40B4-BE49-F238E27FC236}">
                <a16:creationId xmlns:a16="http://schemas.microsoft.com/office/drawing/2014/main" id="{BD2FF89E-59E8-4F60-A592-76EE0567B7B1}"/>
              </a:ext>
            </a:extLst>
          </p:cNvPr>
          <p:cNvSpPr/>
          <p:nvPr/>
        </p:nvSpPr>
        <p:spPr>
          <a:xfrm>
            <a:off x="419100" y="4343400"/>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Circulating PMP in SLE patients carry increased loads of IgG, IgM, and C1q .</a:t>
            </a:r>
          </a:p>
        </p:txBody>
      </p:sp>
      <p:sp>
        <p:nvSpPr>
          <p:cNvPr id="18" name="Horizontal Scroll 9">
            <a:extLst>
              <a:ext uri="{FF2B5EF4-FFF2-40B4-BE49-F238E27FC236}">
                <a16:creationId xmlns:a16="http://schemas.microsoft.com/office/drawing/2014/main" id="{84E37DAF-0377-43D1-9B0C-B9E469FE424F}"/>
              </a:ext>
            </a:extLst>
          </p:cNvPr>
          <p:cNvSpPr/>
          <p:nvPr/>
        </p:nvSpPr>
        <p:spPr>
          <a:xfrm>
            <a:off x="381000" y="5486400"/>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PMP-IC elicit leukotriene production and NET generation by neutrophils .</a:t>
            </a:r>
          </a:p>
        </p:txBody>
      </p:sp>
      <p:sp>
        <p:nvSpPr>
          <p:cNvPr id="3" name="Slide Number Placeholder 2">
            <a:extLst>
              <a:ext uri="{FF2B5EF4-FFF2-40B4-BE49-F238E27FC236}">
                <a16:creationId xmlns:a16="http://schemas.microsoft.com/office/drawing/2014/main" id="{766F7AD3-BA66-482B-A74A-6AB6DCDE2858}"/>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179541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a:extLst>
              <a:ext uri="{FF2B5EF4-FFF2-40B4-BE49-F238E27FC236}">
                <a16:creationId xmlns:a16="http://schemas.microsoft.com/office/drawing/2014/main" id="{77476B94-643B-4469-95DF-63F0192F856C}"/>
              </a:ext>
            </a:extLst>
          </p:cNvPr>
          <p:cNvSpPr/>
          <p:nvPr/>
        </p:nvSpPr>
        <p:spPr>
          <a:xfrm>
            <a:off x="2209800" y="-39757"/>
            <a:ext cx="48006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a:cs typeface="+mj-cs"/>
              </a:rPr>
              <a:t>Systemic lupus Erythematosus (SLE) </a:t>
            </a:r>
          </a:p>
        </p:txBody>
      </p:sp>
      <p:sp>
        <p:nvSpPr>
          <p:cNvPr id="10" name="Horizontal Scroll 9">
            <a:extLst>
              <a:ext uri="{FF2B5EF4-FFF2-40B4-BE49-F238E27FC236}">
                <a16:creationId xmlns:a16="http://schemas.microsoft.com/office/drawing/2014/main" id="{3BD52565-4384-4F65-9F9A-67873CBB648E}"/>
              </a:ext>
            </a:extLst>
          </p:cNvPr>
          <p:cNvSpPr/>
          <p:nvPr/>
        </p:nvSpPr>
        <p:spPr>
          <a:xfrm>
            <a:off x="457200" y="1828800"/>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NET degradation is impaired in SLE, and patients with defective NET degradation have significantly higher </a:t>
            </a:r>
            <a:r>
              <a:rPr lang="en-US" dirty="0" err="1">
                <a:solidFill>
                  <a:schemeClr val="tx1"/>
                </a:solidFill>
              </a:rPr>
              <a:t>titres</a:t>
            </a:r>
            <a:r>
              <a:rPr lang="en-US" dirty="0">
                <a:solidFill>
                  <a:schemeClr val="tx1"/>
                </a:solidFill>
              </a:rPr>
              <a:t> of anti-NET </a:t>
            </a:r>
            <a:r>
              <a:rPr lang="en-US" dirty="0" err="1">
                <a:solidFill>
                  <a:schemeClr val="tx1"/>
                </a:solidFill>
              </a:rPr>
              <a:t>andanti</a:t>
            </a:r>
            <a:r>
              <a:rPr lang="en-US" dirty="0">
                <a:solidFill>
                  <a:schemeClr val="tx1"/>
                </a:solidFill>
              </a:rPr>
              <a:t>-ds-DNA autoantibodies, as well as a higher frequency of developing lupus nephritis.  </a:t>
            </a:r>
          </a:p>
        </p:txBody>
      </p:sp>
      <p:sp>
        <p:nvSpPr>
          <p:cNvPr id="11" name="Horizontal Scroll 9">
            <a:extLst>
              <a:ext uri="{FF2B5EF4-FFF2-40B4-BE49-F238E27FC236}">
                <a16:creationId xmlns:a16="http://schemas.microsoft.com/office/drawing/2014/main" id="{96F1ACB0-8C79-4165-B2B1-E8C043E24A40}"/>
              </a:ext>
            </a:extLst>
          </p:cNvPr>
          <p:cNvSpPr/>
          <p:nvPr/>
        </p:nvSpPr>
        <p:spPr>
          <a:xfrm>
            <a:off x="385970" y="3278257"/>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Platelet activation seems to be a potential link between atherosclerotic lesions and systemic inflammation .</a:t>
            </a:r>
          </a:p>
        </p:txBody>
      </p:sp>
      <p:sp>
        <p:nvSpPr>
          <p:cNvPr id="12" name="Slide Number Placeholder 11">
            <a:extLst>
              <a:ext uri="{FF2B5EF4-FFF2-40B4-BE49-F238E27FC236}">
                <a16:creationId xmlns:a16="http://schemas.microsoft.com/office/drawing/2014/main" id="{C2FF89C9-D20D-4632-BB75-3D1B44B42313}"/>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982179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DEF98BB1-6A18-4D94-A64B-5E6F35ADFA01}"/>
              </a:ext>
            </a:extLst>
          </p:cNvPr>
          <p:cNvSpPr/>
          <p:nvPr/>
        </p:nvSpPr>
        <p:spPr>
          <a:xfrm>
            <a:off x="2209800" y="-39757"/>
            <a:ext cx="48006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a:cs typeface="+mj-cs"/>
              </a:rPr>
              <a:t>Anti-phospholipid Syndrome (APS) </a:t>
            </a:r>
            <a:endParaRPr lang="en-US" sz="2800" dirty="0">
              <a:solidFill>
                <a:schemeClr val="tx1"/>
              </a:solidFill>
              <a:latin typeface="Times New Roman"/>
              <a:cs typeface="+mj-cs"/>
            </a:endParaRPr>
          </a:p>
        </p:txBody>
      </p:sp>
      <p:sp>
        <p:nvSpPr>
          <p:cNvPr id="9" name="Horizontal Scroll 9">
            <a:extLst>
              <a:ext uri="{FF2B5EF4-FFF2-40B4-BE49-F238E27FC236}">
                <a16:creationId xmlns:a16="http://schemas.microsoft.com/office/drawing/2014/main" id="{E3E0AFEB-C783-4798-88C6-5F0E8EFAB556}"/>
              </a:ext>
            </a:extLst>
          </p:cNvPr>
          <p:cNvSpPr/>
          <p:nvPr/>
        </p:nvSpPr>
        <p:spPr>
          <a:xfrm>
            <a:off x="457200" y="1855305"/>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Anti-phospholipid syndrome (APS) is an autoimmune disorder associated with thrombotic, activation apoptosis, cardiovascular risk and high levels of pathogenic antiphospholipid antibodies (</a:t>
            </a:r>
            <a:r>
              <a:rPr lang="en-US" dirty="0" err="1">
                <a:solidFill>
                  <a:schemeClr val="tx1"/>
                </a:solidFill>
              </a:rPr>
              <a:t>aPL</a:t>
            </a:r>
            <a:r>
              <a:rPr lang="en-US" dirty="0">
                <a:solidFill>
                  <a:schemeClr val="tx1"/>
                </a:solidFill>
              </a:rPr>
              <a:t>).</a:t>
            </a:r>
          </a:p>
        </p:txBody>
      </p:sp>
      <p:sp>
        <p:nvSpPr>
          <p:cNvPr id="10" name="Horizontal Scroll 9">
            <a:extLst>
              <a:ext uri="{FF2B5EF4-FFF2-40B4-BE49-F238E27FC236}">
                <a16:creationId xmlns:a16="http://schemas.microsoft.com/office/drawing/2014/main" id="{568DCB7F-D6CA-4626-96D2-4A956561F68E}"/>
              </a:ext>
            </a:extLst>
          </p:cNvPr>
          <p:cNvSpPr/>
          <p:nvPr/>
        </p:nvSpPr>
        <p:spPr>
          <a:xfrm>
            <a:off x="457200" y="2912994"/>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Anti-phospholipid antibodies (</a:t>
            </a:r>
            <a:r>
              <a:rPr lang="en-US" dirty="0" err="1">
                <a:solidFill>
                  <a:schemeClr val="tx1"/>
                </a:solidFill>
              </a:rPr>
              <a:t>aPL</a:t>
            </a:r>
            <a:r>
              <a:rPr lang="en-US" dirty="0">
                <a:solidFill>
                  <a:schemeClr val="tx1"/>
                </a:solidFill>
              </a:rPr>
              <a:t>) are present in autoimmune disorders such as SLE, RA, </a:t>
            </a:r>
            <a:r>
              <a:rPr lang="en-US" dirty="0" err="1">
                <a:solidFill>
                  <a:schemeClr val="tx1"/>
                </a:solidFill>
              </a:rPr>
              <a:t>SSc</a:t>
            </a:r>
            <a:r>
              <a:rPr lang="en-US" dirty="0">
                <a:solidFill>
                  <a:schemeClr val="tx1"/>
                </a:solidFill>
              </a:rPr>
              <a:t>.</a:t>
            </a:r>
          </a:p>
        </p:txBody>
      </p:sp>
      <p:sp>
        <p:nvSpPr>
          <p:cNvPr id="11" name="Horizontal Scroll 9">
            <a:extLst>
              <a:ext uri="{FF2B5EF4-FFF2-40B4-BE49-F238E27FC236}">
                <a16:creationId xmlns:a16="http://schemas.microsoft.com/office/drawing/2014/main" id="{34A386D0-D565-4FCE-8909-0A9FA3734125}"/>
              </a:ext>
            </a:extLst>
          </p:cNvPr>
          <p:cNvSpPr/>
          <p:nvPr/>
        </p:nvSpPr>
        <p:spPr>
          <a:xfrm>
            <a:off x="463826" y="3957845"/>
            <a:ext cx="8305800" cy="1626703"/>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 Anti-phospholipid antibodies (APL), particularly lupus anticoagulant, anticardiolipin antibodies (aCL), and anti-ß(2)-glycoprotein I (anti-ß2 GPI), are antibodies against phospholipids and these antibodies interfere with the membrane phospholipids of endothelial cells and platelets and participate in coagulation cascade</a:t>
            </a:r>
            <a:endParaRPr lang="en-US" dirty="0">
              <a:solidFill>
                <a:schemeClr val="tx1"/>
              </a:solidFill>
            </a:endParaRPr>
          </a:p>
        </p:txBody>
      </p:sp>
      <p:sp>
        <p:nvSpPr>
          <p:cNvPr id="12" name="Horizontal Scroll 9">
            <a:extLst>
              <a:ext uri="{FF2B5EF4-FFF2-40B4-BE49-F238E27FC236}">
                <a16:creationId xmlns:a16="http://schemas.microsoft.com/office/drawing/2014/main" id="{56942648-7F80-470C-AEC2-799B9529A1F3}"/>
              </a:ext>
            </a:extLst>
          </p:cNvPr>
          <p:cNvSpPr/>
          <p:nvPr/>
        </p:nvSpPr>
        <p:spPr>
          <a:xfrm>
            <a:off x="457200" y="5486399"/>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 In APS patients there are autoantibodies against platelet ß2-glycoprotein I (ß2-GPI). </a:t>
            </a:r>
            <a:endParaRPr lang="en-US" dirty="0">
              <a:solidFill>
                <a:schemeClr val="tx1"/>
              </a:solidFill>
            </a:endParaRPr>
          </a:p>
        </p:txBody>
      </p:sp>
      <p:sp>
        <p:nvSpPr>
          <p:cNvPr id="3" name="Slide Number Placeholder 2">
            <a:extLst>
              <a:ext uri="{FF2B5EF4-FFF2-40B4-BE49-F238E27FC236}">
                <a16:creationId xmlns:a16="http://schemas.microsoft.com/office/drawing/2014/main" id="{524BA087-85F6-477D-8282-932AB74832ED}"/>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788299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60700" y="269242"/>
            <a:ext cx="3810000" cy="1200329"/>
          </a:xfrm>
          <a:prstGeom prst="rect">
            <a:avLst/>
          </a:prstGeom>
          <a:noFill/>
        </p:spPr>
        <p:txBody>
          <a:bodyPr wrap="square" rtlCol="0">
            <a:spAutoFit/>
          </a:bodyPr>
          <a:lstStyle/>
          <a:p>
            <a:pPr algn="ctr"/>
            <a:r>
              <a:rPr lang="en-US" sz="2400" dirty="0">
                <a:solidFill>
                  <a:schemeClr val="bg1"/>
                </a:solidFill>
                <a:latin typeface="Times New Roman" pitchFamily="18" charset="0"/>
                <a:cs typeface="Times New Roman" pitchFamily="18" charset="0"/>
              </a:rPr>
              <a:t>NET function in inflammatory diseases</a:t>
            </a:r>
          </a:p>
          <a:p>
            <a:pPr algn="ctr"/>
            <a:endParaRPr lang="en-US" sz="2400" dirty="0">
              <a:solidFill>
                <a:schemeClr val="bg1"/>
              </a:solidFill>
              <a:latin typeface="Times New Roman" pitchFamily="18" charset="0"/>
              <a:cs typeface="Times New Roman" pitchFamily="18" charset="0"/>
            </a:endParaRPr>
          </a:p>
        </p:txBody>
      </p:sp>
      <p:sp>
        <p:nvSpPr>
          <p:cNvPr id="10" name="Cloud 9">
            <a:extLst>
              <a:ext uri="{FF2B5EF4-FFF2-40B4-BE49-F238E27FC236}">
                <a16:creationId xmlns:a16="http://schemas.microsoft.com/office/drawing/2014/main" id="{954A769E-CBBE-4447-A48F-F1FEE7A6733A}"/>
              </a:ext>
            </a:extLst>
          </p:cNvPr>
          <p:cNvSpPr/>
          <p:nvPr/>
        </p:nvSpPr>
        <p:spPr>
          <a:xfrm>
            <a:off x="2209800" y="-39757"/>
            <a:ext cx="48006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a:cs typeface="+mj-cs"/>
              </a:rPr>
              <a:t>Anti-phospholipid Syndrome (APS) </a:t>
            </a:r>
            <a:endParaRPr lang="en-US" sz="2800" dirty="0">
              <a:solidFill>
                <a:schemeClr val="tx1"/>
              </a:solidFill>
              <a:latin typeface="Times New Roman"/>
              <a:cs typeface="+mj-cs"/>
            </a:endParaRPr>
          </a:p>
        </p:txBody>
      </p:sp>
      <p:sp>
        <p:nvSpPr>
          <p:cNvPr id="11" name="Horizontal Scroll 9">
            <a:extLst>
              <a:ext uri="{FF2B5EF4-FFF2-40B4-BE49-F238E27FC236}">
                <a16:creationId xmlns:a16="http://schemas.microsoft.com/office/drawing/2014/main" id="{B2116315-7CEA-4453-83EA-40FA457AF07E}"/>
              </a:ext>
            </a:extLst>
          </p:cNvPr>
          <p:cNvSpPr/>
          <p:nvPr/>
        </p:nvSpPr>
        <p:spPr>
          <a:xfrm>
            <a:off x="298174" y="2059295"/>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Thrombocytopenia is commonly observed among APS patients, and the most common determinant autoantigen described is platelet β2-glycoprotein I (β2-GPI). </a:t>
            </a:r>
            <a:endParaRPr lang="en-US" dirty="0">
              <a:solidFill>
                <a:schemeClr val="tx1"/>
              </a:solidFill>
            </a:endParaRPr>
          </a:p>
        </p:txBody>
      </p:sp>
      <p:sp>
        <p:nvSpPr>
          <p:cNvPr id="12" name="Horizontal Scroll 9">
            <a:extLst>
              <a:ext uri="{FF2B5EF4-FFF2-40B4-BE49-F238E27FC236}">
                <a16:creationId xmlns:a16="http://schemas.microsoft.com/office/drawing/2014/main" id="{0CD70FBE-FF9F-493B-B266-35A0491955A2}"/>
              </a:ext>
            </a:extLst>
          </p:cNvPr>
          <p:cNvSpPr/>
          <p:nvPr/>
        </p:nvSpPr>
        <p:spPr>
          <a:xfrm>
            <a:off x="304800" y="3293167"/>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 β2-GPI is an apolipoprotein which plays a complex role in blood coagulation.</a:t>
            </a:r>
            <a:endParaRPr lang="en-US" dirty="0">
              <a:solidFill>
                <a:schemeClr val="tx1"/>
              </a:solidFill>
            </a:endParaRPr>
          </a:p>
        </p:txBody>
      </p:sp>
      <p:sp>
        <p:nvSpPr>
          <p:cNvPr id="13" name="Horizontal Scroll 9">
            <a:extLst>
              <a:ext uri="{FF2B5EF4-FFF2-40B4-BE49-F238E27FC236}">
                <a16:creationId xmlns:a16="http://schemas.microsoft.com/office/drawing/2014/main" id="{CB1FCB15-066D-4D2C-94E0-8F6C1D2E8A65}"/>
              </a:ext>
            </a:extLst>
          </p:cNvPr>
          <p:cNvSpPr/>
          <p:nvPr/>
        </p:nvSpPr>
        <p:spPr>
          <a:xfrm>
            <a:off x="304800" y="4416287"/>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Binding the autoantibodies to β2-GPI results in the formation of a macromolecular complex, PF4-β2-GPI–anti-β2-GPI, that contributes significantly to platelet activation. </a:t>
            </a:r>
          </a:p>
        </p:txBody>
      </p:sp>
      <p:sp>
        <p:nvSpPr>
          <p:cNvPr id="14" name="Horizontal Scroll 9">
            <a:extLst>
              <a:ext uri="{FF2B5EF4-FFF2-40B4-BE49-F238E27FC236}">
                <a16:creationId xmlns:a16="http://schemas.microsoft.com/office/drawing/2014/main" id="{7D0AB7CF-229B-4CA0-BEF6-5C2BCEB38DFF}"/>
              </a:ext>
            </a:extLst>
          </p:cNvPr>
          <p:cNvSpPr/>
          <p:nvPr/>
        </p:nvSpPr>
        <p:spPr>
          <a:xfrm>
            <a:off x="304800" y="5562600"/>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Enhanced platelet activation sustained over time is related to vascular dysfunction and progressive damage, thrombotic events, and complement activation. </a:t>
            </a:r>
          </a:p>
        </p:txBody>
      </p:sp>
      <p:sp>
        <p:nvSpPr>
          <p:cNvPr id="16" name="Slide Number Placeholder 15">
            <a:extLst>
              <a:ext uri="{FF2B5EF4-FFF2-40B4-BE49-F238E27FC236}">
                <a16:creationId xmlns:a16="http://schemas.microsoft.com/office/drawing/2014/main" id="{5EE43AF6-723B-43D1-B821-D224623AA577}"/>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035488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3299952" y="34413"/>
            <a:ext cx="2514600" cy="1260987"/>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a:cs typeface="+mj-cs"/>
              </a:rPr>
              <a:t>Platelet adhesion</a:t>
            </a:r>
          </a:p>
        </p:txBody>
      </p:sp>
      <p:sp>
        <p:nvSpPr>
          <p:cNvPr id="9" name="TextBox 8"/>
          <p:cNvSpPr txBox="1"/>
          <p:nvPr/>
        </p:nvSpPr>
        <p:spPr>
          <a:xfrm>
            <a:off x="1064342" y="2583179"/>
            <a:ext cx="2819400" cy="400110"/>
          </a:xfrm>
          <a:prstGeom prst="rect">
            <a:avLst/>
          </a:prstGeom>
          <a:noFill/>
        </p:spPr>
        <p:txBody>
          <a:bodyPr wrap="square" rtlCol="0">
            <a:spAutoFit/>
          </a:bodyPr>
          <a:lstStyle/>
          <a:p>
            <a:r>
              <a:rPr lang="en-US" sz="2000" dirty="0">
                <a:latin typeface="Times New Roman" pitchFamily="18" charset="0"/>
                <a:cs typeface="+mj-cs"/>
              </a:rPr>
              <a:t> </a:t>
            </a:r>
          </a:p>
        </p:txBody>
      </p:sp>
      <p:sp>
        <p:nvSpPr>
          <p:cNvPr id="17" name="TextBox 16"/>
          <p:cNvSpPr txBox="1"/>
          <p:nvPr/>
        </p:nvSpPr>
        <p:spPr>
          <a:xfrm>
            <a:off x="1043447" y="2991081"/>
            <a:ext cx="6553200" cy="400110"/>
          </a:xfrm>
          <a:prstGeom prst="rect">
            <a:avLst/>
          </a:prstGeom>
          <a:noFill/>
        </p:spPr>
        <p:txBody>
          <a:bodyPr wrap="square" rtlCol="0">
            <a:spAutoFit/>
          </a:bodyPr>
          <a:lstStyle/>
          <a:p>
            <a:pPr marL="285750" indent="-285750">
              <a:buFont typeface="Wingdings" pitchFamily="2" charset="2"/>
              <a:buChar char="ü"/>
            </a:pPr>
            <a:endParaRPr lang="en-US" sz="2000" dirty="0">
              <a:cs typeface="+mj-cs"/>
            </a:endParaRPr>
          </a:p>
        </p:txBody>
      </p:sp>
      <p:sp>
        <p:nvSpPr>
          <p:cNvPr id="3" name="TextBox 2"/>
          <p:cNvSpPr txBox="1"/>
          <p:nvPr/>
        </p:nvSpPr>
        <p:spPr>
          <a:xfrm>
            <a:off x="1300316" y="2156034"/>
            <a:ext cx="4414684" cy="400110"/>
          </a:xfrm>
          <a:prstGeom prst="rect">
            <a:avLst/>
          </a:prstGeom>
          <a:noFill/>
        </p:spPr>
        <p:txBody>
          <a:bodyPr wrap="square" rtlCol="0">
            <a:spAutoFit/>
          </a:bodyPr>
          <a:lstStyle/>
          <a:p>
            <a:endParaRPr lang="en-US" sz="2000" dirty="0">
              <a:cs typeface="+mj-cs"/>
            </a:endParaRPr>
          </a:p>
        </p:txBody>
      </p:sp>
      <p:sp>
        <p:nvSpPr>
          <p:cNvPr id="6" name="TextBox 5"/>
          <p:cNvSpPr txBox="1"/>
          <p:nvPr/>
        </p:nvSpPr>
        <p:spPr>
          <a:xfrm>
            <a:off x="1043447" y="1295400"/>
            <a:ext cx="7359445" cy="1015663"/>
          </a:xfrm>
          <a:prstGeom prst="rect">
            <a:avLst/>
          </a:prstGeom>
          <a:noFill/>
        </p:spPr>
        <p:txBody>
          <a:bodyPr wrap="square" rtlCol="0">
            <a:spAutoFit/>
          </a:bodyPr>
          <a:lstStyle/>
          <a:p>
            <a:endParaRPr lang="en-US" sz="2000" dirty="0">
              <a:latin typeface="Times New Roman" pitchFamily="18" charset="0"/>
              <a:cs typeface="Times New Roman" pitchFamily="18" charset="0"/>
            </a:endParaRPr>
          </a:p>
          <a:p>
            <a:pPr marL="285750" indent="-285750">
              <a:buFont typeface="Wingdings" pitchFamily="2" charset="2"/>
              <a:buChar char="ü"/>
            </a:pPr>
            <a:endParaRPr lang="en-US" sz="2000" dirty="0">
              <a:latin typeface="Times New Roman" pitchFamily="18" charset="0"/>
              <a:cs typeface="Times New Roman" pitchFamily="18" charset="0"/>
            </a:endParaRPr>
          </a:p>
          <a:p>
            <a:pPr marL="285750" indent="-285750">
              <a:buFont typeface="Wingdings" pitchFamily="2" charset="2"/>
              <a:buChar char="ü"/>
            </a:pPr>
            <a:endParaRPr lang="en-US" sz="2000" dirty="0">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B0F66FE9-AA7A-4AFB-875C-C37DF9688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90940"/>
            <a:ext cx="9013209" cy="5573775"/>
          </a:xfrm>
          <a:prstGeom prst="rect">
            <a:avLst/>
          </a:prstGeom>
        </p:spPr>
      </p:pic>
      <p:sp>
        <p:nvSpPr>
          <p:cNvPr id="5" name="Slide Number Placeholder 4">
            <a:extLst>
              <a:ext uri="{FF2B5EF4-FFF2-40B4-BE49-F238E27FC236}">
                <a16:creationId xmlns:a16="http://schemas.microsoft.com/office/drawing/2014/main" id="{2EC7FBDF-35F6-47EF-97CC-C37C2E6DB737}"/>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723255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451A9E14-05E0-4673-8F8E-B6807AC4D731}"/>
              </a:ext>
            </a:extLst>
          </p:cNvPr>
          <p:cNvSpPr/>
          <p:nvPr/>
        </p:nvSpPr>
        <p:spPr>
          <a:xfrm>
            <a:off x="2209800" y="-39757"/>
            <a:ext cx="48006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a:cs typeface="+mj-cs"/>
              </a:rPr>
              <a:t>Anti-phospholipid Syndrome (APS) </a:t>
            </a:r>
            <a:endParaRPr lang="en-US" sz="2800" dirty="0">
              <a:solidFill>
                <a:schemeClr val="tx1"/>
              </a:solidFill>
              <a:latin typeface="Times New Roman"/>
              <a:cs typeface="+mj-cs"/>
            </a:endParaRPr>
          </a:p>
        </p:txBody>
      </p:sp>
      <p:sp>
        <p:nvSpPr>
          <p:cNvPr id="9" name="Horizontal Scroll 9">
            <a:extLst>
              <a:ext uri="{FF2B5EF4-FFF2-40B4-BE49-F238E27FC236}">
                <a16:creationId xmlns:a16="http://schemas.microsoft.com/office/drawing/2014/main" id="{4EA33531-AC62-4A30-8713-86E6210549AB}"/>
              </a:ext>
            </a:extLst>
          </p:cNvPr>
          <p:cNvSpPr/>
          <p:nvPr/>
        </p:nvSpPr>
        <p:spPr>
          <a:xfrm>
            <a:off x="452230" y="1752600"/>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Immune complexes containing C4d and C3b complement proteins have been found to be deposited in the placentas of APS patients.</a:t>
            </a:r>
          </a:p>
        </p:txBody>
      </p:sp>
      <p:sp>
        <p:nvSpPr>
          <p:cNvPr id="11" name="Horizontal Scroll 9">
            <a:extLst>
              <a:ext uri="{FF2B5EF4-FFF2-40B4-BE49-F238E27FC236}">
                <a16:creationId xmlns:a16="http://schemas.microsoft.com/office/drawing/2014/main" id="{68B7890E-BCC0-42D1-B134-5C3B1AD8C8F5}"/>
              </a:ext>
            </a:extLst>
          </p:cNvPr>
          <p:cNvSpPr/>
          <p:nvPr/>
        </p:nvSpPr>
        <p:spPr>
          <a:xfrm>
            <a:off x="452230" y="3054626"/>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PMP are significantly increased in APS patients, especially in those with APS secondary to SLE or patients with a history of thrombotic complications. </a:t>
            </a:r>
          </a:p>
        </p:txBody>
      </p:sp>
      <p:sp>
        <p:nvSpPr>
          <p:cNvPr id="12" name="Horizontal Scroll 9">
            <a:extLst>
              <a:ext uri="{FF2B5EF4-FFF2-40B4-BE49-F238E27FC236}">
                <a16:creationId xmlns:a16="http://schemas.microsoft.com/office/drawing/2014/main" id="{B06A5FB0-5090-4B71-9596-F2593645E46B}"/>
              </a:ext>
            </a:extLst>
          </p:cNvPr>
          <p:cNvSpPr/>
          <p:nvPr/>
        </p:nvSpPr>
        <p:spPr>
          <a:xfrm>
            <a:off x="452230" y="4315241"/>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In APS patients there are higher level of platelet-derived bioactive </a:t>
            </a:r>
            <a:r>
              <a:rPr lang="en-US" dirty="0" err="1">
                <a:solidFill>
                  <a:schemeClr val="tx1"/>
                </a:solidFill>
              </a:rPr>
              <a:t>releasates</a:t>
            </a:r>
            <a:r>
              <a:rPr lang="en-US" dirty="0">
                <a:solidFill>
                  <a:schemeClr val="tx1"/>
                </a:solidFill>
              </a:rPr>
              <a:t> such as CXCL4 (PF4).</a:t>
            </a:r>
          </a:p>
        </p:txBody>
      </p:sp>
      <p:sp>
        <p:nvSpPr>
          <p:cNvPr id="13" name="Horizontal Scroll 9">
            <a:extLst>
              <a:ext uri="{FF2B5EF4-FFF2-40B4-BE49-F238E27FC236}">
                <a16:creationId xmlns:a16="http://schemas.microsoft.com/office/drawing/2014/main" id="{ACD9A6B5-7CBB-4DCB-97B1-7C367F65F4E8}"/>
              </a:ext>
            </a:extLst>
          </p:cNvPr>
          <p:cNvSpPr/>
          <p:nvPr/>
        </p:nvSpPr>
        <p:spPr>
          <a:xfrm>
            <a:off x="452230" y="5522845"/>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PF4 interacts with the anti-ß2-GPI-ß2-GPI macromolecule in APS patients, cause enhances platelet activation.</a:t>
            </a:r>
          </a:p>
        </p:txBody>
      </p:sp>
      <p:sp>
        <p:nvSpPr>
          <p:cNvPr id="5" name="Slide Number Placeholder 4">
            <a:extLst>
              <a:ext uri="{FF2B5EF4-FFF2-40B4-BE49-F238E27FC236}">
                <a16:creationId xmlns:a16="http://schemas.microsoft.com/office/drawing/2014/main" id="{01647E68-B0EE-461E-BD58-FB0F591403D7}"/>
              </a:ext>
            </a:extLst>
          </p:cNvPr>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19363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a:extLst>
              <a:ext uri="{FF2B5EF4-FFF2-40B4-BE49-F238E27FC236}">
                <a16:creationId xmlns:a16="http://schemas.microsoft.com/office/drawing/2014/main" id="{CB3EE4B1-29BE-48F9-9785-58097DFC0C9F}"/>
              </a:ext>
            </a:extLst>
          </p:cNvPr>
          <p:cNvSpPr/>
          <p:nvPr/>
        </p:nvSpPr>
        <p:spPr>
          <a:xfrm>
            <a:off x="2209800" y="-39757"/>
            <a:ext cx="48006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a:cs typeface="+mj-cs"/>
              </a:rPr>
              <a:t>Conclusions</a:t>
            </a:r>
          </a:p>
        </p:txBody>
      </p:sp>
      <p:sp>
        <p:nvSpPr>
          <p:cNvPr id="11" name="Slide Number Placeholder 10">
            <a:extLst>
              <a:ext uri="{FF2B5EF4-FFF2-40B4-BE49-F238E27FC236}">
                <a16:creationId xmlns:a16="http://schemas.microsoft.com/office/drawing/2014/main" id="{847F1C8A-38D9-4C44-A1EB-E9D97F08334A}"/>
              </a:ext>
            </a:extLst>
          </p:cNvPr>
          <p:cNvSpPr>
            <a:spLocks noGrp="1"/>
          </p:cNvSpPr>
          <p:nvPr>
            <p:ph type="sldNum" sz="quarter" idx="12"/>
          </p:nvPr>
        </p:nvSpPr>
        <p:spPr/>
        <p:txBody>
          <a:bodyPr/>
          <a:lstStyle/>
          <a:p>
            <a:fld id="{B6F15528-21DE-4FAA-801E-634DDDAF4B2B}" type="slidenum">
              <a:rPr lang="en-US" smtClean="0"/>
              <a:pPr/>
              <a:t>31</a:t>
            </a:fld>
            <a:endParaRPr lang="en-US"/>
          </a:p>
        </p:txBody>
      </p:sp>
      <p:sp>
        <p:nvSpPr>
          <p:cNvPr id="4" name="Horizontal Scroll 9">
            <a:extLst>
              <a:ext uri="{FF2B5EF4-FFF2-40B4-BE49-F238E27FC236}">
                <a16:creationId xmlns:a16="http://schemas.microsoft.com/office/drawing/2014/main" id="{2B3931DB-988A-435E-A6DB-AF44D8B794C2}"/>
              </a:ext>
            </a:extLst>
          </p:cNvPr>
          <p:cNvSpPr/>
          <p:nvPr/>
        </p:nvSpPr>
        <p:spPr>
          <a:xfrm>
            <a:off x="419100" y="1752600"/>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Platelets have role in autoimmune disorders. </a:t>
            </a:r>
          </a:p>
        </p:txBody>
      </p:sp>
      <p:sp>
        <p:nvSpPr>
          <p:cNvPr id="5" name="Horizontal Scroll 9">
            <a:extLst>
              <a:ext uri="{FF2B5EF4-FFF2-40B4-BE49-F238E27FC236}">
                <a16:creationId xmlns:a16="http://schemas.microsoft.com/office/drawing/2014/main" id="{EE28FFA0-8547-4E26-ABD1-EC3334BBB6BC}"/>
              </a:ext>
            </a:extLst>
          </p:cNvPr>
          <p:cNvSpPr/>
          <p:nvPr/>
        </p:nvSpPr>
        <p:spPr>
          <a:xfrm>
            <a:off x="457200" y="2922656"/>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dirty="0">
                <a:solidFill>
                  <a:schemeClr val="tx1"/>
                </a:solidFill>
              </a:rPr>
              <a:t>Platelets have role in autoimmune inflammation including: extensive complement activation, circulation of immune complexes, and NETs. </a:t>
            </a:r>
          </a:p>
        </p:txBody>
      </p:sp>
      <p:sp>
        <p:nvSpPr>
          <p:cNvPr id="6" name="Horizontal Scroll 9">
            <a:extLst>
              <a:ext uri="{FF2B5EF4-FFF2-40B4-BE49-F238E27FC236}">
                <a16:creationId xmlns:a16="http://schemas.microsoft.com/office/drawing/2014/main" id="{DB039CEA-807E-4BF0-820F-937888973B7F}"/>
              </a:ext>
            </a:extLst>
          </p:cNvPr>
          <p:cNvSpPr/>
          <p:nvPr/>
        </p:nvSpPr>
        <p:spPr>
          <a:xfrm>
            <a:off x="457200" y="4030041"/>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Platelets contribute in autoimmunity such as: promote T helper leukocyte maturation towards type 1 and type 17, thrombosis, atherosclerosis.</a:t>
            </a:r>
          </a:p>
        </p:txBody>
      </p:sp>
      <p:sp>
        <p:nvSpPr>
          <p:cNvPr id="7" name="Horizontal Scroll 9">
            <a:extLst>
              <a:ext uri="{FF2B5EF4-FFF2-40B4-BE49-F238E27FC236}">
                <a16:creationId xmlns:a16="http://schemas.microsoft.com/office/drawing/2014/main" id="{C41B31F1-C941-4F44-8FA8-E5848B2A0408}"/>
              </a:ext>
            </a:extLst>
          </p:cNvPr>
          <p:cNvSpPr/>
          <p:nvPr/>
        </p:nvSpPr>
        <p:spPr>
          <a:xfrm>
            <a:off x="457200" y="5221909"/>
            <a:ext cx="8305800" cy="114300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Platelets play an opposite role including: the production pro- or anti-</a:t>
            </a:r>
            <a:r>
              <a:rPr lang="en-US" dirty="0" err="1">
                <a:solidFill>
                  <a:schemeClr val="tx1"/>
                </a:solidFill>
              </a:rPr>
              <a:t>inflammyator</a:t>
            </a:r>
            <a:r>
              <a:rPr lang="en-US" dirty="0">
                <a:solidFill>
                  <a:schemeClr val="tx1"/>
                </a:solidFill>
              </a:rPr>
              <a:t>. . Platelet-rich plasma (PRP) infusions are widely applied in treating joint trauma, as platelet-derived growth factors have a positive influence on chondrocytes .</a:t>
            </a:r>
          </a:p>
        </p:txBody>
      </p:sp>
    </p:spTree>
    <p:extLst>
      <p:ext uri="{BB962C8B-B14F-4D97-AF65-F5344CB8AC3E}">
        <p14:creationId xmlns:p14="http://schemas.microsoft.com/office/powerpoint/2010/main" val="159463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E9A6BC-B8A5-49EE-A743-B77E20FA82A3}"/>
              </a:ext>
            </a:extLst>
          </p:cNvPr>
          <p:cNvSpPr>
            <a:spLocks noGrp="1"/>
          </p:cNvSpPr>
          <p:nvPr>
            <p:ph type="sldNum" sz="quarter" idx="12"/>
          </p:nvPr>
        </p:nvSpPr>
        <p:spPr/>
        <p:txBody>
          <a:bodyPr/>
          <a:lstStyle/>
          <a:p>
            <a:fld id="{B6F15528-21DE-4FAA-801E-634DDDAF4B2B}" type="slidenum">
              <a:rPr lang="en-US" smtClean="0"/>
              <a:pPr/>
              <a:t>32</a:t>
            </a:fld>
            <a:endParaRPr lang="en-US"/>
          </a:p>
        </p:txBody>
      </p:sp>
      <p:pic>
        <p:nvPicPr>
          <p:cNvPr id="4" name="Picture 3">
            <a:extLst>
              <a:ext uri="{FF2B5EF4-FFF2-40B4-BE49-F238E27FC236}">
                <a16:creationId xmlns:a16="http://schemas.microsoft.com/office/drawing/2014/main" id="{5A2918E1-0819-4F35-BBD0-BC7475743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Rectangle 4">
            <a:extLst>
              <a:ext uri="{FF2B5EF4-FFF2-40B4-BE49-F238E27FC236}">
                <a16:creationId xmlns:a16="http://schemas.microsoft.com/office/drawing/2014/main" id="{587614D4-3FC4-4CA2-BABC-1F0F0965867E}"/>
              </a:ext>
            </a:extLst>
          </p:cNvPr>
          <p:cNvSpPr/>
          <p:nvPr/>
        </p:nvSpPr>
        <p:spPr>
          <a:xfrm>
            <a:off x="0" y="5257800"/>
            <a:ext cx="6458820" cy="830997"/>
          </a:xfrm>
          <a:prstGeom prst="rect">
            <a:avLst/>
          </a:prstGeom>
        </p:spPr>
        <p:txBody>
          <a:bodyPr wrap="none">
            <a:spAutoFit/>
          </a:bodyPr>
          <a:lstStyle/>
          <a:p>
            <a:pPr algn="ctr"/>
            <a:r>
              <a:rPr lang="en-US" sz="4800" dirty="0">
                <a:solidFill>
                  <a:schemeClr val="bg2"/>
                </a:solidFill>
                <a:latin typeface="Times New Roman"/>
              </a:rPr>
              <a:t>Thanks for your attention</a:t>
            </a:r>
          </a:p>
        </p:txBody>
      </p:sp>
    </p:spTree>
    <p:extLst>
      <p:ext uri="{BB962C8B-B14F-4D97-AF65-F5344CB8AC3E}">
        <p14:creationId xmlns:p14="http://schemas.microsoft.com/office/powerpoint/2010/main" val="2482004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9C95B093-6379-49C5-81E5-918CDB1E3F40}"/>
              </a:ext>
            </a:extLst>
          </p:cNvPr>
          <p:cNvSpPr/>
          <p:nvPr/>
        </p:nvSpPr>
        <p:spPr>
          <a:xfrm>
            <a:off x="2667000" y="233149"/>
            <a:ext cx="4114800" cy="1718481"/>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a:cs typeface="+mj-cs"/>
              </a:rPr>
              <a:t>Platelet activation and granule secretion</a:t>
            </a:r>
            <a:endParaRPr lang="en-US" sz="2800" dirty="0">
              <a:solidFill>
                <a:schemeClr val="tx1"/>
              </a:solidFill>
              <a:latin typeface="Times New Roman"/>
              <a:cs typeface="+mj-cs"/>
            </a:endParaRPr>
          </a:p>
        </p:txBody>
      </p:sp>
      <p:pic>
        <p:nvPicPr>
          <p:cNvPr id="3" name="Picture 2">
            <a:extLst>
              <a:ext uri="{FF2B5EF4-FFF2-40B4-BE49-F238E27FC236}">
                <a16:creationId xmlns:a16="http://schemas.microsoft.com/office/drawing/2014/main" id="{38C7D3E9-3D53-4FD1-A6A8-0D23A49F2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133600"/>
            <a:ext cx="8991600" cy="4495800"/>
          </a:xfrm>
          <a:prstGeom prst="rect">
            <a:avLst/>
          </a:prstGeom>
        </p:spPr>
      </p:pic>
      <p:sp>
        <p:nvSpPr>
          <p:cNvPr id="4" name="Slide Number Placeholder 3">
            <a:extLst>
              <a:ext uri="{FF2B5EF4-FFF2-40B4-BE49-F238E27FC236}">
                <a16:creationId xmlns:a16="http://schemas.microsoft.com/office/drawing/2014/main" id="{B63E5D86-D637-417A-B501-45368174844E}"/>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289430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a:extLst>
              <a:ext uri="{FF2B5EF4-FFF2-40B4-BE49-F238E27FC236}">
                <a16:creationId xmlns:a16="http://schemas.microsoft.com/office/drawing/2014/main" id="{063D7F1E-F30C-48B9-A4FA-9CC6C31D1C7A}"/>
              </a:ext>
            </a:extLst>
          </p:cNvPr>
          <p:cNvSpPr/>
          <p:nvPr/>
        </p:nvSpPr>
        <p:spPr>
          <a:xfrm>
            <a:off x="2971800" y="110197"/>
            <a:ext cx="28575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a:cs typeface="+mj-cs"/>
              </a:rPr>
              <a:t>Platelet aggregation</a:t>
            </a:r>
          </a:p>
        </p:txBody>
      </p:sp>
      <p:pic>
        <p:nvPicPr>
          <p:cNvPr id="3" name="Picture 2">
            <a:extLst>
              <a:ext uri="{FF2B5EF4-FFF2-40B4-BE49-F238E27FC236}">
                <a16:creationId xmlns:a16="http://schemas.microsoft.com/office/drawing/2014/main" id="{5EB6F740-B0DA-45FE-BC9D-FA3A2F39C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28799"/>
            <a:ext cx="8839200" cy="4919003"/>
          </a:xfrm>
          <a:prstGeom prst="rect">
            <a:avLst/>
          </a:prstGeom>
        </p:spPr>
      </p:pic>
      <p:sp>
        <p:nvSpPr>
          <p:cNvPr id="4" name="Slide Number Placeholder 3">
            <a:extLst>
              <a:ext uri="{FF2B5EF4-FFF2-40B4-BE49-F238E27FC236}">
                <a16:creationId xmlns:a16="http://schemas.microsoft.com/office/drawing/2014/main" id="{E40BB26D-E8A2-4172-9539-887B6EA0C2AE}"/>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917737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7735"/>
            <a:ext cx="8229600" cy="6248400"/>
          </a:xfrm>
        </p:spPr>
        <p:txBody>
          <a:bodyPr/>
          <a:lstStyle/>
          <a:p>
            <a:pPr marL="0" indent="0">
              <a:buNone/>
            </a:pPr>
            <a:endParaRPr lang="fa-IR" dirty="0"/>
          </a:p>
          <a:p>
            <a:endParaRPr lang="en-US" dirty="0"/>
          </a:p>
          <a:p>
            <a:endParaRPr lang="en-US" dirty="0"/>
          </a:p>
        </p:txBody>
      </p:sp>
      <p:sp>
        <p:nvSpPr>
          <p:cNvPr id="12" name="Cloud 11">
            <a:extLst>
              <a:ext uri="{FF2B5EF4-FFF2-40B4-BE49-F238E27FC236}">
                <a16:creationId xmlns:a16="http://schemas.microsoft.com/office/drawing/2014/main" id="{F8536158-48C7-4516-B967-40A03625A4D2}"/>
              </a:ext>
            </a:extLst>
          </p:cNvPr>
          <p:cNvSpPr/>
          <p:nvPr/>
        </p:nvSpPr>
        <p:spPr>
          <a:xfrm>
            <a:off x="2286000" y="110197"/>
            <a:ext cx="41148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a:cs typeface="+mj-cs"/>
              </a:rPr>
              <a:t>Platelets’ surface receptors</a:t>
            </a:r>
            <a:endParaRPr lang="en-US" sz="2800" dirty="0">
              <a:solidFill>
                <a:schemeClr val="tx1"/>
              </a:solidFill>
              <a:latin typeface="Times New Roman"/>
              <a:cs typeface="+mj-cs"/>
            </a:endParaRPr>
          </a:p>
        </p:txBody>
      </p:sp>
      <p:sp>
        <p:nvSpPr>
          <p:cNvPr id="4" name="Vertical Scroll 5">
            <a:extLst>
              <a:ext uri="{FF2B5EF4-FFF2-40B4-BE49-F238E27FC236}">
                <a16:creationId xmlns:a16="http://schemas.microsoft.com/office/drawing/2014/main" id="{B0A76B59-0B06-4266-87A0-2D7FB1460CF2}"/>
              </a:ext>
            </a:extLst>
          </p:cNvPr>
          <p:cNvSpPr/>
          <p:nvPr/>
        </p:nvSpPr>
        <p:spPr>
          <a:xfrm>
            <a:off x="1487072" y="1979600"/>
            <a:ext cx="2362200" cy="2057400"/>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0000"/>
                </a:solidFill>
                <a:latin typeface="Times New Roman" pitchFamily="18" charset="0"/>
                <a:cs typeface="Times New Roman" pitchFamily="18" charset="0"/>
              </a:rPr>
              <a:t> toll-like receptors (TLRs) </a:t>
            </a:r>
            <a:endParaRPr lang="en-US" sz="2400" dirty="0">
              <a:latin typeface="Times New Roman" pitchFamily="18" charset="0"/>
              <a:cs typeface="Times New Roman" pitchFamily="18" charset="0"/>
            </a:endParaRPr>
          </a:p>
        </p:txBody>
      </p:sp>
      <p:sp>
        <p:nvSpPr>
          <p:cNvPr id="5" name="Vertical Scroll 5">
            <a:extLst>
              <a:ext uri="{FF2B5EF4-FFF2-40B4-BE49-F238E27FC236}">
                <a16:creationId xmlns:a16="http://schemas.microsoft.com/office/drawing/2014/main" id="{2AD8578D-FA80-4F6E-8801-5E51803A7789}"/>
              </a:ext>
            </a:extLst>
          </p:cNvPr>
          <p:cNvSpPr/>
          <p:nvPr/>
        </p:nvSpPr>
        <p:spPr>
          <a:xfrm>
            <a:off x="4572000" y="1965532"/>
            <a:ext cx="2362200" cy="2057400"/>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0000"/>
                </a:solidFill>
                <a:latin typeface="Times New Roman" pitchFamily="18" charset="0"/>
                <a:cs typeface="Times New Roman" pitchFamily="18" charset="0"/>
              </a:rPr>
              <a:t> Glycoprotein integrin </a:t>
            </a:r>
            <a:r>
              <a:rPr lang="el-GR" sz="2400" dirty="0">
                <a:solidFill>
                  <a:srgbClr val="000000"/>
                </a:solidFill>
                <a:latin typeface="Times New Roman" pitchFamily="18" charset="0"/>
                <a:cs typeface="Times New Roman" pitchFamily="18" charset="0"/>
              </a:rPr>
              <a:t>α</a:t>
            </a:r>
            <a:r>
              <a:rPr lang="en-US" sz="2400" dirty="0">
                <a:solidFill>
                  <a:srgbClr val="000000"/>
                </a:solidFill>
                <a:latin typeface="Times New Roman" pitchFamily="18" charset="0"/>
                <a:cs typeface="Times New Roman" pitchFamily="18" charset="0"/>
              </a:rPr>
              <a:t>IIb</a:t>
            </a:r>
            <a:r>
              <a:rPr lang="el-GR" sz="2400" dirty="0">
                <a:solidFill>
                  <a:srgbClr val="000000"/>
                </a:solidFill>
                <a:latin typeface="Times New Roman" pitchFamily="18" charset="0"/>
                <a:cs typeface="Times New Roman" pitchFamily="18" charset="0"/>
              </a:rPr>
              <a:t>β3 (</a:t>
            </a:r>
            <a:r>
              <a:rPr lang="en-US" sz="2400" dirty="0" err="1">
                <a:solidFill>
                  <a:srgbClr val="000000"/>
                </a:solidFill>
                <a:latin typeface="Times New Roman" pitchFamily="18" charset="0"/>
                <a:cs typeface="Times New Roman" pitchFamily="18" charset="0"/>
              </a:rPr>
              <a:t>GPIIb</a:t>
            </a:r>
            <a:r>
              <a:rPr lang="en-US" sz="2400" dirty="0">
                <a:solidFill>
                  <a:srgbClr val="000000"/>
                </a:solidFill>
                <a:latin typeface="Times New Roman" pitchFamily="18" charset="0"/>
                <a:cs typeface="Times New Roman" pitchFamily="18" charset="0"/>
              </a:rPr>
              <a:t>/IIIa) </a:t>
            </a:r>
            <a:endParaRPr lang="en-US" sz="2400" dirty="0">
              <a:latin typeface="Times New Roman" pitchFamily="18" charset="0"/>
              <a:cs typeface="Times New Roman" pitchFamily="18" charset="0"/>
            </a:endParaRPr>
          </a:p>
        </p:txBody>
      </p:sp>
      <p:sp>
        <p:nvSpPr>
          <p:cNvPr id="7" name="Vertical Scroll 5">
            <a:extLst>
              <a:ext uri="{FF2B5EF4-FFF2-40B4-BE49-F238E27FC236}">
                <a16:creationId xmlns:a16="http://schemas.microsoft.com/office/drawing/2014/main" id="{28081574-BB05-481C-A308-865F6CAB86AF}"/>
              </a:ext>
            </a:extLst>
          </p:cNvPr>
          <p:cNvSpPr/>
          <p:nvPr/>
        </p:nvSpPr>
        <p:spPr>
          <a:xfrm>
            <a:off x="1409701" y="4356984"/>
            <a:ext cx="2362200" cy="2057400"/>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Glycoprotein </a:t>
            </a:r>
            <a:r>
              <a:rPr lang="en-US" sz="2400" dirty="0" err="1">
                <a:solidFill>
                  <a:schemeClr val="tx1"/>
                </a:solidFill>
                <a:latin typeface="Times New Roman" pitchFamily="18" charset="0"/>
                <a:cs typeface="Times New Roman" pitchFamily="18" charset="0"/>
              </a:rPr>
              <a:t>Ib</a:t>
            </a:r>
            <a:r>
              <a:rPr lang="en-US" sz="2400" dirty="0">
                <a:solidFill>
                  <a:schemeClr val="tx1"/>
                </a:solidFill>
                <a:latin typeface="Times New Roman" pitchFamily="18" charset="0"/>
                <a:cs typeface="Times New Roman" pitchFamily="18" charset="0"/>
              </a:rPr>
              <a:t>-IX-V receptor complex</a:t>
            </a:r>
          </a:p>
        </p:txBody>
      </p:sp>
      <p:sp>
        <p:nvSpPr>
          <p:cNvPr id="8" name="Vertical Scroll 5">
            <a:extLst>
              <a:ext uri="{FF2B5EF4-FFF2-40B4-BE49-F238E27FC236}">
                <a16:creationId xmlns:a16="http://schemas.microsoft.com/office/drawing/2014/main" id="{131BE1E3-4E84-4911-B032-1C0718CE8767}"/>
              </a:ext>
            </a:extLst>
          </p:cNvPr>
          <p:cNvSpPr/>
          <p:nvPr/>
        </p:nvSpPr>
        <p:spPr>
          <a:xfrm>
            <a:off x="4560277" y="4383947"/>
            <a:ext cx="2362200" cy="2057399"/>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0000"/>
                </a:solidFill>
                <a:latin typeface="Times New Roman" pitchFamily="18" charset="0"/>
                <a:cs typeface="Times New Roman" pitchFamily="18" charset="0"/>
              </a:rPr>
              <a:t> P-selectin </a:t>
            </a:r>
            <a:endParaRPr lang="en-US" sz="2400" dirty="0">
              <a:latin typeface="Times New Roman" pitchFamily="18" charset="0"/>
              <a:cs typeface="Times New Roman" pitchFamily="18" charset="0"/>
            </a:endParaRPr>
          </a:p>
        </p:txBody>
      </p:sp>
      <p:sp>
        <p:nvSpPr>
          <p:cNvPr id="9" name="Slide Number Placeholder 8">
            <a:extLst>
              <a:ext uri="{FF2B5EF4-FFF2-40B4-BE49-F238E27FC236}">
                <a16:creationId xmlns:a16="http://schemas.microsoft.com/office/drawing/2014/main" id="{168ED2DE-C271-43DF-AC3D-61A712EFD57D}"/>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031861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a:extLst>
              <a:ext uri="{FF2B5EF4-FFF2-40B4-BE49-F238E27FC236}">
                <a16:creationId xmlns:a16="http://schemas.microsoft.com/office/drawing/2014/main" id="{7A2CCD65-6325-4779-AA52-85A5153CFE9F}"/>
              </a:ext>
            </a:extLst>
          </p:cNvPr>
          <p:cNvSpPr/>
          <p:nvPr/>
        </p:nvSpPr>
        <p:spPr>
          <a:xfrm>
            <a:off x="2971800" y="110197"/>
            <a:ext cx="28575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a:cs typeface="+mj-cs"/>
              </a:rPr>
              <a:t>Platelets’ granules</a:t>
            </a:r>
          </a:p>
        </p:txBody>
      </p:sp>
      <p:sp>
        <p:nvSpPr>
          <p:cNvPr id="10" name="Vertical Scroll 5">
            <a:extLst>
              <a:ext uri="{FF2B5EF4-FFF2-40B4-BE49-F238E27FC236}">
                <a16:creationId xmlns:a16="http://schemas.microsoft.com/office/drawing/2014/main" id="{69E028C2-E588-42E3-8011-EA304E0F435A}"/>
              </a:ext>
            </a:extLst>
          </p:cNvPr>
          <p:cNvSpPr/>
          <p:nvPr/>
        </p:nvSpPr>
        <p:spPr>
          <a:xfrm>
            <a:off x="1315334" y="1737946"/>
            <a:ext cx="2362200" cy="1828800"/>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0000"/>
                </a:solidFill>
                <a:latin typeface="Times New Roman" pitchFamily="18" charset="0"/>
                <a:cs typeface="Times New Roman" pitchFamily="18" charset="0"/>
              </a:rPr>
              <a:t> alpha granules</a:t>
            </a:r>
            <a:endParaRPr lang="en-US" sz="2400" dirty="0">
              <a:latin typeface="Times New Roman" pitchFamily="18" charset="0"/>
              <a:cs typeface="Times New Roman" pitchFamily="18" charset="0"/>
            </a:endParaRPr>
          </a:p>
        </p:txBody>
      </p:sp>
      <p:sp>
        <p:nvSpPr>
          <p:cNvPr id="11" name="Vertical Scroll 5">
            <a:extLst>
              <a:ext uri="{FF2B5EF4-FFF2-40B4-BE49-F238E27FC236}">
                <a16:creationId xmlns:a16="http://schemas.microsoft.com/office/drawing/2014/main" id="{8D572B62-B14A-44D1-AF10-A4EDC14EB8CD}"/>
              </a:ext>
            </a:extLst>
          </p:cNvPr>
          <p:cNvSpPr/>
          <p:nvPr/>
        </p:nvSpPr>
        <p:spPr>
          <a:xfrm>
            <a:off x="3276602" y="3014003"/>
            <a:ext cx="2362200" cy="1828800"/>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0000"/>
                </a:solidFill>
                <a:latin typeface="Times New Roman" pitchFamily="18" charset="0"/>
                <a:cs typeface="Times New Roman" pitchFamily="18" charset="0"/>
              </a:rPr>
              <a:t> dense granules</a:t>
            </a:r>
            <a:endParaRPr lang="en-US" sz="2400" dirty="0">
              <a:latin typeface="Times New Roman" pitchFamily="18" charset="0"/>
              <a:cs typeface="Times New Roman" pitchFamily="18" charset="0"/>
            </a:endParaRPr>
          </a:p>
        </p:txBody>
      </p:sp>
      <p:sp>
        <p:nvSpPr>
          <p:cNvPr id="12" name="Vertical Scroll 5">
            <a:extLst>
              <a:ext uri="{FF2B5EF4-FFF2-40B4-BE49-F238E27FC236}">
                <a16:creationId xmlns:a16="http://schemas.microsoft.com/office/drawing/2014/main" id="{570D77DE-7A46-464A-B347-B9F1F28F4226}"/>
              </a:ext>
            </a:extLst>
          </p:cNvPr>
          <p:cNvSpPr/>
          <p:nvPr/>
        </p:nvSpPr>
        <p:spPr>
          <a:xfrm>
            <a:off x="5251938" y="4309403"/>
            <a:ext cx="2362200" cy="1905000"/>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0000"/>
                </a:solidFill>
                <a:latin typeface="Times New Roman" pitchFamily="18" charset="0"/>
                <a:cs typeface="Times New Roman" pitchFamily="18" charset="0"/>
              </a:rPr>
              <a:t> lysosomes</a:t>
            </a:r>
            <a:endParaRPr lang="en-US" sz="2400" dirty="0">
              <a:latin typeface="Times New Roman" pitchFamily="18" charset="0"/>
              <a:cs typeface="Times New Roman" pitchFamily="18" charset="0"/>
            </a:endParaRPr>
          </a:p>
        </p:txBody>
      </p:sp>
      <p:sp>
        <p:nvSpPr>
          <p:cNvPr id="3" name="Slide Number Placeholder 2">
            <a:extLst>
              <a:ext uri="{FF2B5EF4-FFF2-40B4-BE49-F238E27FC236}">
                <a16:creationId xmlns:a16="http://schemas.microsoft.com/office/drawing/2014/main" id="{31AF274A-2E2C-4C37-8F44-7BEFEE3354C7}"/>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4014284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5920C1A7-6B18-4957-BF0E-8EEF0251AE99}"/>
              </a:ext>
            </a:extLst>
          </p:cNvPr>
          <p:cNvSpPr/>
          <p:nvPr/>
        </p:nvSpPr>
        <p:spPr>
          <a:xfrm>
            <a:off x="2971800" y="110197"/>
            <a:ext cx="28575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a:cs typeface="+mj-cs"/>
              </a:rPr>
              <a:t> synthesize protein in platelet</a:t>
            </a:r>
          </a:p>
        </p:txBody>
      </p:sp>
      <p:sp>
        <p:nvSpPr>
          <p:cNvPr id="7" name="Vertical Scroll 5">
            <a:extLst>
              <a:ext uri="{FF2B5EF4-FFF2-40B4-BE49-F238E27FC236}">
                <a16:creationId xmlns:a16="http://schemas.microsoft.com/office/drawing/2014/main" id="{92F9B66B-420F-4C03-993C-5487BBFE18B0}"/>
              </a:ext>
            </a:extLst>
          </p:cNvPr>
          <p:cNvSpPr/>
          <p:nvPr/>
        </p:nvSpPr>
        <p:spPr>
          <a:xfrm>
            <a:off x="1318260" y="2059158"/>
            <a:ext cx="2173458" cy="2012852"/>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0000"/>
                </a:solidFill>
                <a:latin typeface="Times New Roman" pitchFamily="18" charset="0"/>
                <a:cs typeface="Times New Roman" pitchFamily="18" charset="0"/>
              </a:rPr>
              <a:t> sources other than megakaryocytes</a:t>
            </a:r>
            <a:endParaRPr lang="en-US" sz="2400" dirty="0">
              <a:latin typeface="Times New Roman" pitchFamily="18" charset="0"/>
              <a:cs typeface="Times New Roman" pitchFamily="18" charset="0"/>
            </a:endParaRPr>
          </a:p>
        </p:txBody>
      </p:sp>
      <p:sp>
        <p:nvSpPr>
          <p:cNvPr id="9" name="Vertical Scroll 5">
            <a:extLst>
              <a:ext uri="{FF2B5EF4-FFF2-40B4-BE49-F238E27FC236}">
                <a16:creationId xmlns:a16="http://schemas.microsoft.com/office/drawing/2014/main" id="{76799CB3-D567-44B4-AF95-8A8639A8B7A7}"/>
              </a:ext>
            </a:extLst>
          </p:cNvPr>
          <p:cNvSpPr/>
          <p:nvPr/>
        </p:nvSpPr>
        <p:spPr>
          <a:xfrm>
            <a:off x="3324078" y="4267200"/>
            <a:ext cx="2328204" cy="2002300"/>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0000"/>
                </a:solidFill>
                <a:latin typeface="Times New Roman" pitchFamily="18" charset="0"/>
                <a:cs typeface="Times New Roman" pitchFamily="18" charset="0"/>
              </a:rPr>
              <a:t>generated de novo </a:t>
            </a:r>
            <a:endParaRPr lang="en-US" sz="2400" dirty="0">
              <a:latin typeface="Times New Roman" pitchFamily="18" charset="0"/>
              <a:cs typeface="Times New Roman" pitchFamily="18" charset="0"/>
            </a:endParaRPr>
          </a:p>
        </p:txBody>
      </p:sp>
      <p:sp>
        <p:nvSpPr>
          <p:cNvPr id="10" name="Vertical Scroll 5">
            <a:extLst>
              <a:ext uri="{FF2B5EF4-FFF2-40B4-BE49-F238E27FC236}">
                <a16:creationId xmlns:a16="http://schemas.microsoft.com/office/drawing/2014/main" id="{07DF7B03-5DCA-454A-A09E-CB1D5360EB56}"/>
              </a:ext>
            </a:extLst>
          </p:cNvPr>
          <p:cNvSpPr/>
          <p:nvPr/>
        </p:nvSpPr>
        <p:spPr>
          <a:xfrm>
            <a:off x="5652282" y="2207455"/>
            <a:ext cx="2173458" cy="1828800"/>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0000"/>
                </a:solidFill>
                <a:latin typeface="Times New Roman" pitchFamily="18" charset="0"/>
                <a:cs typeface="Times New Roman" pitchFamily="18" charset="0"/>
              </a:rPr>
              <a:t> absorbed from the plasma </a:t>
            </a:r>
            <a:endParaRPr lang="en-US" sz="2400" dirty="0">
              <a:latin typeface="Times New Roman" pitchFamily="18" charset="0"/>
              <a:cs typeface="Times New Roman" pitchFamily="18" charset="0"/>
            </a:endParaRPr>
          </a:p>
        </p:txBody>
      </p:sp>
      <p:sp>
        <p:nvSpPr>
          <p:cNvPr id="3" name="Slide Number Placeholder 2">
            <a:extLst>
              <a:ext uri="{FF2B5EF4-FFF2-40B4-BE49-F238E27FC236}">
                <a16:creationId xmlns:a16="http://schemas.microsoft.com/office/drawing/2014/main" id="{E9F47888-1CE8-4E38-89F7-74B36BE26D36}"/>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203289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30361" y="6172200"/>
            <a:ext cx="4572000" cy="400110"/>
          </a:xfrm>
          <a:prstGeom prst="rect">
            <a:avLst/>
          </a:prstGeom>
        </p:spPr>
        <p:txBody>
          <a:bodyPr>
            <a:spAutoFit/>
          </a:bodyPr>
          <a:lstStyle/>
          <a:p>
            <a:endParaRPr lang="en-US" sz="2000" dirty="0"/>
          </a:p>
        </p:txBody>
      </p:sp>
      <p:sp>
        <p:nvSpPr>
          <p:cNvPr id="11" name="Cloud 10">
            <a:extLst>
              <a:ext uri="{FF2B5EF4-FFF2-40B4-BE49-F238E27FC236}">
                <a16:creationId xmlns:a16="http://schemas.microsoft.com/office/drawing/2014/main" id="{190A700A-EBC4-4977-B2DB-3E58027437FA}"/>
              </a:ext>
            </a:extLst>
          </p:cNvPr>
          <p:cNvSpPr/>
          <p:nvPr/>
        </p:nvSpPr>
        <p:spPr>
          <a:xfrm>
            <a:off x="2971800" y="110197"/>
            <a:ext cx="2857500" cy="16002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a:cs typeface="+mj-cs"/>
              </a:rPr>
              <a:t>Platelet microRNA</a:t>
            </a:r>
          </a:p>
        </p:txBody>
      </p:sp>
      <p:sp>
        <p:nvSpPr>
          <p:cNvPr id="12" name="Vertical Scroll 5">
            <a:extLst>
              <a:ext uri="{FF2B5EF4-FFF2-40B4-BE49-F238E27FC236}">
                <a16:creationId xmlns:a16="http://schemas.microsoft.com/office/drawing/2014/main" id="{BC11F706-BE32-4A6F-8394-A0F151ED252A}"/>
              </a:ext>
            </a:extLst>
          </p:cNvPr>
          <p:cNvSpPr/>
          <p:nvPr/>
        </p:nvSpPr>
        <p:spPr>
          <a:xfrm>
            <a:off x="1576755" y="2137410"/>
            <a:ext cx="2173458" cy="2012852"/>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0000"/>
                </a:solidFill>
                <a:latin typeface="Times New Roman" pitchFamily="18" charset="0"/>
                <a:cs typeface="Times New Roman" pitchFamily="18" charset="0"/>
              </a:rPr>
              <a:t>miR-146a </a:t>
            </a:r>
            <a:endParaRPr lang="en-US" sz="2400" dirty="0">
              <a:latin typeface="Times New Roman" pitchFamily="18" charset="0"/>
              <a:cs typeface="Times New Roman" pitchFamily="18" charset="0"/>
            </a:endParaRPr>
          </a:p>
        </p:txBody>
      </p:sp>
      <p:sp>
        <p:nvSpPr>
          <p:cNvPr id="13" name="Vertical Scroll 5">
            <a:extLst>
              <a:ext uri="{FF2B5EF4-FFF2-40B4-BE49-F238E27FC236}">
                <a16:creationId xmlns:a16="http://schemas.microsoft.com/office/drawing/2014/main" id="{48F6DA4C-ABFF-4FE3-AD9C-A9DD3A7A7518}"/>
              </a:ext>
            </a:extLst>
          </p:cNvPr>
          <p:cNvSpPr/>
          <p:nvPr/>
        </p:nvSpPr>
        <p:spPr>
          <a:xfrm>
            <a:off x="5410200" y="2137410"/>
            <a:ext cx="2173458" cy="2012852"/>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0000"/>
                </a:solidFill>
                <a:latin typeface="Times New Roman" pitchFamily="18" charset="0"/>
                <a:cs typeface="Times New Roman" pitchFamily="18" charset="0"/>
              </a:rPr>
              <a:t>miR-155 </a:t>
            </a:r>
            <a:endParaRPr lang="en-US" sz="2400" dirty="0">
              <a:latin typeface="Times New Roman" pitchFamily="18" charset="0"/>
              <a:cs typeface="Times New Roman" pitchFamily="18" charset="0"/>
            </a:endParaRPr>
          </a:p>
        </p:txBody>
      </p:sp>
      <p:sp>
        <p:nvSpPr>
          <p:cNvPr id="3" name="Slide Number Placeholder 2">
            <a:extLst>
              <a:ext uri="{FF2B5EF4-FFF2-40B4-BE49-F238E27FC236}">
                <a16:creationId xmlns:a16="http://schemas.microsoft.com/office/drawing/2014/main" id="{D42344A6-188C-449D-B38C-7A21847858FB}"/>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894693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2724</TotalTime>
  <Words>1510</Words>
  <Application>Microsoft Office PowerPoint</Application>
  <PresentationFormat>On-screen Show (4:3)</PresentationFormat>
  <Paragraphs>161</Paragraphs>
  <Slides>32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sabz</dc:creator>
  <cp:lastModifiedBy>CENTRAL2016</cp:lastModifiedBy>
  <cp:revision>215</cp:revision>
  <dcterms:created xsi:type="dcterms:W3CDTF">2006-08-16T00:00:00Z</dcterms:created>
  <dcterms:modified xsi:type="dcterms:W3CDTF">2018-09-28T11:21:03Z</dcterms:modified>
</cp:coreProperties>
</file>