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54" r:id="rId2"/>
    <p:sldId id="256" r:id="rId3"/>
    <p:sldId id="301" r:id="rId4"/>
    <p:sldId id="257" r:id="rId5"/>
    <p:sldId id="260" r:id="rId6"/>
    <p:sldId id="261" r:id="rId7"/>
    <p:sldId id="308" r:id="rId8"/>
    <p:sldId id="303" r:id="rId9"/>
    <p:sldId id="312" r:id="rId10"/>
    <p:sldId id="304" r:id="rId11"/>
    <p:sldId id="320" r:id="rId12"/>
    <p:sldId id="309" r:id="rId13"/>
    <p:sldId id="305" r:id="rId14"/>
    <p:sldId id="319" r:id="rId15"/>
    <p:sldId id="310" r:id="rId16"/>
    <p:sldId id="323" r:id="rId17"/>
    <p:sldId id="328" r:id="rId18"/>
    <p:sldId id="355" r:id="rId19"/>
    <p:sldId id="329" r:id="rId20"/>
    <p:sldId id="351" r:id="rId21"/>
    <p:sldId id="352" r:id="rId22"/>
    <p:sldId id="358" r:id="rId23"/>
    <p:sldId id="353" r:id="rId24"/>
    <p:sldId id="334" r:id="rId25"/>
    <p:sldId id="335" r:id="rId26"/>
    <p:sldId id="336" r:id="rId27"/>
    <p:sldId id="338" r:id="rId28"/>
    <p:sldId id="307" r:id="rId29"/>
    <p:sldId id="330" r:id="rId30"/>
    <p:sldId id="345" r:id="rId31"/>
    <p:sldId id="350" r:id="rId32"/>
    <p:sldId id="348" r:id="rId33"/>
    <p:sldId id="347" r:id="rId34"/>
    <p:sldId id="286" r:id="rId35"/>
    <p:sldId id="288" r:id="rId36"/>
    <p:sldId id="356" r:id="rId37"/>
    <p:sldId id="297" r:id="rId38"/>
    <p:sldId id="349" r:id="rId39"/>
    <p:sldId id="332" r:id="rId40"/>
    <p:sldId id="339" r:id="rId41"/>
    <p:sldId id="325" r:id="rId42"/>
    <p:sldId id="357" r:id="rId43"/>
    <p:sldId id="32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C32"/>
    <a:srgbClr val="2A5A06"/>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088AF-C703-4F71-8973-3EE26B720927}" type="datetimeFigureOut">
              <a:rPr lang="en-US" smtClean="0"/>
              <a:t>5/17/2017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A6EF5-A903-43F8-A62E-C437BFF29F21}" type="slidenum">
              <a:rPr lang="en-US" smtClean="0"/>
              <a:t>‹#›</a:t>
            </a:fld>
            <a:endParaRPr lang="en-US"/>
          </a:p>
        </p:txBody>
      </p:sp>
    </p:spTree>
    <p:extLst>
      <p:ext uri="{BB962C8B-B14F-4D97-AF65-F5344CB8AC3E}">
        <p14:creationId xmlns:p14="http://schemas.microsoft.com/office/powerpoint/2010/main" val="213398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A6EF5-A903-43F8-A62E-C437BFF29F21}" type="slidenum">
              <a:rPr lang="en-US" smtClean="0"/>
              <a:t>16</a:t>
            </a:fld>
            <a:endParaRPr lang="en-US"/>
          </a:p>
        </p:txBody>
      </p:sp>
    </p:spTree>
    <p:extLst>
      <p:ext uri="{BB962C8B-B14F-4D97-AF65-F5344CB8AC3E}">
        <p14:creationId xmlns:p14="http://schemas.microsoft.com/office/powerpoint/2010/main" val="87795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ndex.php?title=MRNA_binding_protein&amp;action=edit&amp;redlink=1" TargetMode="External"/><Relationship Id="rId2" Type="http://schemas.openxmlformats.org/officeDocument/2006/relationships/hyperlink" Target="http://en.wikipedia.org/wiki/LIN28" TargetMode="External"/><Relationship Id="rId1" Type="http://schemas.openxmlformats.org/officeDocument/2006/relationships/slideLayout" Target="../slideLayouts/slideLayout8.xml"/><Relationship Id="rId6" Type="http://schemas.openxmlformats.org/officeDocument/2006/relationships/hyperlink" Target="http://en.wikipedia.org/wiki/Nanog" TargetMode="External"/><Relationship Id="rId5" Type="http://schemas.openxmlformats.org/officeDocument/2006/relationships/hyperlink" Target="http://en.wikipedia.org/w/index.php?title=Embryonic_carcinoma_cell&amp;action=edit&amp;redlink=1" TargetMode="External"/><Relationship Id="rId4" Type="http://schemas.openxmlformats.org/officeDocument/2006/relationships/hyperlink" Target="http://en.wikipedia.org/wiki/Embryonic_stem_cel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layer.slideplayer.com/26/8525208/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757" y="1412910"/>
            <a:ext cx="4104009" cy="4031873"/>
          </a:xfrm>
          <a:prstGeom prst="rect">
            <a:avLst/>
          </a:prstGeom>
          <a:noFill/>
        </p:spPr>
        <p:txBody>
          <a:bodyPr wrap="none" rtlCol="0">
            <a:spAutoFit/>
          </a:bodyPr>
          <a:lstStyle/>
          <a:p>
            <a:r>
              <a:rPr lang="en-US" sz="8000" b="1" i="1" dirty="0" smtClean="0">
                <a:effectLst>
                  <a:outerShdw blurRad="38100" dist="38100" dir="2700000" algn="tl">
                    <a:srgbClr val="000000">
                      <a:alpha val="43137"/>
                    </a:srgbClr>
                  </a:outerShdw>
                </a:effectLst>
                <a:latin typeface="Blackadder ITC" pitchFamily="82" charset="0"/>
              </a:rPr>
              <a:t>In the name</a:t>
            </a:r>
          </a:p>
          <a:p>
            <a:r>
              <a:rPr lang="en-US" sz="8000" b="1" i="1" dirty="0" smtClean="0">
                <a:effectLst>
                  <a:outerShdw blurRad="38100" dist="38100" dir="2700000" algn="tl">
                    <a:srgbClr val="000000">
                      <a:alpha val="43137"/>
                    </a:srgbClr>
                  </a:outerShdw>
                </a:effectLst>
                <a:latin typeface="Blackadder ITC" pitchFamily="82" charset="0"/>
              </a:rPr>
              <a:t>     </a:t>
            </a:r>
            <a:r>
              <a:rPr lang="en-US" sz="8000" b="1" i="1" dirty="0" smtClean="0">
                <a:effectLst>
                  <a:outerShdw blurRad="38100" dist="38100" dir="2700000" algn="tl">
                    <a:srgbClr val="000000">
                      <a:alpha val="43137"/>
                    </a:srgbClr>
                  </a:outerShdw>
                </a:effectLst>
                <a:latin typeface="Blackadder ITC" pitchFamily="82" charset="0"/>
              </a:rPr>
              <a:t>    of </a:t>
            </a:r>
          </a:p>
          <a:p>
            <a:r>
              <a:rPr lang="en-US" sz="8000" b="1" i="1" dirty="0">
                <a:effectLst>
                  <a:outerShdw blurRad="38100" dist="38100" dir="2700000" algn="tl">
                    <a:srgbClr val="000000">
                      <a:alpha val="43137"/>
                    </a:srgbClr>
                  </a:outerShdw>
                </a:effectLst>
                <a:latin typeface="Blackadder ITC" pitchFamily="82" charset="0"/>
              </a:rPr>
              <a:t> </a:t>
            </a:r>
            <a:r>
              <a:rPr lang="en-US" sz="8000" b="1" i="1" dirty="0" smtClean="0">
                <a:effectLst>
                  <a:outerShdw blurRad="38100" dist="38100" dir="2700000" algn="tl">
                    <a:srgbClr val="000000">
                      <a:alpha val="43137"/>
                    </a:srgbClr>
                  </a:outerShdw>
                </a:effectLst>
                <a:latin typeface="Blackadder ITC" pitchFamily="82" charset="0"/>
              </a:rPr>
              <a:t>     </a:t>
            </a:r>
            <a:r>
              <a:rPr lang="en-US" sz="9600" b="1" i="1" dirty="0" smtClean="0">
                <a:effectLst>
                  <a:outerShdw blurRad="38100" dist="38100" dir="2700000" algn="tl">
                    <a:srgbClr val="000000">
                      <a:alpha val="43137"/>
                    </a:srgbClr>
                  </a:outerShdw>
                </a:effectLst>
                <a:latin typeface="Blackadder ITC" pitchFamily="82" charset="0"/>
              </a:rPr>
              <a:t>god</a:t>
            </a:r>
            <a:endParaRPr lang="en-US" sz="9600" b="1" i="1" dirty="0">
              <a:effectLst>
                <a:outerShdw blurRad="38100" dist="38100" dir="2700000" algn="tl">
                  <a:srgbClr val="000000">
                    <a:alpha val="43137"/>
                  </a:srgbClr>
                </a:outerShdw>
              </a:effectLst>
              <a:latin typeface="Blackadder ITC" pitchFamily="82" charset="0"/>
            </a:endParaRPr>
          </a:p>
        </p:txBody>
      </p:sp>
    </p:spTree>
    <p:extLst>
      <p:ext uri="{BB962C8B-B14F-4D97-AF65-F5344CB8AC3E}">
        <p14:creationId xmlns:p14="http://schemas.microsoft.com/office/powerpoint/2010/main" val="3514075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609" y="374900"/>
            <a:ext cx="7482545" cy="2185214"/>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rPr>
              <a:t>have been </a:t>
            </a:r>
            <a:r>
              <a:rPr lang="en-US" sz="3200" b="1" dirty="0" smtClean="0">
                <a:solidFill>
                  <a:srgbClr val="FF0000"/>
                </a:solidFill>
                <a:effectLst>
                  <a:outerShdw blurRad="38100" dist="38100" dir="2700000" algn="tl">
                    <a:srgbClr val="000000">
                      <a:alpha val="43137"/>
                    </a:srgbClr>
                  </a:outerShdw>
                </a:effectLst>
              </a:rPr>
              <a:t>restricted to used ES cell</a:t>
            </a:r>
          </a:p>
          <a:p>
            <a:r>
              <a:rPr lang="en-US" sz="3200" b="1" dirty="0" smtClean="0">
                <a:solidFill>
                  <a:srgbClr val="FF0000"/>
                </a:solidFill>
                <a:effectLst>
                  <a:outerShdw blurRad="38100" dist="38100" dir="2700000" algn="tl">
                    <a:srgbClr val="000000">
                      <a:alpha val="43137"/>
                    </a:srgbClr>
                  </a:outerShdw>
                </a:effectLst>
              </a:rPr>
              <a:t> </a:t>
            </a:r>
            <a:endParaRPr lang="en-US" sz="2400" dirty="0" smtClean="0"/>
          </a:p>
          <a:p>
            <a:r>
              <a:rPr lang="en-US" sz="2400" dirty="0" smtClean="0"/>
              <a:t>     by </a:t>
            </a:r>
            <a:r>
              <a:rPr lang="en-US" sz="2400" dirty="0"/>
              <a:t>ethical issues regarding cell sources </a:t>
            </a:r>
            <a:endParaRPr lang="en-US" sz="2400" dirty="0" smtClean="0"/>
          </a:p>
          <a:p>
            <a:endParaRPr lang="en-US" sz="2400" dirty="0" smtClean="0"/>
          </a:p>
          <a:p>
            <a:r>
              <a:rPr lang="en-US" sz="2400" dirty="0" smtClean="0"/>
              <a:t>     Immunological rejection </a:t>
            </a:r>
            <a:r>
              <a:rPr lang="en-US" sz="2400" dirty="0"/>
              <a:t>in cell therapy</a:t>
            </a:r>
          </a:p>
        </p:txBody>
      </p:sp>
      <p:pic>
        <p:nvPicPr>
          <p:cNvPr id="1026" name="Picture 2"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5476"/>
            <a:ext cx="7473395" cy="419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7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670" y="5108755"/>
            <a:ext cx="7940660" cy="1569660"/>
          </a:xfrm>
          <a:prstGeom prst="rect">
            <a:avLst/>
          </a:prstGeom>
          <a:noFill/>
        </p:spPr>
        <p:txBody>
          <a:bodyPr wrap="square" rtlCol="0">
            <a:spAutoFit/>
          </a:bodyPr>
          <a:lstStyle/>
          <a:p>
            <a:r>
              <a:rPr lang="en-US" sz="2400" dirty="0">
                <a:solidFill>
                  <a:schemeClr val="accent2">
                    <a:lumMod val="75000"/>
                  </a:schemeClr>
                </a:solidFill>
              </a:rPr>
              <a:t>NUCLEAR REPROGRAMMING TO A PLURIPOTENT STATE BY THREE APPROACHESSHINYA YAMANAKA &amp; HELEN M. BLAUNATURE|VOL 465|10 JUNE 2010|DOI:10.1038/NATURE09229</a:t>
            </a:r>
          </a:p>
        </p:txBody>
      </p:sp>
      <p:sp>
        <p:nvSpPr>
          <p:cNvPr id="5" name="TextBox 4"/>
          <p:cNvSpPr txBox="1"/>
          <p:nvPr/>
        </p:nvSpPr>
        <p:spPr>
          <a:xfrm>
            <a:off x="7702452" y="680310"/>
            <a:ext cx="1679755" cy="369332"/>
          </a:xfrm>
          <a:prstGeom prst="rect">
            <a:avLst/>
          </a:prstGeom>
          <a:noFill/>
        </p:spPr>
        <p:txBody>
          <a:bodyPr wrap="square" rtlCol="0">
            <a:spAutoFit/>
          </a:bodyPr>
          <a:lstStyle/>
          <a:p>
            <a:r>
              <a:rPr lang="en-US" dirty="0" smtClean="0"/>
              <a:t>1962</a:t>
            </a:r>
            <a:endParaRPr lang="en-US" dirty="0"/>
          </a:p>
        </p:txBody>
      </p:sp>
    </p:spTree>
    <p:extLst>
      <p:ext uri="{BB962C8B-B14F-4D97-AF65-F5344CB8AC3E}">
        <p14:creationId xmlns:p14="http://schemas.microsoft.com/office/powerpoint/2010/main" val="315329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9" y="1"/>
            <a:ext cx="6086111" cy="434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050" y="2"/>
            <a:ext cx="3044950" cy="434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669" y="4650640"/>
            <a:ext cx="7787955" cy="1938992"/>
          </a:xfrm>
          <a:prstGeom prst="rect">
            <a:avLst/>
          </a:prstGeom>
          <a:noFill/>
        </p:spPr>
        <p:txBody>
          <a:bodyPr wrap="square" rtlCol="0">
            <a:spAutoFit/>
          </a:bodyPr>
          <a:lstStyle/>
          <a:p>
            <a:r>
              <a:rPr lang="en-US" sz="2000" dirty="0">
                <a:solidFill>
                  <a:schemeClr val="accent2">
                    <a:lumMod val="75000"/>
                  </a:schemeClr>
                </a:solidFill>
              </a:rPr>
              <a:t>SHINYA YAMANAKA,A SENIOR INVESTIGATOR AT THEGLADSTONE INSTITUTES—WHICH IS AFFILIATED WITH UCSF —HAS WON THE 2012 NOBEL PRIZE IN PHYSIOLOGY OR MEDICINE FOR HIS DISCOVERY OF HOW TO TRANSFORM ORDINARY ADULT SKIN CELLS INTO CELLS THAT, LIKE EMBRYONIC STEM CELLS, ARE CAPABLE OF DEVELOPING INTO ANY CELL IN THE HUMAN BODY.</a:t>
            </a:r>
          </a:p>
        </p:txBody>
      </p:sp>
    </p:spTree>
    <p:extLst>
      <p:ext uri="{BB962C8B-B14F-4D97-AF65-F5344CB8AC3E}">
        <p14:creationId xmlns:p14="http://schemas.microsoft.com/office/powerpoint/2010/main" val="3712933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077" y="222195"/>
            <a:ext cx="6566315" cy="1938992"/>
          </a:xfrm>
          <a:prstGeom prst="rect">
            <a:avLst/>
          </a:prstGeom>
          <a:noFill/>
        </p:spPr>
        <p:txBody>
          <a:bodyPr wrap="square" rtlCol="0">
            <a:spAutoFit/>
          </a:bodyPr>
          <a:lstStyle/>
          <a:p>
            <a:r>
              <a:rPr lang="en-US" sz="2400" dirty="0">
                <a:latin typeface="Arial" pitchFamily="34" charset="0"/>
                <a:cs typeface="Arial" pitchFamily="34" charset="0"/>
              </a:rPr>
              <a:t>iPS cells were first produced from </a:t>
            </a:r>
            <a:r>
              <a:rPr lang="en-US" sz="2400" dirty="0">
                <a:solidFill>
                  <a:srgbClr val="00B050"/>
                </a:solidFill>
                <a:latin typeface="Arial" pitchFamily="34" charset="0"/>
                <a:cs typeface="Arial" pitchFamily="34" charset="0"/>
              </a:rPr>
              <a:t>mouse cells </a:t>
            </a:r>
            <a:r>
              <a:rPr lang="en-US" sz="2400" dirty="0">
                <a:latin typeface="Arial" pitchFamily="34" charset="0"/>
                <a:cs typeface="Arial" pitchFamily="34" charset="0"/>
              </a:rPr>
              <a:t>in </a:t>
            </a:r>
            <a:r>
              <a:rPr lang="en-US" sz="2400" dirty="0">
                <a:solidFill>
                  <a:srgbClr val="FF0000"/>
                </a:solidFill>
                <a:latin typeface="Arial" pitchFamily="34" charset="0"/>
                <a:cs typeface="Arial" pitchFamily="34" charset="0"/>
              </a:rPr>
              <a:t>2006</a:t>
            </a:r>
            <a:r>
              <a:rPr lang="en-US" sz="2400" dirty="0">
                <a:latin typeface="Arial" pitchFamily="34" charset="0"/>
                <a:cs typeface="Arial" pitchFamily="34" charset="0"/>
              </a:rPr>
              <a:t> and </a:t>
            </a:r>
            <a:r>
              <a:rPr lang="en-US" sz="2400" dirty="0">
                <a:solidFill>
                  <a:srgbClr val="00B050"/>
                </a:solidFill>
                <a:latin typeface="Arial" pitchFamily="34" charset="0"/>
                <a:cs typeface="Arial" pitchFamily="34" charset="0"/>
              </a:rPr>
              <a:t>human</a:t>
            </a:r>
            <a:r>
              <a:rPr lang="en-US" sz="2400" dirty="0">
                <a:latin typeface="Arial" pitchFamily="34" charset="0"/>
                <a:cs typeface="Arial" pitchFamily="34" charset="0"/>
              </a:rPr>
              <a:t> cells in </a:t>
            </a:r>
            <a:r>
              <a:rPr lang="en-US" sz="2400" dirty="0">
                <a:solidFill>
                  <a:srgbClr val="FF0000"/>
                </a:solidFill>
                <a:latin typeface="Arial" pitchFamily="34" charset="0"/>
                <a:cs typeface="Arial" pitchFamily="34" charset="0"/>
              </a:rPr>
              <a:t>2007</a:t>
            </a:r>
            <a:r>
              <a:rPr lang="en-US" sz="2400" dirty="0">
                <a:latin typeface="Arial" pitchFamily="34" charset="0"/>
                <a:cs typeface="Arial" pitchFamily="34" charset="0"/>
              </a:rPr>
              <a:t> and are tissue-specific cells that can be reprogrammed to become functionally similar to embryonic stem cells.</a:t>
            </a:r>
          </a:p>
        </p:txBody>
      </p:sp>
      <p:pic>
        <p:nvPicPr>
          <p:cNvPr id="3074" name="Picture 2"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5" y="2360065"/>
            <a:ext cx="8398775" cy="423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9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5261460"/>
            <a:ext cx="7329840" cy="1200329"/>
          </a:xfrm>
          <a:prstGeom prst="rect">
            <a:avLst/>
          </a:prstGeom>
        </p:spPr>
        <p:txBody>
          <a:bodyPr wrap="square">
            <a:spAutoFit/>
          </a:bodyPr>
          <a:lstStyle/>
          <a:p>
            <a:r>
              <a:rPr lang="en-US" dirty="0"/>
              <a:t>human iPS cells resemble human ES cells in </a:t>
            </a:r>
            <a:r>
              <a:rPr lang="en-US" dirty="0" smtClean="0"/>
              <a:t>many aspects</a:t>
            </a:r>
            <a:r>
              <a:rPr lang="en-US" dirty="0"/>
              <a:t>, such as </a:t>
            </a:r>
            <a:r>
              <a:rPr lang="en-US" b="1" i="1" dirty="0">
                <a:solidFill>
                  <a:srgbClr val="00B050"/>
                </a:solidFill>
              </a:rPr>
              <a:t>morphology, proliferation, pluripotency</a:t>
            </a:r>
          </a:p>
          <a:p>
            <a:r>
              <a:rPr lang="en-US" b="1" i="1" dirty="0">
                <a:solidFill>
                  <a:srgbClr val="00B050"/>
                </a:solidFill>
              </a:rPr>
              <a:t>markers, gene expression profiles, epigenetic</a:t>
            </a:r>
          </a:p>
          <a:p>
            <a:r>
              <a:rPr lang="en-US" b="1" i="1" dirty="0">
                <a:solidFill>
                  <a:srgbClr val="00B050"/>
                </a:solidFill>
              </a:rPr>
              <a:t>status, and differentiation potential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19"/>
            <a:ext cx="4266589" cy="422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704" y="35552"/>
            <a:ext cx="4191591" cy="419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uman embryonic stem cell colony ph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8819"/>
            <a:ext cx="4221060" cy="418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01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26885855"/>
              </p:ext>
            </p:extLst>
          </p:nvPr>
        </p:nvGraphicFramePr>
        <p:xfrm>
          <a:off x="1" y="20478"/>
          <a:ext cx="9143999" cy="6768032"/>
        </p:xfrm>
        <a:graphic>
          <a:graphicData uri="http://schemas.openxmlformats.org/presentationml/2006/ole">
            <mc:AlternateContent xmlns:mc="http://schemas.openxmlformats.org/markup-compatibility/2006">
              <mc:Choice xmlns:v="urn:schemas-microsoft-com:vml" Requires="v">
                <p:oleObj spid="_x0000_s5175" name="Image" r:id="rId3" imgW="6819048" imgH="4558730" progId="Photoshop.Image.10">
                  <p:embed/>
                </p:oleObj>
              </mc:Choice>
              <mc:Fallback>
                <p:oleObj name="Image" r:id="rId3" imgW="6819048" imgH="4558730" progId="Photoshop.Image.1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478"/>
                        <a:ext cx="9143999" cy="67680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2309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1130"/>
            <a:ext cx="8246070" cy="4370427"/>
          </a:xfrm>
          <a:prstGeom prst="rect">
            <a:avLst/>
          </a:prstGeom>
        </p:spPr>
        <p:txBody>
          <a:bodyPr wrap="square">
            <a:spAutoFit/>
          </a:bodyPr>
          <a:lstStyle/>
          <a:p>
            <a:pPr>
              <a:lnSpc>
                <a:spcPct val="150000"/>
              </a:lnSpc>
            </a:pPr>
            <a:r>
              <a:rPr lang="en-US" sz="2400" b="1" u="sng"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Oct3/4:</a:t>
            </a:r>
            <a:endParaRPr lang="en-US" sz="2400" b="1" u="sng"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marL="171450" indent="-171450">
              <a:lnSpc>
                <a:spcPct val="150000"/>
              </a:lnSpc>
              <a:buFont typeface="Wingdings" pitchFamily="2" charset="2"/>
              <a:buChar char="Ø"/>
            </a:pPr>
            <a:r>
              <a:rPr lang="en-US" sz="1200" dirty="0" smtClean="0">
                <a:latin typeface="Arial" pitchFamily="34" charset="0"/>
                <a:cs typeface="Arial" pitchFamily="34" charset="0"/>
              </a:rPr>
              <a:t>  </a:t>
            </a:r>
            <a:r>
              <a:rPr lang="en-US" sz="2000" dirty="0" smtClean="0">
                <a:latin typeface="Arial" pitchFamily="34" charset="0"/>
                <a:cs typeface="Arial" pitchFamily="34" charset="0"/>
              </a:rPr>
              <a:t> </a:t>
            </a:r>
            <a:r>
              <a:rPr lang="en-US" dirty="0" smtClean="0">
                <a:latin typeface="Arial" pitchFamily="34" charset="0"/>
                <a:cs typeface="Arial" pitchFamily="34" charset="0"/>
              </a:rPr>
              <a:t>Involve </a:t>
            </a:r>
            <a:r>
              <a:rPr lang="en-US" dirty="0">
                <a:latin typeface="Arial" pitchFamily="34" charset="0"/>
                <a:cs typeface="Arial" pitchFamily="34" charset="0"/>
              </a:rPr>
              <a:t>in the maintenance of self </a:t>
            </a:r>
            <a:r>
              <a:rPr lang="en-US" dirty="0" smtClean="0">
                <a:latin typeface="Arial" pitchFamily="34" charset="0"/>
                <a:cs typeface="Arial" pitchFamily="34" charset="0"/>
              </a:rPr>
              <a:t>renewal.</a:t>
            </a:r>
            <a:endParaRPr lang="en-US" dirty="0">
              <a:latin typeface="Arial" pitchFamily="34" charset="0"/>
              <a:cs typeface="Arial" pitchFamily="34" charset="0"/>
            </a:endParaRPr>
          </a:p>
          <a:p>
            <a:pPr marL="342900" indent="-342900">
              <a:lnSpc>
                <a:spcPct val="150000"/>
              </a:lnSpc>
              <a:buFont typeface="Wingdings" pitchFamily="2" charset="2"/>
              <a:buChar char="Ø"/>
            </a:pPr>
            <a:r>
              <a:rPr lang="en-US" dirty="0">
                <a:latin typeface="Arial" pitchFamily="34" charset="0"/>
                <a:cs typeface="Arial" pitchFamily="34" charset="0"/>
              </a:rPr>
              <a:t> </a:t>
            </a:r>
            <a:r>
              <a:rPr lang="en-US" dirty="0" smtClean="0">
                <a:latin typeface="Arial" pitchFamily="34" charset="0"/>
                <a:cs typeface="Arial" pitchFamily="34" charset="0"/>
              </a:rPr>
              <a:t>Repression </a:t>
            </a:r>
            <a:r>
              <a:rPr lang="en-US" dirty="0">
                <a:latin typeface="Arial" pitchFamily="34" charset="0"/>
                <a:cs typeface="Arial" pitchFamily="34" charset="0"/>
              </a:rPr>
              <a:t>in ES cells leads to the </a:t>
            </a:r>
            <a:r>
              <a:rPr lang="en-US" dirty="0" smtClean="0">
                <a:latin typeface="Arial" pitchFamily="34" charset="0"/>
                <a:cs typeface="Arial" pitchFamily="34" charset="0"/>
              </a:rPr>
              <a:t>formation</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smtClean="0"/>
              <a:t>trophoectoderm</a:t>
            </a:r>
            <a:endParaRPr lang="en-US" sz="2000" dirty="0">
              <a:latin typeface="Arial" pitchFamily="34" charset="0"/>
              <a:cs typeface="Arial" pitchFamily="34" charset="0"/>
            </a:endParaRPr>
          </a:p>
          <a:p>
            <a:pPr>
              <a:lnSpc>
                <a:spcPct val="80000"/>
              </a:lnSpc>
              <a:buFont typeface="Wingdings" pitchFamily="2" charset="2"/>
              <a:buNone/>
            </a:pPr>
            <a:endParaRPr lang="en-US" sz="1600" dirty="0">
              <a:latin typeface="Arial" pitchFamily="34" charset="0"/>
              <a:cs typeface="Arial" pitchFamily="34" charset="0"/>
            </a:endParaRPr>
          </a:p>
          <a:p>
            <a:pPr>
              <a:lnSpc>
                <a:spcPct val="80000"/>
              </a:lnSpc>
              <a:buFont typeface="Wingdings" pitchFamily="2" charset="2"/>
              <a:buNone/>
            </a:pPr>
            <a:r>
              <a:rPr lang="en-US" sz="2400" b="1" u="sng" dirty="0">
                <a:solidFill>
                  <a:srgbClr val="0070C0"/>
                </a:solidFill>
                <a:effectLst>
                  <a:outerShdw blurRad="38100" dist="38100" dir="2700000" algn="tl">
                    <a:srgbClr val="000000">
                      <a:alpha val="43137"/>
                    </a:srgbClr>
                  </a:outerShdw>
                </a:effectLst>
                <a:latin typeface="Arial" pitchFamily="34" charset="0"/>
                <a:cs typeface="Arial" pitchFamily="34" charset="0"/>
              </a:rPr>
              <a:t>Sox2</a:t>
            </a:r>
            <a:r>
              <a:rPr lang="en-US" sz="2400" b="1" u="sng"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t>
            </a:r>
          </a:p>
          <a:p>
            <a:pPr>
              <a:buFont typeface="Wingdings" pitchFamily="2" charset="2"/>
              <a:buNone/>
            </a:pPr>
            <a:endParaRPr lang="en-US" sz="2800" u="sng" dirty="0" smtClean="0">
              <a:solidFill>
                <a:srgbClr val="FF9900"/>
              </a:solidFill>
              <a:latin typeface="Arial" pitchFamily="34" charset="0"/>
              <a:cs typeface="Arial" pitchFamily="34" charset="0"/>
            </a:endParaRPr>
          </a:p>
          <a:p>
            <a:pPr marL="342900" indent="-342900">
              <a:buFont typeface="Wingdings" pitchFamily="2" charset="2"/>
              <a:buChar char="Ø"/>
            </a:pPr>
            <a:r>
              <a:rPr lang="en-US" sz="2000" dirty="0" smtClean="0">
                <a:latin typeface="Arial" pitchFamily="34" charset="0"/>
                <a:cs typeface="Arial" pitchFamily="34" charset="0"/>
              </a:rPr>
              <a:t>  </a:t>
            </a:r>
            <a:r>
              <a:rPr lang="en-US" dirty="0" smtClean="0">
                <a:latin typeface="Arial" pitchFamily="34" charset="0"/>
                <a:cs typeface="Arial" pitchFamily="34" charset="0"/>
              </a:rPr>
              <a:t>Essential </a:t>
            </a:r>
            <a:r>
              <a:rPr lang="en-US" dirty="0">
                <a:latin typeface="Arial" pitchFamily="34" charset="0"/>
                <a:cs typeface="Arial" pitchFamily="34" charset="0"/>
              </a:rPr>
              <a:t>for embryonic </a:t>
            </a:r>
            <a:r>
              <a:rPr lang="en-US" dirty="0" smtClean="0">
                <a:latin typeface="Arial" pitchFamily="34" charset="0"/>
                <a:cs typeface="Arial" pitchFamily="34" charset="0"/>
              </a:rPr>
              <a:t>development</a:t>
            </a:r>
          </a:p>
          <a:p>
            <a:pPr>
              <a:buFont typeface="Wingdings" pitchFamily="2" charset="2"/>
              <a:buNone/>
            </a:pPr>
            <a:endParaRPr lang="en-US" dirty="0">
              <a:latin typeface="Arial" pitchFamily="34" charset="0"/>
              <a:cs typeface="Arial" pitchFamily="34" charset="0"/>
            </a:endParaRPr>
          </a:p>
          <a:p>
            <a:pPr marL="342900" indent="-342900">
              <a:lnSpc>
                <a:spcPct val="150000"/>
              </a:lnSpc>
              <a:buFont typeface="Wingdings" pitchFamily="2" charset="2"/>
              <a:buChar char="Ø"/>
            </a:pPr>
            <a:r>
              <a:rPr lang="en-US" dirty="0" smtClean="0">
                <a:latin typeface="Arial" pitchFamily="34" charset="0"/>
                <a:cs typeface="Arial" pitchFamily="34" charset="0"/>
              </a:rPr>
              <a:t>  Downregulation </a:t>
            </a:r>
            <a:r>
              <a:rPr lang="en-US" dirty="0">
                <a:latin typeface="Arial" pitchFamily="34" charset="0"/>
                <a:cs typeface="Arial" pitchFamily="34" charset="0"/>
              </a:rPr>
              <a:t>by </a:t>
            </a:r>
            <a:r>
              <a:rPr lang="en-US" dirty="0">
                <a:solidFill>
                  <a:srgbClr val="FF0000"/>
                </a:solidFill>
                <a:latin typeface="Arial" pitchFamily="34" charset="0"/>
                <a:cs typeface="Arial" pitchFamily="34" charset="0"/>
              </a:rPr>
              <a:t>siRNA silencing</a:t>
            </a:r>
            <a:r>
              <a:rPr lang="en-US" dirty="0">
                <a:latin typeface="Arial" pitchFamily="34" charset="0"/>
                <a:cs typeface="Arial" pitchFamily="34" charset="0"/>
              </a:rPr>
              <a:t> </a:t>
            </a:r>
            <a:r>
              <a:rPr lang="en-US" dirty="0" smtClean="0">
                <a:latin typeface="Arial" pitchFamily="34" charset="0"/>
                <a:cs typeface="Arial" pitchFamily="34" charset="0"/>
              </a:rPr>
              <a:t>leads</a:t>
            </a:r>
          </a:p>
          <a:p>
            <a:pPr>
              <a:lnSpc>
                <a:spcPct val="150000"/>
              </a:lnSpc>
            </a:pPr>
            <a:r>
              <a:rPr lang="en-US" dirty="0" smtClean="0">
                <a:latin typeface="Arial" pitchFamily="34" charset="0"/>
                <a:cs typeface="Arial" pitchFamily="34" charset="0"/>
              </a:rPr>
              <a:t> </a:t>
            </a:r>
            <a:r>
              <a:rPr lang="en-US" dirty="0">
                <a:latin typeface="Arial" pitchFamily="34" charset="0"/>
                <a:cs typeface="Arial" pitchFamily="34" charset="0"/>
              </a:rPr>
              <a:t>to the differentiation of </a:t>
            </a:r>
            <a:r>
              <a:rPr lang="en-US" dirty="0" smtClean="0">
                <a:latin typeface="Arial" pitchFamily="34" charset="0"/>
                <a:cs typeface="Arial" pitchFamily="34" charset="0"/>
              </a:rPr>
              <a:t>in</a:t>
            </a:r>
            <a:r>
              <a:rPr lang="en-US" dirty="0">
                <a:latin typeface="Arial" pitchFamily="34" charset="0"/>
                <a:cs typeface="Arial" pitchFamily="34" charset="0"/>
              </a:rPr>
              <a:t> </a:t>
            </a:r>
            <a:r>
              <a:rPr lang="en-US" dirty="0" smtClean="0">
                <a:latin typeface="Arial" pitchFamily="34" charset="0"/>
                <a:cs typeface="Arial" pitchFamily="34" charset="0"/>
              </a:rPr>
              <a:t>cell murine </a:t>
            </a:r>
            <a:r>
              <a:rPr lang="en-US" dirty="0">
                <a:latin typeface="Arial" pitchFamily="34" charset="0"/>
                <a:cs typeface="Arial" pitchFamily="34" charset="0"/>
              </a:rPr>
              <a:t>ES cells</a:t>
            </a:r>
          </a:p>
        </p:txBody>
      </p:sp>
      <p:pic>
        <p:nvPicPr>
          <p:cNvPr id="10242" name="Picture 2" descr="تصویر مرتب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821" y="0"/>
            <a:ext cx="4419294" cy="678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02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735" y="1984122"/>
            <a:ext cx="7177135" cy="3785652"/>
          </a:xfrm>
          <a:prstGeom prst="rect">
            <a:avLst/>
          </a:prstGeom>
        </p:spPr>
        <p:txBody>
          <a:bodyPr wrap="square">
            <a:spAutoFit/>
          </a:bodyPr>
          <a:lstStyle/>
          <a:p>
            <a:r>
              <a:rPr lang="en-US" sz="2400" dirty="0">
                <a:latin typeface="Arial" pitchFamily="34" charset="0"/>
                <a:cs typeface="Arial" pitchFamily="34" charset="0"/>
              </a:rPr>
              <a:t>Klf4 repress p53 </a:t>
            </a:r>
            <a:r>
              <a:rPr lang="en-US" sz="2400" dirty="0" smtClean="0">
                <a:latin typeface="Arial" pitchFamily="34" charset="0"/>
                <a:cs typeface="Arial" pitchFamily="34" charset="0"/>
              </a:rPr>
              <a:t>directly,p53 </a:t>
            </a:r>
            <a:r>
              <a:rPr lang="en-US" sz="2400" dirty="0">
                <a:latin typeface="Arial" pitchFamily="34" charset="0"/>
                <a:cs typeface="Arial" pitchFamily="34" charset="0"/>
              </a:rPr>
              <a:t>protein suppress </a:t>
            </a:r>
            <a:r>
              <a:rPr lang="en-US" sz="2400" dirty="0">
                <a:solidFill>
                  <a:srgbClr val="FF0000"/>
                </a:solidFill>
                <a:latin typeface="Arial" pitchFamily="34" charset="0"/>
                <a:cs typeface="Arial" pitchFamily="34" charset="0"/>
              </a:rPr>
              <a:t>Nanog</a:t>
            </a:r>
            <a:r>
              <a:rPr lang="en-US" sz="2400" dirty="0">
                <a:latin typeface="Arial" pitchFamily="34" charset="0"/>
                <a:cs typeface="Arial" pitchFamily="34" charset="0"/>
              </a:rPr>
              <a:t> during ES cell </a:t>
            </a:r>
            <a:r>
              <a:rPr lang="en-US" sz="2400" dirty="0" smtClean="0">
                <a:latin typeface="Arial" pitchFamily="34" charset="0"/>
                <a:cs typeface="Arial" pitchFamily="34" charset="0"/>
              </a:rPr>
              <a:t>differentiation, Klf4 </a:t>
            </a:r>
            <a:r>
              <a:rPr lang="en-US" sz="2400" dirty="0">
                <a:latin typeface="Arial" pitchFamily="34" charset="0"/>
                <a:cs typeface="Arial" pitchFamily="34" charset="0"/>
              </a:rPr>
              <a:t>contributes to activation of Nanog and other ES cell-specific </a:t>
            </a:r>
            <a:r>
              <a:rPr lang="en-US" sz="2400" dirty="0" smtClean="0">
                <a:latin typeface="Arial" pitchFamily="34" charset="0"/>
                <a:cs typeface="Arial" pitchFamily="34" charset="0"/>
              </a:rPr>
              <a:t>genes</a:t>
            </a: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5" name="Rectangle 4"/>
          <p:cNvSpPr/>
          <p:nvPr/>
        </p:nvSpPr>
        <p:spPr>
          <a:xfrm>
            <a:off x="553395" y="1138425"/>
            <a:ext cx="978153" cy="646331"/>
          </a:xfrm>
          <a:prstGeom prst="rect">
            <a:avLst/>
          </a:prstGeom>
        </p:spPr>
        <p:txBody>
          <a:bodyPr wrap="none">
            <a:spAutoFit/>
          </a:bodyPr>
          <a:lstStyle/>
          <a:p>
            <a:pPr lvl="0"/>
            <a:r>
              <a:rPr lang="en-US" sz="3600" u="sng" dirty="0">
                <a:solidFill>
                  <a:srgbClr val="0070C0"/>
                </a:solidFill>
                <a:latin typeface="Times New Roman" pitchFamily="18" charset="0"/>
              </a:rPr>
              <a:t> </a:t>
            </a:r>
            <a:r>
              <a:rPr lang="en-US" sz="2800" b="1" u="sng" dirty="0">
                <a:solidFill>
                  <a:srgbClr val="0070C0"/>
                </a:solidFill>
                <a:effectLst>
                  <a:outerShdw blurRad="38100" dist="38100" dir="2700000" algn="tl">
                    <a:srgbClr val="000000">
                      <a:alpha val="43137"/>
                    </a:srgbClr>
                  </a:outerShdw>
                </a:effectLst>
                <a:latin typeface="Times New Roman" pitchFamily="18" charset="0"/>
              </a:rPr>
              <a:t>Klf4</a:t>
            </a:r>
          </a:p>
        </p:txBody>
      </p:sp>
      <p:sp>
        <p:nvSpPr>
          <p:cNvPr id="3" name="Rectangle 2"/>
          <p:cNvSpPr/>
          <p:nvPr/>
        </p:nvSpPr>
        <p:spPr>
          <a:xfrm>
            <a:off x="590079" y="4192525"/>
            <a:ext cx="6272495" cy="830997"/>
          </a:xfrm>
          <a:prstGeom prst="rect">
            <a:avLst/>
          </a:prstGeom>
        </p:spPr>
        <p:txBody>
          <a:bodyPr wrap="square">
            <a:spAutoFit/>
          </a:bodyPr>
          <a:lstStyle/>
          <a:p>
            <a:r>
              <a:rPr lang="en-US" sz="2400" dirty="0">
                <a:latin typeface="Arial" pitchFamily="34" charset="0"/>
                <a:cs typeface="Arial" pitchFamily="34" charset="0"/>
              </a:rPr>
              <a:t>the role of c-Myc has been highlighted as a possible master regulator of pluripotency</a:t>
            </a:r>
          </a:p>
        </p:txBody>
      </p:sp>
      <p:sp>
        <p:nvSpPr>
          <p:cNvPr id="4" name="Rectangle 3"/>
          <p:cNvSpPr/>
          <p:nvPr/>
        </p:nvSpPr>
        <p:spPr>
          <a:xfrm>
            <a:off x="624933" y="3643745"/>
            <a:ext cx="1205779" cy="523220"/>
          </a:xfrm>
          <a:prstGeom prst="rect">
            <a:avLst/>
          </a:prstGeom>
        </p:spPr>
        <p:txBody>
          <a:bodyPr wrap="none">
            <a:spAutoFit/>
          </a:bodyPr>
          <a:lstStyle/>
          <a:p>
            <a:r>
              <a:rPr lang="en-US" sz="2800" b="1" u="sng" dirty="0">
                <a:solidFill>
                  <a:srgbClr val="0070C0"/>
                </a:solidFill>
                <a:effectLst>
                  <a:outerShdw blurRad="38100" dist="38100" dir="2700000" algn="tl">
                    <a:srgbClr val="000000">
                      <a:alpha val="43137"/>
                    </a:srgbClr>
                  </a:outerShdw>
                </a:effectLst>
                <a:latin typeface="Arial" pitchFamily="34" charset="0"/>
                <a:cs typeface="Arial" pitchFamily="34" charset="0"/>
              </a:rPr>
              <a:t>c-Myc</a:t>
            </a:r>
            <a:endParaRPr lang="en-US" sz="2800"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06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65" y="1626827"/>
            <a:ext cx="4572000" cy="3139321"/>
          </a:xfrm>
          <a:prstGeom prst="rect">
            <a:avLst/>
          </a:prstGeom>
        </p:spPr>
        <p:txBody>
          <a:bodyPr>
            <a:spAutoFit/>
          </a:bodyPr>
          <a:lstStyle/>
          <a:p>
            <a:pPr marL="285750" indent="-285750">
              <a:buFont typeface="Wingdings" pitchFamily="2" charset="2"/>
              <a:buChar char="q"/>
            </a:pPr>
            <a:endParaRPr lang="en-US" dirty="0"/>
          </a:p>
          <a:p>
            <a:r>
              <a:rPr lang="en-US" dirty="0">
                <a:solidFill>
                  <a:srgbClr val="FF0000"/>
                </a:solidFill>
              </a:rPr>
              <a:t>Viral Methods:</a:t>
            </a:r>
          </a:p>
          <a:p>
            <a:pPr marL="285750" indent="-285750">
              <a:buFont typeface="Wingdings" pitchFamily="2" charset="2"/>
              <a:buChar char="q"/>
            </a:pPr>
            <a:r>
              <a:rPr lang="en-US" b="1" dirty="0" smtClean="0"/>
              <a:t>Integrating </a:t>
            </a:r>
            <a:r>
              <a:rPr lang="en-US" b="1" dirty="0"/>
              <a:t>Viruses : </a:t>
            </a:r>
            <a:r>
              <a:rPr lang="en-US" dirty="0"/>
              <a:t>Lentivirus &amp; Retrovirus </a:t>
            </a:r>
          </a:p>
          <a:p>
            <a:pPr marL="285750" indent="-285750">
              <a:buFont typeface="Wingdings" pitchFamily="2" charset="2"/>
              <a:buChar char="q"/>
            </a:pPr>
            <a:r>
              <a:rPr lang="en-US" b="1" dirty="0" smtClean="0"/>
              <a:t>Non-integrating </a:t>
            </a:r>
            <a:r>
              <a:rPr lang="en-US" b="1" dirty="0"/>
              <a:t>Viruses : </a:t>
            </a:r>
            <a:r>
              <a:rPr lang="en-US" dirty="0"/>
              <a:t>Adenovirus, </a:t>
            </a:r>
            <a:endParaRPr lang="en-US" dirty="0" smtClean="0"/>
          </a:p>
          <a:p>
            <a:pPr marL="285750" indent="-285750">
              <a:buFont typeface="Wingdings" pitchFamily="2" charset="2"/>
              <a:buChar char="q"/>
            </a:pPr>
            <a:r>
              <a:rPr lang="en-US" dirty="0" smtClean="0"/>
              <a:t>Sendai Virus</a:t>
            </a:r>
          </a:p>
          <a:p>
            <a:pPr marL="285750" indent="-285750">
              <a:buFont typeface="Wingdings" pitchFamily="2" charset="2"/>
              <a:buChar char="q"/>
            </a:pPr>
            <a:endParaRPr lang="en-US" dirty="0"/>
          </a:p>
          <a:p>
            <a:r>
              <a:rPr lang="en-US" dirty="0" smtClean="0">
                <a:solidFill>
                  <a:srgbClr val="FF0000"/>
                </a:solidFill>
              </a:rPr>
              <a:t>Non-viral </a:t>
            </a:r>
            <a:r>
              <a:rPr lang="en-US" dirty="0">
                <a:solidFill>
                  <a:srgbClr val="FF0000"/>
                </a:solidFill>
              </a:rPr>
              <a:t>Methods:</a:t>
            </a:r>
          </a:p>
          <a:p>
            <a:endParaRPr lang="en-US" dirty="0"/>
          </a:p>
          <a:p>
            <a:pPr marL="285750" indent="-285750">
              <a:buFont typeface="Wingdings" pitchFamily="2" charset="2"/>
              <a:buChar char="q"/>
            </a:pPr>
            <a:r>
              <a:rPr lang="en-US" dirty="0" smtClean="0"/>
              <a:t>Protein </a:t>
            </a:r>
            <a:r>
              <a:rPr lang="en-US" dirty="0"/>
              <a:t>transfection</a:t>
            </a:r>
          </a:p>
          <a:p>
            <a:pPr marL="285750" indent="-285750">
              <a:buFont typeface="Wingdings" pitchFamily="2" charset="2"/>
              <a:buChar char="q"/>
            </a:pPr>
            <a:r>
              <a:rPr lang="en-US" dirty="0" smtClean="0"/>
              <a:t>mRNA transfection</a:t>
            </a:r>
          </a:p>
          <a:p>
            <a:pPr marL="285750" indent="-285750">
              <a:buFont typeface="Wingdings" pitchFamily="2" charset="2"/>
              <a:buChar char="q"/>
            </a:pPr>
            <a:r>
              <a:rPr lang="en-US" dirty="0" smtClean="0"/>
              <a:t>miRNAtransfection</a:t>
            </a:r>
            <a:endParaRPr lang="en-US" dirty="0"/>
          </a:p>
        </p:txBody>
      </p:sp>
      <p:sp>
        <p:nvSpPr>
          <p:cNvPr id="3" name="Rectangle 2"/>
          <p:cNvSpPr/>
          <p:nvPr/>
        </p:nvSpPr>
        <p:spPr>
          <a:xfrm>
            <a:off x="0" y="222195"/>
            <a:ext cx="7329840" cy="523220"/>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Methods for Delivery of Reprogramming factors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555" y="745415"/>
            <a:ext cx="4428445" cy="611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8965" y="4995361"/>
            <a:ext cx="2458686" cy="369332"/>
          </a:xfrm>
          <a:prstGeom prst="rect">
            <a:avLst/>
          </a:prstGeom>
        </p:spPr>
        <p:txBody>
          <a:bodyPr wrap="none">
            <a:spAutoFit/>
          </a:bodyPr>
          <a:lstStyle/>
          <a:p>
            <a:pPr marL="285750" indent="-285750">
              <a:buFont typeface="Wingdings" pitchFamily="2" charset="2"/>
              <a:buChar char="q"/>
            </a:pPr>
            <a:r>
              <a:rPr lang="en-US" dirty="0">
                <a:cs typeface="Calibri" pitchFamily="34" charset="0"/>
              </a:rPr>
              <a:t>chemical compounds</a:t>
            </a:r>
          </a:p>
        </p:txBody>
      </p:sp>
      <p:sp>
        <p:nvSpPr>
          <p:cNvPr id="6" name="Rectangle 5"/>
          <p:cNvSpPr/>
          <p:nvPr/>
        </p:nvSpPr>
        <p:spPr>
          <a:xfrm>
            <a:off x="2586835" y="4181372"/>
            <a:ext cx="1269899" cy="307777"/>
          </a:xfrm>
          <a:prstGeom prst="rect">
            <a:avLst/>
          </a:prstGeom>
        </p:spPr>
        <p:txBody>
          <a:bodyPr wrap="none">
            <a:spAutoFit/>
          </a:bodyPr>
          <a:lstStyle/>
          <a:p>
            <a:r>
              <a:rPr lang="en-US" sz="1400" b="1" dirty="0">
                <a:solidFill>
                  <a:srgbClr val="FF0000"/>
                </a:solidFill>
              </a:rPr>
              <a:t>miR-302/ </a:t>
            </a:r>
            <a:r>
              <a:rPr lang="fa-IR" sz="1400" b="1" dirty="0" smtClean="0">
                <a:solidFill>
                  <a:srgbClr val="FF0000"/>
                </a:solidFill>
              </a:rPr>
              <a:t> </a:t>
            </a:r>
            <a:r>
              <a:rPr lang="fa-IR" sz="1400" b="1" dirty="0">
                <a:solidFill>
                  <a:srgbClr val="FF0000"/>
                </a:solidFill>
              </a:rPr>
              <a:t>367</a:t>
            </a:r>
            <a:endParaRPr lang="en-US" sz="1400" b="1" dirty="0">
              <a:solidFill>
                <a:srgbClr val="FF0000"/>
              </a:solidFill>
            </a:endParaRPr>
          </a:p>
        </p:txBody>
      </p:sp>
      <p:sp>
        <p:nvSpPr>
          <p:cNvPr id="7" name="Rectangle 6"/>
          <p:cNvSpPr/>
          <p:nvPr/>
        </p:nvSpPr>
        <p:spPr>
          <a:xfrm>
            <a:off x="3835847" y="4181372"/>
            <a:ext cx="779381" cy="307777"/>
          </a:xfrm>
          <a:prstGeom prst="rect">
            <a:avLst/>
          </a:prstGeom>
        </p:spPr>
        <p:txBody>
          <a:bodyPr wrap="none">
            <a:spAutoFit/>
          </a:bodyPr>
          <a:lstStyle/>
          <a:p>
            <a:r>
              <a:rPr lang="en-US" sz="1400" b="1" dirty="0" smtClean="0">
                <a:solidFill>
                  <a:srgbClr val="FF0000"/>
                </a:solidFill>
              </a:rPr>
              <a:t>miR-</a:t>
            </a:r>
            <a:r>
              <a:rPr lang="fa-IR" sz="1400" b="1" dirty="0" smtClean="0">
                <a:solidFill>
                  <a:srgbClr val="FF0000"/>
                </a:solidFill>
              </a:rPr>
              <a:t> 17</a:t>
            </a:r>
            <a:endParaRPr lang="en-US" sz="1400" b="1" dirty="0">
              <a:solidFill>
                <a:srgbClr val="FF0000"/>
              </a:solidFill>
            </a:endParaRPr>
          </a:p>
        </p:txBody>
      </p:sp>
      <p:sp>
        <p:nvSpPr>
          <p:cNvPr id="8" name="TextBox 7"/>
          <p:cNvSpPr txBox="1"/>
          <p:nvPr/>
        </p:nvSpPr>
        <p:spPr>
          <a:xfrm>
            <a:off x="448965" y="4650197"/>
            <a:ext cx="3656048" cy="369332"/>
          </a:xfrm>
          <a:prstGeom prst="rect">
            <a:avLst/>
          </a:prstGeom>
          <a:noFill/>
        </p:spPr>
        <p:txBody>
          <a:bodyPr wrap="square" rtlCol="0">
            <a:spAutoFit/>
          </a:bodyPr>
          <a:lstStyle/>
          <a:p>
            <a:pPr marL="285750" indent="-285750">
              <a:buFont typeface="Wingdings" pitchFamily="2" charset="2"/>
              <a:buChar char="q"/>
            </a:pPr>
            <a:r>
              <a:rPr lang="en-US" dirty="0" smtClean="0">
                <a:cs typeface="Calibri" pitchFamily="34" charset="0"/>
              </a:rPr>
              <a:t>Vectors</a:t>
            </a:r>
            <a:endParaRPr lang="en-US" dirty="0">
              <a:cs typeface="Calibri" pitchFamily="34" charset="0"/>
            </a:endParaRPr>
          </a:p>
        </p:txBody>
      </p:sp>
      <p:sp>
        <p:nvSpPr>
          <p:cNvPr id="9" name="Rectangle 8"/>
          <p:cNvSpPr/>
          <p:nvPr/>
        </p:nvSpPr>
        <p:spPr>
          <a:xfrm>
            <a:off x="1733084" y="4650197"/>
            <a:ext cx="1494320" cy="307777"/>
          </a:xfrm>
          <a:prstGeom prst="rect">
            <a:avLst/>
          </a:prstGeom>
        </p:spPr>
        <p:txBody>
          <a:bodyPr wrap="none">
            <a:spAutoFit/>
          </a:bodyPr>
          <a:lstStyle/>
          <a:p>
            <a:r>
              <a:rPr lang="en-US" sz="1400" b="1" dirty="0">
                <a:solidFill>
                  <a:srgbClr val="FF0000"/>
                </a:solidFill>
                <a:latin typeface="Arial" pitchFamily="34" charset="0"/>
                <a:cs typeface="Arial" pitchFamily="34" charset="0"/>
              </a:rPr>
              <a:t>non-integrating</a:t>
            </a:r>
            <a:endParaRPr lang="en-US" sz="1400" b="1" dirty="0">
              <a:solidFill>
                <a:srgbClr val="FF0000"/>
              </a:solidFill>
            </a:endParaRPr>
          </a:p>
        </p:txBody>
      </p:sp>
      <p:sp>
        <p:nvSpPr>
          <p:cNvPr id="10" name="Rectangle 9"/>
          <p:cNvSpPr/>
          <p:nvPr/>
        </p:nvSpPr>
        <p:spPr>
          <a:xfrm>
            <a:off x="3341160" y="4650197"/>
            <a:ext cx="989373" cy="307777"/>
          </a:xfrm>
          <a:prstGeom prst="rect">
            <a:avLst/>
          </a:prstGeom>
        </p:spPr>
        <p:txBody>
          <a:bodyPr wrap="none">
            <a:spAutoFit/>
          </a:bodyPr>
          <a:lstStyle/>
          <a:p>
            <a:r>
              <a:rPr lang="en-US" sz="1400" b="1" dirty="0">
                <a:solidFill>
                  <a:srgbClr val="FF0000"/>
                </a:solidFill>
                <a:latin typeface="Arial" pitchFamily="34" charset="0"/>
                <a:cs typeface="Arial" pitchFamily="34" charset="0"/>
              </a:rPr>
              <a:t>excisable</a:t>
            </a:r>
            <a:endParaRPr lang="en-US" sz="1400" b="1" dirty="0">
              <a:solidFill>
                <a:srgbClr val="FF0000"/>
              </a:solidFill>
            </a:endParaRPr>
          </a:p>
        </p:txBody>
      </p:sp>
    </p:spTree>
    <p:extLst>
      <p:ext uri="{BB962C8B-B14F-4D97-AF65-F5344CB8AC3E}">
        <p14:creationId xmlns:p14="http://schemas.microsoft.com/office/powerpoint/2010/main" val="533334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 y="0"/>
            <a:ext cx="9144000" cy="57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002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2490" y="527605"/>
            <a:ext cx="6871725" cy="1068935"/>
          </a:xfrm>
        </p:spPr>
        <p:txBody>
          <a:bodyPr>
            <a:noAutofit/>
          </a:bodyPr>
          <a:lstStyle/>
          <a:p>
            <a:r>
              <a:rPr lang="en-US" sz="5400" b="1" i="1" dirty="0" smtClean="0">
                <a:solidFill>
                  <a:srgbClr val="00B050"/>
                </a:solidFill>
              </a:rPr>
              <a:t>Induced pluripotent</a:t>
            </a:r>
            <a:endParaRPr lang="en-US" sz="5400" i="1" dirty="0">
              <a:solidFill>
                <a:srgbClr val="00B050"/>
              </a:solidFill>
            </a:endParaRPr>
          </a:p>
        </p:txBody>
      </p:sp>
      <p:sp>
        <p:nvSpPr>
          <p:cNvPr id="3" name="Subtitle 2"/>
          <p:cNvSpPr>
            <a:spLocks noGrp="1"/>
          </p:cNvSpPr>
          <p:nvPr>
            <p:ph type="subTitle" idx="1"/>
          </p:nvPr>
        </p:nvSpPr>
        <p:spPr>
          <a:xfrm flipH="1">
            <a:off x="8695032" y="5566870"/>
            <a:ext cx="45719" cy="45719"/>
          </a:xfrm>
        </p:spPr>
        <p:txBody>
          <a:bodyPr>
            <a:normAutofit fontScale="25000" lnSpcReduction="20000"/>
          </a:bodyPr>
          <a:lstStyle/>
          <a:p>
            <a:r>
              <a:rPr lang="en-US" dirty="0" smtClean="0"/>
              <a:t>Click to edit Master subtitle style</a:t>
            </a:r>
            <a:endParaRPr lang="en-US" dirty="0"/>
          </a:p>
        </p:txBody>
      </p:sp>
      <p:sp>
        <p:nvSpPr>
          <p:cNvPr id="5" name="TextBox 4"/>
          <p:cNvSpPr txBox="1"/>
          <p:nvPr/>
        </p:nvSpPr>
        <p:spPr>
          <a:xfrm>
            <a:off x="2892244" y="1491153"/>
            <a:ext cx="4123035" cy="830997"/>
          </a:xfrm>
          <a:prstGeom prst="rect">
            <a:avLst/>
          </a:prstGeom>
          <a:noFill/>
        </p:spPr>
        <p:txBody>
          <a:bodyPr wrap="square" rtlCol="0">
            <a:spAutoFit/>
          </a:bodyPr>
          <a:lstStyle/>
          <a:p>
            <a:r>
              <a:rPr lang="en-US" sz="4800" b="1" i="1" dirty="0">
                <a:solidFill>
                  <a:srgbClr val="00B050"/>
                </a:solidFill>
                <a:effectLst>
                  <a:outerShdw blurRad="38100" dist="38100" dir="2700000" algn="tl">
                    <a:srgbClr val="000000">
                      <a:alpha val="43137"/>
                    </a:srgbClr>
                  </a:outerShdw>
                </a:effectLst>
              </a:rPr>
              <a:t>stem </a:t>
            </a:r>
            <a:r>
              <a:rPr lang="en-US" sz="4800" b="1" i="1" dirty="0" smtClean="0">
                <a:solidFill>
                  <a:srgbClr val="00B050"/>
                </a:solidFill>
                <a:effectLst>
                  <a:outerShdw blurRad="38100" dist="38100" dir="2700000" algn="tl">
                    <a:srgbClr val="000000">
                      <a:alpha val="43137"/>
                    </a:srgbClr>
                  </a:outerShdw>
                </a:effectLst>
              </a:rPr>
              <a:t>cells</a:t>
            </a:r>
            <a:endParaRPr lang="en-US" sz="4800" i="1" dirty="0">
              <a:solidFill>
                <a:srgbClr val="00B050"/>
              </a:solidFill>
              <a:effectLst>
                <a:outerShdw blurRad="38100" dist="38100" dir="2700000" algn="tl">
                  <a:srgbClr val="000000">
                    <a:alpha val="43137"/>
                  </a:srgbClr>
                </a:outerShdw>
              </a:effectLst>
            </a:endParaRPr>
          </a:p>
        </p:txBody>
      </p:sp>
      <p:sp>
        <p:nvSpPr>
          <p:cNvPr id="7" name="TextBox 6"/>
          <p:cNvSpPr txBox="1"/>
          <p:nvPr/>
        </p:nvSpPr>
        <p:spPr>
          <a:xfrm>
            <a:off x="3252158" y="2322151"/>
            <a:ext cx="4581150" cy="1200329"/>
          </a:xfrm>
          <a:prstGeom prst="rect">
            <a:avLst/>
          </a:prstGeom>
          <a:noFill/>
        </p:spPr>
        <p:txBody>
          <a:bodyPr wrap="square" rtlCol="0">
            <a:spAutoFit/>
          </a:bodyPr>
          <a:lstStyle/>
          <a:p>
            <a:r>
              <a:rPr lang="en-US" sz="7200" b="1" i="1" dirty="0">
                <a:effectLst>
                  <a:outerShdw blurRad="38100" dist="38100" dir="2700000" algn="tl">
                    <a:srgbClr val="000000">
                      <a:alpha val="43137"/>
                    </a:srgbClr>
                  </a:outerShdw>
                </a:effectLst>
              </a:rPr>
              <a:t>IPSCs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295"/>
            <a:ext cx="335036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94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377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7080" y="1127859"/>
            <a:ext cx="6679714"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FF0000"/>
                </a:solidFill>
                <a:effectLst/>
                <a:latin typeface="inherit"/>
                <a:cs typeface="Arial" pitchFamily="34" charset="0"/>
              </a:rPr>
              <a:t>Identification of </a:t>
            </a:r>
            <a:r>
              <a:rPr kumimoji="0" lang="en-US" sz="4800" b="0" i="0" u="none" strike="noStrike" cap="none" normalizeH="0" baseline="0" dirty="0" err="1" smtClean="0">
                <a:ln>
                  <a:noFill/>
                </a:ln>
                <a:solidFill>
                  <a:srgbClr val="FF0000"/>
                </a:solidFill>
                <a:effectLst/>
                <a:latin typeface="inherit"/>
                <a:cs typeface="Arial" pitchFamily="34" charset="0"/>
              </a:rPr>
              <a:t>ips</a:t>
            </a:r>
            <a:r>
              <a:rPr kumimoji="0" lang="en-US" sz="4800" b="0" i="0" u="none" strike="noStrike" cap="none" normalizeH="0" baseline="0" dirty="0" smtClean="0">
                <a:ln>
                  <a:noFill/>
                </a:ln>
                <a:solidFill>
                  <a:srgbClr val="FF0000"/>
                </a:solidFill>
                <a:effectLst/>
                <a:latin typeface="inherit"/>
                <a:cs typeface="Arial" pitchFamily="34" charset="0"/>
              </a:rPr>
              <a:t> cells</a:t>
            </a:r>
            <a:r>
              <a:rPr kumimoji="0" lang="en-US" sz="4800" b="0" i="0" u="none" strike="noStrike" cap="none" normalizeH="0" baseline="0" dirty="0" smtClean="0">
                <a:ln>
                  <a:noFill/>
                </a:ln>
                <a:solidFill>
                  <a:srgbClr val="FF0000"/>
                </a:solidFill>
                <a:effectLst/>
                <a:latin typeface="Arial" pitchFamily="34" charset="0"/>
                <a:cs typeface="Arial" pitchFamily="34" charset="0"/>
              </a:rPr>
              <a:t> </a:t>
            </a:r>
          </a:p>
        </p:txBody>
      </p:sp>
      <p:pic>
        <p:nvPicPr>
          <p:cNvPr id="9219" name="Picture 3"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2139"/>
            <a:ext cx="701528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15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93276" y="2522214"/>
            <a:ext cx="2004379" cy="4027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200" b="1" i="1"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cs typeface="Arial" pitchFamily="34" charset="0"/>
              </a:rPr>
              <a:t>Profiling </a:t>
            </a:r>
          </a:p>
        </p:txBody>
      </p:sp>
      <p:sp>
        <p:nvSpPr>
          <p:cNvPr id="3" name="Rectangle 2"/>
          <p:cNvSpPr>
            <a:spLocks noChangeArrowheads="1"/>
          </p:cNvSpPr>
          <p:nvPr/>
        </p:nvSpPr>
        <p:spPr bwMode="auto">
          <a:xfrm>
            <a:off x="1143199" y="3428999"/>
            <a:ext cx="5259645"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200" b="1" i="1"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cs typeface="Arial" pitchFamily="34" charset="0"/>
              </a:rPr>
              <a:t>The formation of teratomas </a:t>
            </a:r>
          </a:p>
        </p:txBody>
      </p:sp>
      <p:sp>
        <p:nvSpPr>
          <p:cNvPr id="4" name="Rectangle 3"/>
          <p:cNvSpPr/>
          <p:nvPr/>
        </p:nvSpPr>
        <p:spPr>
          <a:xfrm>
            <a:off x="1059785" y="4192524"/>
            <a:ext cx="3921330" cy="584775"/>
          </a:xfrm>
          <a:prstGeom prst="rect">
            <a:avLst/>
          </a:prstGeom>
        </p:spPr>
        <p:txBody>
          <a:bodyPr wrap="none">
            <a:spAutoFit/>
          </a:bodyPr>
          <a:lstStyle/>
          <a:p>
            <a:pPr marL="457200" indent="-457200">
              <a:buFont typeface="Wingdings" pitchFamily="2" charset="2"/>
              <a:buChar char="v"/>
            </a:pPr>
            <a:r>
              <a:rPr lang="en-US" sz="3200" b="1" i="1" dirty="0">
                <a:solidFill>
                  <a:schemeClr val="tx1">
                    <a:lumMod val="95000"/>
                    <a:lumOff val="5000"/>
                  </a:schemeClr>
                </a:solidFill>
                <a:effectLst>
                  <a:outerShdw blurRad="38100" dist="38100" dir="2700000" algn="tl">
                    <a:srgbClr val="000000">
                      <a:alpha val="43137"/>
                    </a:srgbClr>
                  </a:outerShdw>
                </a:effectLst>
              </a:rPr>
              <a:t>Chimera </a:t>
            </a:r>
            <a:r>
              <a:rPr lang="en-US" sz="3200" b="1" i="1" dirty="0" smtClean="0">
                <a:solidFill>
                  <a:schemeClr val="tx1">
                    <a:lumMod val="95000"/>
                    <a:lumOff val="5000"/>
                  </a:schemeClr>
                </a:solidFill>
                <a:effectLst>
                  <a:outerShdw blurRad="38100" dist="38100" dir="2700000" algn="tl">
                    <a:srgbClr val="000000">
                      <a:alpha val="43137"/>
                    </a:srgbClr>
                  </a:outerShdw>
                </a:effectLst>
              </a:rPr>
              <a:t>formation</a:t>
            </a:r>
            <a:endParaRPr lang="en-US" sz="3200" b="1" i="1" dirty="0">
              <a:solidFill>
                <a:schemeClr val="tx1">
                  <a:lumMod val="95000"/>
                  <a:lumOff val="5000"/>
                </a:schemeClr>
              </a:solidFill>
              <a:effectLst>
                <a:outerShdw blurRad="38100" dist="38100" dir="2700000" algn="tl">
                  <a:srgbClr val="000000">
                    <a:alpha val="43137"/>
                  </a:srgbClr>
                </a:outerShdw>
              </a:effectLst>
            </a:endParaRPr>
          </a:p>
        </p:txBody>
      </p:sp>
      <p:sp>
        <p:nvSpPr>
          <p:cNvPr id="5" name="Rectangle 4"/>
          <p:cNvSpPr/>
          <p:nvPr/>
        </p:nvSpPr>
        <p:spPr>
          <a:xfrm>
            <a:off x="1059785" y="4956050"/>
            <a:ext cx="5502917" cy="584775"/>
          </a:xfrm>
          <a:prstGeom prst="rect">
            <a:avLst/>
          </a:prstGeom>
        </p:spPr>
        <p:txBody>
          <a:bodyPr wrap="none">
            <a:spAutoFit/>
          </a:bodyPr>
          <a:lstStyle/>
          <a:p>
            <a:pPr marL="457200" indent="-457200">
              <a:buFont typeface="Wingdings" pitchFamily="2" charset="2"/>
              <a:buChar char="v"/>
            </a:pPr>
            <a:r>
              <a:rPr lang="en-US" sz="3200" b="1" i="1" dirty="0">
                <a:solidFill>
                  <a:schemeClr val="tx1">
                    <a:lumMod val="95000"/>
                    <a:lumOff val="5000"/>
                  </a:schemeClr>
                </a:solidFill>
                <a:effectLst>
                  <a:outerShdw blurRad="38100" dist="38100" dir="2700000" algn="tl">
                    <a:srgbClr val="000000">
                      <a:alpha val="43137"/>
                    </a:srgbClr>
                  </a:outerShdw>
                </a:effectLst>
              </a:rPr>
              <a:t>Tetraploid </a:t>
            </a:r>
            <a:r>
              <a:rPr lang="en-US" sz="3200" b="1" i="1" dirty="0" smtClean="0">
                <a:solidFill>
                  <a:schemeClr val="tx1">
                    <a:lumMod val="95000"/>
                    <a:lumOff val="5000"/>
                  </a:schemeClr>
                </a:solidFill>
                <a:effectLst>
                  <a:outerShdw blurRad="38100" dist="38100" dir="2700000" algn="tl">
                    <a:srgbClr val="000000">
                      <a:alpha val="43137"/>
                    </a:srgbClr>
                  </a:outerShdw>
                </a:effectLst>
              </a:rPr>
              <a:t>complementation</a:t>
            </a:r>
            <a:endParaRPr lang="en-US" sz="3200" b="1" i="1" dirty="0">
              <a:solidFill>
                <a:schemeClr val="tx1">
                  <a:lumMod val="95000"/>
                  <a:lumOff val="5000"/>
                </a:schemeClr>
              </a:solidFill>
              <a:effectLst>
                <a:outerShdw blurRad="38100" dist="38100" dir="2700000" algn="tl">
                  <a:srgbClr val="000000">
                    <a:alpha val="43137"/>
                  </a:srgbClr>
                </a:outerShdw>
              </a:effectLst>
            </a:endParaRPr>
          </a:p>
        </p:txBody>
      </p:sp>
      <p:sp>
        <p:nvSpPr>
          <p:cNvPr id="6" name="Rectangle 5"/>
          <p:cNvSpPr/>
          <p:nvPr/>
        </p:nvSpPr>
        <p:spPr>
          <a:xfrm>
            <a:off x="1103265" y="1596540"/>
            <a:ext cx="2891304" cy="584775"/>
          </a:xfrm>
          <a:prstGeom prst="rect">
            <a:avLst/>
          </a:prstGeom>
        </p:spPr>
        <p:txBody>
          <a:bodyPr wrap="none">
            <a:spAutoFit/>
          </a:bodyPr>
          <a:lstStyle/>
          <a:p>
            <a:pPr marL="457200" indent="-457200">
              <a:buFont typeface="Wingdings" pitchFamily="2" charset="2"/>
              <a:buChar char="v"/>
            </a:pPr>
            <a:r>
              <a:rPr lang="en-US" sz="3200" b="1" i="1" dirty="0">
                <a:solidFill>
                  <a:schemeClr val="tx1">
                    <a:lumMod val="95000"/>
                    <a:lumOff val="5000"/>
                  </a:schemeClr>
                </a:solidFill>
                <a:effectLst>
                  <a:outerShdw blurRad="38100" dist="38100" dir="2700000" algn="tl">
                    <a:srgbClr val="000000">
                      <a:alpha val="43137"/>
                    </a:srgbClr>
                  </a:outerShdw>
                </a:effectLst>
              </a:rPr>
              <a:t>morphology, </a:t>
            </a:r>
          </a:p>
        </p:txBody>
      </p:sp>
      <p:sp>
        <p:nvSpPr>
          <p:cNvPr id="7" name="Rectangle 6"/>
          <p:cNvSpPr/>
          <p:nvPr/>
        </p:nvSpPr>
        <p:spPr>
          <a:xfrm>
            <a:off x="3269816" y="1596540"/>
            <a:ext cx="2689134" cy="584775"/>
          </a:xfrm>
          <a:prstGeom prst="rect">
            <a:avLst/>
          </a:prstGeom>
        </p:spPr>
        <p:txBody>
          <a:bodyPr wrap="none">
            <a:spAutoFit/>
          </a:bodyPr>
          <a:lstStyle/>
          <a:p>
            <a:r>
              <a:rPr lang="en-US" sz="3200" b="1" i="1" dirty="0" smtClean="0">
                <a:solidFill>
                  <a:schemeClr val="tx1">
                    <a:lumMod val="95000"/>
                    <a:lumOff val="5000"/>
                  </a:schemeClr>
                </a:solidFill>
                <a:effectLst>
                  <a:outerShdw blurRad="38100" dist="38100" dir="2700000" algn="tl">
                    <a:srgbClr val="000000">
                      <a:alpha val="43137"/>
                    </a:srgbClr>
                  </a:outerShdw>
                </a:effectLst>
              </a:rPr>
              <a:t>    proliferation</a:t>
            </a:r>
            <a:endParaRPr lang="en-US" sz="3200" b="1" i="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186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orphology of pluripotent stem cell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 y="25757"/>
            <a:ext cx="9010650" cy="51444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052" y="5794152"/>
            <a:ext cx="8246069" cy="461665"/>
          </a:xfrm>
          <a:prstGeom prst="rect">
            <a:avLst/>
          </a:prstGeom>
        </p:spPr>
        <p:txBody>
          <a:bodyPr wrap="square">
            <a:spAutoFit/>
          </a:bodyPr>
          <a:lstStyle/>
          <a:p>
            <a:r>
              <a:rPr lang="en-US" sz="1200" dirty="0"/>
              <a:t>Mouse ES (</a:t>
            </a:r>
            <a:r>
              <a:rPr lang="en-US" sz="1200" b="1" dirty="0"/>
              <a:t>a</a:t>
            </a:r>
            <a:r>
              <a:rPr lang="en-US" sz="1200" dirty="0"/>
              <a:t>) and iPS (</a:t>
            </a:r>
            <a:r>
              <a:rPr lang="en-US" sz="1200" b="1" dirty="0"/>
              <a:t>b</a:t>
            </a:r>
            <a:r>
              <a:rPr lang="en-US" sz="1200" dirty="0"/>
              <a:t>) cells form dome-shaped, refractile colonies. These colonies are in contrast to the flat morphology of mouse epiblast-derived stem cells (</a:t>
            </a:r>
            <a:r>
              <a:rPr lang="en-US" sz="1200" b="1" dirty="0"/>
              <a:t>f</a:t>
            </a:r>
            <a:r>
              <a:rPr lang="en-US" sz="1200" dirty="0"/>
              <a:t>), which resemble human ES (</a:t>
            </a:r>
            <a:r>
              <a:rPr lang="en-US" sz="1200" b="1" dirty="0"/>
              <a:t>d</a:t>
            </a:r>
            <a:r>
              <a:rPr lang="en-US" sz="1200" dirty="0"/>
              <a:t>) and iPS (</a:t>
            </a:r>
            <a:r>
              <a:rPr lang="en-US" sz="1200" b="1" dirty="0"/>
              <a:t>e</a:t>
            </a:r>
            <a:r>
              <a:rPr lang="en-US" sz="1200" dirty="0"/>
              <a:t>) cells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306" y="11380"/>
            <a:ext cx="5946344" cy="50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76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667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نتیجه تصویری برای ‪teratoma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705" y="-1"/>
            <a:ext cx="3817625" cy="266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22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نتیجه تصویری برای ‪chimera formation with ips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858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نتیجه تصویری برای ‪tetraploid complementation with 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02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تیجه تصویری برای ‪iPS cells were first produced from human cells in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294" y="0"/>
            <a:ext cx="47247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555" y="222195"/>
            <a:ext cx="3382657" cy="954107"/>
          </a:xfrm>
          <a:prstGeom prst="rect">
            <a:avLst/>
          </a:prstGeom>
        </p:spPr>
        <p:txBody>
          <a:bodyPr wrap="none">
            <a:spAutoFit/>
          </a:bodyPr>
          <a:lstStyle/>
          <a:p>
            <a:r>
              <a:rPr lang="en-US" sz="2800" dirty="0">
                <a:latin typeface="Arial" pitchFamily="34" charset="0"/>
                <a:cs typeface="Arial" pitchFamily="34" charset="0"/>
              </a:rPr>
              <a:t>iPS cells </a:t>
            </a:r>
            <a:r>
              <a:rPr lang="en-US" sz="2800" dirty="0" smtClean="0">
                <a:latin typeface="Arial" pitchFamily="34" charset="0"/>
                <a:cs typeface="Arial" pitchFamily="34" charset="0"/>
              </a:rPr>
              <a:t>were</a:t>
            </a:r>
          </a:p>
          <a:p>
            <a:r>
              <a:rPr lang="en-US" sz="2800" dirty="0" smtClean="0">
                <a:latin typeface="Arial" pitchFamily="34" charset="0"/>
                <a:cs typeface="Arial" pitchFamily="34" charset="0"/>
              </a:rPr>
              <a:t> </a:t>
            </a:r>
            <a:r>
              <a:rPr lang="en-US" sz="2800" dirty="0">
                <a:latin typeface="Arial" pitchFamily="34" charset="0"/>
                <a:cs typeface="Arial" pitchFamily="34" charset="0"/>
              </a:rPr>
              <a:t>first produced from </a:t>
            </a:r>
            <a:endParaRPr lang="en-US" sz="2800" dirty="0"/>
          </a:p>
        </p:txBody>
      </p:sp>
      <p:sp>
        <p:nvSpPr>
          <p:cNvPr id="3" name="Rectangle 2"/>
          <p:cNvSpPr/>
          <p:nvPr/>
        </p:nvSpPr>
        <p:spPr>
          <a:xfrm>
            <a:off x="0" y="1443835"/>
            <a:ext cx="3385863" cy="523220"/>
          </a:xfrm>
          <a:prstGeom prst="rect">
            <a:avLst/>
          </a:prstGeom>
        </p:spPr>
        <p:txBody>
          <a:bodyPr wrap="none">
            <a:spAutoFit/>
          </a:bodyPr>
          <a:lstStyle/>
          <a:p>
            <a:r>
              <a:rPr lang="en-US" sz="2800" dirty="0">
                <a:solidFill>
                  <a:srgbClr val="00B050"/>
                </a:solidFill>
                <a:latin typeface="Arial" pitchFamily="34" charset="0"/>
                <a:cs typeface="Arial" pitchFamily="34" charset="0"/>
              </a:rPr>
              <a:t>human</a:t>
            </a:r>
            <a:r>
              <a:rPr lang="en-US" sz="2800" dirty="0">
                <a:latin typeface="Arial" pitchFamily="34" charset="0"/>
                <a:cs typeface="Arial" pitchFamily="34" charset="0"/>
              </a:rPr>
              <a:t> cells in </a:t>
            </a:r>
            <a:r>
              <a:rPr lang="en-US" sz="2800" dirty="0">
                <a:solidFill>
                  <a:srgbClr val="FF0000"/>
                </a:solidFill>
                <a:latin typeface="Arial" pitchFamily="34" charset="0"/>
                <a:cs typeface="Arial" pitchFamily="34" charset="0"/>
              </a:rPr>
              <a:t>2007</a:t>
            </a:r>
            <a:endParaRPr lang="en-US" sz="2800" dirty="0"/>
          </a:p>
        </p:txBody>
      </p:sp>
      <p:pic>
        <p:nvPicPr>
          <p:cNvPr id="5" name="Picture 2" descr="نتیجه تصویری برای ‪introduction of the retroviral mediated factors Oct3/4, Sox2, Klf4, and c-Myc, mouse embryonic fibroblasts were reprogrammed into ES cell-like cells called iPS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60065"/>
            <a:ext cx="3655304" cy="44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040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PS cell sources&#10;• Cell type effects reprogramming efficency&#10;• Human iPS cells&#10;–&#10;–&#10;–&#10;–&#10;–&#10;&#10;Fibroblasts and keratinocytes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02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749245"/>
            <a:ext cx="8229600" cy="458115"/>
          </a:xfrm>
        </p:spPr>
        <p:txBody>
          <a:bodyPr>
            <a:normAutofit fontScale="90000"/>
          </a:bodyPr>
          <a:lstStyle/>
          <a:p>
            <a:r>
              <a:rPr lang="en-US" sz="6700" b="1" dirty="0">
                <a:solidFill>
                  <a:srgbClr val="00B050"/>
                </a:solidFill>
                <a:effectLst>
                  <a:outerShdw blurRad="38100" dist="38100" dir="2700000" algn="tl">
                    <a:srgbClr val="000000">
                      <a:alpha val="43137"/>
                    </a:srgbClr>
                  </a:outerShdw>
                </a:effectLst>
              </a:rPr>
              <a:t>Stem Cells</a:t>
            </a:r>
            <a:r>
              <a:rPr lang="en-US" dirty="0">
                <a:solidFill>
                  <a:srgbClr val="00B050"/>
                </a:solidFill>
              </a:rPr>
              <a:t/>
            </a:r>
            <a:br>
              <a:rPr lang="en-US" dirty="0">
                <a:solidFill>
                  <a:srgbClr val="00B050"/>
                </a:solidFill>
              </a:rPr>
            </a:br>
            <a:endParaRPr lang="en-US" dirty="0"/>
          </a:p>
        </p:txBody>
      </p:sp>
      <p:sp>
        <p:nvSpPr>
          <p:cNvPr id="3" name="Content Placeholder 2"/>
          <p:cNvSpPr>
            <a:spLocks noGrp="1"/>
          </p:cNvSpPr>
          <p:nvPr>
            <p:ph idx="1"/>
          </p:nvPr>
        </p:nvSpPr>
        <p:spPr>
          <a:xfrm>
            <a:off x="296260" y="2360065"/>
            <a:ext cx="8229600" cy="4497935"/>
          </a:xfrm>
        </p:spPr>
        <p:txBody>
          <a:bodyPr/>
          <a:lstStyle/>
          <a:p>
            <a:r>
              <a:rPr lang="en-US" sz="2400" dirty="0">
                <a:latin typeface="Arial" pitchFamily="34" charset="0"/>
                <a:cs typeface="Arial" pitchFamily="34" charset="0"/>
              </a:rPr>
              <a:t>The importance of this cell type is that it can </a:t>
            </a:r>
            <a:r>
              <a:rPr lang="en-US" b="1" dirty="0">
                <a:solidFill>
                  <a:srgbClr val="FF0000"/>
                </a:solidFill>
                <a:latin typeface="Arial" pitchFamily="34" charset="0"/>
                <a:cs typeface="Arial" pitchFamily="34" charset="0"/>
              </a:rPr>
              <a:t>self-renew</a:t>
            </a:r>
            <a:r>
              <a:rPr lang="en-US" sz="2400" dirty="0">
                <a:latin typeface="Arial" pitchFamily="34" charset="0"/>
                <a:cs typeface="Arial" pitchFamily="34" charset="0"/>
              </a:rPr>
              <a:t> and </a:t>
            </a:r>
            <a:r>
              <a:rPr lang="en-US" b="1" dirty="0">
                <a:solidFill>
                  <a:srgbClr val="FF0000"/>
                </a:solidFill>
                <a:latin typeface="Arial" pitchFamily="34" charset="0"/>
                <a:cs typeface="Arial" pitchFamily="34" charset="0"/>
              </a:rPr>
              <a:t>differentiate</a:t>
            </a:r>
            <a:r>
              <a:rPr lang="en-US" sz="2400" dirty="0">
                <a:latin typeface="Arial" pitchFamily="34" charset="0"/>
                <a:cs typeface="Arial" pitchFamily="34" charset="0"/>
              </a:rPr>
              <a:t> </a:t>
            </a:r>
          </a:p>
          <a:p>
            <a:endParaRPr lang="en-US" dirty="0"/>
          </a:p>
        </p:txBody>
      </p:sp>
      <p:pic>
        <p:nvPicPr>
          <p:cNvPr id="6146" name="Picture 2" descr="نتیجه تصویری برای ‪The importance of stem cell type is that it can self-renew and differenti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5" y="3581704"/>
            <a:ext cx="7905750" cy="32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97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375" y="2054655"/>
            <a:ext cx="7177136" cy="3527119"/>
          </a:xfrm>
          <a:prstGeom prst="rect">
            <a:avLst/>
          </a:prstGeom>
        </p:spPr>
        <p:txBody>
          <a:bodyPr wrap="square">
            <a:spAutoFit/>
          </a:bodyPr>
          <a:lstStyle/>
          <a:p>
            <a:pPr>
              <a:lnSpc>
                <a:spcPct val="90000"/>
              </a:lnSpc>
            </a:pPr>
            <a:r>
              <a:rPr lang="en-US" sz="2400" dirty="0" smtClean="0"/>
              <a:t>In </a:t>
            </a:r>
            <a:r>
              <a:rPr lang="en-US" sz="2400" dirty="0"/>
              <a:t>embryonic stem cells, Nanog, along with Oct-3/4 and Sox2, is necessary in promoting pluripotency. </a:t>
            </a:r>
            <a:endParaRPr lang="en-US" sz="2400" dirty="0" smtClean="0"/>
          </a:p>
          <a:p>
            <a:pPr>
              <a:lnSpc>
                <a:spcPct val="90000"/>
              </a:lnSpc>
            </a:pPr>
            <a:endParaRPr lang="en-US" sz="2400" dirty="0"/>
          </a:p>
          <a:p>
            <a:pPr>
              <a:lnSpc>
                <a:spcPct val="90000"/>
              </a:lnSpc>
            </a:pPr>
            <a:endParaRPr lang="en-US" sz="2400" dirty="0" smtClean="0"/>
          </a:p>
          <a:p>
            <a:pPr>
              <a:lnSpc>
                <a:spcPct val="90000"/>
              </a:lnSpc>
            </a:pPr>
            <a:r>
              <a:rPr lang="en-US" sz="3200" b="1" dirty="0" smtClean="0">
                <a:solidFill>
                  <a:srgbClr val="00B050"/>
                </a:solidFill>
                <a:effectLst>
                  <a:outerShdw blurRad="38100" dist="38100" dir="2700000" algn="tl">
                    <a:srgbClr val="000000">
                      <a:alpha val="43137"/>
                    </a:srgbClr>
                  </a:outerShdw>
                </a:effectLst>
                <a:latin typeface="Arial" pitchFamily="34" charset="0"/>
                <a:cs typeface="Arial" pitchFamily="34" charset="0"/>
                <a:hlinkClick r:id="rId2" tooltip="LIN28"/>
              </a:rPr>
              <a:t>LIN28</a:t>
            </a:r>
            <a:endParaRPr lang="en-US" sz="32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a:p>
            <a:pPr>
              <a:lnSpc>
                <a:spcPct val="90000"/>
              </a:lnSpc>
            </a:pPr>
            <a:endParaRPr lang="en-US" sz="2400" dirty="0"/>
          </a:p>
          <a:p>
            <a:pPr>
              <a:lnSpc>
                <a:spcPct val="90000"/>
              </a:lnSpc>
            </a:pPr>
            <a:r>
              <a:rPr lang="en-US" sz="2400" dirty="0" smtClean="0"/>
              <a:t>LIN28 </a:t>
            </a:r>
            <a:r>
              <a:rPr lang="en-US" sz="2400" dirty="0"/>
              <a:t>is an </a:t>
            </a:r>
            <a:r>
              <a:rPr lang="en-US" sz="2400" dirty="0">
                <a:hlinkClick r:id="rId3" tooltip="MRNA binding protein (page does not exist)"/>
              </a:rPr>
              <a:t>mRNA binding protein</a:t>
            </a:r>
            <a:r>
              <a:rPr lang="en-US" sz="2400" dirty="0"/>
              <a:t> expressed in </a:t>
            </a:r>
            <a:r>
              <a:rPr lang="en-US" sz="2400" dirty="0">
                <a:hlinkClick r:id="rId4" tooltip="Embryonic stem cell"/>
              </a:rPr>
              <a:t>embryonic stem cells</a:t>
            </a:r>
            <a:r>
              <a:rPr lang="en-US" sz="2400" dirty="0"/>
              <a:t> and </a:t>
            </a:r>
            <a:r>
              <a:rPr lang="en-US" sz="2400" dirty="0">
                <a:hlinkClick r:id="rId5" tooltip="Embryonic carcinoma cell (page does not exist)"/>
              </a:rPr>
              <a:t>embryonic carcinoma cells</a:t>
            </a:r>
            <a:r>
              <a:rPr lang="en-US" sz="2400" dirty="0"/>
              <a:t> associated with differentiation and proliferation. (Thomson et al.) </a:t>
            </a:r>
          </a:p>
        </p:txBody>
      </p:sp>
      <p:sp>
        <p:nvSpPr>
          <p:cNvPr id="3" name="Rectangle 2"/>
          <p:cNvSpPr/>
          <p:nvPr/>
        </p:nvSpPr>
        <p:spPr>
          <a:xfrm>
            <a:off x="818158" y="1452722"/>
            <a:ext cx="1292341" cy="584775"/>
          </a:xfrm>
          <a:prstGeom prst="rect">
            <a:avLst/>
          </a:prstGeom>
        </p:spPr>
        <p:txBody>
          <a:bodyPr wrap="none">
            <a:spAutoFit/>
          </a:bodyPr>
          <a:lstStyle/>
          <a:p>
            <a:r>
              <a:rPr lang="en-US" sz="3200" b="1" u="sng" dirty="0">
                <a:solidFill>
                  <a:srgbClr val="00B0F0"/>
                </a:solidFill>
                <a:effectLst>
                  <a:outerShdw blurRad="38100" dist="38100" dir="2700000" algn="tl">
                    <a:srgbClr val="000000">
                      <a:alpha val="43137"/>
                    </a:srgbClr>
                  </a:outerShdw>
                </a:effectLst>
                <a:hlinkClick r:id="rId6" tooltip="Nanog"/>
              </a:rPr>
              <a:t>Nanog</a:t>
            </a:r>
            <a:endParaRPr lang="en-US" sz="3200" u="sng"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4405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65" y="1749245"/>
            <a:ext cx="8246070" cy="1015663"/>
          </a:xfrm>
          <a:prstGeom prst="rect">
            <a:avLst/>
          </a:prstGeom>
        </p:spPr>
        <p:txBody>
          <a:bodyPr wrap="square">
            <a:spAutoFit/>
          </a:bodyPr>
          <a:lstStyle/>
          <a:p>
            <a:r>
              <a:rPr lang="en-US" sz="2000" dirty="0">
                <a:latin typeface="TimesNewRoman"/>
              </a:rPr>
              <a:t>human iPS cells </a:t>
            </a:r>
            <a:r>
              <a:rPr lang="en-US" sz="2000" dirty="0" smtClean="0">
                <a:latin typeface="TimesNewRoman"/>
              </a:rPr>
              <a:t>are normally </a:t>
            </a:r>
            <a:r>
              <a:rPr lang="en-US" sz="2000" dirty="0">
                <a:latin typeface="TimesNewRoman"/>
              </a:rPr>
              <a:t>derived from </a:t>
            </a:r>
            <a:r>
              <a:rPr lang="en-US" sz="2000" b="1" dirty="0">
                <a:solidFill>
                  <a:srgbClr val="FF0000"/>
                </a:solidFill>
                <a:latin typeface="TimesNewRoman"/>
              </a:rPr>
              <a:t>dermal </a:t>
            </a:r>
            <a:r>
              <a:rPr lang="en-US" sz="2000" b="1" dirty="0" smtClean="0">
                <a:solidFill>
                  <a:srgbClr val="FF0000"/>
                </a:solidFill>
                <a:latin typeface="TimesNewRoman"/>
              </a:rPr>
              <a:t>fibroblasts </a:t>
            </a:r>
            <a:r>
              <a:rPr lang="en-US" sz="2000" dirty="0" smtClean="0">
                <a:latin typeface="TimesNewRoman"/>
              </a:rPr>
              <a:t>because of their </a:t>
            </a:r>
            <a:r>
              <a:rPr lang="en-US" sz="2000" dirty="0">
                <a:solidFill>
                  <a:srgbClr val="92D050"/>
                </a:solidFill>
                <a:latin typeface="TimesNewRoman"/>
              </a:rPr>
              <a:t>accessibility</a:t>
            </a:r>
            <a:r>
              <a:rPr lang="en-US" sz="2000" dirty="0">
                <a:latin typeface="TimesNewRoman"/>
              </a:rPr>
              <a:t> and relatively </a:t>
            </a:r>
            <a:r>
              <a:rPr lang="en-US" sz="2000" dirty="0">
                <a:solidFill>
                  <a:srgbClr val="92D050"/>
                </a:solidFill>
                <a:latin typeface="TimesNewRoman"/>
              </a:rPr>
              <a:t>high </a:t>
            </a:r>
            <a:r>
              <a:rPr lang="en-US" sz="2000" dirty="0" smtClean="0">
                <a:solidFill>
                  <a:srgbClr val="92D050"/>
                </a:solidFill>
                <a:latin typeface="TimesNewRoman"/>
              </a:rPr>
              <a:t>reprogramming </a:t>
            </a:r>
            <a:r>
              <a:rPr lang="en-US" sz="2000" dirty="0" smtClean="0">
                <a:latin typeface="TimesNewRoman"/>
              </a:rPr>
              <a:t>efficiency</a:t>
            </a:r>
            <a:endParaRPr lang="en-US" sz="2000" dirty="0"/>
          </a:p>
        </p:txBody>
      </p:sp>
      <p:sp>
        <p:nvSpPr>
          <p:cNvPr id="3" name="TextBox 2"/>
          <p:cNvSpPr txBox="1"/>
          <p:nvPr/>
        </p:nvSpPr>
        <p:spPr>
          <a:xfrm>
            <a:off x="448965" y="3276295"/>
            <a:ext cx="7931510" cy="2062103"/>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These </a:t>
            </a: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issues limit the wide </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application of </a:t>
            </a: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iPS </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cells</a:t>
            </a:r>
          </a:p>
          <a:p>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n-US" sz="2000" dirty="0" smtClean="0">
                <a:latin typeface="Arial" pitchFamily="34" charset="0"/>
                <a:cs typeface="Arial" pitchFamily="34" charset="0"/>
              </a:rPr>
              <a:t>During </a:t>
            </a:r>
            <a:r>
              <a:rPr lang="en-US" sz="2000" dirty="0">
                <a:latin typeface="Arial" pitchFamily="34" charset="0"/>
                <a:cs typeface="Arial" pitchFamily="34" charset="0"/>
              </a:rPr>
              <a:t>skin biopsy, </a:t>
            </a:r>
            <a:r>
              <a:rPr lang="en-US" sz="2000" dirty="0" smtClean="0">
                <a:latin typeface="Arial" pitchFamily="34" charset="0"/>
                <a:cs typeface="Arial" pitchFamily="34" charset="0"/>
              </a:rPr>
              <a:t>the exposure </a:t>
            </a:r>
            <a:r>
              <a:rPr lang="en-US" sz="2000" dirty="0">
                <a:latin typeface="Arial" pitchFamily="34" charset="0"/>
                <a:cs typeface="Arial" pitchFamily="34" charset="0"/>
              </a:rPr>
              <a:t>of the dermis to ultraviolet light might </a:t>
            </a:r>
            <a:r>
              <a:rPr lang="en-US" sz="2000" dirty="0" smtClean="0">
                <a:latin typeface="Arial" pitchFamily="34" charset="0"/>
                <a:cs typeface="Arial" pitchFamily="34" charset="0"/>
              </a:rPr>
              <a:t>increase the </a:t>
            </a:r>
            <a:r>
              <a:rPr lang="en-US" sz="2000" dirty="0">
                <a:latin typeface="Arial" pitchFamily="34" charset="0"/>
                <a:cs typeface="Arial" pitchFamily="34" charset="0"/>
              </a:rPr>
              <a:t>risk for chromosomal aberrations. In </a:t>
            </a:r>
            <a:r>
              <a:rPr lang="en-US" sz="2000" dirty="0" smtClean="0">
                <a:latin typeface="Arial" pitchFamily="34" charset="0"/>
                <a:cs typeface="Arial" pitchFamily="34" charset="0"/>
              </a:rPr>
              <a:t>addition, it </a:t>
            </a:r>
            <a:r>
              <a:rPr lang="en-US" sz="2000" dirty="0">
                <a:latin typeface="Arial" pitchFamily="34" charset="0"/>
                <a:cs typeface="Arial" pitchFamily="34" charset="0"/>
              </a:rPr>
              <a:t>cannot be ignored that patients would </a:t>
            </a:r>
            <a:r>
              <a:rPr lang="en-US" sz="2000" dirty="0" smtClean="0">
                <a:latin typeface="Arial" pitchFamily="34" charset="0"/>
                <a:cs typeface="Arial" pitchFamily="34" charset="0"/>
              </a:rPr>
              <a:t>experience the </a:t>
            </a:r>
            <a:r>
              <a:rPr lang="en-US" sz="2000" dirty="0">
                <a:latin typeface="Arial" pitchFamily="34" charset="0"/>
                <a:cs typeface="Arial" pitchFamily="34" charset="0"/>
              </a:rPr>
              <a:t>pain and the risk of infection when </a:t>
            </a:r>
            <a:r>
              <a:rPr lang="en-US" sz="2000" dirty="0" smtClean="0">
                <a:latin typeface="Arial" pitchFamily="34" charset="0"/>
                <a:cs typeface="Arial" pitchFamily="34" charset="0"/>
              </a:rPr>
              <a:t>obtaining dermal fibroblasts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80612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965" y="1901950"/>
            <a:ext cx="6260905" cy="461665"/>
          </a:xfrm>
          <a:prstGeom prst="rect">
            <a:avLst/>
          </a:prstGeom>
          <a:noFill/>
        </p:spPr>
        <p:txBody>
          <a:bodyPr wrap="square" rtlCol="0">
            <a:spAutoFit/>
          </a:bodyPr>
          <a:lstStyle/>
          <a:p>
            <a:r>
              <a:rPr lang="en-US" sz="2400" b="1" dirty="0">
                <a:solidFill>
                  <a:srgbClr val="FF0000"/>
                </a:solidFill>
              </a:rPr>
              <a:t>Blood cells </a:t>
            </a:r>
            <a:r>
              <a:rPr lang="en-US" sz="2400" dirty="0"/>
              <a:t>are the most easily accessible source</a:t>
            </a:r>
          </a:p>
        </p:txBody>
      </p:sp>
      <p:sp>
        <p:nvSpPr>
          <p:cNvPr id="3" name="TextBox 2"/>
          <p:cNvSpPr txBox="1"/>
          <p:nvPr/>
        </p:nvSpPr>
        <p:spPr>
          <a:xfrm>
            <a:off x="907080" y="2970885"/>
            <a:ext cx="8398775" cy="1569660"/>
          </a:xfrm>
          <a:prstGeom prst="rect">
            <a:avLst/>
          </a:prstGeom>
          <a:noFill/>
        </p:spPr>
        <p:txBody>
          <a:bodyPr wrap="square" rtlCol="0">
            <a:spAutoFit/>
          </a:bodyPr>
          <a:lstStyle/>
          <a:p>
            <a:r>
              <a:rPr lang="en-US" sz="2400" dirty="0"/>
              <a:t>it </a:t>
            </a:r>
            <a:r>
              <a:rPr lang="en-US" sz="2400" dirty="0" smtClean="0"/>
              <a:t>is not </a:t>
            </a:r>
            <a:r>
              <a:rPr lang="en-US" sz="2400" dirty="0"/>
              <a:t>need to maintain cell cultures extensively </a:t>
            </a:r>
            <a:r>
              <a:rPr lang="en-US" sz="2400" dirty="0" smtClean="0"/>
              <a:t>prior to </a:t>
            </a:r>
            <a:r>
              <a:rPr lang="en-US" sz="2400" dirty="0"/>
              <a:t>reprogramming </a:t>
            </a:r>
            <a:r>
              <a:rPr lang="en-US" sz="2400" dirty="0" smtClean="0"/>
              <a:t>experiments</a:t>
            </a:r>
          </a:p>
          <a:p>
            <a:endParaRPr lang="en-US" sz="2400" dirty="0" smtClean="0"/>
          </a:p>
          <a:p>
            <a:r>
              <a:rPr lang="en-US" sz="2400" dirty="0" smtClean="0"/>
              <a:t>The venipuncture </a:t>
            </a:r>
            <a:r>
              <a:rPr lang="en-US" sz="2400" dirty="0"/>
              <a:t>is safer than skin biopsy</a:t>
            </a:r>
          </a:p>
        </p:txBody>
      </p:sp>
      <p:sp>
        <p:nvSpPr>
          <p:cNvPr id="4" name="Right Arrow 3"/>
          <p:cNvSpPr/>
          <p:nvPr/>
        </p:nvSpPr>
        <p:spPr>
          <a:xfrm>
            <a:off x="601670" y="3123590"/>
            <a:ext cx="305410" cy="26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01670" y="4149779"/>
            <a:ext cx="305410" cy="26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7080" y="4885021"/>
            <a:ext cx="7940660" cy="830997"/>
          </a:xfrm>
          <a:prstGeom prst="rect">
            <a:avLst/>
          </a:prstGeom>
          <a:noFill/>
        </p:spPr>
        <p:txBody>
          <a:bodyPr wrap="square" rtlCol="0">
            <a:spAutoFit/>
          </a:bodyPr>
          <a:lstStyle/>
          <a:p>
            <a:r>
              <a:rPr lang="en-US" sz="2400" dirty="0" smtClean="0"/>
              <a:t>Numerous peripheral </a:t>
            </a:r>
            <a:r>
              <a:rPr lang="en-US" sz="2400" dirty="0"/>
              <a:t>blood samples have already been frozen</a:t>
            </a:r>
          </a:p>
          <a:p>
            <a:r>
              <a:rPr lang="en-US" sz="2400" dirty="0"/>
              <a:t>and stored in blood banks</a:t>
            </a:r>
          </a:p>
        </p:txBody>
      </p:sp>
      <p:sp>
        <p:nvSpPr>
          <p:cNvPr id="7" name="Right Arrow 6"/>
          <p:cNvSpPr/>
          <p:nvPr/>
        </p:nvSpPr>
        <p:spPr>
          <a:xfrm>
            <a:off x="601670" y="5034305"/>
            <a:ext cx="305410" cy="26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144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380" y="527605"/>
            <a:ext cx="7329839" cy="954107"/>
          </a:xfrm>
          <a:prstGeom prst="rect">
            <a:avLst/>
          </a:prstGeom>
        </p:spPr>
        <p:txBody>
          <a:bodyPr wrap="square">
            <a:spAutoFit/>
          </a:bodyPr>
          <a:lstStyle/>
          <a:p>
            <a:r>
              <a:rPr lang="en-US" sz="2800" dirty="0" smtClean="0">
                <a:solidFill>
                  <a:schemeClr val="tx1">
                    <a:lumMod val="95000"/>
                    <a:lumOff val="5000"/>
                  </a:schemeClr>
                </a:solidFill>
                <a:latin typeface="TimesNewRoman"/>
              </a:rPr>
              <a:t>The reprogramming of </a:t>
            </a:r>
            <a:r>
              <a:rPr lang="en-US" sz="2800" dirty="0" smtClean="0">
                <a:solidFill>
                  <a:srgbClr val="FF0000"/>
                </a:solidFill>
                <a:latin typeface="TimesNewRoman"/>
              </a:rPr>
              <a:t>peripheral blood cells</a:t>
            </a:r>
          </a:p>
          <a:p>
            <a:r>
              <a:rPr lang="en-US" sz="2800" dirty="0" smtClean="0">
                <a:solidFill>
                  <a:schemeClr val="tx1">
                    <a:lumMod val="95000"/>
                    <a:lumOff val="5000"/>
                  </a:schemeClr>
                </a:solidFill>
                <a:latin typeface="TimesNewRoman"/>
              </a:rPr>
              <a:t>started with research on mice </a:t>
            </a:r>
            <a:r>
              <a:rPr lang="en-US" sz="2800" b="1" dirty="0" smtClean="0">
                <a:solidFill>
                  <a:schemeClr val="tx1">
                    <a:lumMod val="75000"/>
                    <a:lumOff val="25000"/>
                  </a:schemeClr>
                </a:solidFill>
                <a:effectLst>
                  <a:outerShdw blurRad="38100" dist="38100" dir="2700000" algn="tl">
                    <a:srgbClr val="000000">
                      <a:alpha val="43137"/>
                    </a:srgbClr>
                  </a:outerShdw>
                </a:effectLst>
                <a:latin typeface="TimesNewRoman"/>
              </a:rPr>
              <a:t>in 2008.</a:t>
            </a:r>
            <a:endParaRPr lang="en-US"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3" name="Rectangle 2"/>
          <p:cNvSpPr/>
          <p:nvPr/>
        </p:nvSpPr>
        <p:spPr>
          <a:xfrm>
            <a:off x="296260" y="1525107"/>
            <a:ext cx="7787955" cy="1015663"/>
          </a:xfrm>
          <a:prstGeom prst="rect">
            <a:avLst/>
          </a:prstGeom>
        </p:spPr>
        <p:txBody>
          <a:bodyPr wrap="square">
            <a:spAutoFit/>
          </a:bodyPr>
          <a:lstStyle/>
          <a:p>
            <a:r>
              <a:rPr lang="en-US" sz="2000" dirty="0">
                <a:latin typeface="TimesNewRoman"/>
              </a:rPr>
              <a:t>utilized </a:t>
            </a:r>
            <a:r>
              <a:rPr lang="en-US" sz="2000" dirty="0" smtClean="0">
                <a:latin typeface="TimesNewRoman"/>
              </a:rPr>
              <a:t>retroviral-mediated factors</a:t>
            </a:r>
          </a:p>
          <a:p>
            <a:r>
              <a:rPr lang="en-US" sz="2000" dirty="0" smtClean="0">
                <a:latin typeface="TimesNewRoman"/>
              </a:rPr>
              <a:t> </a:t>
            </a:r>
            <a:r>
              <a:rPr lang="en-US" sz="2000" dirty="0">
                <a:solidFill>
                  <a:srgbClr val="92D050"/>
                </a:solidFill>
                <a:latin typeface="TimesNewRoman"/>
              </a:rPr>
              <a:t>(</a:t>
            </a:r>
            <a:r>
              <a:rPr lang="en-US" sz="2000" i="1" dirty="0" smtClean="0">
                <a:solidFill>
                  <a:srgbClr val="92D050"/>
                </a:solidFill>
                <a:latin typeface="TimesNewRoman,Italic"/>
              </a:rPr>
              <a:t>Oct3/4</a:t>
            </a:r>
            <a:r>
              <a:rPr lang="en-US" sz="2000" dirty="0" smtClean="0">
                <a:solidFill>
                  <a:srgbClr val="92D050"/>
                </a:solidFill>
                <a:latin typeface="TimesNewRoman"/>
              </a:rPr>
              <a:t>,</a:t>
            </a:r>
            <a:r>
              <a:rPr lang="en-US" sz="2000" i="1" dirty="0" smtClean="0">
                <a:solidFill>
                  <a:srgbClr val="92D050"/>
                </a:solidFill>
                <a:latin typeface="TimesNewRoman,Italic"/>
              </a:rPr>
              <a:t>Klf4</a:t>
            </a:r>
            <a:r>
              <a:rPr lang="en-US" sz="2000" dirty="0">
                <a:solidFill>
                  <a:srgbClr val="92D050"/>
                </a:solidFill>
                <a:latin typeface="TimesNewRoman"/>
              </a:rPr>
              <a:t>, </a:t>
            </a:r>
            <a:r>
              <a:rPr lang="en-US" sz="2000" i="1" dirty="0">
                <a:solidFill>
                  <a:srgbClr val="92D050"/>
                </a:solidFill>
                <a:latin typeface="TimesNewRoman,Italic"/>
              </a:rPr>
              <a:t>Sox2</a:t>
            </a:r>
            <a:r>
              <a:rPr lang="en-US" sz="2000" dirty="0">
                <a:solidFill>
                  <a:srgbClr val="92D050"/>
                </a:solidFill>
                <a:latin typeface="TimesNewRoman"/>
              </a:rPr>
              <a:t>, and </a:t>
            </a:r>
            <a:r>
              <a:rPr lang="en-US" sz="2000" i="1" dirty="0">
                <a:solidFill>
                  <a:srgbClr val="92D050"/>
                </a:solidFill>
                <a:latin typeface="TimesNewRoman,Italic"/>
              </a:rPr>
              <a:t>c-Myc</a:t>
            </a:r>
            <a:r>
              <a:rPr lang="en-US" sz="2000" dirty="0" smtClean="0">
                <a:solidFill>
                  <a:srgbClr val="92D050"/>
                </a:solidFill>
                <a:latin typeface="TimesNewRoman"/>
              </a:rPr>
              <a:t>)</a:t>
            </a:r>
          </a:p>
          <a:p>
            <a:r>
              <a:rPr lang="en-US" sz="2000" dirty="0" smtClean="0">
                <a:latin typeface="TimesNewRoman"/>
              </a:rPr>
              <a:t> </a:t>
            </a:r>
            <a:r>
              <a:rPr lang="en-US" sz="2000" dirty="0">
                <a:latin typeface="TimesNewRoman"/>
              </a:rPr>
              <a:t>to reprogram mouse </a:t>
            </a:r>
            <a:r>
              <a:rPr lang="en-US" sz="2000" dirty="0" smtClean="0">
                <a:latin typeface="TimesNewRoman"/>
              </a:rPr>
              <a:t>B and T </a:t>
            </a:r>
            <a:r>
              <a:rPr lang="en-US" sz="2000" dirty="0">
                <a:latin typeface="TimesNewRoman"/>
              </a:rPr>
              <a:t>lymphocytes.</a:t>
            </a:r>
            <a:endParaRPr lang="en-US" sz="2000" dirty="0"/>
          </a:p>
        </p:txBody>
      </p:sp>
      <p:sp>
        <p:nvSpPr>
          <p:cNvPr id="6" name="Rectangle 5"/>
          <p:cNvSpPr/>
          <p:nvPr/>
        </p:nvSpPr>
        <p:spPr>
          <a:xfrm>
            <a:off x="71841" y="3192226"/>
            <a:ext cx="4572000" cy="954107"/>
          </a:xfrm>
          <a:prstGeom prst="rect">
            <a:avLst/>
          </a:prstGeom>
        </p:spPr>
        <p:txBody>
          <a:bodyPr>
            <a:spAutoFit/>
          </a:bodyPr>
          <a:lstStyle/>
          <a:p>
            <a:r>
              <a:rPr lang="en-US" sz="1400" dirty="0">
                <a:latin typeface="TimesNewRoman"/>
              </a:rPr>
              <a:t>Hong </a:t>
            </a:r>
            <a:r>
              <a:rPr lang="en-US" sz="1400" i="1" dirty="0">
                <a:latin typeface="TimesNewRoman,Italic"/>
              </a:rPr>
              <a:t>et al</a:t>
            </a:r>
            <a:r>
              <a:rPr lang="en-US" sz="1400" dirty="0">
                <a:latin typeface="TimesNewRoman"/>
              </a:rPr>
              <a:t>. (2009) generated</a:t>
            </a:r>
          </a:p>
          <a:p>
            <a:r>
              <a:rPr lang="en-US" sz="1400" dirty="0">
                <a:latin typeface="TimesNewRoman"/>
              </a:rPr>
              <a:t>iPS cells from mouse T </a:t>
            </a:r>
            <a:r>
              <a:rPr lang="en-US" sz="1400" dirty="0" smtClean="0">
                <a:latin typeface="TimesNewRoman"/>
              </a:rPr>
              <a:t>lymphocytes</a:t>
            </a:r>
          </a:p>
          <a:p>
            <a:r>
              <a:rPr lang="en-US" sz="1400" dirty="0" smtClean="0">
                <a:latin typeface="TimesNewRoman"/>
              </a:rPr>
              <a:t> </a:t>
            </a:r>
            <a:r>
              <a:rPr lang="en-US" sz="1400" dirty="0">
                <a:latin typeface="TimesNewRoman"/>
              </a:rPr>
              <a:t>by the </a:t>
            </a:r>
            <a:r>
              <a:rPr lang="en-US" sz="1400" dirty="0" smtClean="0">
                <a:latin typeface="TimesNewRoman"/>
              </a:rPr>
              <a:t>introduction of </a:t>
            </a:r>
            <a:r>
              <a:rPr lang="en-US" sz="1400" i="1" dirty="0">
                <a:latin typeface="TimesNewRoman,Italic"/>
              </a:rPr>
              <a:t>Oct3/4</a:t>
            </a:r>
            <a:r>
              <a:rPr lang="en-US" sz="1400" dirty="0">
                <a:latin typeface="TimesNewRoman"/>
              </a:rPr>
              <a:t>, </a:t>
            </a:r>
            <a:r>
              <a:rPr lang="en-US" sz="1400" i="1" dirty="0">
                <a:latin typeface="TimesNewRoman,Italic"/>
              </a:rPr>
              <a:t>Sox2</a:t>
            </a:r>
            <a:r>
              <a:rPr lang="en-US" sz="1400" dirty="0" smtClean="0">
                <a:latin typeface="TimesNewRoman"/>
              </a:rPr>
              <a:t>,</a:t>
            </a:r>
          </a:p>
          <a:p>
            <a:r>
              <a:rPr lang="en-US" sz="1400" dirty="0" smtClean="0">
                <a:latin typeface="TimesNewRoman"/>
              </a:rPr>
              <a:t> </a:t>
            </a:r>
            <a:r>
              <a:rPr lang="en-US" sz="1400" i="1" dirty="0">
                <a:latin typeface="TimesNewRoman,Italic"/>
              </a:rPr>
              <a:t>Klf4</a:t>
            </a:r>
            <a:r>
              <a:rPr lang="en-US" sz="1400" dirty="0">
                <a:latin typeface="TimesNewRoman"/>
              </a:rPr>
              <a:t>, and </a:t>
            </a:r>
            <a:r>
              <a:rPr lang="en-US" sz="1400" i="1" dirty="0" smtClean="0">
                <a:latin typeface="TimesNewRoman,Italic"/>
              </a:rPr>
              <a:t>c-Myc</a:t>
            </a:r>
            <a:r>
              <a:rPr lang="en-US" sz="1400" dirty="0" smtClean="0">
                <a:latin typeface="TimesNewRoman"/>
              </a:rPr>
              <a:t>.</a:t>
            </a:r>
            <a:endParaRPr lang="en-US" sz="1400" dirty="0"/>
          </a:p>
        </p:txBody>
      </p:sp>
      <p:sp>
        <p:nvSpPr>
          <p:cNvPr id="8" name="Oval Callout 7"/>
          <p:cNvSpPr/>
          <p:nvPr/>
        </p:nvSpPr>
        <p:spPr>
          <a:xfrm>
            <a:off x="71841" y="3581705"/>
            <a:ext cx="3366702" cy="208336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نتیجه تصویری برای ‪generated iPS cells from mouse T lymphoc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771"/>
            <a:ext cx="9000445" cy="424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47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1433183"/>
            <a:ext cx="4572000" cy="1384995"/>
          </a:xfrm>
          <a:prstGeom prst="rect">
            <a:avLst/>
          </a:prstGeom>
        </p:spPr>
        <p:txBody>
          <a:bodyPr>
            <a:spAutoFit/>
          </a:bodyPr>
          <a:lstStyle/>
          <a:p>
            <a:r>
              <a:rPr lang="en-US" sz="1400" dirty="0">
                <a:latin typeface="TimesNewRoman"/>
              </a:rPr>
              <a:t>After mouse peripheral blood cells </a:t>
            </a:r>
            <a:r>
              <a:rPr lang="en-US" sz="1400" dirty="0" smtClean="0">
                <a:latin typeface="TimesNewRoman"/>
              </a:rPr>
              <a:t>were</a:t>
            </a:r>
          </a:p>
          <a:p>
            <a:r>
              <a:rPr lang="en-US" sz="1400" dirty="0" smtClean="0">
                <a:latin typeface="TimesNewRoman"/>
              </a:rPr>
              <a:t>reprogrammed,</a:t>
            </a:r>
            <a:r>
              <a:rPr lang="da-DK" sz="1400" dirty="0" smtClean="0">
                <a:latin typeface="TimesNewRoman"/>
              </a:rPr>
              <a:t>Haase </a:t>
            </a:r>
            <a:r>
              <a:rPr lang="da-DK" sz="1400" i="1" dirty="0">
                <a:latin typeface="TimesNewRoman,Italic"/>
              </a:rPr>
              <a:t>et al</a:t>
            </a:r>
            <a:r>
              <a:rPr lang="da-DK" sz="1400" dirty="0">
                <a:latin typeface="TimesNewRoman"/>
              </a:rPr>
              <a:t>. (2009</a:t>
            </a:r>
            <a:r>
              <a:rPr lang="da-DK" sz="1400" dirty="0" smtClean="0">
                <a:latin typeface="TimesNewRoman"/>
              </a:rPr>
              <a:t>)</a:t>
            </a:r>
          </a:p>
          <a:p>
            <a:r>
              <a:rPr lang="da-DK" sz="1400" dirty="0" smtClean="0">
                <a:latin typeface="TimesNewRoman"/>
              </a:rPr>
              <a:t>generated </a:t>
            </a:r>
            <a:r>
              <a:rPr lang="da-DK" sz="1400" dirty="0">
                <a:latin typeface="TimesNewRoman"/>
              </a:rPr>
              <a:t>human </a:t>
            </a:r>
            <a:r>
              <a:rPr lang="da-DK" sz="1400" dirty="0" smtClean="0">
                <a:latin typeface="TimesNewRoman"/>
              </a:rPr>
              <a:t>iPS</a:t>
            </a:r>
            <a:r>
              <a:rPr lang="en-US" sz="1400" dirty="0" smtClean="0">
                <a:latin typeface="TimesNewRoman"/>
              </a:rPr>
              <a:t>cells </a:t>
            </a:r>
            <a:r>
              <a:rPr lang="en-US" sz="1400" dirty="0">
                <a:latin typeface="TimesNewRoman"/>
              </a:rPr>
              <a:t>from cord </a:t>
            </a:r>
            <a:r>
              <a:rPr lang="en-US" sz="1400" dirty="0" smtClean="0">
                <a:latin typeface="TimesNewRoman"/>
              </a:rPr>
              <a:t>blood</a:t>
            </a:r>
          </a:p>
          <a:p>
            <a:r>
              <a:rPr lang="en-US" sz="1400" dirty="0" smtClean="0">
                <a:latin typeface="TimesNewRoman"/>
              </a:rPr>
              <a:t>(</a:t>
            </a:r>
            <a:r>
              <a:rPr lang="en-US" sz="1400" dirty="0">
                <a:latin typeface="TimesNewRoman"/>
              </a:rPr>
              <a:t>CB). It is an advantage that </a:t>
            </a:r>
            <a:r>
              <a:rPr lang="en-US" sz="1400" dirty="0" smtClean="0">
                <a:latin typeface="TimesNewRoman"/>
              </a:rPr>
              <a:t>CB can be</a:t>
            </a:r>
          </a:p>
          <a:p>
            <a:r>
              <a:rPr lang="en-US" sz="1400" dirty="0" smtClean="0">
                <a:latin typeface="TimesNewRoman"/>
              </a:rPr>
              <a:t> </a:t>
            </a:r>
            <a:r>
              <a:rPr lang="en-US" sz="1400" dirty="0">
                <a:latin typeface="TimesNewRoman"/>
              </a:rPr>
              <a:t>obtained from public and commercial CB</a:t>
            </a:r>
          </a:p>
          <a:p>
            <a:r>
              <a:rPr lang="en-US" sz="1400" dirty="0" smtClean="0">
                <a:latin typeface="TimesNewRoman"/>
              </a:rPr>
              <a:t>   banks </a:t>
            </a:r>
            <a:r>
              <a:rPr lang="en-US" sz="1400" dirty="0">
                <a:latin typeface="TimesNewRoman"/>
              </a:rPr>
              <a:t>without any risk to donors.</a:t>
            </a:r>
            <a:endParaRPr lang="en-US" sz="1400" dirty="0"/>
          </a:p>
        </p:txBody>
      </p:sp>
      <p:sp>
        <p:nvSpPr>
          <p:cNvPr id="3" name="Oval Callout 2"/>
          <p:cNvSpPr/>
          <p:nvPr/>
        </p:nvSpPr>
        <p:spPr>
          <a:xfrm>
            <a:off x="358813" y="985720"/>
            <a:ext cx="3664919" cy="227992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54375" y="4389029"/>
            <a:ext cx="4572000" cy="523220"/>
          </a:xfrm>
          <a:prstGeom prst="rect">
            <a:avLst/>
          </a:prstGeom>
        </p:spPr>
        <p:txBody>
          <a:bodyPr>
            <a:spAutoFit/>
          </a:bodyPr>
          <a:lstStyle/>
          <a:p>
            <a:r>
              <a:rPr lang="en-US" sz="1400" dirty="0" smtClean="0">
                <a:latin typeface="TimesNewRoman"/>
              </a:rPr>
              <a:t>the use of CB is still limited because</a:t>
            </a:r>
          </a:p>
          <a:p>
            <a:r>
              <a:rPr lang="en-US" sz="1400" dirty="0" smtClean="0">
                <a:latin typeface="TimesNewRoman"/>
              </a:rPr>
              <a:t> it can only be obtained from neonates.</a:t>
            </a:r>
            <a:endParaRPr lang="en-US" sz="1400" dirty="0"/>
          </a:p>
        </p:txBody>
      </p:sp>
      <p:sp>
        <p:nvSpPr>
          <p:cNvPr id="5" name="Oval Callout 4"/>
          <p:cNvSpPr/>
          <p:nvPr/>
        </p:nvSpPr>
        <p:spPr>
          <a:xfrm>
            <a:off x="563153" y="4039820"/>
            <a:ext cx="3256237" cy="1221639"/>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7170" name="Picture 2" descr="نتیجه تصویری برای ‪generated human iPScells from cord b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294" y="527605"/>
            <a:ext cx="4724705" cy="633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922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965" y="1443835"/>
            <a:ext cx="7940660" cy="646331"/>
          </a:xfrm>
          <a:prstGeom prst="rect">
            <a:avLst/>
          </a:prstGeom>
        </p:spPr>
        <p:txBody>
          <a:bodyPr wrap="square">
            <a:spAutoFit/>
          </a:bodyPr>
          <a:lstStyle/>
          <a:p>
            <a:r>
              <a:rPr lang="en-US" dirty="0">
                <a:solidFill>
                  <a:srgbClr val="2A5A06"/>
                </a:solidFill>
                <a:latin typeface="Arial" pitchFamily="34" charset="0"/>
                <a:cs typeface="Arial" pitchFamily="34" charset="0"/>
              </a:rPr>
              <a:t>Loh</a:t>
            </a:r>
            <a:r>
              <a:rPr lang="en-US" dirty="0">
                <a:latin typeface="Arial" pitchFamily="34" charset="0"/>
                <a:cs typeface="Arial" pitchFamily="34" charset="0"/>
              </a:rPr>
              <a:t> </a:t>
            </a:r>
            <a:r>
              <a:rPr lang="en-US" i="1" dirty="0">
                <a:latin typeface="Arial" pitchFamily="34" charset="0"/>
                <a:cs typeface="Arial" pitchFamily="34" charset="0"/>
              </a:rPr>
              <a:t>et al</a:t>
            </a:r>
            <a:r>
              <a:rPr lang="en-US" dirty="0">
                <a:latin typeface="Arial" pitchFamily="34" charset="0"/>
                <a:cs typeface="Arial" pitchFamily="34" charset="0"/>
              </a:rPr>
              <a:t>. (</a:t>
            </a:r>
            <a:r>
              <a:rPr lang="en-US" dirty="0" smtClean="0">
                <a:latin typeface="Arial" pitchFamily="34" charset="0"/>
                <a:cs typeface="Arial" pitchFamily="34" charset="0"/>
              </a:rPr>
              <a:t>2010) separated Mononuclear cells </a:t>
            </a:r>
            <a:r>
              <a:rPr lang="en-US" dirty="0">
                <a:latin typeface="Arial" pitchFamily="34" charset="0"/>
                <a:cs typeface="Arial" pitchFamily="34" charset="0"/>
              </a:rPr>
              <a:t>(PBMCs) </a:t>
            </a:r>
            <a:r>
              <a:rPr lang="en-US" dirty="0" smtClean="0">
                <a:latin typeface="Arial" pitchFamily="34" charset="0"/>
                <a:cs typeface="Arial" pitchFamily="34" charset="0"/>
              </a:rPr>
              <a:t>and CD34+ cells (</a:t>
            </a:r>
            <a:r>
              <a:rPr lang="en-US" dirty="0">
                <a:latin typeface="Arial" pitchFamily="34" charset="0"/>
                <a:cs typeface="Arial" pitchFamily="34" charset="0"/>
              </a:rPr>
              <a:t>PBCD34+) </a:t>
            </a:r>
            <a:r>
              <a:rPr lang="en-US" dirty="0" smtClean="0">
                <a:latin typeface="Arial" pitchFamily="34" charset="0"/>
                <a:cs typeface="Arial" pitchFamily="34" charset="0"/>
              </a:rPr>
              <a:t>from peripheral blood samples</a:t>
            </a:r>
            <a:endParaRPr lang="en-US" dirty="0">
              <a:latin typeface="Arial" pitchFamily="34" charset="0"/>
              <a:cs typeface="Arial" pitchFamily="34" charset="0"/>
            </a:endParaRPr>
          </a:p>
        </p:txBody>
      </p:sp>
      <p:sp>
        <p:nvSpPr>
          <p:cNvPr id="5" name="Rectangle 4"/>
          <p:cNvSpPr/>
          <p:nvPr/>
        </p:nvSpPr>
        <p:spPr>
          <a:xfrm>
            <a:off x="439814" y="2512770"/>
            <a:ext cx="8704186" cy="646331"/>
          </a:xfrm>
          <a:prstGeom prst="rect">
            <a:avLst/>
          </a:prstGeom>
        </p:spPr>
        <p:txBody>
          <a:bodyPr wrap="square">
            <a:spAutoFit/>
          </a:bodyPr>
          <a:lstStyle/>
          <a:p>
            <a:r>
              <a:rPr lang="en-US" dirty="0">
                <a:latin typeface="Arial" pitchFamily="34" charset="0"/>
                <a:cs typeface="Arial" pitchFamily="34" charset="0"/>
              </a:rPr>
              <a:t>Staerk </a:t>
            </a:r>
            <a:r>
              <a:rPr lang="en-US" i="1" dirty="0">
                <a:latin typeface="Arial" pitchFamily="34" charset="0"/>
                <a:cs typeface="Arial" pitchFamily="34" charset="0"/>
              </a:rPr>
              <a:t>et al</a:t>
            </a:r>
            <a:r>
              <a:rPr lang="en-US" dirty="0">
                <a:latin typeface="Arial" pitchFamily="34" charset="0"/>
                <a:cs typeface="Arial" pitchFamily="34" charset="0"/>
              </a:rPr>
              <a:t>. (</a:t>
            </a:r>
            <a:r>
              <a:rPr lang="en-US" dirty="0" smtClean="0">
                <a:latin typeface="Arial" pitchFamily="34" charset="0"/>
                <a:cs typeface="Arial" pitchFamily="34" charset="0"/>
              </a:rPr>
              <a:t>2010) utilized a </a:t>
            </a:r>
            <a:r>
              <a:rPr lang="en-US" dirty="0" smtClean="0">
                <a:solidFill>
                  <a:srgbClr val="FF0000"/>
                </a:solidFill>
                <a:latin typeface="Arial" pitchFamily="34" charset="0"/>
                <a:cs typeface="Arial" pitchFamily="34" charset="0"/>
              </a:rPr>
              <a:t>doxycycline-inducible</a:t>
            </a:r>
            <a:r>
              <a:rPr lang="en-US" dirty="0" smtClean="0">
                <a:latin typeface="Arial" pitchFamily="34" charset="0"/>
                <a:cs typeface="Arial" pitchFamily="34" charset="0"/>
              </a:rPr>
              <a:t> </a:t>
            </a:r>
            <a:r>
              <a:rPr lang="en-US" dirty="0" err="1" smtClean="0">
                <a:latin typeface="Arial" pitchFamily="34" charset="0"/>
                <a:cs typeface="Arial" pitchFamily="34" charset="0"/>
              </a:rPr>
              <a:t>lentivirus</a:t>
            </a:r>
            <a:r>
              <a:rPr lang="en-US" dirty="0">
                <a:latin typeface="Arial" pitchFamily="34" charset="0"/>
                <a:cs typeface="Arial" pitchFamily="34" charset="0"/>
              </a:rPr>
              <a:t> </a:t>
            </a:r>
            <a:r>
              <a:rPr lang="en-US" dirty="0" smtClean="0">
                <a:latin typeface="Arial" pitchFamily="34" charset="0"/>
                <a:cs typeface="Arial" pitchFamily="34" charset="0"/>
              </a:rPr>
              <a:t>construct to </a:t>
            </a:r>
            <a:r>
              <a:rPr lang="en-US" dirty="0">
                <a:latin typeface="Arial" pitchFamily="34" charset="0"/>
                <a:cs typeface="Arial" pitchFamily="34" charset="0"/>
              </a:rPr>
              <a:t>derive iPS </a:t>
            </a:r>
            <a:r>
              <a:rPr lang="en-US" dirty="0" smtClean="0">
                <a:latin typeface="Arial" pitchFamily="34" charset="0"/>
                <a:cs typeface="Arial" pitchFamily="34" charset="0"/>
              </a:rPr>
              <a:t>cells from T lymphocytes </a:t>
            </a:r>
            <a:r>
              <a:rPr lang="en-US" dirty="0">
                <a:latin typeface="Arial" pitchFamily="34" charset="0"/>
                <a:cs typeface="Arial" pitchFamily="34" charset="0"/>
              </a:rPr>
              <a:t>and </a:t>
            </a:r>
            <a:r>
              <a:rPr lang="en-US" dirty="0" smtClean="0">
                <a:latin typeface="Arial" pitchFamily="34" charset="0"/>
                <a:cs typeface="Arial" pitchFamily="34" charset="0"/>
              </a:rPr>
              <a:t>Myeloid cells</a:t>
            </a:r>
            <a:endParaRPr lang="en-US" dirty="0">
              <a:latin typeface="Arial" pitchFamily="34" charset="0"/>
              <a:cs typeface="Arial" pitchFamily="34" charset="0"/>
            </a:endParaRPr>
          </a:p>
        </p:txBody>
      </p:sp>
      <p:sp>
        <p:nvSpPr>
          <p:cNvPr id="7" name="Rectangle 6"/>
          <p:cNvSpPr/>
          <p:nvPr/>
        </p:nvSpPr>
        <p:spPr>
          <a:xfrm>
            <a:off x="601670" y="4027531"/>
            <a:ext cx="7635250" cy="707886"/>
          </a:xfrm>
          <a:prstGeom prst="rect">
            <a:avLst/>
          </a:prstGeom>
        </p:spPr>
        <p:txBody>
          <a:bodyPr wrap="square">
            <a:spAutoFit/>
          </a:bodyPr>
          <a:lstStyle/>
          <a:p>
            <a:r>
              <a:rPr lang="en-US" sz="2000" dirty="0">
                <a:solidFill>
                  <a:srgbClr val="00B050"/>
                </a:solidFill>
                <a:latin typeface="TimesNewRoman"/>
              </a:rPr>
              <a:t>reprogramming efficiency of T lymphocytes was higher than that of myeloid cells</a:t>
            </a:r>
            <a:endParaRPr lang="en-US" sz="2000" dirty="0">
              <a:solidFill>
                <a:srgbClr val="00B050"/>
              </a:solidFill>
            </a:endParaRPr>
          </a:p>
        </p:txBody>
      </p:sp>
      <p:cxnSp>
        <p:nvCxnSpPr>
          <p:cNvPr id="9" name="Straight Arrow Connector 8"/>
          <p:cNvCxnSpPr>
            <a:endCxn id="7" idx="0"/>
          </p:cNvCxnSpPr>
          <p:nvPr/>
        </p:nvCxnSpPr>
        <p:spPr>
          <a:xfrm>
            <a:off x="4419295" y="3276295"/>
            <a:ext cx="0" cy="751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0" y="4497935"/>
            <a:ext cx="1527050" cy="746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44950" y="4497935"/>
            <a:ext cx="1374346" cy="746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8965" y="5299821"/>
            <a:ext cx="3002745" cy="461665"/>
          </a:xfrm>
          <a:prstGeom prst="rect">
            <a:avLst/>
          </a:prstGeom>
        </p:spPr>
        <p:txBody>
          <a:bodyPr wrap="none">
            <a:spAutoFit/>
          </a:bodyPr>
          <a:lstStyle/>
          <a:p>
            <a:r>
              <a:rPr lang="en-US" sz="2400" b="1" i="1" dirty="0">
                <a:solidFill>
                  <a:srgbClr val="FF0000"/>
                </a:solidFill>
                <a:effectLst>
                  <a:outerShdw blurRad="38100" dist="38100" dir="2700000" algn="tl">
                    <a:srgbClr val="000000">
                      <a:alpha val="43137"/>
                    </a:srgbClr>
                  </a:outerShdw>
                </a:effectLst>
                <a:latin typeface="TimesNewRoman"/>
              </a:rPr>
              <a:t>higher</a:t>
            </a:r>
            <a:r>
              <a:rPr lang="en-US" sz="2400" b="1" i="1" dirty="0">
                <a:solidFill>
                  <a:srgbClr val="7ABC32"/>
                </a:solidFill>
                <a:effectLst>
                  <a:outerShdw blurRad="38100" dist="38100" dir="2700000" algn="tl">
                    <a:srgbClr val="000000">
                      <a:alpha val="43137"/>
                    </a:srgbClr>
                  </a:outerShdw>
                </a:effectLst>
                <a:latin typeface="TimesNewRoman"/>
              </a:rPr>
              <a:t> </a:t>
            </a:r>
            <a:r>
              <a:rPr lang="en-US" sz="2400" b="1" i="1" u="sng" dirty="0">
                <a:solidFill>
                  <a:schemeClr val="tx1">
                    <a:lumMod val="95000"/>
                    <a:lumOff val="5000"/>
                  </a:schemeClr>
                </a:solidFill>
                <a:effectLst>
                  <a:outerShdw blurRad="38100" dist="38100" dir="2700000" algn="tl">
                    <a:srgbClr val="000000">
                      <a:alpha val="43137"/>
                    </a:srgbClr>
                  </a:outerShdw>
                </a:effectLst>
                <a:latin typeface="TimesNewRoman"/>
              </a:rPr>
              <a:t>proliferation</a:t>
            </a:r>
          </a:p>
        </p:txBody>
      </p:sp>
      <p:sp>
        <p:nvSpPr>
          <p:cNvPr id="24" name="Rectangle 23"/>
          <p:cNvSpPr/>
          <p:nvPr/>
        </p:nvSpPr>
        <p:spPr>
          <a:xfrm>
            <a:off x="4366622" y="5330599"/>
            <a:ext cx="4204997"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latin typeface="TimesNewRoman"/>
              </a:rPr>
              <a:t>better</a:t>
            </a:r>
            <a:r>
              <a:rPr lang="en-US" dirty="0">
                <a:latin typeface="TimesNewRoman"/>
              </a:rPr>
              <a:t> </a:t>
            </a:r>
            <a:r>
              <a:rPr lang="en-US" sz="2000" b="1" i="1" u="sng" dirty="0">
                <a:effectLst>
                  <a:outerShdw blurRad="38100" dist="38100" dir="2700000" algn="tl">
                    <a:srgbClr val="000000">
                      <a:alpha val="43137"/>
                    </a:srgbClr>
                  </a:outerShdw>
                </a:effectLst>
                <a:latin typeface="TimesNewRoman"/>
              </a:rPr>
              <a:t>long-term growth potential</a:t>
            </a:r>
          </a:p>
        </p:txBody>
      </p:sp>
    </p:spTree>
    <p:extLst>
      <p:ext uri="{BB962C8B-B14F-4D97-AF65-F5344CB8AC3E}">
        <p14:creationId xmlns:p14="http://schemas.microsoft.com/office/powerpoint/2010/main" val="1148533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ourney to iPS Cell our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49246"/>
            <a:ext cx="9144000" cy="488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84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310" y="2818180"/>
            <a:ext cx="5230919" cy="923330"/>
          </a:xfrm>
          <a:prstGeom prst="rect">
            <a:avLst/>
          </a:prstGeom>
        </p:spPr>
        <p:txBody>
          <a:bodyPr wrap="none">
            <a:spAutoFit/>
          </a:bodyPr>
          <a:lstStyle/>
          <a:p>
            <a:r>
              <a:rPr lang="en-US" sz="5400" b="1" dirty="0">
                <a:solidFill>
                  <a:srgbClr val="00B050"/>
                </a:solidFill>
                <a:effectLst>
                  <a:outerShdw blurRad="38100" dist="38100" dir="2700000" algn="tl">
                    <a:srgbClr val="000000">
                      <a:alpha val="43137"/>
                    </a:srgbClr>
                  </a:outerShdw>
                </a:effectLst>
              </a:rPr>
              <a:t>Disease modeling</a:t>
            </a:r>
            <a:endParaRPr lang="en-US" sz="5400" dirty="0">
              <a:solidFill>
                <a:srgbClr val="00B050"/>
              </a:solidFill>
              <a:effectLst>
                <a:outerShdw blurRad="38100" dist="38100" dir="2700000" algn="tl">
                  <a:srgbClr val="000000">
                    <a:alpha val="43137"/>
                  </a:srgbClr>
                </a:outerShdw>
              </a:effectLst>
            </a:endParaRPr>
          </a:p>
        </p:txBody>
      </p:sp>
      <p:pic>
        <p:nvPicPr>
          <p:cNvPr id="11266" name="Picture 2" descr="Journey to iPS Cell our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ofa.uta.fi/pics/iPS-solut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793640"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577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65" y="1026341"/>
            <a:ext cx="7940659" cy="1569660"/>
          </a:xfrm>
          <a:prstGeom prst="rect">
            <a:avLst/>
          </a:prstGeom>
        </p:spPr>
        <p:txBody>
          <a:bodyPr wrap="square">
            <a:spAutoFit/>
          </a:bodyPr>
          <a:lstStyle/>
          <a:p>
            <a:r>
              <a:rPr lang="en-US" sz="2400" dirty="0"/>
              <a:t>Up to now, iPS cells have had main applications</a:t>
            </a:r>
          </a:p>
          <a:p>
            <a:r>
              <a:rPr lang="en-US" sz="2400" dirty="0"/>
              <a:t>in </a:t>
            </a:r>
            <a:r>
              <a:rPr lang="en-US" sz="2400" b="1" dirty="0">
                <a:solidFill>
                  <a:srgbClr val="00B050"/>
                </a:solidFill>
                <a:effectLst>
                  <a:outerShdw blurRad="38100" dist="38100" dir="2700000" algn="tl">
                    <a:srgbClr val="000000">
                      <a:alpha val="43137"/>
                    </a:srgbClr>
                  </a:outerShdw>
                </a:effectLst>
              </a:rPr>
              <a:t>three major areas</a:t>
            </a:r>
            <a:r>
              <a:rPr lang="en-US" sz="2400" dirty="0"/>
              <a:t>: </a:t>
            </a:r>
            <a:r>
              <a:rPr lang="en-US" sz="2400" dirty="0">
                <a:solidFill>
                  <a:srgbClr val="FF0000"/>
                </a:solidFill>
              </a:rPr>
              <a:t>human disease modeling </a:t>
            </a:r>
            <a:r>
              <a:rPr lang="en-US" sz="2400" dirty="0"/>
              <a:t>(Zhang</a:t>
            </a:r>
          </a:p>
          <a:p>
            <a:r>
              <a:rPr lang="en-US" sz="2400" i="1" dirty="0"/>
              <a:t>et al</a:t>
            </a:r>
            <a:r>
              <a:rPr lang="en-US" sz="2400" dirty="0"/>
              <a:t>., 2012), </a:t>
            </a:r>
            <a:r>
              <a:rPr lang="en-US" sz="2400" dirty="0">
                <a:solidFill>
                  <a:srgbClr val="FF0000"/>
                </a:solidFill>
              </a:rPr>
              <a:t>regenerative medicine, and drug discovery</a:t>
            </a:r>
          </a:p>
          <a:p>
            <a:endParaRPr lang="en-US" sz="2400" dirty="0"/>
          </a:p>
        </p:txBody>
      </p:sp>
      <p:pic>
        <p:nvPicPr>
          <p:cNvPr id="3" name="Picture 2" descr="Untitledjjjjjjj.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07360"/>
            <a:ext cx="9143999" cy="4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444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ourney to iPS Cell our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78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79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tx1">
                    <a:lumMod val="95000"/>
                    <a:lumOff val="5000"/>
                  </a:schemeClr>
                </a:solidFill>
                <a:latin typeface="Arial" pitchFamily="34" charset="0"/>
                <a:cs typeface="Arial" pitchFamily="34" charset="0"/>
              </a:rPr>
              <a:t>As you start to learn about stem cells, one of the most common questions to have is</a:t>
            </a:r>
            <a:r>
              <a:rPr lang="en-US" sz="2400" b="1" dirty="0" smtClean="0">
                <a:solidFill>
                  <a:schemeClr val="tx1">
                    <a:lumMod val="95000"/>
                    <a:lumOff val="5000"/>
                  </a:schemeClr>
                </a:solidFill>
                <a:latin typeface="Arial" pitchFamily="34" charset="0"/>
                <a:cs typeface="Arial" pitchFamily="34" charset="0"/>
              </a:rPr>
              <a:t>,</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a:t>
            </a:r>
            <a:r>
              <a:rPr lang="en-US" sz="2800" b="1" dirty="0">
                <a:solidFill>
                  <a:srgbClr val="FF0000"/>
                </a:solidFill>
                <a:latin typeface="Arial" pitchFamily="34" charset="0"/>
                <a:cs typeface="Arial" pitchFamily="34" charset="0"/>
              </a:rPr>
              <a:t>What types of stem cells exist?</a:t>
            </a:r>
          </a:p>
        </p:txBody>
      </p:sp>
      <p:sp>
        <p:nvSpPr>
          <p:cNvPr id="3" name="Content Placeholder 2"/>
          <p:cNvSpPr>
            <a:spLocks noGrp="1"/>
          </p:cNvSpPr>
          <p:nvPr>
            <p:ph idx="1"/>
          </p:nvPr>
        </p:nvSpPr>
        <p:spPr>
          <a:xfrm>
            <a:off x="754375" y="2920296"/>
            <a:ext cx="7924190" cy="2849868"/>
          </a:xfrm>
        </p:spPr>
        <p:txBody>
          <a:bodyPr>
            <a:normAutofit/>
          </a:bodyPr>
          <a:lstStyle/>
          <a:p>
            <a:r>
              <a:rPr lang="en-US" dirty="0" smtClean="0">
                <a:solidFill>
                  <a:schemeClr val="tx1">
                    <a:lumMod val="95000"/>
                    <a:lumOff val="5000"/>
                  </a:schemeClr>
                </a:solidFill>
                <a:latin typeface="Arial" pitchFamily="34" charset="0"/>
                <a:cs typeface="Arial" pitchFamily="34" charset="0"/>
              </a:rPr>
              <a:t>3 </a:t>
            </a:r>
            <a:r>
              <a:rPr lang="en-US" dirty="0">
                <a:solidFill>
                  <a:schemeClr val="tx1">
                    <a:lumMod val="95000"/>
                    <a:lumOff val="5000"/>
                  </a:schemeClr>
                </a:solidFill>
                <a:latin typeface="Arial" pitchFamily="34" charset="0"/>
                <a:cs typeface="Arial" pitchFamily="34" charset="0"/>
              </a:rPr>
              <a:t>Types of Stem Cells, Based on Differentiation </a:t>
            </a:r>
            <a:r>
              <a:rPr lang="en-US" dirty="0" smtClean="0">
                <a:solidFill>
                  <a:schemeClr val="tx1">
                    <a:lumMod val="95000"/>
                    <a:lumOff val="5000"/>
                  </a:schemeClr>
                </a:solidFill>
                <a:latin typeface="Arial" pitchFamily="34" charset="0"/>
                <a:cs typeface="Arial" pitchFamily="34" charset="0"/>
              </a:rPr>
              <a:t>Potential</a:t>
            </a:r>
          </a:p>
          <a:p>
            <a:endParaRPr lang="en-US" dirty="0">
              <a:solidFill>
                <a:schemeClr val="tx1">
                  <a:lumMod val="95000"/>
                  <a:lumOff val="5000"/>
                </a:schemeClr>
              </a:solidFill>
              <a:latin typeface="Arial" pitchFamily="34" charset="0"/>
              <a:cs typeface="Arial" pitchFamily="34" charset="0"/>
            </a:endParaRPr>
          </a:p>
          <a:p>
            <a:r>
              <a:rPr lang="en-US" sz="2400" dirty="0" smtClean="0">
                <a:latin typeface="Arial" pitchFamily="34" charset="0"/>
                <a:cs typeface="Arial" pitchFamily="34" charset="0"/>
              </a:rPr>
              <a:t>Unipotent</a:t>
            </a:r>
            <a:r>
              <a:rPr lang="en-US" sz="2400" b="1" dirty="0">
                <a:latin typeface="Arial" pitchFamily="34" charset="0"/>
                <a:cs typeface="Arial" pitchFamily="34" charset="0"/>
              </a:rPr>
              <a:t> </a:t>
            </a:r>
            <a:r>
              <a:rPr lang="en-US" sz="2400" dirty="0">
                <a:latin typeface="Arial" pitchFamily="34" charset="0"/>
                <a:cs typeface="Arial" pitchFamily="34" charset="0"/>
              </a:rPr>
              <a:t>Stem </a:t>
            </a:r>
            <a:r>
              <a:rPr lang="en-US" sz="2400" dirty="0" smtClean="0">
                <a:latin typeface="Arial" pitchFamily="34" charset="0"/>
                <a:cs typeface="Arial" pitchFamily="34" charset="0"/>
              </a:rPr>
              <a:t>Cells                     </a:t>
            </a:r>
            <a:r>
              <a:rPr lang="en-US" sz="2400" dirty="0" smtClean="0">
                <a:solidFill>
                  <a:srgbClr val="00B050"/>
                </a:solidFill>
              </a:rPr>
              <a:t>Spermatogonial</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r>
              <a:rPr lang="en-US" sz="2400" dirty="0">
                <a:latin typeface="Arial" pitchFamily="34" charset="0"/>
                <a:cs typeface="Arial" pitchFamily="34" charset="0"/>
              </a:rPr>
              <a:t>Multipotent Stem </a:t>
            </a:r>
            <a:r>
              <a:rPr lang="en-US" sz="2400" dirty="0" smtClean="0">
                <a:latin typeface="Arial" pitchFamily="34" charset="0"/>
                <a:cs typeface="Arial" pitchFamily="34" charset="0"/>
              </a:rPr>
              <a:t>Cells                    </a:t>
            </a:r>
            <a:r>
              <a:rPr lang="en-US" sz="2400" dirty="0">
                <a:solidFill>
                  <a:srgbClr val="00B050"/>
                </a:solidFill>
              </a:rPr>
              <a:t>Hematopoietic</a:t>
            </a:r>
            <a:endParaRPr lang="en-US" sz="2400" dirty="0">
              <a:solidFill>
                <a:srgbClr val="00B050"/>
              </a:solidFill>
              <a:latin typeface="Arial" pitchFamily="34" charset="0"/>
              <a:cs typeface="Arial" pitchFamily="34" charset="0"/>
            </a:endParaRPr>
          </a:p>
          <a:p>
            <a:r>
              <a:rPr lang="en-US" sz="2400" dirty="0">
                <a:latin typeface="Arial" pitchFamily="34" charset="0"/>
                <a:cs typeface="Arial" pitchFamily="34" charset="0"/>
              </a:rPr>
              <a:t>Pluripotent Stem </a:t>
            </a:r>
            <a:r>
              <a:rPr lang="en-US" sz="2400" dirty="0" smtClean="0">
                <a:latin typeface="Arial" pitchFamily="34" charset="0"/>
                <a:cs typeface="Arial" pitchFamily="34" charset="0"/>
              </a:rPr>
              <a:t>Cells                   </a:t>
            </a:r>
            <a:r>
              <a:rPr lang="en-US" sz="2400" dirty="0" smtClean="0">
                <a:solidFill>
                  <a:srgbClr val="00B050"/>
                </a:solidFill>
              </a:rPr>
              <a:t>Embryonic </a:t>
            </a:r>
            <a:r>
              <a:rPr lang="en-US" sz="2400" dirty="0">
                <a:solidFill>
                  <a:srgbClr val="00B050"/>
                </a:solidFill>
              </a:rPr>
              <a:t>Stem cells</a:t>
            </a:r>
            <a:r>
              <a:rPr lang="en-US" sz="2400" dirty="0" smtClean="0">
                <a:solidFill>
                  <a:srgbClr val="00B050"/>
                </a:solidFill>
                <a:latin typeface="Arial" pitchFamily="34" charset="0"/>
                <a:cs typeface="Arial" pitchFamily="34" charset="0"/>
              </a:rPr>
              <a:t>        </a:t>
            </a:r>
            <a:endParaRPr lang="en-US" sz="2400" dirty="0">
              <a:solidFill>
                <a:srgbClr val="00B050"/>
              </a:solidFill>
              <a:latin typeface="Arial" pitchFamily="34" charset="0"/>
              <a:cs typeface="Arial" pitchFamily="34" charset="0"/>
            </a:endParaRPr>
          </a:p>
          <a:p>
            <a:endParaRPr lang="en-US" dirty="0" smtClean="0"/>
          </a:p>
          <a:p>
            <a:endParaRPr lang="en-US" dirty="0"/>
          </a:p>
        </p:txBody>
      </p:sp>
      <p:cxnSp>
        <p:nvCxnSpPr>
          <p:cNvPr id="5" name="Straight Arrow Connector 4"/>
          <p:cNvCxnSpPr/>
          <p:nvPr/>
        </p:nvCxnSpPr>
        <p:spPr>
          <a:xfrm>
            <a:off x="4419295" y="4497935"/>
            <a:ext cx="916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295" y="4956050"/>
            <a:ext cx="916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19295" y="5414165"/>
            <a:ext cx="916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The genetic information of adult stem cells ‘s are conserved in iPSCs&#10;and maintained.&#10;● Thus, iPSC-derived cells are o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8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080" y="833015"/>
            <a:ext cx="5008551" cy="523220"/>
          </a:xfrm>
          <a:prstGeom prst="rect">
            <a:avLst/>
          </a:prstGeom>
        </p:spPr>
        <p:txBody>
          <a:bodyPr wrap="none">
            <a:spAutoFit/>
          </a:bodyPr>
          <a:lstStyle/>
          <a:p>
            <a:r>
              <a:rPr lang="en-US" sz="2800" b="1" u="sng" dirty="0" smtClean="0">
                <a:solidFill>
                  <a:schemeClr val="tx1">
                    <a:lumMod val="85000"/>
                    <a:lumOff val="15000"/>
                  </a:schemeClr>
                </a:solidFill>
                <a:effectLst>
                  <a:outerShdw blurRad="38100" dist="38100" dir="2700000" algn="tl">
                    <a:srgbClr val="000000">
                      <a:alpha val="43137"/>
                    </a:srgbClr>
                  </a:outerShdw>
                </a:effectLst>
              </a:rPr>
              <a:t>IPS </a:t>
            </a:r>
            <a:r>
              <a:rPr lang="en-US" sz="2800" b="1" u="sng" dirty="0">
                <a:solidFill>
                  <a:schemeClr val="tx1">
                    <a:lumMod val="85000"/>
                    <a:lumOff val="15000"/>
                  </a:schemeClr>
                </a:solidFill>
                <a:effectLst>
                  <a:outerShdw blurRad="38100" dist="38100" dir="2700000" algn="tl">
                    <a:srgbClr val="000000">
                      <a:alpha val="43137"/>
                    </a:srgbClr>
                  </a:outerShdw>
                </a:effectLst>
              </a:rPr>
              <a:t>CELLS TO CURE SC ANEAMIA</a:t>
            </a:r>
            <a:r>
              <a:rPr lang="en-US" sz="2800" b="1" dirty="0">
                <a:solidFill>
                  <a:schemeClr val="tx1">
                    <a:lumMod val="85000"/>
                    <a:lumOff val="15000"/>
                  </a:schemeClr>
                </a:solidFill>
                <a:effectLst>
                  <a:outerShdw blurRad="38100" dist="38100" dir="2700000" algn="tl">
                    <a:srgbClr val="000000">
                      <a:alpha val="43137"/>
                    </a:srgbClr>
                  </a:outerShdw>
                </a:effectLst>
              </a:rPr>
              <a:t> </a:t>
            </a:r>
          </a:p>
        </p:txBody>
      </p:sp>
      <p:pic>
        <p:nvPicPr>
          <p:cNvPr id="3" name="Picture 2" descr="s1"/>
          <p:cNvPicPr>
            <a:picLocks noChangeAspect="1" noChangeArrowheads="1"/>
          </p:cNvPicPr>
          <p:nvPr/>
        </p:nvPicPr>
        <p:blipFill>
          <a:blip r:embed="rId2">
            <a:lum bright="-12000" contrast="26000"/>
            <a:extLst>
              <a:ext uri="{28A0092B-C50C-407E-A947-70E740481C1C}">
                <a14:useLocalDpi xmlns:a14="http://schemas.microsoft.com/office/drawing/2010/main" val="0"/>
              </a:ext>
            </a:extLst>
          </a:blip>
          <a:srcRect/>
          <a:stretch>
            <a:fillRect/>
          </a:stretch>
        </p:blipFill>
        <p:spPr bwMode="auto">
          <a:xfrm>
            <a:off x="1" y="1443835"/>
            <a:ext cx="9144000" cy="5414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26843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7080" y="2360065"/>
            <a:ext cx="7177135" cy="2862322"/>
          </a:xfrm>
          <a:prstGeom prst="rect">
            <a:avLst/>
          </a:prstGeom>
          <a:noFill/>
        </p:spPr>
        <p:txBody>
          <a:bodyPr wrap="square" rtlCol="0">
            <a:spAutoFit/>
          </a:bodyPr>
          <a:lstStyle/>
          <a:p>
            <a:pPr marL="571500" indent="-571500">
              <a:buFont typeface="Arial" pitchFamily="34" charset="0"/>
              <a:buChar char="•"/>
            </a:pPr>
            <a:r>
              <a:rPr lang="en-US" sz="3600" dirty="0" err="1" smtClean="0">
                <a:solidFill>
                  <a:srgbClr val="FF0000"/>
                </a:solidFill>
              </a:rPr>
              <a:t>Ips</a:t>
            </a:r>
            <a:r>
              <a:rPr lang="en-US" sz="3600" dirty="0" smtClean="0">
                <a:solidFill>
                  <a:srgbClr val="FF0000"/>
                </a:solidFill>
              </a:rPr>
              <a:t> cell reprogramming: problems</a:t>
            </a:r>
          </a:p>
          <a:p>
            <a:pPr marL="342900" indent="-342900">
              <a:buFont typeface="Arial" pitchFamily="34" charset="0"/>
              <a:buChar char="•"/>
            </a:pPr>
            <a:endParaRPr lang="en-US" sz="2400" dirty="0" smtClean="0">
              <a:solidFill>
                <a:srgbClr val="FF0000"/>
              </a:solidFill>
            </a:endParaRPr>
          </a:p>
          <a:p>
            <a:pPr marL="342900" indent="-342900">
              <a:buFont typeface="Arial" pitchFamily="34" charset="0"/>
              <a:buChar char="•"/>
            </a:pPr>
            <a:r>
              <a:rPr lang="en-US" sz="2400" dirty="0" smtClean="0"/>
              <a:t>Low efficiency of reprogramming</a:t>
            </a:r>
          </a:p>
          <a:p>
            <a:pPr marL="342900" indent="-342900">
              <a:buFont typeface="Arial" pitchFamily="34" charset="0"/>
              <a:buChar char="•"/>
            </a:pPr>
            <a:r>
              <a:rPr lang="en-US" sz="2400" dirty="0" smtClean="0"/>
              <a:t>As using of retroviruses for induction of factor can lead to mutation and cancer</a:t>
            </a:r>
          </a:p>
          <a:p>
            <a:pPr marL="342900" indent="-342900">
              <a:buFont typeface="Arial" pitchFamily="34" charset="0"/>
              <a:buChar char="•"/>
            </a:pPr>
            <a:r>
              <a:rPr lang="en-US" sz="2400" dirty="0" smtClean="0"/>
              <a:t>Rich of tumors formation</a:t>
            </a:r>
          </a:p>
          <a:p>
            <a:pPr marL="342900" indent="-342900">
              <a:buFont typeface="Arial" pitchFamily="34" charset="0"/>
              <a:buChar char="•"/>
            </a:pPr>
            <a:r>
              <a:rPr lang="en-US" sz="2400" dirty="0" smtClean="0"/>
              <a:t>Efficient differentiation protocols required</a:t>
            </a:r>
            <a:endParaRPr lang="en-US" sz="2400" dirty="0"/>
          </a:p>
        </p:txBody>
      </p:sp>
    </p:spTree>
    <p:extLst>
      <p:ext uri="{BB962C8B-B14F-4D97-AF65-F5344CB8AC3E}">
        <p14:creationId xmlns:p14="http://schemas.microsoft.com/office/powerpoint/2010/main" val="3334592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hank-You-5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259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wnloads\بنیادی\5-Types-of-Stem-Cells-by-Diversification-Potent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490"/>
            <a:ext cx="3044949" cy="3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6" y="3123591"/>
            <a:ext cx="5268259" cy="37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4257" y="2054655"/>
            <a:ext cx="3435556" cy="1938992"/>
          </a:xfrm>
          <a:prstGeom prst="rect">
            <a:avLst/>
          </a:prstGeom>
        </p:spPr>
        <p:txBody>
          <a:bodyPr wrap="none">
            <a:spAutoFit/>
          </a:bodyPr>
          <a:lstStyle/>
          <a:p>
            <a:r>
              <a:rPr lang="en-US" sz="4000" b="1" i="1" dirty="0">
                <a:solidFill>
                  <a:srgbClr val="7ABC32"/>
                </a:solidFill>
                <a:effectLst>
                  <a:outerShdw blurRad="38100" dist="38100" dir="2700000" algn="tl">
                    <a:srgbClr val="000000">
                      <a:alpha val="43137"/>
                    </a:srgbClr>
                  </a:outerShdw>
                </a:effectLst>
                <a:latin typeface="Arial" pitchFamily="34" charset="0"/>
                <a:cs typeface="Arial" pitchFamily="34" charset="0"/>
              </a:rPr>
              <a:t>3 Types </a:t>
            </a:r>
            <a:endParaRPr lang="en-US" sz="4000" b="1" i="1" dirty="0" smtClean="0">
              <a:solidFill>
                <a:srgbClr val="7ABC32"/>
              </a:solidFill>
              <a:effectLst>
                <a:outerShdw blurRad="38100" dist="38100" dir="2700000" algn="tl">
                  <a:srgbClr val="000000">
                    <a:alpha val="43137"/>
                  </a:srgbClr>
                </a:outerShdw>
              </a:effectLst>
              <a:latin typeface="Arial" pitchFamily="34" charset="0"/>
              <a:cs typeface="Arial" pitchFamily="34" charset="0"/>
            </a:endParaRPr>
          </a:p>
          <a:p>
            <a:endParaRPr lang="en-US" sz="4000" b="1" i="1" dirty="0">
              <a:solidFill>
                <a:srgbClr val="7ABC32"/>
              </a:solidFill>
              <a:effectLst>
                <a:outerShdw blurRad="38100" dist="38100" dir="2700000" algn="tl">
                  <a:srgbClr val="000000">
                    <a:alpha val="43137"/>
                  </a:srgbClr>
                </a:outerShdw>
              </a:effectLst>
              <a:latin typeface="Arial" pitchFamily="34" charset="0"/>
              <a:cs typeface="Arial" pitchFamily="34" charset="0"/>
            </a:endParaRPr>
          </a:p>
          <a:p>
            <a:r>
              <a:rPr lang="en-US" sz="4000" b="1" i="1" dirty="0" smtClean="0">
                <a:solidFill>
                  <a:srgbClr val="7ABC32"/>
                </a:solidFill>
                <a:effectLst>
                  <a:outerShdw blurRad="38100" dist="38100" dir="2700000" algn="tl">
                    <a:srgbClr val="000000">
                      <a:alpha val="43137"/>
                    </a:srgbClr>
                  </a:outerShdw>
                </a:effectLst>
                <a:latin typeface="Arial" pitchFamily="34" charset="0"/>
                <a:cs typeface="Arial" pitchFamily="34" charset="0"/>
              </a:rPr>
              <a:t>of </a:t>
            </a:r>
            <a:r>
              <a:rPr lang="en-US" sz="4000" b="1" i="1" dirty="0">
                <a:solidFill>
                  <a:srgbClr val="7ABC32"/>
                </a:solidFill>
                <a:effectLst>
                  <a:outerShdw blurRad="38100" dist="38100" dir="2700000" algn="tl">
                    <a:srgbClr val="000000">
                      <a:alpha val="43137"/>
                    </a:srgbClr>
                  </a:outerShdw>
                </a:effectLst>
                <a:latin typeface="Arial" pitchFamily="34" charset="0"/>
                <a:cs typeface="Arial" pitchFamily="34" charset="0"/>
              </a:rPr>
              <a:t>Stem Cells</a:t>
            </a:r>
            <a:endParaRPr lang="en-US" sz="4000" b="1" i="1" dirty="0">
              <a:solidFill>
                <a:srgbClr val="7ABC3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3503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080" y="1596540"/>
            <a:ext cx="6260905" cy="707886"/>
          </a:xfrm>
          <a:prstGeom prst="rect">
            <a:avLst/>
          </a:prstGeom>
          <a:noFill/>
        </p:spPr>
        <p:txBody>
          <a:bodyPr wrap="square" rtlCol="0">
            <a:spAutoFit/>
          </a:bodyPr>
          <a:lstStyle/>
          <a:p>
            <a:r>
              <a:rPr lang="en-US" sz="4000" dirty="0">
                <a:solidFill>
                  <a:srgbClr val="00B050"/>
                </a:solidFill>
              </a:rPr>
              <a:t>Embryonic Stem </a:t>
            </a:r>
            <a:r>
              <a:rPr lang="en-US" sz="4000" dirty="0" smtClean="0">
                <a:solidFill>
                  <a:srgbClr val="00B050"/>
                </a:solidFill>
              </a:rPr>
              <a:t>cells</a:t>
            </a:r>
            <a:endParaRPr lang="en-US" sz="4000" dirty="0">
              <a:solidFill>
                <a:srgbClr val="00B050"/>
              </a:solidFill>
            </a:endParaRPr>
          </a:p>
        </p:txBody>
      </p:sp>
      <p:sp>
        <p:nvSpPr>
          <p:cNvPr id="3" name="TextBox 2"/>
          <p:cNvSpPr txBox="1"/>
          <p:nvPr/>
        </p:nvSpPr>
        <p:spPr>
          <a:xfrm>
            <a:off x="601670" y="2512770"/>
            <a:ext cx="7329840" cy="2677656"/>
          </a:xfrm>
          <a:prstGeom prst="rect">
            <a:avLst/>
          </a:prstGeom>
          <a:noFill/>
        </p:spPr>
        <p:txBody>
          <a:bodyPr wrap="square" rtlCol="0">
            <a:spAutoFit/>
          </a:bodyPr>
          <a:lstStyle/>
          <a:p>
            <a:r>
              <a:rPr lang="en-US" sz="2400" b="1" dirty="0">
                <a:latin typeface="Arial" pitchFamily="34" charset="0"/>
                <a:cs typeface="Arial" pitchFamily="34" charset="0"/>
              </a:rPr>
              <a:t>Among the natural pluripotent stem cells, </a:t>
            </a:r>
            <a:r>
              <a:rPr lang="en-US" sz="2400" b="1" dirty="0">
                <a:solidFill>
                  <a:srgbClr val="FF0000"/>
                </a:solidFill>
                <a:latin typeface="Arial" pitchFamily="34" charset="0"/>
                <a:cs typeface="Arial" pitchFamily="34" charset="0"/>
              </a:rPr>
              <a:t>embryonic stem cells </a:t>
            </a:r>
            <a:r>
              <a:rPr lang="en-US" sz="2400" b="1" dirty="0">
                <a:latin typeface="Arial" pitchFamily="34" charset="0"/>
                <a:cs typeface="Arial" pitchFamily="34" charset="0"/>
              </a:rPr>
              <a:t>are the best </a:t>
            </a:r>
            <a:r>
              <a:rPr lang="en-US" sz="2400" b="1" dirty="0" smtClean="0">
                <a:latin typeface="Arial" pitchFamily="34" charset="0"/>
                <a:cs typeface="Arial" pitchFamily="34" charset="0"/>
              </a:rPr>
              <a:t>example</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into </a:t>
            </a:r>
            <a:r>
              <a:rPr lang="en-US" sz="2400" dirty="0">
                <a:latin typeface="Arial" pitchFamily="34" charset="0"/>
                <a:cs typeface="Arial" pitchFamily="34" charset="0"/>
              </a:rPr>
              <a:t>any of the three germ layers, which are: </a:t>
            </a:r>
            <a:r>
              <a:rPr lang="en-US" sz="2400" dirty="0">
                <a:solidFill>
                  <a:srgbClr val="92D050"/>
                </a:solidFill>
                <a:latin typeface="Arial" pitchFamily="34" charset="0"/>
                <a:cs typeface="Arial" pitchFamily="34" charset="0"/>
              </a:rPr>
              <a:t>ectoderm, endoderm</a:t>
            </a:r>
            <a:r>
              <a:rPr lang="en-US" sz="2400" dirty="0">
                <a:latin typeface="Arial" pitchFamily="34" charset="0"/>
                <a:cs typeface="Arial" pitchFamily="34" charset="0"/>
              </a:rPr>
              <a:t> and </a:t>
            </a:r>
            <a:r>
              <a:rPr lang="en-US" sz="2400" dirty="0">
                <a:solidFill>
                  <a:srgbClr val="92D050"/>
                </a:solidFill>
                <a:latin typeface="Arial" pitchFamily="34" charset="0"/>
                <a:cs typeface="Arial" pitchFamily="34" charset="0"/>
              </a:rPr>
              <a:t>mesoderm</a:t>
            </a:r>
            <a:r>
              <a:rPr lang="en-US" sz="2400" dirty="0">
                <a:latin typeface="Arial" pitchFamily="34" charset="0"/>
                <a:cs typeface="Arial" pitchFamily="34" charset="0"/>
              </a:rPr>
              <a:t>. These three germ layers further differentiate to form all tissues and organs within a human being</a:t>
            </a:r>
          </a:p>
        </p:txBody>
      </p:sp>
    </p:spTree>
    <p:extLst>
      <p:ext uri="{BB962C8B-B14F-4D97-AF65-F5344CB8AC3E}">
        <p14:creationId xmlns:p14="http://schemas.microsoft.com/office/powerpoint/2010/main" val="3375846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842" y="1596540"/>
            <a:ext cx="6566315" cy="1015663"/>
          </a:xfrm>
          <a:prstGeom prst="rect">
            <a:avLst/>
          </a:prstGeom>
        </p:spPr>
        <p:txBody>
          <a:bodyPr wrap="square">
            <a:spAutoFit/>
          </a:bodyPr>
          <a:lstStyle/>
          <a:p>
            <a:r>
              <a:rPr lang="en-US" sz="2000" dirty="0"/>
              <a:t>Embryonic stem (ES) cells are widely used for different purposes, including gene targeting, cell therapy,</a:t>
            </a:r>
          </a:p>
          <a:p>
            <a:r>
              <a:rPr lang="en-US" sz="2000" dirty="0"/>
              <a:t>tissue repair, organ regeneration,</a:t>
            </a:r>
          </a:p>
        </p:txBody>
      </p:sp>
      <p:sp>
        <p:nvSpPr>
          <p:cNvPr id="3" name="Rectangle 2"/>
          <p:cNvSpPr/>
          <p:nvPr/>
        </p:nvSpPr>
        <p:spPr>
          <a:xfrm>
            <a:off x="1365195" y="819992"/>
            <a:ext cx="6108200" cy="584775"/>
          </a:xfrm>
          <a:prstGeom prst="rect">
            <a:avLst/>
          </a:prstGeom>
        </p:spPr>
        <p:txBody>
          <a:bodyPr wrap="square">
            <a:spAutoFit/>
          </a:bodyPr>
          <a:lstStyle/>
          <a:p>
            <a:r>
              <a:rPr lang="en-US" sz="3200" b="1" dirty="0">
                <a:solidFill>
                  <a:srgbClr val="00B050"/>
                </a:solidFill>
                <a:effectLst>
                  <a:outerShdw blurRad="38100" dist="38100" dir="2700000" algn="tl">
                    <a:srgbClr val="000000">
                      <a:alpha val="43137"/>
                    </a:srgbClr>
                  </a:outerShdw>
                </a:effectLst>
              </a:rPr>
              <a:t>Applications of Embryonic stem </a:t>
            </a:r>
            <a:r>
              <a:rPr lang="en-US" sz="3200" b="1" dirty="0" smtClean="0">
                <a:solidFill>
                  <a:srgbClr val="00B050"/>
                </a:solidFill>
                <a:effectLst>
                  <a:outerShdw blurRad="38100" dist="38100" dir="2700000" algn="tl">
                    <a:srgbClr val="000000">
                      <a:alpha val="43137"/>
                    </a:srgbClr>
                  </a:outerShdw>
                </a:effectLst>
              </a:rPr>
              <a:t> </a:t>
            </a:r>
            <a:endParaRPr lang="en-US" sz="3200" b="1" dirty="0">
              <a:solidFill>
                <a:srgbClr val="00B050"/>
              </a:solidFill>
              <a:effectLst>
                <a:outerShdw blurRad="38100" dist="38100" dir="2700000" algn="tl">
                  <a:srgbClr val="000000">
                    <a:alpha val="43137"/>
                  </a:srgbClr>
                </a:outerShdw>
              </a:effectLst>
            </a:endParaRPr>
          </a:p>
        </p:txBody>
      </p:sp>
      <p:pic>
        <p:nvPicPr>
          <p:cNvPr id="7170" name="Picture 2" descr="نتیجه تصویری برای ‪Applications of Embryonic 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4036"/>
            <a:ext cx="9144000" cy="400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823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FG28_0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612775"/>
            <a:ext cx="9144000" cy="6013450"/>
          </a:xfrm>
        </p:spPr>
      </p:pic>
      <p:sp>
        <p:nvSpPr>
          <p:cNvPr id="6149" name="Rectangle 19"/>
          <p:cNvSpPr>
            <a:spLocks noGrp="1" noChangeArrowheads="1"/>
          </p:cNvSpPr>
          <p:nvPr>
            <p:ph type="title" idx="4294967295"/>
          </p:nvPr>
        </p:nvSpPr>
        <p:spPr>
          <a:xfrm>
            <a:off x="0" y="0"/>
            <a:ext cx="7772400" cy="1143000"/>
          </a:xfrm>
        </p:spPr>
        <p:txBody>
          <a:bodyPr/>
          <a:lstStyle/>
          <a:p>
            <a:pPr algn="l" eaLnBrk="1" hangingPunct="1">
              <a:buFont typeface="Zapf Dingbats"/>
              <a:buNone/>
            </a:pPr>
            <a:r>
              <a:rPr lang="en-US" sz="4800" b="1" smtClean="0"/>
              <a:t>Cleavage</a:t>
            </a:r>
          </a:p>
        </p:txBody>
      </p:sp>
      <p:sp>
        <p:nvSpPr>
          <p:cNvPr id="6147" name="Rectangle 4"/>
          <p:cNvSpPr>
            <a:spLocks noChangeArrowheads="1"/>
          </p:cNvSpPr>
          <p:nvPr/>
        </p:nvSpPr>
        <p:spPr bwMode="auto">
          <a:xfrm>
            <a:off x="6172200" y="5867400"/>
            <a:ext cx="2708275" cy="7588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1" hangingPunct="1"/>
            <a:r>
              <a:rPr lang="en-US">
                <a:solidFill>
                  <a:schemeClr val="tx2"/>
                </a:solidFill>
                <a:latin typeface="Calibri" pitchFamily="34" charset="0"/>
              </a:rPr>
              <a:t>Blastocyst</a:t>
            </a:r>
          </a:p>
          <a:p>
            <a:pPr eaLnBrk="1" hangingPunct="1"/>
            <a:r>
              <a:rPr lang="en-US" sz="2000">
                <a:latin typeface="Calibri" pitchFamily="34" charset="0"/>
              </a:rPr>
              <a:t>with blastocoele cavity</a:t>
            </a:r>
          </a:p>
        </p:txBody>
      </p:sp>
      <p:sp>
        <p:nvSpPr>
          <p:cNvPr id="6148" name="Rectangle 5"/>
          <p:cNvSpPr>
            <a:spLocks noChangeArrowheads="1"/>
          </p:cNvSpPr>
          <p:nvPr/>
        </p:nvSpPr>
        <p:spPr bwMode="auto">
          <a:xfrm>
            <a:off x="5882602" y="1447800"/>
            <a:ext cx="45719" cy="4571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eaLnBrk="1" hangingPunct="1"/>
            <a:endParaRPr lang="en-US" sz="2000" dirty="0">
              <a:latin typeface="Calibri" pitchFamily="34" charset="0"/>
            </a:endParaRPr>
          </a:p>
        </p:txBody>
      </p:sp>
      <p:sp>
        <p:nvSpPr>
          <p:cNvPr id="9222" name="Rectangle 22"/>
          <p:cNvSpPr>
            <a:spLocks noChangeArrowheads="1"/>
          </p:cNvSpPr>
          <p:nvPr/>
        </p:nvSpPr>
        <p:spPr bwMode="auto">
          <a:xfrm>
            <a:off x="-46444" y="222195"/>
            <a:ext cx="91440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3600" b="1" i="1" dirty="0" smtClean="0"/>
              <a:t>This cells </a:t>
            </a:r>
            <a:r>
              <a:rPr lang="en-US" sz="3600" b="1" i="1" dirty="0"/>
              <a:t>are obtained from different sources</a:t>
            </a:r>
            <a:endParaRPr lang="en-US" sz="3600" b="1" i="1" dirty="0"/>
          </a:p>
        </p:txBody>
      </p:sp>
      <p:sp>
        <p:nvSpPr>
          <p:cNvPr id="6151" name="Rectangle 25"/>
          <p:cNvSpPr>
            <a:spLocks noChangeArrowheads="1"/>
          </p:cNvSpPr>
          <p:nvPr/>
        </p:nvSpPr>
        <p:spPr bwMode="auto">
          <a:xfrm>
            <a:off x="228600" y="4953000"/>
            <a:ext cx="1263650" cy="4540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1" hangingPunct="1"/>
            <a:r>
              <a:rPr lang="en-US">
                <a:solidFill>
                  <a:schemeClr val="tx2"/>
                </a:solidFill>
                <a:latin typeface="Calibri" pitchFamily="34" charset="0"/>
              </a:rPr>
              <a:t>Zygote </a:t>
            </a:r>
          </a:p>
        </p:txBody>
      </p:sp>
      <p:sp>
        <p:nvSpPr>
          <p:cNvPr id="6152" name="Line 26"/>
          <p:cNvSpPr>
            <a:spLocks noChangeShapeType="1"/>
          </p:cNvSpPr>
          <p:nvPr/>
        </p:nvSpPr>
        <p:spPr bwMode="auto">
          <a:xfrm flipV="1">
            <a:off x="762000" y="4495800"/>
            <a:ext cx="0" cy="304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Oval 6"/>
          <p:cNvSpPr/>
          <p:nvPr/>
        </p:nvSpPr>
        <p:spPr>
          <a:xfrm>
            <a:off x="6404460" y="3429000"/>
            <a:ext cx="2739540" cy="229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Oval 1"/>
          <p:cNvSpPr/>
          <p:nvPr/>
        </p:nvSpPr>
        <p:spPr>
          <a:xfrm>
            <a:off x="5488230" y="4864349"/>
            <a:ext cx="1068935" cy="1160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732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نتیجه تصویری برای ‪Therapeutic cl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3834"/>
            <a:ext cx="9144000" cy="54141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6260" y="680310"/>
            <a:ext cx="3964034" cy="646331"/>
          </a:xfrm>
          <a:prstGeom prst="rect">
            <a:avLst/>
          </a:prstGeom>
        </p:spPr>
        <p:txBody>
          <a:bodyPr wrap="none">
            <a:spAutoFit/>
          </a:bodyPr>
          <a:lstStyle/>
          <a:p>
            <a:r>
              <a:rPr lang="en-US" sz="3600" b="1" dirty="0">
                <a:effectLst>
                  <a:outerShdw blurRad="38100" dist="38100" dir="2700000" algn="tl">
                    <a:srgbClr val="000000">
                      <a:alpha val="43137"/>
                    </a:srgbClr>
                  </a:outerShdw>
                </a:effectLst>
              </a:rPr>
              <a:t>Therapeutic </a:t>
            </a:r>
            <a:r>
              <a:rPr lang="en-US" sz="3600" b="1" dirty="0" smtClean="0">
                <a:effectLst>
                  <a:outerShdw blurRad="38100" dist="38100" dir="2700000" algn="tl">
                    <a:srgbClr val="000000">
                      <a:alpha val="43137"/>
                    </a:srgbClr>
                  </a:outerShdw>
                </a:effectLst>
              </a:rPr>
              <a:t>cloning</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1528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3762</TotalTime>
  <Words>935</Words>
  <Application>Microsoft Office PowerPoint</Application>
  <PresentationFormat>On-screen Show (4:3)</PresentationFormat>
  <Paragraphs>141</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Image</vt:lpstr>
      <vt:lpstr>PowerPoint Presentation</vt:lpstr>
      <vt:lpstr>Induced pluripotent</vt:lpstr>
      <vt:lpstr>Stem Cells </vt:lpstr>
      <vt:lpstr>As you start to learn about stem cells, one of the most common questions to have is,                           “What types of stem cells exist?</vt:lpstr>
      <vt:lpstr>PowerPoint Presentation</vt:lpstr>
      <vt:lpstr>PowerPoint Presentation</vt:lpstr>
      <vt:lpstr>PowerPoint Presentation</vt:lpstr>
      <vt:lpstr>Cleavage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Dell</cp:lastModifiedBy>
  <cp:revision>159</cp:revision>
  <dcterms:created xsi:type="dcterms:W3CDTF">2013-08-21T19:17:07Z</dcterms:created>
  <dcterms:modified xsi:type="dcterms:W3CDTF">2017-05-17T14:05:29Z</dcterms:modified>
</cp:coreProperties>
</file>