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5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70" r:id="rId12"/>
    <p:sldId id="269" r:id="rId13"/>
    <p:sldId id="273" r:id="rId14"/>
    <p:sldId id="272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3" r:id="rId26"/>
    <p:sldId id="282" r:id="rId27"/>
    <p:sldId id="285" r:id="rId28"/>
    <p:sldId id="286" r:id="rId29"/>
    <p:sldId id="288" r:id="rId30"/>
    <p:sldId id="287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0" y="-91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2B49-E5B8-42CD-AFCF-5D7F435469A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D82C6-7AA6-4780-99C1-728E7DFD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15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0C15-79D5-4A1D-8746-83074D19447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96DA-CBB2-4ED9-B7B0-DBAE5382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55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80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4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21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88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33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3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27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07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53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7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4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62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37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6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0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1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80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56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0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41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78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3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8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7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60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96DA-CBB2-4ED9-B7B0-DBAE53826D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9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D69-08E1-4052-BA5C-D529FB6DC202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8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7143-C06B-499E-B1D9-CE6ACFC50087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DEFF-C2C8-4520-8BF0-5AD0A4DF1B31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6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BE3-1530-4E21-B865-50E08CE117D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DED1-A14D-4909-BE4A-E2A24C2CB67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8E3-4BD8-40E7-9091-D75B47AEDC46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8A1-C089-4D05-958F-D3368E9701DC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4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562B-8BB3-4BC0-8324-10813DE06C91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6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EA-2C00-4C8B-A8D7-6762878C3DD0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A33E-404D-4812-B8FA-8783C2E86B19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5519-98D6-4764-83A4-020DB9225F28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E5AA-0C4D-4DDC-9B34-6F18B4C24B7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0ED2-A375-418D-A534-3637EF09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4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5327082" y="60834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3299435" y="2082771"/>
            <a:ext cx="5684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Hematology Journal Club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0" y="3127901"/>
            <a:ext cx="12192000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000" b="1" dirty="0">
                <a:solidFill>
                  <a:srgbClr val="C00000"/>
                </a:solidFill>
                <a:latin typeface="Century" panose="02040604050505020304" pitchFamily="18" charset="0"/>
              </a:rPr>
              <a:t>Title:</a:t>
            </a:r>
          </a:p>
          <a:p>
            <a:pPr algn="ctr"/>
            <a:r>
              <a:rPr lang="en-US" sz="2400" b="1" dirty="0">
                <a:latin typeface="Century" panose="02040604050505020304" pitchFamily="18" charset="0"/>
                <a:cs typeface="Arial" panose="020B0604020202020204" pitchFamily="34" charset="0"/>
              </a:rPr>
              <a:t>The CRISPR/Cas9 system efficiently reverts the tumorigenic ability of </a:t>
            </a:r>
            <a:r>
              <a:rPr lang="en-US" sz="2400" b="1" i="1" dirty="0">
                <a:latin typeface="Century" panose="02040604050505020304" pitchFamily="18" charset="0"/>
                <a:cs typeface="Arial" panose="020B0604020202020204" pitchFamily="34" charset="0"/>
              </a:rPr>
              <a:t>BCR/ABL in vitro </a:t>
            </a:r>
            <a:r>
              <a:rPr lang="en-US" sz="2400" b="1" dirty="0">
                <a:latin typeface="Century" panose="02040604050505020304" pitchFamily="18" charset="0"/>
                <a:cs typeface="Arial" panose="020B0604020202020204" pitchFamily="34" charset="0"/>
              </a:rPr>
              <a:t>and in a xenograft model of </a:t>
            </a:r>
            <a:r>
              <a:rPr lang="en-US" sz="2400" b="1" dirty="0" smtClean="0">
                <a:latin typeface="Century" panose="02040604050505020304" pitchFamily="18" charset="0"/>
                <a:cs typeface="Arial" panose="020B0604020202020204" pitchFamily="34" charset="0"/>
              </a:rPr>
              <a:t>chronic myeloid </a:t>
            </a:r>
            <a:r>
              <a:rPr lang="en-US" sz="2400" b="1" dirty="0">
                <a:latin typeface="Century" panose="02040604050505020304" pitchFamily="18" charset="0"/>
                <a:cs typeface="Arial" panose="020B0604020202020204" pitchFamily="34" charset="0"/>
              </a:rPr>
              <a:t>leukemia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0" y="466547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entury" panose="02040604050505020304" pitchFamily="18" charset="0"/>
              </a:rPr>
              <a:t>Presented by:</a:t>
            </a:r>
          </a:p>
          <a:p>
            <a:pPr algn="ctr"/>
            <a:r>
              <a:rPr lang="en-US" sz="2400" dirty="0" err="1" smtClean="0">
                <a:latin typeface="Century" panose="02040604050505020304" pitchFamily="18" charset="0"/>
              </a:rPr>
              <a:t>Sohaib</a:t>
            </a:r>
            <a:r>
              <a:rPr lang="en-US" sz="2400" dirty="0" smtClean="0">
                <a:latin typeface="Century" panose="02040604050505020304" pitchFamily="18" charset="0"/>
              </a:rPr>
              <a:t> </a:t>
            </a:r>
            <a:r>
              <a:rPr lang="en-US" sz="2400" dirty="0" err="1" smtClean="0">
                <a:latin typeface="Century" panose="02040604050505020304" pitchFamily="18" charset="0"/>
              </a:rPr>
              <a:t>Mohamadyar</a:t>
            </a:r>
            <a:endParaRPr lang="en-US" sz="2400" dirty="0">
              <a:latin typeface="Century" panose="020406040505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24" y="-95140"/>
            <a:ext cx="1719010" cy="17190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7" y="292489"/>
            <a:ext cx="1108364" cy="11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9471" y="1515004"/>
            <a:ext cx="108943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CRISPR-Cas9 is a unique technology that enables geneticists and medical researchers to edit </a:t>
            </a:r>
            <a:endParaRPr lang="en-US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   parts </a:t>
            </a: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of the genome by </a:t>
            </a:r>
            <a:r>
              <a:rPr lang="en-US" b="1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removing</a:t>
            </a: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adding</a:t>
            </a: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altering</a:t>
            </a: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 sections of the DNA Sequence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the most rapidly evolving technology  which has revolutionized biological research</a:t>
            </a:r>
            <a:endParaRPr lang="en-IN" b="1" dirty="0">
              <a:solidFill>
                <a:prstClr val="black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b="1" dirty="0">
              <a:solidFill>
                <a:prstClr val="black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latin typeface="Century" panose="02040604050505020304" pitchFamily="18" charset="0"/>
                <a:cs typeface="Times New Roman" panose="02020603050405020304" pitchFamily="18" charset="0"/>
              </a:rPr>
              <a:t>It represents a family of DNA repeats in most archaeal (~90%) and bacterial (~40%) genomes</a:t>
            </a:r>
          </a:p>
          <a:p>
            <a:r>
              <a:rPr lang="en-IN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latin typeface="Century" panose="02040604050505020304" pitchFamily="18" charset="0"/>
                <a:cs typeface="Times New Roman" panose="02020603050405020304" pitchFamily="18" charset="0"/>
              </a:rPr>
              <a:t>provides </a:t>
            </a:r>
            <a:r>
              <a:rPr lang="en-IN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acquired immunity</a:t>
            </a:r>
            <a:r>
              <a:rPr lang="en-IN" dirty="0">
                <a:latin typeface="Century" panose="020406040505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 resistance to foreign genetic elements such as virus and phages</a:t>
            </a:r>
            <a:r>
              <a:rPr lang="en-IN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dirty="0">
                <a:latin typeface="Century" panose="02040604050505020304" pitchFamily="18" charset="0"/>
              </a:rPr>
              <a:t>                   </a:t>
            </a:r>
          </a:p>
          <a:p>
            <a:endParaRPr lang="en-IN" dirty="0">
              <a:solidFill>
                <a:prstClr val="black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9015" y="348916"/>
            <a:ext cx="227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" panose="02040604050505020304" pitchFamily="18" charset="0"/>
              </a:rPr>
              <a:t>CRISPR-CAS9</a:t>
            </a:r>
            <a:endParaRPr lang="en-US" sz="2400" b="1" dirty="0">
              <a:latin typeface="Century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46" y="2739189"/>
            <a:ext cx="765810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54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5443" y="1260555"/>
            <a:ext cx="7119257" cy="2893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The system CRISPER /CAS9  consists of three parts</a:t>
            </a:r>
            <a:endParaRPr lang="fa-IR" b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b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030A0"/>
                </a:solidFill>
                <a:latin typeface="Century" panose="02040604050505020304" pitchFamily="18" charset="0"/>
              </a:rPr>
              <a:t>CAS genes</a:t>
            </a:r>
            <a:r>
              <a:rPr lang="fa-IR" sz="1200" dirty="0">
                <a:latin typeface="Century" panose="02040604050505020304" pitchFamily="18" charset="0"/>
              </a:rPr>
              <a:t>        </a:t>
            </a:r>
            <a:r>
              <a:rPr lang="en-US" sz="1200" dirty="0">
                <a:latin typeface="Century" panose="02040604050505020304" pitchFamily="18" charset="0"/>
              </a:rPr>
              <a:t>There are 4-20 different CASs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Century" panose="020406040505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CRISPR </a:t>
            </a:r>
            <a:r>
              <a:rPr lang="en-US" b="1" dirty="0">
                <a:solidFill>
                  <a:srgbClr val="7030A0"/>
                </a:solidFill>
                <a:latin typeface="Century" panose="02040604050505020304" pitchFamily="18" charset="0"/>
              </a:rPr>
              <a:t>area</a:t>
            </a:r>
            <a:r>
              <a:rPr lang="en-US" sz="1400" b="1" dirty="0">
                <a:solidFill>
                  <a:schemeClr val="bg1"/>
                </a:solidFill>
                <a:latin typeface="Century" panose="02040604050505020304" pitchFamily="18" charset="0"/>
              </a:rPr>
              <a:t>  </a:t>
            </a:r>
            <a:r>
              <a:rPr lang="fa-IR" sz="1400" b="1" dirty="0">
                <a:solidFill>
                  <a:schemeClr val="bg1"/>
                </a:solidFill>
                <a:latin typeface="Century" panose="02040604050505020304" pitchFamily="18" charset="0"/>
              </a:rPr>
              <a:t>     </a:t>
            </a:r>
            <a:r>
              <a:rPr lang="en-US" sz="1400" dirty="0">
                <a:latin typeface="Century" panose="02040604050505020304" pitchFamily="18" charset="0"/>
              </a:rPr>
              <a:t>Repeat + spacer DNA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400" dirty="0" smtClean="0">
              <a:latin typeface="Century" panose="020406040505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Century" panose="020406040505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Leader</a:t>
            </a:r>
            <a:r>
              <a:rPr lang="fa-IR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</a:t>
            </a:r>
            <a:r>
              <a:rPr lang="en-US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 </a:t>
            </a:r>
            <a:r>
              <a:rPr lang="en-US" sz="1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    </a:t>
            </a:r>
            <a:r>
              <a:rPr lang="en-US" sz="1400" dirty="0">
                <a:latin typeface="Century" panose="02040604050505020304" pitchFamily="18" charset="0"/>
              </a:rPr>
              <a:t>A-T rich region</a:t>
            </a:r>
            <a:r>
              <a:rPr lang="fa-IR" sz="1400" dirty="0">
                <a:latin typeface="Century" panose="02040604050505020304" pitchFamily="18" charset="0"/>
              </a:rPr>
              <a:t>، </a:t>
            </a:r>
            <a:r>
              <a:rPr lang="en-US" sz="1400" dirty="0">
                <a:latin typeface="Century" panose="02040604050505020304" pitchFamily="18" charset="0"/>
              </a:rPr>
              <a:t> located on the upstream side of the Crisper array</a:t>
            </a:r>
            <a:endParaRPr lang="fa-IR" sz="1400" dirty="0">
              <a:latin typeface="Century" panose="020406040505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Century" panose="020406040505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443" y="601580"/>
            <a:ext cx="724749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CRISPR: </a:t>
            </a:r>
            <a:r>
              <a:rPr lang="en-IN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clustered regularly interspaced short palindromic </a:t>
            </a:r>
            <a:r>
              <a:rPr lang="en-IN" b="1" dirty="0" smtClean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</a:t>
            </a:r>
            <a:endParaRPr lang="en-IN" b="1" dirty="0">
              <a:solidFill>
                <a:srgbClr val="FF0000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477" y="4443298"/>
            <a:ext cx="8877586" cy="2154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0338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779463"/>
            <a:ext cx="65870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Century" panose="02040604050505020304" pitchFamily="18" charset="0"/>
              </a:rPr>
              <a:t>There are six distinct types of bacterial CRISPR systems </a:t>
            </a:r>
          </a:p>
          <a:p>
            <a:endParaRPr lang="fa-IR" b="1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three main types (types I to III)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Three additional types (types IV to VI)</a:t>
            </a:r>
            <a:endParaRPr lang="fa-IR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71013"/>
            <a:ext cx="948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entury" panose="02040604050505020304" pitchFamily="18" charset="0"/>
              </a:rPr>
              <a:t>Owing to </a:t>
            </a:r>
            <a:r>
              <a:rPr lang="en-US" dirty="0">
                <a:solidFill>
                  <a:srgbClr val="FF0000"/>
                </a:solidFill>
                <a:latin typeface="Century" panose="02040604050505020304" pitchFamily="18" charset="0"/>
              </a:rPr>
              <a:t>their simplicity</a:t>
            </a:r>
            <a:r>
              <a:rPr lang="en-US" dirty="0">
                <a:latin typeface="Century" panose="02040604050505020304" pitchFamily="18" charset="0"/>
              </a:rPr>
              <a:t>, class 2 systems have been adopted for genome </a:t>
            </a:r>
            <a:r>
              <a:rPr lang="en-US" dirty="0" smtClean="0">
                <a:latin typeface="Century" panose="02040604050505020304" pitchFamily="18" charset="0"/>
              </a:rPr>
              <a:t>engineering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44368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The CRISPR-Cas9 Type II consists of two key molecules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  <a:p>
            <a:pPr marL="0" lvl="2"/>
            <a:r>
              <a:rPr lang="en-US" sz="2000" dirty="0">
                <a:latin typeface="Century" panose="02040604050505020304" pitchFamily="18" charset="0"/>
              </a:rPr>
              <a:t>                                </a:t>
            </a:r>
            <a:r>
              <a:rPr lang="en-US" sz="2000" b="1" dirty="0">
                <a:solidFill>
                  <a:srgbClr val="7030A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b="1" i="1" dirty="0">
                <a:solidFill>
                  <a:srgbClr val="7030A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sz="2000" b="1" i="1" dirty="0" err="1">
                <a:solidFill>
                  <a:srgbClr val="7030A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pyogenes</a:t>
            </a:r>
            <a:endParaRPr lang="en-US" sz="2000" b="1" i="1" dirty="0">
              <a:solidFill>
                <a:srgbClr val="7030A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crRNA +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tracrRNA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/>
            </a:r>
            <a:br>
              <a:rPr lang="en-US" dirty="0">
                <a:latin typeface="Century" panose="02040604050505020304" pitchFamily="18" charset="0"/>
              </a:rPr>
            </a:br>
            <a:endParaRPr lang="en-US" dirty="0">
              <a:latin typeface="Century" panose="020406040505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956" y="4208044"/>
            <a:ext cx="1298454" cy="10830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Enzyme </a:t>
            </a:r>
            <a:r>
              <a:rPr lang="en-US" dirty="0" smtClean="0"/>
              <a:t>cas9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43956" y="5479703"/>
            <a:ext cx="1298454" cy="10830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Guide</a:t>
            </a:r>
          </a:p>
          <a:p>
            <a:pPr algn="ctr"/>
            <a:r>
              <a:rPr lang="en-US" dirty="0" smtClean="0"/>
              <a:t>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50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42947" y="7054182"/>
            <a:ext cx="2743200" cy="365125"/>
          </a:xfrm>
        </p:spPr>
        <p:txBody>
          <a:bodyPr/>
          <a:lstStyle/>
          <a:p>
            <a:fld id="{57FB0ED2-A375-418D-A534-3637EF099CA4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46811" y="481263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entury" panose="02040604050505020304" pitchFamily="18" charset="0"/>
              </a:rPr>
              <a:t>CAS-9</a:t>
            </a:r>
            <a:endParaRPr lang="en-US" sz="2400" b="1" dirty="0">
              <a:latin typeface="Century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169" y="1744579"/>
            <a:ext cx="92464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CRISPER associated </a:t>
            </a:r>
            <a:r>
              <a:rPr lang="en-US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protein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a-IR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Known </a:t>
            </a: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as molecular </a:t>
            </a:r>
            <a:r>
              <a:rPr lang="en-US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scissors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RNA-guided DNA </a:t>
            </a:r>
            <a:r>
              <a:rPr lang="en-US" i="1" dirty="0">
                <a:latin typeface="Century" panose="02040604050505020304" pitchFamily="18" charset="0"/>
                <a:cs typeface="Times New Roman" panose="02020603050405020304" pitchFamily="18" charset="0"/>
              </a:rPr>
              <a:t>endonuclease</a:t>
            </a: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enzyme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a-IR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with the CRISPR adaptive immunity system in </a:t>
            </a:r>
            <a:r>
              <a:rPr lang="en-US" i="1" dirty="0">
                <a:latin typeface="Century" panose="020406040505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i="1" dirty="0" err="1">
                <a:latin typeface="Century" panose="02040604050505020304" pitchFamily="18" charset="0"/>
                <a:cs typeface="Times New Roman" panose="02020603050405020304" pitchFamily="18" charset="0"/>
              </a:rPr>
              <a:t>pyogenes</a:t>
            </a:r>
            <a:endParaRPr lang="en-US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05" y="4154983"/>
            <a:ext cx="5101389" cy="25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53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0946" y="444424"/>
            <a:ext cx="1009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Cas9 contains two nuclease domains:</a:t>
            </a:r>
          </a:p>
          <a:p>
            <a:endParaRPr lang="en-US" sz="1600" b="1" i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400" b="1" dirty="0">
                <a:solidFill>
                  <a:srgbClr val="FF3399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HNH domain </a:t>
            </a:r>
          </a:p>
          <a:p>
            <a:r>
              <a:rPr lang="en-US" sz="1600" dirty="0">
                <a:latin typeface="Century" panose="02040604050505020304" pitchFamily="18" charset="0"/>
                <a:cs typeface="Times New Roman" panose="02020603050405020304" pitchFamily="18" charset="0"/>
              </a:rPr>
              <a:t>            cleaves the strand </a:t>
            </a:r>
            <a:r>
              <a:rPr lang="en-US" sz="1600" b="1" u="sng" dirty="0">
                <a:latin typeface="Century" panose="02040604050505020304" pitchFamily="18" charset="0"/>
                <a:cs typeface="Times New Roman" panose="02020603050405020304" pitchFamily="18" charset="0"/>
              </a:rPr>
              <a:t>complementary </a:t>
            </a:r>
            <a:r>
              <a:rPr lang="en-US" sz="1600" dirty="0">
                <a:latin typeface="Century" panose="020406040505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16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cr</a:t>
            </a:r>
            <a:r>
              <a:rPr lang="en-US" sz="1600" dirty="0">
                <a:latin typeface="Century" panose="02040604050505020304" pitchFamily="18" charset="0"/>
                <a:cs typeface="Times New Roman" panose="02020603050405020304" pitchFamily="18" charset="0"/>
              </a:rPr>
              <a:t> RNA-guide sequence</a:t>
            </a:r>
          </a:p>
          <a:p>
            <a:endParaRPr lang="en-US" sz="16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3399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b="1" dirty="0" err="1">
                <a:solidFill>
                  <a:srgbClr val="FF3399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RuvC</a:t>
            </a:r>
            <a:r>
              <a:rPr lang="en-US" sz="2400" b="1" dirty="0">
                <a:solidFill>
                  <a:srgbClr val="FF3399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-like domain</a:t>
            </a:r>
          </a:p>
          <a:p>
            <a:r>
              <a:rPr lang="en-US" sz="1600" b="1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entury" panose="02040604050505020304" pitchFamily="18" charset="0"/>
                <a:cs typeface="Times New Roman" panose="02020603050405020304" pitchFamily="18" charset="0"/>
              </a:rPr>
              <a:t>          cleaves the </a:t>
            </a:r>
            <a:r>
              <a:rPr lang="en-US" sz="1600" b="1" u="sng" dirty="0">
                <a:latin typeface="Century" panose="02040604050505020304" pitchFamily="18" charset="0"/>
                <a:cs typeface="Times New Roman" panose="02020603050405020304" pitchFamily="18" charset="0"/>
              </a:rPr>
              <a:t>non</a:t>
            </a:r>
            <a:r>
              <a:rPr lang="en-US" sz="1600" u="sng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latin typeface="Century" panose="02040604050505020304" pitchFamily="18" charset="0"/>
                <a:cs typeface="Times New Roman" panose="02020603050405020304" pitchFamily="18" charset="0"/>
              </a:rPr>
              <a:t>complementary </a:t>
            </a:r>
            <a:r>
              <a:rPr lang="en-US" sz="1600" dirty="0">
                <a:latin typeface="Century" panose="02040604050505020304" pitchFamily="18" charset="0"/>
                <a:cs typeface="Times New Roman" panose="02020603050405020304" pitchFamily="18" charset="0"/>
              </a:rPr>
              <a:t>strand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FF0000"/>
                </a:solidFill>
                <a:latin typeface="Century" panose="02040604050505020304" pitchFamily="18" charset="0"/>
              </a:rPr>
              <a:t>Cas9</a:t>
            </a:r>
            <a:r>
              <a:rPr lang="en-US" sz="2400" b="1" dirty="0">
                <a:solidFill>
                  <a:srgbClr val="FF0000"/>
                </a:solidFill>
                <a:latin typeface="Century" panose="02040604050505020304" pitchFamily="18" charset="0"/>
              </a:rPr>
              <a:t> protein induce </a:t>
            </a:r>
            <a:r>
              <a:rPr lang="en-US" sz="2400" b="1" i="1" u="sng" dirty="0">
                <a:solidFill>
                  <a:srgbClr val="FF0000"/>
                </a:solidFill>
                <a:latin typeface="Century" panose="02040604050505020304" pitchFamily="18" charset="0"/>
              </a:rPr>
              <a:t>double</a:t>
            </a:r>
            <a:r>
              <a:rPr lang="en-US" sz="2400" b="1" u="sng" dirty="0">
                <a:solidFill>
                  <a:srgbClr val="FF0000"/>
                </a:solidFill>
                <a:latin typeface="Century" panose="02040604050505020304" pitchFamily="18" charset="0"/>
              </a:rPr>
              <a:t>-</a:t>
            </a:r>
            <a:r>
              <a:rPr lang="en-US" sz="2400" b="1" i="1" u="sng" dirty="0">
                <a:solidFill>
                  <a:srgbClr val="FF0000"/>
                </a:solidFill>
                <a:latin typeface="Century" panose="02040604050505020304" pitchFamily="18" charset="0"/>
              </a:rPr>
              <a:t>strand breaks</a:t>
            </a:r>
            <a:r>
              <a:rPr lang="en-US" sz="2400" b="1" u="sng" dirty="0">
                <a:solidFill>
                  <a:srgbClr val="FF0000"/>
                </a:solidFill>
                <a:latin typeface="Century" panose="02040604050505020304" pitchFamily="18" charset="0"/>
              </a:rPr>
              <a:t> (DSBs) </a:t>
            </a:r>
            <a:r>
              <a:rPr lang="en-US" sz="2400" b="1" dirty="0">
                <a:solidFill>
                  <a:srgbClr val="FF0000"/>
                </a:solidFill>
                <a:latin typeface="Century" panose="02040604050505020304" pitchFamily="18" charset="0"/>
              </a:rPr>
              <a:t>at the target site</a:t>
            </a:r>
            <a:endParaRPr lang="en-US" sz="2400" b="1" i="1" dirty="0">
              <a:solidFill>
                <a:srgbClr val="FF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32" y="3823943"/>
            <a:ext cx="8446883" cy="2714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26196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5071" y="168441"/>
            <a:ext cx="3041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latin typeface="Century" panose="02040604050505020304" pitchFamily="18" charset="0"/>
            </a:endParaRPr>
          </a:p>
          <a:p>
            <a:pPr algn="ctr"/>
            <a:r>
              <a:rPr lang="en-US" sz="2400" b="1" dirty="0">
                <a:latin typeface="Century" panose="02040604050505020304" pitchFamily="18" charset="0"/>
              </a:rPr>
              <a:t>Guide RNA (</a:t>
            </a:r>
            <a:r>
              <a:rPr lang="en-US" sz="2400" b="1" dirty="0" smtClean="0">
                <a:latin typeface="Century" panose="02040604050505020304" pitchFamily="18" charset="0"/>
              </a:rPr>
              <a:t>g-RNA</a:t>
            </a:r>
            <a:r>
              <a:rPr lang="en-US" sz="2400" b="1" dirty="0">
                <a:latin typeface="Century" panose="02040604050505020304" pitchFamily="18" charset="0"/>
              </a:rPr>
              <a:t>)</a:t>
            </a:r>
          </a:p>
          <a:p>
            <a:pPr algn="ctr"/>
            <a:endParaRPr lang="en-US" sz="2400" b="1" dirty="0">
              <a:latin typeface="Century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95" y="1882050"/>
            <a:ext cx="8817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>
                <a:latin typeface="Century" panose="02040604050505020304" pitchFamily="18" charset="0"/>
              </a:rPr>
              <a:t>The guide RNA directs the Cas9 protein to a target site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>
              <a:latin typeface="Century" panose="02040604050505020304" pitchFamily="18" charset="0"/>
            </a:endParaRPr>
          </a:p>
          <a:p>
            <a:endParaRPr lang="en-US" sz="1600" dirty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Century" panose="02040604050505020304" pitchFamily="18" charset="0"/>
              </a:rPr>
              <a:t>Cr RNA + </a:t>
            </a:r>
            <a:r>
              <a:rPr lang="en-US" sz="1600" dirty="0" err="1" smtClean="0">
                <a:latin typeface="Century" panose="02040604050505020304" pitchFamily="18" charset="0"/>
              </a:rPr>
              <a:t>tracr</a:t>
            </a:r>
            <a:r>
              <a:rPr lang="en-US" sz="1600" dirty="0" smtClean="0">
                <a:latin typeface="Century" panose="02040604050505020304" pitchFamily="18" charset="0"/>
              </a:rPr>
              <a:t> </a:t>
            </a:r>
            <a:r>
              <a:rPr lang="en-US" sz="1600" dirty="0">
                <a:latin typeface="Century" panose="02040604050505020304" pitchFamily="18" charset="0"/>
              </a:rPr>
              <a:t>RNA = guide RNA (g RNA)</a:t>
            </a:r>
          </a:p>
          <a:p>
            <a:endParaRPr lang="en-US" sz="1600" dirty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/>
                </a:solidFill>
                <a:latin typeface="Century" panose="02040604050505020304" pitchFamily="18" charset="0"/>
              </a:rPr>
              <a:t>Cr RNA (Crisper RNA)</a:t>
            </a:r>
          </a:p>
          <a:p>
            <a:r>
              <a:rPr lang="en-US" sz="1600" dirty="0">
                <a:latin typeface="Century" panose="02040604050505020304" pitchFamily="18" charset="0"/>
              </a:rPr>
              <a:t>   </a:t>
            </a:r>
            <a:r>
              <a:rPr lang="en-US" sz="1600" dirty="0" err="1">
                <a:latin typeface="Century" panose="02040604050505020304" pitchFamily="18" charset="0"/>
              </a:rPr>
              <a:t>cr</a:t>
            </a:r>
            <a:r>
              <a:rPr lang="en-US" sz="1600" dirty="0">
                <a:latin typeface="Century" panose="02040604050505020304" pitchFamily="18" charset="0"/>
              </a:rPr>
              <a:t> RNA is a 20 nucleotide sequence that is </a:t>
            </a:r>
            <a:r>
              <a:rPr lang="en-US" sz="1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complementary to a </a:t>
            </a:r>
            <a:r>
              <a:rPr lang="en-US" sz="1600" dirty="0">
                <a:solidFill>
                  <a:srgbClr val="FF0000"/>
                </a:solidFill>
                <a:latin typeface="Century" panose="02040604050505020304" pitchFamily="18" charset="0"/>
              </a:rPr>
              <a:t>target </a:t>
            </a:r>
            <a:r>
              <a:rPr lang="en-US" sz="1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region</a:t>
            </a:r>
          </a:p>
          <a:p>
            <a:r>
              <a:rPr lang="en-US" sz="1600" dirty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  </a:t>
            </a:r>
            <a:r>
              <a:rPr lang="en-US" sz="1600" dirty="0" smtClean="0">
                <a:latin typeface="Century" panose="02040604050505020304" pitchFamily="18" charset="0"/>
              </a:rPr>
              <a:t>in your </a:t>
            </a:r>
            <a:r>
              <a:rPr lang="en-US" sz="1600" dirty="0">
                <a:latin typeface="Century" panose="02040604050505020304" pitchFamily="18" charset="0"/>
              </a:rPr>
              <a:t>gene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accent5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tracrRNA</a:t>
            </a:r>
            <a:r>
              <a:rPr lang="en-US" sz="2000" dirty="0">
                <a:solidFill>
                  <a:schemeClr val="accent5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(trans-activating crRNA)</a:t>
            </a:r>
            <a:endParaRPr lang="en-US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1600" dirty="0">
                <a:latin typeface="Century" panose="02040604050505020304" pitchFamily="18" charset="0"/>
              </a:rPr>
              <a:t>   </a:t>
            </a:r>
            <a:r>
              <a:rPr lang="en-US" sz="1600" dirty="0" err="1">
                <a:latin typeface="Century" panose="02040604050505020304" pitchFamily="18" charset="0"/>
              </a:rPr>
              <a:t>tracrRNA</a:t>
            </a:r>
            <a:r>
              <a:rPr lang="en-US" sz="1600" dirty="0">
                <a:latin typeface="Century" panose="02040604050505020304" pitchFamily="18" charset="0"/>
              </a:rPr>
              <a:t> provides a </a:t>
            </a:r>
            <a:r>
              <a:rPr lang="en-US" sz="1600" dirty="0">
                <a:solidFill>
                  <a:srgbClr val="FF0000"/>
                </a:solidFill>
                <a:latin typeface="Century" panose="02040604050505020304" pitchFamily="18" charset="0"/>
              </a:rPr>
              <a:t>scaffold </a:t>
            </a:r>
            <a:r>
              <a:rPr lang="en-US" sz="1600" dirty="0">
                <a:latin typeface="Century" panose="02040604050505020304" pitchFamily="18" charset="0"/>
              </a:rPr>
              <a:t>for the crRNA binding and stabilization</a:t>
            </a:r>
          </a:p>
          <a:p>
            <a:endParaRPr lang="en-US" sz="1600" dirty="0">
              <a:latin typeface="Century" panose="02040604050505020304" pitchFamily="18" charset="0"/>
            </a:endParaRPr>
          </a:p>
          <a:p>
            <a:endParaRPr lang="en-US" sz="1600" dirty="0">
              <a:latin typeface="Century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52" y="1611730"/>
            <a:ext cx="3156296" cy="42156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9531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3863" y="3908833"/>
            <a:ext cx="487043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CRISPR </a:t>
            </a:r>
            <a:r>
              <a:rPr 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loci are transcribed and formed a </a:t>
            </a:r>
            <a:r>
              <a:rPr lang="en-US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mRNA called </a:t>
            </a:r>
            <a:r>
              <a:rPr lang="en-US" sz="2400" b="1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crRNA</a:t>
            </a:r>
            <a:endParaRPr lang="en-US" sz="2400" b="1" dirty="0">
              <a:solidFill>
                <a:srgbClr val="FF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4109" y="1523530"/>
            <a:ext cx="47452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foreign </a:t>
            </a:r>
            <a:r>
              <a:rPr 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DNA (</a:t>
            </a:r>
            <a:r>
              <a:rPr lang="en-US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viral</a:t>
            </a:r>
            <a:r>
              <a:rPr 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plasmid) is</a:t>
            </a:r>
          </a:p>
          <a:p>
            <a:pPr lvl="0"/>
            <a:r>
              <a:rPr lang="en-US" b="1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inserted </a:t>
            </a:r>
            <a:r>
              <a:rPr lang="en-US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into</a:t>
            </a:r>
            <a:r>
              <a:rPr 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 the </a:t>
            </a:r>
            <a:r>
              <a:rPr lang="en-US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CRISPR locus</a:t>
            </a:r>
            <a:r>
              <a:rPr 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 of the </a:t>
            </a:r>
            <a:r>
              <a:rPr lang="en-US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host</a:t>
            </a:r>
            <a:endParaRPr lang="en-US" b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0" y="869212"/>
            <a:ext cx="4525420" cy="5628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6415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17</a:t>
            </a:fld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80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37" y="3152274"/>
            <a:ext cx="6975126" cy="3386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4" y="684909"/>
            <a:ext cx="81821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transcription and </a:t>
            </a:r>
            <a:r>
              <a:rPr lang="en-US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translation</a:t>
            </a:r>
            <a:r>
              <a:rPr 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i="1" u="sng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cas9</a:t>
            </a:r>
            <a:r>
              <a:rPr lang="en-US" b="1" u="sng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genes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Translation of  </a:t>
            </a:r>
            <a:r>
              <a:rPr lang="en-US" b="1" i="1" u="sng" dirty="0" err="1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tracrRNA</a:t>
            </a:r>
            <a:endParaRPr lang="fa-IR" b="1" i="1" u="sng" dirty="0">
              <a:solidFill>
                <a:srgbClr val="FF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b="1" dirty="0" err="1">
                <a:latin typeface="Century" panose="02040604050505020304" pitchFamily="18" charset="0"/>
                <a:cs typeface="Times New Roman" panose="02020603050405020304" pitchFamily="18" charset="0"/>
              </a:rPr>
              <a:t>tracrRNA</a:t>
            </a:r>
            <a:r>
              <a:rPr lang="en-GB" b="1" dirty="0">
                <a:latin typeface="Century" panose="02040604050505020304" pitchFamily="18" charset="0"/>
                <a:cs typeface="Times New Roman" panose="02020603050405020304" pitchFamily="18" charset="0"/>
              </a:rPr>
              <a:t> bind  to crRNA an formed gRNA </a:t>
            </a:r>
            <a:r>
              <a:rPr lang="en-GB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 </a:t>
            </a:r>
            <a:r>
              <a:rPr lang="en-GB" b="1" dirty="0" err="1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tracrRNA</a:t>
            </a:r>
            <a:r>
              <a:rPr lang="en-GB" b="1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+ </a:t>
            </a:r>
            <a:r>
              <a:rPr lang="en-GB" b="1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crRNA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latin typeface="Century" panose="02040604050505020304" pitchFamily="18" charset="0"/>
                <a:cs typeface="Times New Roman" panose="02020603050405020304" pitchFamily="18" charset="0"/>
              </a:rPr>
              <a:t>guide RNA bound to cas9 and formed Complex </a:t>
            </a:r>
            <a:r>
              <a:rPr lang="en-GB" b="1" u="sng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crRNA </a:t>
            </a:r>
            <a:r>
              <a:rPr lang="en-GB" b="1" u="sng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+ </a:t>
            </a:r>
            <a:r>
              <a:rPr lang="en-GB" b="1" u="sng" dirty="0" err="1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tracrRNA</a:t>
            </a:r>
            <a:r>
              <a:rPr lang="fa-IR" b="1" u="sng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+</a:t>
            </a:r>
            <a:r>
              <a:rPr lang="en-US" b="1" u="sng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cas9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63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6" y="3687933"/>
            <a:ext cx="7387628" cy="291322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Rectangle 4"/>
          <p:cNvSpPr/>
          <p:nvPr/>
        </p:nvSpPr>
        <p:spPr>
          <a:xfrm>
            <a:off x="280656" y="342567"/>
            <a:ext cx="7387628" cy="3154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latin typeface="Century" panose="02040604050505020304" pitchFamily="18" charset="0"/>
                <a:cs typeface="Times New Roman" panose="02020603050405020304" pitchFamily="18" charset="0"/>
              </a:rPr>
              <a:t>Complex</a:t>
            </a:r>
            <a:r>
              <a:rPr lang="en-GB" sz="1600" b="1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u="sng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(crRNA + tracrRNA + CAS9</a:t>
            </a:r>
            <a:r>
              <a:rPr lang="en-GB" sz="1600" b="1" u="sng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) </a:t>
            </a:r>
            <a:r>
              <a:rPr lang="en-GB" sz="16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Century" panose="02040604050505020304" pitchFamily="18" charset="0"/>
                <a:cs typeface="Times New Roman" panose="02020603050405020304" pitchFamily="18" charset="0"/>
              </a:rPr>
              <a:t>goes through  target DNA until finding a</a:t>
            </a:r>
            <a:r>
              <a:rPr lang="en-GB" sz="1600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b="1" i="1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PAM</a:t>
            </a:r>
            <a:r>
              <a:rPr lang="en-GB" sz="1600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>
                <a:latin typeface="Century" panose="020406040505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b="1" i="1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match sequence with </a:t>
            </a:r>
            <a:r>
              <a:rPr lang="en-GB" sz="2400" b="1" i="1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crRNA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sz="2400" b="1" i="1" dirty="0" smtClean="0">
              <a:solidFill>
                <a:srgbClr val="FF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i="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 </a:t>
            </a:r>
            <a:r>
              <a:rPr lang="en-GB" b="1" i="1" dirty="0" smtClean="0">
                <a:solidFill>
                  <a:srgbClr val="7030A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PAM : </a:t>
            </a:r>
            <a:r>
              <a:rPr lang="en-GB" b="1" i="1" dirty="0" err="1" smtClean="0">
                <a:solidFill>
                  <a:srgbClr val="7030A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Protospacer</a:t>
            </a:r>
            <a:r>
              <a:rPr lang="en-GB" b="1" i="1" dirty="0" smtClean="0">
                <a:solidFill>
                  <a:srgbClr val="7030A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Adjacent Motif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  </a:t>
            </a:r>
            <a:r>
              <a:rPr lang="en-US" b="1" dirty="0" smtClean="0">
                <a:latin typeface="Century" panose="02040604050505020304" pitchFamily="18" charset="0"/>
              </a:rPr>
              <a:t>Short </a:t>
            </a:r>
            <a:r>
              <a:rPr lang="en-US" b="1" dirty="0">
                <a:latin typeface="Century" panose="02040604050505020304" pitchFamily="18" charset="0"/>
              </a:rPr>
              <a:t>conserved </a:t>
            </a:r>
            <a:r>
              <a:rPr lang="en-US" b="1" dirty="0" smtClean="0">
                <a:latin typeface="Century" panose="02040604050505020304" pitchFamily="18" charset="0"/>
              </a:rPr>
              <a:t>sequences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fa-IR" dirty="0">
                <a:latin typeface="Century" panose="02040604050505020304" pitchFamily="18" charset="0"/>
              </a:rPr>
              <a:t>)</a:t>
            </a:r>
            <a:r>
              <a:rPr lang="en-US" b="1" dirty="0" smtClean="0">
                <a:latin typeface="Century" panose="02040604050505020304" pitchFamily="18" charset="0"/>
              </a:rPr>
              <a:t>NGG N </a:t>
            </a:r>
            <a:r>
              <a:rPr lang="en-US" b="1" dirty="0">
                <a:latin typeface="Century" panose="02040604050505020304" pitchFamily="18" charset="0"/>
              </a:rPr>
              <a:t>is A, T, C, or </a:t>
            </a:r>
            <a:r>
              <a:rPr lang="en-US" b="1" dirty="0" smtClean="0">
                <a:latin typeface="Century" panose="02040604050505020304" pitchFamily="18" charset="0"/>
              </a:rPr>
              <a:t>G</a:t>
            </a:r>
            <a:r>
              <a:rPr lang="fa-IR" b="1" dirty="0" smtClean="0">
                <a:latin typeface="Century" panose="02040604050505020304" pitchFamily="18" charset="0"/>
              </a:rPr>
              <a:t>(</a:t>
            </a:r>
            <a:r>
              <a:rPr lang="en-US" b="1" dirty="0" smtClean="0">
                <a:latin typeface="Century" panose="02040604050505020304" pitchFamily="18" charset="0"/>
              </a:rPr>
              <a:t> </a:t>
            </a:r>
            <a:endParaRPr lang="fa-IR" b="1" dirty="0" smtClean="0">
              <a:latin typeface="Century" panose="020406040505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atin typeface="Century" panose="02040604050505020304" pitchFamily="18" charset="0"/>
              </a:rPr>
              <a:t> </a:t>
            </a:r>
            <a:r>
              <a:rPr lang="fa-IR" b="1" dirty="0" smtClean="0">
                <a:latin typeface="Century" panose="02040604050505020304" pitchFamily="18" charset="0"/>
              </a:rPr>
              <a:t> </a:t>
            </a:r>
            <a:r>
              <a:rPr lang="en-US" b="1" dirty="0" smtClean="0">
                <a:latin typeface="Century" panose="02040604050505020304" pitchFamily="18" charset="0"/>
              </a:rPr>
              <a:t>required for Cas9-DNArecognition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latin typeface="Century" panose="02040604050505020304" pitchFamily="18" charset="0"/>
                <a:cs typeface="Times New Roman" panose="02020603050405020304" pitchFamily="18" charset="0"/>
              </a:rPr>
              <a:t>Double stranded DNA is </a:t>
            </a:r>
            <a:r>
              <a:rPr lang="en-GB" sz="16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cleaved by CAS9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GB" sz="1600" dirty="0">
                <a:latin typeface="Century" panose="02040604050505020304" pitchFamily="18" charset="0"/>
                <a:cs typeface="Times New Roman" panose="02020603050405020304" pitchFamily="18" charset="0"/>
              </a:rPr>
              <a:t>DNA is repaired by the </a:t>
            </a:r>
            <a:r>
              <a:rPr lang="en-GB" sz="16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cell </a:t>
            </a:r>
            <a:endParaRPr lang="en-GB" sz="1600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52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18148" r="21978" b="6481"/>
          <a:stretch/>
        </p:blipFill>
        <p:spPr>
          <a:xfrm>
            <a:off x="1676400" y="882650"/>
            <a:ext cx="9144000" cy="516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572" b="10951"/>
          <a:stretch/>
        </p:blipFill>
        <p:spPr>
          <a:xfrm>
            <a:off x="248227" y="554182"/>
            <a:ext cx="12000346" cy="5497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 b="5741"/>
          <a:stretch/>
        </p:blipFill>
        <p:spPr>
          <a:xfrm>
            <a:off x="0" y="584199"/>
            <a:ext cx="12192000" cy="5765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25" y="987425"/>
            <a:ext cx="4959350" cy="495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07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0706" y="1870836"/>
            <a:ext cx="993733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" panose="02040604050505020304" pitchFamily="18" charset="0"/>
              </a:rPr>
              <a:t>CML eradication is still hindered by the emergence of TKI resistant </a:t>
            </a:r>
            <a:r>
              <a:rPr lang="en-US" sz="2000" dirty="0" smtClean="0">
                <a:latin typeface="Century" panose="02040604050505020304" pitchFamily="18" charset="0"/>
              </a:rPr>
              <a:t>cells.</a:t>
            </a:r>
            <a:endParaRPr lang="en-US" sz="2000" i="1" dirty="0" smtClean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i="1" dirty="0">
              <a:latin typeface="Century" panose="02040604050505020304" pitchFamily="18" charset="0"/>
            </a:endParaRPr>
          </a:p>
          <a:p>
            <a:endParaRPr lang="en-US" sz="2000" i="1" dirty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i="1" dirty="0" smtClean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Century" panose="02040604050505020304" pitchFamily="18" charset="0"/>
              </a:rPr>
              <a:t>BCR/ABL </a:t>
            </a:r>
            <a:r>
              <a:rPr lang="en-US" sz="2000" dirty="0">
                <a:latin typeface="Century" panose="02040604050505020304" pitchFamily="18" charset="0"/>
              </a:rPr>
              <a:t>fusion, which is responsible for CML pathogenesis, is an </a:t>
            </a:r>
            <a:r>
              <a:rPr lang="en-US" sz="2000" dirty="0" smtClean="0">
                <a:latin typeface="Century" panose="02040604050505020304" pitchFamily="18" charset="0"/>
              </a:rPr>
              <a:t>ideal</a:t>
            </a:r>
            <a:endParaRPr lang="en-US" sz="2000" dirty="0">
              <a:latin typeface="Century" panose="02040604050505020304" pitchFamily="18" charset="0"/>
            </a:endParaRPr>
          </a:p>
          <a:p>
            <a:r>
              <a:rPr lang="en-US" sz="2000" dirty="0" smtClean="0">
                <a:latin typeface="Century" panose="02040604050505020304" pitchFamily="18" charset="0"/>
              </a:rPr>
              <a:t>     target </a:t>
            </a:r>
            <a:r>
              <a:rPr lang="en-US" sz="2000" dirty="0">
                <a:latin typeface="Century" panose="02040604050505020304" pitchFamily="18" charset="0"/>
              </a:rPr>
              <a:t>for CRISPR-Cas9- mediated gene therapy</a:t>
            </a:r>
            <a:r>
              <a:rPr lang="en-US" sz="2000" dirty="0" smtClean="0">
                <a:latin typeface="Century" panose="020406040505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entury" panose="02040604050505020304" pitchFamily="18" charset="0"/>
              </a:rPr>
              <a:t>The </a:t>
            </a:r>
            <a:r>
              <a:rPr lang="en-US" sz="2000" dirty="0">
                <a:latin typeface="Century" panose="02040604050505020304" pitchFamily="18" charset="0"/>
              </a:rPr>
              <a:t>present study shows a CRISPR-Cas9 application for truncating the </a:t>
            </a:r>
            <a:r>
              <a:rPr lang="en-US" sz="2000" dirty="0" smtClean="0">
                <a:latin typeface="Century" panose="02040604050505020304" pitchFamily="18" charset="0"/>
              </a:rPr>
              <a:t>specific</a:t>
            </a:r>
          </a:p>
          <a:p>
            <a:r>
              <a:rPr lang="en-US" sz="2000" dirty="0" smtClean="0">
                <a:latin typeface="Century" panose="02040604050505020304" pitchFamily="18" charset="0"/>
              </a:rPr>
              <a:t>     </a:t>
            </a:r>
            <a:r>
              <a:rPr lang="en-US" sz="2000" dirty="0">
                <a:latin typeface="Century" panose="02040604050505020304" pitchFamily="18" charset="0"/>
              </a:rPr>
              <a:t>BCR-ABL fusion (p210) at the genetic level in a cellular model</a:t>
            </a:r>
            <a:r>
              <a:rPr lang="en-US" sz="2000" dirty="0" smtClean="0"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863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368" y="770021"/>
            <a:ext cx="937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Century" panose="02040604050505020304" pitchFamily="18" charset="0"/>
              </a:rPr>
              <a:t>The CRISPR/CAS9 system efficiently and specifically disrupts the human </a:t>
            </a:r>
            <a:r>
              <a:rPr lang="en-US" dirty="0" smtClean="0">
                <a:latin typeface="Century" panose="02040604050505020304" pitchFamily="18" charset="0"/>
              </a:rPr>
              <a:t>oncogene</a:t>
            </a:r>
          </a:p>
          <a:p>
            <a:r>
              <a:rPr lang="en-US" dirty="0" smtClean="0">
                <a:latin typeface="Century" panose="02040604050505020304" pitchFamily="18" charset="0"/>
              </a:rPr>
              <a:t>     </a:t>
            </a:r>
            <a:r>
              <a:rPr lang="en-US" i="1" dirty="0" smtClean="0">
                <a:latin typeface="Century" panose="02040604050505020304" pitchFamily="18" charset="0"/>
              </a:rPr>
              <a:t>BCR</a:t>
            </a:r>
            <a:r>
              <a:rPr lang="en-US" i="1" dirty="0">
                <a:latin typeface="Century" panose="02040604050505020304" pitchFamily="18" charset="0"/>
              </a:rPr>
              <a:t>/ ABL </a:t>
            </a:r>
            <a:r>
              <a:rPr lang="en-US" dirty="0">
                <a:latin typeface="Century" panose="02040604050505020304" pitchFamily="18" charset="0"/>
              </a:rPr>
              <a:t>fusion in an oncogene-dependent cell line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1" y="1644650"/>
            <a:ext cx="96393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59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399" t="42919" r="561" b="-660"/>
          <a:stretch/>
        </p:blipFill>
        <p:spPr>
          <a:xfrm>
            <a:off x="1724526" y="287382"/>
            <a:ext cx="8742947" cy="63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632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-7968" b="63381"/>
          <a:stretch/>
        </p:blipFill>
        <p:spPr>
          <a:xfrm>
            <a:off x="650263" y="744518"/>
            <a:ext cx="11827474" cy="54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9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8" y="1579270"/>
            <a:ext cx="10784436" cy="37756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57411" y="3031958"/>
            <a:ext cx="1359568" cy="34891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97843" y="3031958"/>
            <a:ext cx="1359568" cy="34891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97843" y="2514598"/>
            <a:ext cx="1359568" cy="34891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57411" y="2490532"/>
            <a:ext cx="1263315" cy="37298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21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717" t="35816" r="-819" b="36168"/>
          <a:stretch/>
        </p:blipFill>
        <p:spPr>
          <a:xfrm>
            <a:off x="217335" y="1327767"/>
            <a:ext cx="11423578" cy="42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4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197" t="64185" r="49216" b="-621"/>
          <a:stretch/>
        </p:blipFill>
        <p:spPr>
          <a:xfrm>
            <a:off x="2490537" y="378799"/>
            <a:ext cx="6665495" cy="63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725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54806" y="505327"/>
            <a:ext cx="7082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entury" panose="02040604050505020304" pitchFamily="18" charset="0"/>
              </a:rPr>
              <a:t>Establishment of a single cell derived-cell line carrying a </a:t>
            </a:r>
            <a:r>
              <a:rPr lang="en-US" b="1" dirty="0" smtClean="0">
                <a:latin typeface="Century" panose="02040604050505020304" pitchFamily="18" charset="0"/>
              </a:rPr>
              <a:t>specific</a:t>
            </a:r>
          </a:p>
          <a:p>
            <a:pPr algn="ctr"/>
            <a:r>
              <a:rPr lang="en-US" b="1" dirty="0" smtClean="0">
                <a:latin typeface="Century" panose="02040604050505020304" pitchFamily="18" charset="0"/>
              </a:rPr>
              <a:t> </a:t>
            </a:r>
            <a:r>
              <a:rPr lang="en-US" b="1" dirty="0">
                <a:latin typeface="Century" panose="02040604050505020304" pitchFamily="18" charset="0"/>
              </a:rPr>
              <a:t>CRISPR/CAS9-mediated mutation in the BCR/ABL </a:t>
            </a:r>
            <a:r>
              <a:rPr lang="en-US" b="1" dirty="0" smtClean="0">
                <a:latin typeface="Century" panose="02040604050505020304" pitchFamily="18" charset="0"/>
              </a:rPr>
              <a:t>oncogene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9772"/>
            <a:ext cx="65646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Century" panose="02040604050505020304" pitchFamily="18" charset="0"/>
              </a:rPr>
              <a:t>41 single-cell clones were analyzed by Sanger sequencing</a:t>
            </a:r>
          </a:p>
          <a:p>
            <a:endParaRPr lang="en-US" dirty="0" smtClean="0">
              <a:latin typeface="Century" panose="02040604050505020304" pitchFamily="18" charset="0"/>
            </a:endParaRPr>
          </a:p>
          <a:p>
            <a:endParaRPr lang="en-US" dirty="0" smtClean="0">
              <a:latin typeface="Century" panose="02040604050505020304" pitchFamily="18" charset="0"/>
            </a:endParaRPr>
          </a:p>
          <a:p>
            <a:endParaRPr lang="en-US" dirty="0" smtClean="0">
              <a:latin typeface="Century" panose="02040604050505020304" pitchFamily="18" charset="0"/>
            </a:endParaRPr>
          </a:p>
          <a:p>
            <a:endParaRPr lang="en-US" dirty="0" smtClean="0">
              <a:latin typeface="Century" panose="02040604050505020304" pitchFamily="18" charset="0"/>
            </a:endParaRPr>
          </a:p>
          <a:p>
            <a:endParaRPr lang="en-US" dirty="0" smtClean="0">
              <a:latin typeface="Century" panose="02040604050505020304" pitchFamily="18" charset="0"/>
            </a:endParaRPr>
          </a:p>
          <a:p>
            <a:r>
              <a:rPr lang="en-US" dirty="0" smtClean="0">
                <a:latin typeface="Century" panose="02040604050505020304" pitchFamily="18" charset="0"/>
              </a:rPr>
              <a:t>most of them (32/41) had an edited sequence </a:t>
            </a:r>
          </a:p>
          <a:p>
            <a:endParaRPr lang="en-US" dirty="0" smtClean="0">
              <a:latin typeface="Century" panose="02040604050505020304" pitchFamily="18" charset="0"/>
            </a:endParaRPr>
          </a:p>
          <a:p>
            <a:endParaRPr lang="en-US" dirty="0" smtClean="0">
              <a:latin typeface="Century" panose="02040604050505020304" pitchFamily="18" charset="0"/>
            </a:endParaRPr>
          </a:p>
          <a:p>
            <a:r>
              <a:rPr lang="en-US" dirty="0" smtClean="0">
                <a:latin typeface="Century" panose="02040604050505020304" pitchFamily="18" charset="0"/>
              </a:rPr>
              <a:t> </a:t>
            </a:r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4880919" y="3336324"/>
            <a:ext cx="1470454" cy="4764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37870" y="2981749"/>
            <a:ext cx="5325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" panose="02040604050505020304" pitchFamily="18" charset="0"/>
              </a:rPr>
              <a:t>Four of these 32 clones, showing </a:t>
            </a:r>
            <a:r>
              <a:rPr lang="en-US" sz="1600" dirty="0" err="1">
                <a:latin typeface="Century" panose="02040604050505020304" pitchFamily="18" charset="0"/>
              </a:rPr>
              <a:t>indel</a:t>
            </a:r>
            <a:r>
              <a:rPr lang="en-US" sz="1600" dirty="0">
                <a:latin typeface="Century" panose="02040604050505020304" pitchFamily="18" charset="0"/>
              </a:rPr>
              <a:t> mutations that </a:t>
            </a:r>
            <a:endParaRPr lang="en-US" sz="1600" dirty="0" smtClean="0">
              <a:latin typeface="Century" panose="02040604050505020304" pitchFamily="18" charset="0"/>
            </a:endParaRPr>
          </a:p>
          <a:p>
            <a:r>
              <a:rPr lang="en-US" sz="1600" dirty="0" smtClean="0">
                <a:latin typeface="Century" panose="02040604050505020304" pitchFamily="18" charset="0"/>
              </a:rPr>
              <a:t>generated </a:t>
            </a:r>
            <a:r>
              <a:rPr lang="en-US" sz="1600" dirty="0">
                <a:latin typeface="Century" panose="02040604050505020304" pitchFamily="18" charset="0"/>
              </a:rPr>
              <a:t>a premature stop codon near the </a:t>
            </a:r>
            <a:r>
              <a:rPr lang="en-US" sz="1600" dirty="0" smtClean="0">
                <a:latin typeface="Century" panose="02040604050505020304" pitchFamily="18" charset="0"/>
              </a:rPr>
              <a:t>Cas9 </a:t>
            </a:r>
          </a:p>
          <a:p>
            <a:r>
              <a:rPr lang="en-US" sz="1600" dirty="0" smtClean="0">
                <a:latin typeface="Century" panose="02040604050505020304" pitchFamily="18" charset="0"/>
              </a:rPr>
              <a:t>cleavage point, were choose to functional analysis</a:t>
            </a:r>
            <a:endParaRPr lang="en-US" sz="1600" dirty="0"/>
          </a:p>
        </p:txBody>
      </p:sp>
      <p:cxnSp>
        <p:nvCxnSpPr>
          <p:cNvPr id="12" name="Elbow Connector 11"/>
          <p:cNvCxnSpPr/>
          <p:nvPr/>
        </p:nvCxnSpPr>
        <p:spPr>
          <a:xfrm>
            <a:off x="4880919" y="3812746"/>
            <a:ext cx="1470454" cy="8381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51373" y="4298096"/>
            <a:ext cx="55515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" panose="02040604050505020304" pitchFamily="18" charset="0"/>
              </a:rPr>
              <a:t>One of them (Clone 1), which carried an 8-bp </a:t>
            </a:r>
            <a:r>
              <a:rPr lang="en-US" sz="1600" dirty="0" smtClean="0">
                <a:latin typeface="Century" panose="02040604050505020304" pitchFamily="18" charset="0"/>
              </a:rPr>
              <a:t>deletion</a:t>
            </a:r>
          </a:p>
          <a:p>
            <a:r>
              <a:rPr lang="en-US" sz="1600" dirty="0" smtClean="0">
                <a:latin typeface="Century" panose="02040604050505020304" pitchFamily="18" charset="0"/>
              </a:rPr>
              <a:t>at </a:t>
            </a:r>
            <a:r>
              <a:rPr lang="en-US" sz="1600" dirty="0">
                <a:latin typeface="Century" panose="02040604050505020304" pitchFamily="18" charset="0"/>
              </a:rPr>
              <a:t>the expected </a:t>
            </a:r>
            <a:r>
              <a:rPr lang="en-US" sz="1600" dirty="0" smtClean="0">
                <a:latin typeface="Century" panose="02040604050505020304" pitchFamily="18" charset="0"/>
              </a:rPr>
              <a:t>cleavage point</a:t>
            </a:r>
            <a:r>
              <a:rPr lang="en-US" sz="1600" dirty="0">
                <a:latin typeface="Century" panose="02040604050505020304" pitchFamily="18" charset="0"/>
              </a:rPr>
              <a:t>, was selected to establish </a:t>
            </a:r>
            <a:endParaRPr lang="en-US" sz="1600" dirty="0" smtClean="0">
              <a:latin typeface="Century" panose="02040604050505020304" pitchFamily="18" charset="0"/>
            </a:endParaRPr>
          </a:p>
          <a:p>
            <a:r>
              <a:rPr lang="en-US" sz="1600" dirty="0" smtClean="0">
                <a:latin typeface="Century" panose="02040604050505020304" pitchFamily="18" charset="0"/>
              </a:rPr>
              <a:t>the </a:t>
            </a:r>
            <a:r>
              <a:rPr lang="en-US" sz="1600" dirty="0">
                <a:latin typeface="Century" panose="02040604050505020304" pitchFamily="18" charset="0"/>
              </a:rPr>
              <a:t>cell line known </a:t>
            </a:r>
            <a:r>
              <a:rPr lang="en-US" sz="1600" dirty="0" smtClean="0">
                <a:latin typeface="Century" panose="02040604050505020304" pitchFamily="18" charset="0"/>
              </a:rPr>
              <a:t>as </a:t>
            </a:r>
            <a:r>
              <a:rPr lang="en-US" sz="1600" b="1" dirty="0" smtClean="0">
                <a:latin typeface="Century" panose="02040604050505020304" pitchFamily="18" charset="0"/>
              </a:rPr>
              <a:t>:</a:t>
            </a:r>
          </a:p>
          <a:p>
            <a:r>
              <a:rPr lang="en-US" sz="1600" dirty="0" smtClean="0">
                <a:latin typeface="Century" panose="02040604050505020304" pitchFamily="18" charset="0"/>
              </a:rPr>
              <a:t> </a:t>
            </a:r>
            <a:r>
              <a:rPr lang="en-US" sz="1600" dirty="0" err="1">
                <a:latin typeface="Century" panose="02040604050505020304" pitchFamily="18" charset="0"/>
              </a:rPr>
              <a:t>Bcr</a:t>
            </a:r>
            <a:r>
              <a:rPr lang="en-US" sz="1600" dirty="0">
                <a:latin typeface="Century" panose="02040604050505020304" pitchFamily="18" charset="0"/>
              </a:rPr>
              <a:t>-</a:t>
            </a:r>
            <a:r>
              <a:rPr lang="en-US" sz="1600" dirty="0" err="1">
                <a:latin typeface="Century" panose="02040604050505020304" pitchFamily="18" charset="0"/>
              </a:rPr>
              <a:t>Abl</a:t>
            </a:r>
            <a:r>
              <a:rPr lang="en-US" sz="1600" dirty="0">
                <a:latin typeface="Century" panose="02040604050505020304" pitchFamily="18" charset="0"/>
              </a:rPr>
              <a:t>-SC </a:t>
            </a:r>
            <a:r>
              <a:rPr lang="en-US" sz="1600" dirty="0" smtClean="0">
                <a:latin typeface="Century" panose="02040604050505020304" pitchFamily="18" charset="0"/>
              </a:rPr>
              <a:t>(</a:t>
            </a:r>
            <a:r>
              <a:rPr lang="en-US" sz="1600" dirty="0">
                <a:latin typeface="Century" panose="02040604050505020304" pitchFamily="18" charset="0"/>
              </a:rPr>
              <a:t>single edited cell-derived Boff-p210-Cas9</a:t>
            </a:r>
            <a:r>
              <a:rPr lang="en-US" sz="1600" dirty="0" smtClean="0">
                <a:latin typeface="Century" panose="02040604050505020304" pitchFamily="18" charset="0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4423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0875" y="336883"/>
            <a:ext cx="788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Obliteration of the </a:t>
            </a:r>
            <a:r>
              <a:rPr lang="en-US" b="1" i="1" dirty="0"/>
              <a:t>BCR/ABL </a:t>
            </a:r>
            <a:r>
              <a:rPr lang="en-US" b="1" dirty="0"/>
              <a:t>oncogene by CRISPR-CAS9 in the BOFF-P210 cell </a:t>
            </a:r>
            <a:r>
              <a:rPr lang="en-US" b="1" dirty="0" smtClean="0"/>
              <a:t>line</a:t>
            </a:r>
          </a:p>
          <a:p>
            <a:pPr algn="ctr"/>
            <a:r>
              <a:rPr lang="en-US" b="1" dirty="0" smtClean="0"/>
              <a:t> </a:t>
            </a:r>
            <a:r>
              <a:rPr lang="en-US" b="1" dirty="0"/>
              <a:t>leads to an absence of the oncogenic protein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987" r="26908" b="76991"/>
          <a:stretch/>
        </p:blipFill>
        <p:spPr>
          <a:xfrm>
            <a:off x="2205149" y="1485252"/>
            <a:ext cx="7777051" cy="45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77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240" t="22714" r="-477" b="43445"/>
          <a:stretch/>
        </p:blipFill>
        <p:spPr>
          <a:xfrm>
            <a:off x="202023" y="969914"/>
            <a:ext cx="11787953" cy="5398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4644" y="132347"/>
            <a:ext cx="8022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In vitro </a:t>
            </a:r>
            <a:r>
              <a:rPr lang="en-US" b="1" dirty="0"/>
              <a:t>ablation of </a:t>
            </a:r>
            <a:r>
              <a:rPr lang="en-US" b="1" i="1" dirty="0"/>
              <a:t>BCR/ABL </a:t>
            </a:r>
            <a:r>
              <a:rPr lang="en-US" b="1" dirty="0"/>
              <a:t>by the CRISPR/ CAS9 system in tumorigenic p210 </a:t>
            </a:r>
            <a:r>
              <a:rPr lang="en-US" b="1" dirty="0" smtClean="0"/>
              <a:t>cells</a:t>
            </a:r>
          </a:p>
          <a:p>
            <a:pPr algn="ctr"/>
            <a:r>
              <a:rPr lang="en-US" b="1" dirty="0" smtClean="0"/>
              <a:t> </a:t>
            </a:r>
            <a:r>
              <a:rPr lang="en-US" b="1" dirty="0"/>
              <a:t>induces cell cycle arrest and impairs survival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48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90" y="366507"/>
            <a:ext cx="1386092" cy="1386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3182" y="674833"/>
            <a:ext cx="1895071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Contents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88"/>
          <a:stretch/>
        </p:blipFill>
        <p:spPr>
          <a:xfrm rot="18922855">
            <a:off x="-800640" y="1071671"/>
            <a:ext cx="5222285" cy="52904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20175" y="2135044"/>
            <a:ext cx="70243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anose="020B0503020202020204" pitchFamily="34" charset="0"/>
              </a:rPr>
              <a:t>CML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7063" y="3003121"/>
            <a:ext cx="199285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anose="020B0503020202020204" pitchFamily="34" charset="0"/>
              </a:rPr>
              <a:t>CRISPR/CAS9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6207" y="4009634"/>
            <a:ext cx="250741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gency FB" panose="020B0503020202020204" pitchFamily="34" charset="0"/>
              </a:rPr>
              <a:t>Material &amp; </a:t>
            </a:r>
            <a:r>
              <a:rPr lang="en-US" sz="3200" dirty="0" smtClean="0">
                <a:latin typeface="Agency FB" panose="020B0503020202020204" pitchFamily="34" charset="0"/>
              </a:rPr>
              <a:t>Method</a:t>
            </a:r>
            <a:endParaRPr lang="en-US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96400" y="6344318"/>
            <a:ext cx="2743200" cy="365125"/>
          </a:xfrm>
        </p:spPr>
        <p:txBody>
          <a:bodyPr/>
          <a:lstStyle/>
          <a:p>
            <a:fld id="{57FB0ED2-A375-418D-A534-3637EF099CA4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477" t="56130" r="-240" b="-5824"/>
          <a:stretch/>
        </p:blipFill>
        <p:spPr>
          <a:xfrm>
            <a:off x="431947" y="216568"/>
            <a:ext cx="10921853" cy="73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64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6168" y="216569"/>
            <a:ext cx="5559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CRISPR-CAS9 impairs the tumorigenic capacity of edited </a:t>
            </a:r>
            <a:endParaRPr lang="en-US" b="1" dirty="0" smtClean="0"/>
          </a:p>
          <a:p>
            <a:pPr algn="ctr"/>
            <a:r>
              <a:rPr lang="en-US" b="1" dirty="0" smtClean="0"/>
              <a:t>Boff-p210 </a:t>
            </a:r>
            <a:r>
              <a:rPr lang="en-US" b="1" dirty="0"/>
              <a:t>selected cells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/>
          <a:srcRect b="49634"/>
          <a:stretch/>
        </p:blipFill>
        <p:spPr>
          <a:xfrm>
            <a:off x="661473" y="1299412"/>
            <a:ext cx="10692327" cy="47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84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/>
          <a:srcRect l="-354" t="45525" r="50374" b="4109"/>
          <a:stretch/>
        </p:blipFill>
        <p:spPr>
          <a:xfrm>
            <a:off x="2823167" y="470152"/>
            <a:ext cx="6545665" cy="57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1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35555" y="3113157"/>
            <a:ext cx="372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entury" panose="02040604050505020304" pitchFamily="18" charset="0"/>
              </a:rPr>
              <a:t>DISCUSSION </a:t>
            </a:r>
            <a:endParaRPr lang="en-US" sz="4000" dirty="0">
              <a:latin typeface="Century" panose="020406040505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1408226">
            <a:off x="7646981" y="2158632"/>
            <a:ext cx="1359569" cy="995599"/>
          </a:xfrm>
          <a:prstGeom prst="cloudCallout">
            <a:avLst>
              <a:gd name="adj1" fmla="val -25778"/>
              <a:gd name="adj2" fmla="val 7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 rot="206722">
            <a:off x="6656700" y="2225867"/>
            <a:ext cx="828198" cy="692569"/>
          </a:xfrm>
          <a:prstGeom prst="cloudCallout">
            <a:avLst>
              <a:gd name="adj1" fmla="val 18092"/>
              <a:gd name="adj2" fmla="val 84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 rot="7362224">
            <a:off x="7729596" y="4533689"/>
            <a:ext cx="1081644" cy="866504"/>
          </a:xfrm>
          <a:prstGeom prst="cloudCallout">
            <a:avLst>
              <a:gd name="adj1" fmla="val -43816"/>
              <a:gd name="adj2" fmla="val 140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 rot="8759147">
            <a:off x="8361709" y="3285058"/>
            <a:ext cx="1130969" cy="854242"/>
          </a:xfrm>
          <a:prstGeom prst="cloudCallout">
            <a:avLst>
              <a:gd name="adj1" fmla="val 77351"/>
              <a:gd name="adj2" fmla="val 78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7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7" t="32754" r="1263" b="32755"/>
          <a:stretch/>
        </p:blipFill>
        <p:spPr>
          <a:xfrm>
            <a:off x="3655594" y="152400"/>
            <a:ext cx="5185612" cy="5617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5534" y="4956844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entury" panose="02040604050505020304" pitchFamily="18" charset="0"/>
              </a:rPr>
              <a:t>Any Question ?</a:t>
            </a:r>
            <a:endParaRPr lang="en-US" sz="3200" b="1" dirty="0"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2977" y="5655344"/>
            <a:ext cx="3263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entury" panose="02040604050505020304" pitchFamily="18" charset="0"/>
              </a:rPr>
              <a:t>SO </a:t>
            </a:r>
          </a:p>
          <a:p>
            <a:pPr algn="ctr"/>
            <a:r>
              <a:rPr lang="en-US" sz="3200" b="1" dirty="0" smtClean="0">
                <a:latin typeface="Century" panose="02040604050505020304" pitchFamily="18" charset="0"/>
              </a:rPr>
              <a:t>THANK YOU !! </a:t>
            </a:r>
            <a:endParaRPr lang="en-US" sz="32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98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4945" y="447324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CML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 b="66797"/>
          <a:stretch/>
        </p:blipFill>
        <p:spPr>
          <a:xfrm>
            <a:off x="4162927" y="-1399"/>
            <a:ext cx="1626087" cy="1605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85" y="2243638"/>
            <a:ext cx="3905250" cy="292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9718" y="3197893"/>
            <a:ext cx="6591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" panose="02040604050505020304" pitchFamily="18" charset="0"/>
              </a:rPr>
              <a:t>Chronic myeloid leukemia (CML), a malignant</a:t>
            </a:r>
          </a:p>
          <a:p>
            <a:r>
              <a:rPr lang="en-US" sz="2000" dirty="0" err="1">
                <a:latin typeface="Century" panose="02040604050505020304" pitchFamily="18" charset="0"/>
              </a:rPr>
              <a:t>haematopoeitic</a:t>
            </a:r>
            <a:r>
              <a:rPr lang="en-US" sz="2000" dirty="0">
                <a:latin typeface="Century" panose="02040604050505020304" pitchFamily="18" charset="0"/>
              </a:rPr>
              <a:t> stem cell disease, characterized by the</a:t>
            </a:r>
          </a:p>
          <a:p>
            <a:r>
              <a:rPr lang="en-US" sz="2000" dirty="0">
                <a:latin typeface="Century" panose="02040604050505020304" pitchFamily="18" charset="0"/>
              </a:rPr>
              <a:t>occurrence of the Philadelphia chromosome</a:t>
            </a:r>
          </a:p>
        </p:txBody>
      </p:sp>
    </p:spTree>
    <p:extLst>
      <p:ext uri="{BB962C8B-B14F-4D97-AF65-F5344CB8AC3E}">
        <p14:creationId xmlns:p14="http://schemas.microsoft.com/office/powerpoint/2010/main" val="2520728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4945" y="447324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CML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 b="66797"/>
          <a:stretch/>
        </p:blipFill>
        <p:spPr>
          <a:xfrm>
            <a:off x="4162927" y="-1399"/>
            <a:ext cx="1626087" cy="1605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6" y="1786187"/>
            <a:ext cx="54387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33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2179" y="447324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CML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 b="66797"/>
          <a:stretch/>
        </p:blipFill>
        <p:spPr>
          <a:xfrm>
            <a:off x="4162927" y="-1399"/>
            <a:ext cx="1626087" cy="1605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82" y="1952851"/>
            <a:ext cx="837590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29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4945" y="448723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CML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 b="66797"/>
          <a:stretch/>
        </p:blipFill>
        <p:spPr>
          <a:xfrm>
            <a:off x="4159944" y="-1"/>
            <a:ext cx="1626087" cy="1605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5" t="30515" r="30772" b="33875"/>
          <a:stretch/>
        </p:blipFill>
        <p:spPr>
          <a:xfrm rot="5400000">
            <a:off x="-310472" y="3012688"/>
            <a:ext cx="2791703" cy="28093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90067" y="2590636"/>
            <a:ext cx="6511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PBS</a:t>
            </a: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0067" y="3329500"/>
            <a:ext cx="16337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" panose="02040604050505020304" pitchFamily="18" charset="0"/>
              </a:rPr>
              <a:t>Bone Marrow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3433" y="4068364"/>
            <a:ext cx="129554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" panose="02040604050505020304" pitchFamily="18" charset="0"/>
              </a:rPr>
              <a:t>Karyotype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5592" y="4807228"/>
            <a:ext cx="77136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" panose="02040604050505020304" pitchFamily="18" charset="0"/>
              </a:rPr>
              <a:t>FISH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5752" y="5546092"/>
            <a:ext cx="67197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" panose="02040604050505020304" pitchFamily="18" charset="0"/>
              </a:rPr>
              <a:t>PCR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863" y="1605333"/>
            <a:ext cx="2804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entury" panose="02040604050505020304" pitchFamily="18" charset="0"/>
              </a:rPr>
              <a:t>Diagnose of CML :</a:t>
            </a:r>
            <a:endParaRPr lang="en-US" sz="2400" b="1" dirty="0">
              <a:latin typeface="Century" panose="020406040505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t="23667" r="263" b="526"/>
          <a:stretch/>
        </p:blipFill>
        <p:spPr>
          <a:xfrm>
            <a:off x="4361266" y="2168365"/>
            <a:ext cx="7333429" cy="41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9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4945" y="447324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CML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 b="66797"/>
          <a:stretch/>
        </p:blipFill>
        <p:spPr>
          <a:xfrm>
            <a:off x="4162930" y="0"/>
            <a:ext cx="1626087" cy="1605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129" y="1605333"/>
            <a:ext cx="18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entury" panose="02040604050505020304" pitchFamily="18" charset="0"/>
              </a:rPr>
              <a:t>Treatment :</a:t>
            </a:r>
            <a:endParaRPr lang="en-US" sz="2400" b="1" dirty="0">
              <a:latin typeface="Century" panose="020406040505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7" t="65901" r="33299"/>
          <a:stretch/>
        </p:blipFill>
        <p:spPr>
          <a:xfrm>
            <a:off x="1366989" y="3068054"/>
            <a:ext cx="1708484" cy="1831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69" y="1602534"/>
            <a:ext cx="5172112" cy="50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52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0ED2-A375-418D-A534-3637EF099CA4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579" y="1106906"/>
            <a:ext cx="4568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CRISPR-CAS9</a:t>
            </a:r>
            <a:endParaRPr lang="en-US" sz="60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0573" y="5156021"/>
            <a:ext cx="4875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" panose="02040604050505020304" pitchFamily="18" charset="0"/>
              </a:rPr>
              <a:t>a promising tool for gene editing </a:t>
            </a:r>
          </a:p>
          <a:p>
            <a:endParaRPr lang="en-US" sz="2400" dirty="0">
              <a:latin typeface="Century" panose="02040604050505020304" pitchFamily="18" charset="0"/>
            </a:endParaRPr>
          </a:p>
          <a:p>
            <a:endParaRPr lang="en-US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32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Widescreen</PresentationFormat>
  <Paragraphs>222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Agency FB</vt:lpstr>
      <vt:lpstr>Arial</vt:lpstr>
      <vt:lpstr>Calibri</vt:lpstr>
      <vt:lpstr>Calibri Light</vt:lpstr>
      <vt:lpstr>Century</vt:lpstr>
      <vt:lpstr>Gill Sans Ultra Bold Condensed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</cp:revision>
  <dcterms:modified xsi:type="dcterms:W3CDTF">2019-12-09T21:02:55Z</dcterms:modified>
</cp:coreProperties>
</file>