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6.jpg" ContentType="image/gif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notesMasterIdLst>
    <p:notesMasterId r:id="rId34"/>
  </p:notesMasterIdLst>
  <p:sldIdLst>
    <p:sldId id="256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85" r:id="rId18"/>
    <p:sldId id="274" r:id="rId19"/>
    <p:sldId id="275" r:id="rId20"/>
    <p:sldId id="276" r:id="rId21"/>
    <p:sldId id="279" r:id="rId22"/>
    <p:sldId id="277" r:id="rId23"/>
    <p:sldId id="271" r:id="rId24"/>
    <p:sldId id="278" r:id="rId25"/>
    <p:sldId id="282" r:id="rId26"/>
    <p:sldId id="280" r:id="rId27"/>
    <p:sldId id="281" r:id="rId28"/>
    <p:sldId id="283" r:id="rId29"/>
    <p:sldId id="286" r:id="rId30"/>
    <p:sldId id="284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7D9FB1-1371-4186-B7E0-EF21CB6813CE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fa-IR"/>
        </a:p>
      </dgm:t>
    </dgm:pt>
    <dgm:pt modelId="{C7340FD2-04E1-4BEB-895C-8B50C8FD1E30}">
      <dgm:prSet phldrT="[Text]"/>
      <dgm:spPr/>
      <dgm:t>
        <a:bodyPr/>
        <a:lstStyle/>
        <a:p>
          <a:pPr rtl="1"/>
          <a:r>
            <a:rPr lang="en-US" dirty="0" smtClean="0"/>
            <a:t>Isolation &amp; Culture of Lymphocytes (HEALTHY)</a:t>
          </a:r>
          <a:endParaRPr lang="fa-IR" dirty="0"/>
        </a:p>
      </dgm:t>
    </dgm:pt>
    <dgm:pt modelId="{6032DAA8-7C41-46B5-9B55-C3F3AD035155}" type="parTrans" cxnId="{0940618C-F6D1-414D-9FB6-A51F96D2BE20}">
      <dgm:prSet/>
      <dgm:spPr/>
      <dgm:t>
        <a:bodyPr/>
        <a:lstStyle/>
        <a:p>
          <a:pPr rtl="1"/>
          <a:endParaRPr lang="fa-IR"/>
        </a:p>
      </dgm:t>
    </dgm:pt>
    <dgm:pt modelId="{BF3F1425-366E-48B8-8676-6E2383C06791}" type="sibTrans" cxnId="{0940618C-F6D1-414D-9FB6-A51F96D2BE20}">
      <dgm:prSet/>
      <dgm:spPr/>
      <dgm:t>
        <a:bodyPr/>
        <a:lstStyle/>
        <a:p>
          <a:pPr rtl="1"/>
          <a:endParaRPr lang="fa-IR"/>
        </a:p>
      </dgm:t>
    </dgm:pt>
    <dgm:pt modelId="{B900EBA0-46AC-42C9-A767-8A31CF467529}">
      <dgm:prSet phldrT="[Text]"/>
      <dgm:spPr/>
      <dgm:t>
        <a:bodyPr/>
        <a:lstStyle/>
        <a:p>
          <a:pPr rtl="1"/>
          <a:r>
            <a:rPr lang="en-US" dirty="0" smtClean="0"/>
            <a:t> Leukemia Cancer Cell Culture </a:t>
          </a:r>
          <a:r>
            <a:rPr lang="en-US" dirty="0" err="1" smtClean="0"/>
            <a:t>Jurkat</a:t>
          </a:r>
          <a:r>
            <a:rPr lang="en-US" dirty="0" smtClean="0"/>
            <a:t> and K562</a:t>
          </a:r>
        </a:p>
        <a:p>
          <a:pPr rtl="1"/>
          <a:r>
            <a:rPr lang="en-US" dirty="0" smtClean="0"/>
            <a:t>( crude/fractions/sub-fractions)</a:t>
          </a:r>
          <a:endParaRPr lang="fa-IR" dirty="0"/>
        </a:p>
      </dgm:t>
    </dgm:pt>
    <dgm:pt modelId="{9369B7A9-A44C-48C7-9DD5-15AE70B976E1}" type="parTrans" cxnId="{AF33B48E-F907-4CB1-A68E-7180D2844758}">
      <dgm:prSet/>
      <dgm:spPr/>
      <dgm:t>
        <a:bodyPr/>
        <a:lstStyle/>
        <a:p>
          <a:pPr rtl="1"/>
          <a:endParaRPr lang="fa-IR"/>
        </a:p>
      </dgm:t>
    </dgm:pt>
    <dgm:pt modelId="{E3CA120B-16A7-4E61-A562-7A803B1AD71E}" type="sibTrans" cxnId="{AF33B48E-F907-4CB1-A68E-7180D2844758}">
      <dgm:prSet/>
      <dgm:spPr/>
      <dgm:t>
        <a:bodyPr/>
        <a:lstStyle/>
        <a:p>
          <a:pPr rtl="1"/>
          <a:endParaRPr lang="fa-IR"/>
        </a:p>
      </dgm:t>
    </dgm:pt>
    <dgm:pt modelId="{303D5F9E-2A18-4199-B861-CC886F15432E}">
      <dgm:prSet phldrT="[Text]"/>
      <dgm:spPr/>
      <dgm:t>
        <a:bodyPr/>
        <a:lstStyle/>
        <a:p>
          <a:pPr rtl="1"/>
          <a:r>
            <a:rPr lang="en-US" dirty="0" smtClean="0"/>
            <a:t> Morphological Assessment of Cell Death by Fluorescence Microscopy Using </a:t>
          </a:r>
          <a:r>
            <a:rPr lang="en-US" dirty="0" err="1" smtClean="0"/>
            <a:t>Acridine</a:t>
          </a:r>
          <a:r>
            <a:rPr lang="en-US" dirty="0" smtClean="0"/>
            <a:t> Orange/</a:t>
          </a:r>
          <a:r>
            <a:rPr lang="en-US" dirty="0" err="1" smtClean="0"/>
            <a:t>Ethidium</a:t>
          </a:r>
          <a:r>
            <a:rPr lang="en-US" dirty="0" smtClean="0"/>
            <a:t> Bromide </a:t>
          </a:r>
          <a:endParaRPr lang="fa-IR" dirty="0"/>
        </a:p>
      </dgm:t>
    </dgm:pt>
    <dgm:pt modelId="{F4FD00C8-9A59-41B1-AC40-E8AB44967002}" type="parTrans" cxnId="{251D4555-C76A-45F3-B997-812073308796}">
      <dgm:prSet/>
      <dgm:spPr/>
      <dgm:t>
        <a:bodyPr/>
        <a:lstStyle/>
        <a:p>
          <a:pPr rtl="1"/>
          <a:endParaRPr lang="fa-IR"/>
        </a:p>
      </dgm:t>
    </dgm:pt>
    <dgm:pt modelId="{75EE4009-CFEB-4BD0-A4C4-ABDB65DE87F1}" type="sibTrans" cxnId="{251D4555-C76A-45F3-B997-812073308796}">
      <dgm:prSet/>
      <dgm:spPr/>
      <dgm:t>
        <a:bodyPr/>
        <a:lstStyle/>
        <a:p>
          <a:pPr rtl="1"/>
          <a:endParaRPr lang="fa-IR"/>
        </a:p>
      </dgm:t>
    </dgm:pt>
    <dgm:pt modelId="{9E7E3AEA-1041-48A7-9089-3A6C5AD6D121}">
      <dgm:prSet phldrT="[Text]"/>
      <dgm:spPr/>
      <dgm:t>
        <a:bodyPr/>
        <a:lstStyle/>
        <a:p>
          <a:pPr rtl="1"/>
          <a:r>
            <a:rPr lang="en-US" dirty="0" smtClean="0"/>
            <a:t> Immunocytochemistry Detection of Caspase-3 and Apoptosis-Inducing Factor (AIF).</a:t>
          </a:r>
          <a:endParaRPr lang="fa-IR" dirty="0"/>
        </a:p>
      </dgm:t>
    </dgm:pt>
    <dgm:pt modelId="{6E1E3A56-0E2A-4BAE-85B0-A71B3FC5DA96}" type="parTrans" cxnId="{1FC096F8-68C9-4C40-90CA-B8C9A210EF17}">
      <dgm:prSet/>
      <dgm:spPr/>
      <dgm:t>
        <a:bodyPr/>
        <a:lstStyle/>
        <a:p>
          <a:pPr rtl="1"/>
          <a:endParaRPr lang="fa-IR"/>
        </a:p>
      </dgm:t>
    </dgm:pt>
    <dgm:pt modelId="{F1A3CF98-BF98-479A-B197-4832A71BAE5B}" type="sibTrans" cxnId="{1FC096F8-68C9-4C40-90CA-B8C9A210EF17}">
      <dgm:prSet/>
      <dgm:spPr/>
      <dgm:t>
        <a:bodyPr/>
        <a:lstStyle/>
        <a:p>
          <a:pPr rtl="1"/>
          <a:endParaRPr lang="fa-IR"/>
        </a:p>
      </dgm:t>
    </dgm:pt>
    <dgm:pt modelId="{4644805B-6817-4282-AFCE-17D9728C9BC8}">
      <dgm:prSet phldrT="[Text]"/>
      <dgm:spPr/>
      <dgm:t>
        <a:bodyPr/>
        <a:lstStyle/>
        <a:p>
          <a:pPr rtl="1"/>
          <a:r>
            <a:rPr lang="en-US" dirty="0" smtClean="0"/>
            <a:t>Photomicrography</a:t>
          </a:r>
          <a:endParaRPr lang="fa-IR" dirty="0"/>
        </a:p>
      </dgm:t>
    </dgm:pt>
    <dgm:pt modelId="{058E48E6-1943-462F-B079-7A7C9DD33837}" type="parTrans" cxnId="{58A27A1D-66A7-48FD-8202-8289EC8D4F23}">
      <dgm:prSet/>
      <dgm:spPr/>
      <dgm:t>
        <a:bodyPr/>
        <a:lstStyle/>
        <a:p>
          <a:pPr rtl="1"/>
          <a:endParaRPr lang="fa-IR"/>
        </a:p>
      </dgm:t>
    </dgm:pt>
    <dgm:pt modelId="{F7459128-BF59-41A5-B421-660BD27D7D4F}" type="sibTrans" cxnId="{58A27A1D-66A7-48FD-8202-8289EC8D4F23}">
      <dgm:prSet/>
      <dgm:spPr/>
      <dgm:t>
        <a:bodyPr/>
        <a:lstStyle/>
        <a:p>
          <a:pPr rtl="1"/>
          <a:endParaRPr lang="fa-IR"/>
        </a:p>
      </dgm:t>
    </dgm:pt>
    <dgm:pt modelId="{DFA12537-A3B0-4305-ADCF-3B71E8A0F56E}">
      <dgm:prSet phldrT="[Text]"/>
      <dgm:spPr/>
      <dgm:t>
        <a:bodyPr/>
        <a:lstStyle/>
        <a:p>
          <a:pPr rtl="1"/>
          <a:r>
            <a:rPr lang="en-US" dirty="0" smtClean="0"/>
            <a:t> Statistical Analysis</a:t>
          </a:r>
          <a:endParaRPr lang="fa-IR" dirty="0"/>
        </a:p>
      </dgm:t>
    </dgm:pt>
    <dgm:pt modelId="{9600D06F-8C1F-45EC-9BA2-633FC9853AE5}" type="parTrans" cxnId="{9C48D629-D373-4EE3-8DB3-F79736F2BBCB}">
      <dgm:prSet/>
      <dgm:spPr/>
      <dgm:t>
        <a:bodyPr/>
        <a:lstStyle/>
        <a:p>
          <a:pPr rtl="1"/>
          <a:endParaRPr lang="fa-IR"/>
        </a:p>
      </dgm:t>
    </dgm:pt>
    <dgm:pt modelId="{44764AFC-6323-4D1D-A78A-8E4B1B433C7A}" type="sibTrans" cxnId="{9C48D629-D373-4EE3-8DB3-F79736F2BBCB}">
      <dgm:prSet/>
      <dgm:spPr/>
      <dgm:t>
        <a:bodyPr/>
        <a:lstStyle/>
        <a:p>
          <a:pPr rtl="1"/>
          <a:endParaRPr lang="fa-IR"/>
        </a:p>
      </dgm:t>
    </dgm:pt>
    <dgm:pt modelId="{504487E5-7CF1-4037-ABC1-C7E932C63BA3}">
      <dgm:prSet phldrT="[Text]"/>
      <dgm:spPr/>
      <dgm:t>
        <a:bodyPr/>
        <a:lstStyle/>
        <a:p>
          <a:pPr rtl="1"/>
          <a:r>
            <a:rPr lang="en-US" dirty="0" smtClean="0"/>
            <a:t>Purification of the Venom of P. </a:t>
          </a:r>
          <a:r>
            <a:rPr lang="en-US" dirty="0" err="1" smtClean="0"/>
            <a:t>nasutum</a:t>
          </a:r>
          <a:r>
            <a:rPr lang="en-US" dirty="0" smtClean="0"/>
            <a:t> by Molecular Exclusion Chromatography and HPLC</a:t>
          </a:r>
          <a:endParaRPr lang="fa-IR" dirty="0"/>
        </a:p>
      </dgm:t>
    </dgm:pt>
    <dgm:pt modelId="{42D2A3EE-08A2-45DD-813C-7E23184A8BA0}" type="parTrans" cxnId="{6328C829-AEB1-40F7-AA57-0FC016D91AAA}">
      <dgm:prSet/>
      <dgm:spPr/>
      <dgm:t>
        <a:bodyPr/>
        <a:lstStyle/>
        <a:p>
          <a:pPr rtl="1"/>
          <a:endParaRPr lang="fa-IR"/>
        </a:p>
      </dgm:t>
    </dgm:pt>
    <dgm:pt modelId="{D1F92B28-C778-4AE1-AB4F-612D02179EA7}" type="sibTrans" cxnId="{6328C829-AEB1-40F7-AA57-0FC016D91AAA}">
      <dgm:prSet/>
      <dgm:spPr/>
      <dgm:t>
        <a:bodyPr/>
        <a:lstStyle/>
        <a:p>
          <a:pPr rtl="1"/>
          <a:endParaRPr lang="fa-IR"/>
        </a:p>
      </dgm:t>
    </dgm:pt>
    <dgm:pt modelId="{84C1196B-A120-4B8F-BD25-1AABBDB4F2B7}">
      <dgm:prSet phldrT="[Text]"/>
      <dgm:spPr/>
      <dgm:t>
        <a:bodyPr/>
        <a:lstStyle/>
        <a:p>
          <a:pPr rtl="1"/>
          <a:r>
            <a:rPr lang="en-US" dirty="0" smtClean="0"/>
            <a:t> One-Dimensional (1D) and Two-Dimensional (2D) Electrophoresis </a:t>
          </a:r>
        </a:p>
        <a:p>
          <a:pPr rtl="1"/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((F I-VI) and (SF IV.5))</a:t>
          </a:r>
          <a:endParaRPr lang="fa-I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3F9DD-BBD8-49E9-BE83-10D0BDB2DA4F}" type="parTrans" cxnId="{1EFE22E0-C56B-4E62-B20D-0FE5353FDE0D}">
      <dgm:prSet/>
      <dgm:spPr/>
      <dgm:t>
        <a:bodyPr/>
        <a:lstStyle/>
        <a:p>
          <a:pPr rtl="1"/>
          <a:endParaRPr lang="fa-IR"/>
        </a:p>
      </dgm:t>
    </dgm:pt>
    <dgm:pt modelId="{22BB69B8-DF2D-43F6-A456-3D002F3879BF}" type="sibTrans" cxnId="{1EFE22E0-C56B-4E62-B20D-0FE5353FDE0D}">
      <dgm:prSet/>
      <dgm:spPr/>
      <dgm:t>
        <a:bodyPr/>
        <a:lstStyle/>
        <a:p>
          <a:pPr rtl="1"/>
          <a:endParaRPr lang="fa-IR"/>
        </a:p>
      </dgm:t>
    </dgm:pt>
    <dgm:pt modelId="{37A42FF9-263D-47CC-8A82-82A4380F017F}">
      <dgm:prSet phldrT="[Text]"/>
      <dgm:spPr/>
      <dgm:t>
        <a:bodyPr/>
        <a:lstStyle/>
        <a:p>
          <a:pPr rtl="1"/>
          <a:r>
            <a:rPr lang="en-US" dirty="0" smtClean="0"/>
            <a:t>Protein Preparation and Analysis by LC-MS/MS</a:t>
          </a:r>
        </a:p>
        <a:p>
          <a:pPr rtl="1"/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 SF IV.5)</a:t>
          </a:r>
          <a:endParaRPr lang="fa-IR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694C1C-8B8F-4952-97BC-0D49BA279658}" type="parTrans" cxnId="{FCE40260-5272-49D3-8C15-521DD67D407D}">
      <dgm:prSet/>
      <dgm:spPr/>
      <dgm:t>
        <a:bodyPr/>
        <a:lstStyle/>
        <a:p>
          <a:pPr rtl="1"/>
          <a:endParaRPr lang="fa-IR"/>
        </a:p>
      </dgm:t>
    </dgm:pt>
    <dgm:pt modelId="{3FBB8282-0C5E-4B28-A5EB-07193E88F042}" type="sibTrans" cxnId="{FCE40260-5272-49D3-8C15-521DD67D407D}">
      <dgm:prSet/>
      <dgm:spPr/>
      <dgm:t>
        <a:bodyPr/>
        <a:lstStyle/>
        <a:p>
          <a:pPr rtl="1"/>
          <a:endParaRPr lang="fa-IR"/>
        </a:p>
      </dgm:t>
    </dgm:pt>
    <dgm:pt modelId="{A9BBA573-64CA-434A-B1BB-7D111EA832CF}" type="pres">
      <dgm:prSet presAssocID="{727D9FB1-1371-4186-B7E0-EF21CB6813CE}" presName="Name0" presStyleCnt="0">
        <dgm:presLayoutVars>
          <dgm:dir/>
          <dgm:resizeHandles/>
        </dgm:presLayoutVars>
      </dgm:prSet>
      <dgm:spPr/>
      <dgm:t>
        <a:bodyPr/>
        <a:lstStyle/>
        <a:p>
          <a:pPr rtl="1"/>
          <a:endParaRPr lang="fa-IR"/>
        </a:p>
      </dgm:t>
    </dgm:pt>
    <dgm:pt modelId="{301ED0AD-BFCB-43ED-B26C-1FB32B99F0C6}" type="pres">
      <dgm:prSet presAssocID="{504487E5-7CF1-4037-ABC1-C7E932C63BA3}" presName="compNode" presStyleCnt="0"/>
      <dgm:spPr/>
    </dgm:pt>
    <dgm:pt modelId="{F25D0DB1-6E27-458F-B1E8-8EA6D1428E9B}" type="pres">
      <dgm:prSet presAssocID="{504487E5-7CF1-4037-ABC1-C7E932C63BA3}" presName="dummyConnPt" presStyleCnt="0"/>
      <dgm:spPr/>
    </dgm:pt>
    <dgm:pt modelId="{BD04A20A-E841-4751-A21E-B5F355685197}" type="pres">
      <dgm:prSet presAssocID="{504487E5-7CF1-4037-ABC1-C7E932C63BA3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5640B094-0A82-4569-B99A-25D76E178950}" type="pres">
      <dgm:prSet presAssocID="{D1F92B28-C778-4AE1-AB4F-612D02179EA7}" presName="sibTrans" presStyleLbl="bgSibTrans2D1" presStyleIdx="0" presStyleCnt="8"/>
      <dgm:spPr/>
      <dgm:t>
        <a:bodyPr/>
        <a:lstStyle/>
        <a:p>
          <a:pPr rtl="1"/>
          <a:endParaRPr lang="fa-IR"/>
        </a:p>
      </dgm:t>
    </dgm:pt>
    <dgm:pt modelId="{F41BBEF7-8E02-471D-A825-1F27C11DBF3B}" type="pres">
      <dgm:prSet presAssocID="{84C1196B-A120-4B8F-BD25-1AABBDB4F2B7}" presName="compNode" presStyleCnt="0"/>
      <dgm:spPr/>
    </dgm:pt>
    <dgm:pt modelId="{44F9EC0A-53AC-47DB-98DA-D856C1C47376}" type="pres">
      <dgm:prSet presAssocID="{84C1196B-A120-4B8F-BD25-1AABBDB4F2B7}" presName="dummyConnPt" presStyleCnt="0"/>
      <dgm:spPr/>
    </dgm:pt>
    <dgm:pt modelId="{F3C568FB-9DEC-4964-A195-F86525C49EAD}" type="pres">
      <dgm:prSet presAssocID="{84C1196B-A120-4B8F-BD25-1AABBDB4F2B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3E226E8-CA75-4F03-8BE3-6C7D314DE50A}" type="pres">
      <dgm:prSet presAssocID="{22BB69B8-DF2D-43F6-A456-3D002F3879BF}" presName="sibTrans" presStyleLbl="bgSibTrans2D1" presStyleIdx="1" presStyleCnt="8"/>
      <dgm:spPr/>
      <dgm:t>
        <a:bodyPr/>
        <a:lstStyle/>
        <a:p>
          <a:pPr rtl="1"/>
          <a:endParaRPr lang="fa-IR"/>
        </a:p>
      </dgm:t>
    </dgm:pt>
    <dgm:pt modelId="{54809166-EB06-41A1-BA9E-A32925582345}" type="pres">
      <dgm:prSet presAssocID="{37A42FF9-263D-47CC-8A82-82A4380F017F}" presName="compNode" presStyleCnt="0"/>
      <dgm:spPr/>
    </dgm:pt>
    <dgm:pt modelId="{421EF132-C804-46AE-BBAB-A743F5961680}" type="pres">
      <dgm:prSet presAssocID="{37A42FF9-263D-47CC-8A82-82A4380F017F}" presName="dummyConnPt" presStyleCnt="0"/>
      <dgm:spPr/>
    </dgm:pt>
    <dgm:pt modelId="{FAFA981A-83B4-4E91-8D28-8F539E5ADF82}" type="pres">
      <dgm:prSet presAssocID="{37A42FF9-263D-47CC-8A82-82A4380F017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009EB3C-09D3-47C7-99EB-FBCD7D26DFCC}" type="pres">
      <dgm:prSet presAssocID="{3FBB8282-0C5E-4B28-A5EB-07193E88F042}" presName="sibTrans" presStyleLbl="bgSibTrans2D1" presStyleIdx="2" presStyleCnt="8"/>
      <dgm:spPr/>
      <dgm:t>
        <a:bodyPr/>
        <a:lstStyle/>
        <a:p>
          <a:pPr rtl="1"/>
          <a:endParaRPr lang="fa-IR"/>
        </a:p>
      </dgm:t>
    </dgm:pt>
    <dgm:pt modelId="{7F705565-6AE5-47AA-AA01-8DC215662FA9}" type="pres">
      <dgm:prSet presAssocID="{C7340FD2-04E1-4BEB-895C-8B50C8FD1E30}" presName="compNode" presStyleCnt="0"/>
      <dgm:spPr/>
    </dgm:pt>
    <dgm:pt modelId="{D2099D0E-E896-466C-92AF-83280EF6F09E}" type="pres">
      <dgm:prSet presAssocID="{C7340FD2-04E1-4BEB-895C-8B50C8FD1E30}" presName="dummyConnPt" presStyleCnt="0"/>
      <dgm:spPr/>
    </dgm:pt>
    <dgm:pt modelId="{FD044F42-D34A-4727-82AB-8155230C6A02}" type="pres">
      <dgm:prSet presAssocID="{C7340FD2-04E1-4BEB-895C-8B50C8FD1E3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1854CFF-7754-4C61-B8C4-1E8F8E99BB5A}" type="pres">
      <dgm:prSet presAssocID="{BF3F1425-366E-48B8-8676-6E2383C06791}" presName="sibTrans" presStyleLbl="bgSibTrans2D1" presStyleIdx="3" presStyleCnt="8"/>
      <dgm:spPr/>
      <dgm:t>
        <a:bodyPr/>
        <a:lstStyle/>
        <a:p>
          <a:pPr rtl="1"/>
          <a:endParaRPr lang="fa-IR"/>
        </a:p>
      </dgm:t>
    </dgm:pt>
    <dgm:pt modelId="{A91CE876-CCC0-4BC3-997B-4141954DD11C}" type="pres">
      <dgm:prSet presAssocID="{B900EBA0-46AC-42C9-A767-8A31CF467529}" presName="compNode" presStyleCnt="0"/>
      <dgm:spPr/>
    </dgm:pt>
    <dgm:pt modelId="{CA6B38EF-3A99-4C31-95DA-20C7DEB680D4}" type="pres">
      <dgm:prSet presAssocID="{B900EBA0-46AC-42C9-A767-8A31CF467529}" presName="dummyConnPt" presStyleCnt="0"/>
      <dgm:spPr/>
    </dgm:pt>
    <dgm:pt modelId="{1914D9D0-CE59-4F40-B493-3EEBAE50D457}" type="pres">
      <dgm:prSet presAssocID="{B900EBA0-46AC-42C9-A767-8A31CF46752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4B0F766-5961-4669-9AA4-784B9A970C25}" type="pres">
      <dgm:prSet presAssocID="{E3CA120B-16A7-4E61-A562-7A803B1AD71E}" presName="sibTrans" presStyleLbl="bgSibTrans2D1" presStyleIdx="4" presStyleCnt="8"/>
      <dgm:spPr/>
      <dgm:t>
        <a:bodyPr/>
        <a:lstStyle/>
        <a:p>
          <a:pPr rtl="1"/>
          <a:endParaRPr lang="fa-IR"/>
        </a:p>
      </dgm:t>
    </dgm:pt>
    <dgm:pt modelId="{B793DBD7-00BD-4B29-87AE-1430A6FB64E2}" type="pres">
      <dgm:prSet presAssocID="{303D5F9E-2A18-4199-B861-CC886F15432E}" presName="compNode" presStyleCnt="0"/>
      <dgm:spPr/>
    </dgm:pt>
    <dgm:pt modelId="{7EB749AB-FB3B-4BE4-8C3A-5E6DAB4668AB}" type="pres">
      <dgm:prSet presAssocID="{303D5F9E-2A18-4199-B861-CC886F15432E}" presName="dummyConnPt" presStyleCnt="0"/>
      <dgm:spPr/>
    </dgm:pt>
    <dgm:pt modelId="{1BBD3B4A-B42D-47A6-99A3-A7C58816E1E2}" type="pres">
      <dgm:prSet presAssocID="{303D5F9E-2A18-4199-B861-CC886F15432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1F971270-D99B-4BF4-83FF-7EE8EBAE7913}" type="pres">
      <dgm:prSet presAssocID="{75EE4009-CFEB-4BD0-A4C4-ABDB65DE87F1}" presName="sibTrans" presStyleLbl="bgSibTrans2D1" presStyleIdx="5" presStyleCnt="8"/>
      <dgm:spPr/>
      <dgm:t>
        <a:bodyPr/>
        <a:lstStyle/>
        <a:p>
          <a:pPr rtl="1"/>
          <a:endParaRPr lang="fa-IR"/>
        </a:p>
      </dgm:t>
    </dgm:pt>
    <dgm:pt modelId="{A1E8FC96-81A5-4853-B4C8-3E8FB23DFE49}" type="pres">
      <dgm:prSet presAssocID="{9E7E3AEA-1041-48A7-9089-3A6C5AD6D121}" presName="compNode" presStyleCnt="0"/>
      <dgm:spPr/>
    </dgm:pt>
    <dgm:pt modelId="{CF19AF5E-1A68-45D0-B810-9B27D991B190}" type="pres">
      <dgm:prSet presAssocID="{9E7E3AEA-1041-48A7-9089-3A6C5AD6D121}" presName="dummyConnPt" presStyleCnt="0"/>
      <dgm:spPr/>
    </dgm:pt>
    <dgm:pt modelId="{A9DB1A4A-C316-4A76-AC97-8B35FDFD4F99}" type="pres">
      <dgm:prSet presAssocID="{9E7E3AEA-1041-48A7-9089-3A6C5AD6D12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171BC19-2DBE-46C3-B91F-C649E55B6106}" type="pres">
      <dgm:prSet presAssocID="{F1A3CF98-BF98-479A-B197-4832A71BAE5B}" presName="sibTrans" presStyleLbl="bgSibTrans2D1" presStyleIdx="6" presStyleCnt="8"/>
      <dgm:spPr/>
      <dgm:t>
        <a:bodyPr/>
        <a:lstStyle/>
        <a:p>
          <a:pPr rtl="1"/>
          <a:endParaRPr lang="fa-IR"/>
        </a:p>
      </dgm:t>
    </dgm:pt>
    <dgm:pt modelId="{B48E59B2-7198-47D9-A149-F0084A08CA2C}" type="pres">
      <dgm:prSet presAssocID="{4644805B-6817-4282-AFCE-17D9728C9BC8}" presName="compNode" presStyleCnt="0"/>
      <dgm:spPr/>
    </dgm:pt>
    <dgm:pt modelId="{BD7827F6-980F-474E-B2CB-19577265533C}" type="pres">
      <dgm:prSet presAssocID="{4644805B-6817-4282-AFCE-17D9728C9BC8}" presName="dummyConnPt" presStyleCnt="0"/>
      <dgm:spPr/>
    </dgm:pt>
    <dgm:pt modelId="{17DEAA35-762B-4397-83A4-E53BB7F28347}" type="pres">
      <dgm:prSet presAssocID="{4644805B-6817-4282-AFCE-17D9728C9BC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6BDC784-98D3-48B1-BF1B-28AEE6CCEC2F}" type="pres">
      <dgm:prSet presAssocID="{F7459128-BF59-41A5-B421-660BD27D7D4F}" presName="sibTrans" presStyleLbl="bgSibTrans2D1" presStyleIdx="7" presStyleCnt="8"/>
      <dgm:spPr/>
      <dgm:t>
        <a:bodyPr/>
        <a:lstStyle/>
        <a:p>
          <a:pPr rtl="1"/>
          <a:endParaRPr lang="fa-IR"/>
        </a:p>
      </dgm:t>
    </dgm:pt>
    <dgm:pt modelId="{7525EC22-B6DF-42EA-A359-F695F96DFD1C}" type="pres">
      <dgm:prSet presAssocID="{DFA12537-A3B0-4305-ADCF-3B71E8A0F56E}" presName="compNode" presStyleCnt="0"/>
      <dgm:spPr/>
    </dgm:pt>
    <dgm:pt modelId="{916E5603-5986-437A-AEE3-C24E74AC7877}" type="pres">
      <dgm:prSet presAssocID="{DFA12537-A3B0-4305-ADCF-3B71E8A0F56E}" presName="dummyConnPt" presStyleCnt="0"/>
      <dgm:spPr/>
    </dgm:pt>
    <dgm:pt modelId="{B97D2057-BE49-4EEE-9040-EDE03D52AE61}" type="pres">
      <dgm:prSet presAssocID="{DFA12537-A3B0-4305-ADCF-3B71E8A0F56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75D2FD17-A0CB-4FAB-9C43-21DAFDB79BAD}" type="presOf" srcId="{22BB69B8-DF2D-43F6-A456-3D002F3879BF}" destId="{D3E226E8-CA75-4F03-8BE3-6C7D314DE50A}" srcOrd="0" destOrd="0" presId="urn:microsoft.com/office/officeart/2005/8/layout/bProcess4"/>
    <dgm:cxn modelId="{58A27A1D-66A7-48FD-8202-8289EC8D4F23}" srcId="{727D9FB1-1371-4186-B7E0-EF21CB6813CE}" destId="{4644805B-6817-4282-AFCE-17D9728C9BC8}" srcOrd="7" destOrd="0" parTransId="{058E48E6-1943-462F-B079-7A7C9DD33837}" sibTransId="{F7459128-BF59-41A5-B421-660BD27D7D4F}"/>
    <dgm:cxn modelId="{FCE40260-5272-49D3-8C15-521DD67D407D}" srcId="{727D9FB1-1371-4186-B7E0-EF21CB6813CE}" destId="{37A42FF9-263D-47CC-8A82-82A4380F017F}" srcOrd="2" destOrd="0" parTransId="{9E694C1C-8B8F-4952-97BC-0D49BA279658}" sibTransId="{3FBB8282-0C5E-4B28-A5EB-07193E88F042}"/>
    <dgm:cxn modelId="{40F6F739-6853-45B5-9B22-238849ECADE4}" type="presOf" srcId="{727D9FB1-1371-4186-B7E0-EF21CB6813CE}" destId="{A9BBA573-64CA-434A-B1BB-7D111EA832CF}" srcOrd="0" destOrd="0" presId="urn:microsoft.com/office/officeart/2005/8/layout/bProcess4"/>
    <dgm:cxn modelId="{8C102031-27C0-43FE-8CF8-5D16E672F16B}" type="presOf" srcId="{4644805B-6817-4282-AFCE-17D9728C9BC8}" destId="{17DEAA35-762B-4397-83A4-E53BB7F28347}" srcOrd="0" destOrd="0" presId="urn:microsoft.com/office/officeart/2005/8/layout/bProcess4"/>
    <dgm:cxn modelId="{AF33B48E-F907-4CB1-A68E-7180D2844758}" srcId="{727D9FB1-1371-4186-B7E0-EF21CB6813CE}" destId="{B900EBA0-46AC-42C9-A767-8A31CF467529}" srcOrd="4" destOrd="0" parTransId="{9369B7A9-A44C-48C7-9DD5-15AE70B976E1}" sibTransId="{E3CA120B-16A7-4E61-A562-7A803B1AD71E}"/>
    <dgm:cxn modelId="{0B85D2B0-2845-425B-9446-30332168C6C0}" type="presOf" srcId="{84C1196B-A120-4B8F-BD25-1AABBDB4F2B7}" destId="{F3C568FB-9DEC-4964-A195-F86525C49EAD}" srcOrd="0" destOrd="0" presId="urn:microsoft.com/office/officeart/2005/8/layout/bProcess4"/>
    <dgm:cxn modelId="{6328C829-AEB1-40F7-AA57-0FC016D91AAA}" srcId="{727D9FB1-1371-4186-B7E0-EF21CB6813CE}" destId="{504487E5-7CF1-4037-ABC1-C7E932C63BA3}" srcOrd="0" destOrd="0" parTransId="{42D2A3EE-08A2-45DD-813C-7E23184A8BA0}" sibTransId="{D1F92B28-C778-4AE1-AB4F-612D02179EA7}"/>
    <dgm:cxn modelId="{B556088B-DDA4-4427-B8BC-BC989F258335}" type="presOf" srcId="{9E7E3AEA-1041-48A7-9089-3A6C5AD6D121}" destId="{A9DB1A4A-C316-4A76-AC97-8B35FDFD4F99}" srcOrd="0" destOrd="0" presId="urn:microsoft.com/office/officeart/2005/8/layout/bProcess4"/>
    <dgm:cxn modelId="{7985EF98-E753-4983-AA59-6A0FD056E2C4}" type="presOf" srcId="{DFA12537-A3B0-4305-ADCF-3B71E8A0F56E}" destId="{B97D2057-BE49-4EEE-9040-EDE03D52AE61}" srcOrd="0" destOrd="0" presId="urn:microsoft.com/office/officeart/2005/8/layout/bProcess4"/>
    <dgm:cxn modelId="{251D4555-C76A-45F3-B997-812073308796}" srcId="{727D9FB1-1371-4186-B7E0-EF21CB6813CE}" destId="{303D5F9E-2A18-4199-B861-CC886F15432E}" srcOrd="5" destOrd="0" parTransId="{F4FD00C8-9A59-41B1-AC40-E8AB44967002}" sibTransId="{75EE4009-CFEB-4BD0-A4C4-ABDB65DE87F1}"/>
    <dgm:cxn modelId="{C63E47DA-20D5-467E-9D00-1121BA46FE06}" type="presOf" srcId="{B900EBA0-46AC-42C9-A767-8A31CF467529}" destId="{1914D9D0-CE59-4F40-B493-3EEBAE50D457}" srcOrd="0" destOrd="0" presId="urn:microsoft.com/office/officeart/2005/8/layout/bProcess4"/>
    <dgm:cxn modelId="{E1D5F5ED-0F7E-4408-8E8D-690AFB2412B5}" type="presOf" srcId="{75EE4009-CFEB-4BD0-A4C4-ABDB65DE87F1}" destId="{1F971270-D99B-4BF4-83FF-7EE8EBAE7913}" srcOrd="0" destOrd="0" presId="urn:microsoft.com/office/officeart/2005/8/layout/bProcess4"/>
    <dgm:cxn modelId="{176D01FC-56A3-4887-9ECA-BFC9FC6AB751}" type="presOf" srcId="{F7459128-BF59-41A5-B421-660BD27D7D4F}" destId="{76BDC784-98D3-48B1-BF1B-28AEE6CCEC2F}" srcOrd="0" destOrd="0" presId="urn:microsoft.com/office/officeart/2005/8/layout/bProcess4"/>
    <dgm:cxn modelId="{F300E0F2-12DD-407A-8B07-BF2C35172AF8}" type="presOf" srcId="{BF3F1425-366E-48B8-8676-6E2383C06791}" destId="{A1854CFF-7754-4C61-B8C4-1E8F8E99BB5A}" srcOrd="0" destOrd="0" presId="urn:microsoft.com/office/officeart/2005/8/layout/bProcess4"/>
    <dgm:cxn modelId="{DE63E51E-539B-467B-81E7-41A3B16FE9F9}" type="presOf" srcId="{C7340FD2-04E1-4BEB-895C-8B50C8FD1E30}" destId="{FD044F42-D34A-4727-82AB-8155230C6A02}" srcOrd="0" destOrd="0" presId="urn:microsoft.com/office/officeart/2005/8/layout/bProcess4"/>
    <dgm:cxn modelId="{04E3C025-038D-4F34-AFC8-E6EC240F61C9}" type="presOf" srcId="{37A42FF9-263D-47CC-8A82-82A4380F017F}" destId="{FAFA981A-83B4-4E91-8D28-8F539E5ADF82}" srcOrd="0" destOrd="0" presId="urn:microsoft.com/office/officeart/2005/8/layout/bProcess4"/>
    <dgm:cxn modelId="{9C48D629-D373-4EE3-8DB3-F79736F2BBCB}" srcId="{727D9FB1-1371-4186-B7E0-EF21CB6813CE}" destId="{DFA12537-A3B0-4305-ADCF-3B71E8A0F56E}" srcOrd="8" destOrd="0" parTransId="{9600D06F-8C1F-45EC-9BA2-633FC9853AE5}" sibTransId="{44764AFC-6323-4D1D-A78A-8E4B1B433C7A}"/>
    <dgm:cxn modelId="{38A7914C-E171-4FB9-9809-6282F7EA64EE}" type="presOf" srcId="{504487E5-7CF1-4037-ABC1-C7E932C63BA3}" destId="{BD04A20A-E841-4751-A21E-B5F355685197}" srcOrd="0" destOrd="0" presId="urn:microsoft.com/office/officeart/2005/8/layout/bProcess4"/>
    <dgm:cxn modelId="{42D92A10-363C-4399-9F54-0BFB007DFC7E}" type="presOf" srcId="{E3CA120B-16A7-4E61-A562-7A803B1AD71E}" destId="{14B0F766-5961-4669-9AA4-784B9A970C25}" srcOrd="0" destOrd="0" presId="urn:microsoft.com/office/officeart/2005/8/layout/bProcess4"/>
    <dgm:cxn modelId="{0940618C-F6D1-414D-9FB6-A51F96D2BE20}" srcId="{727D9FB1-1371-4186-B7E0-EF21CB6813CE}" destId="{C7340FD2-04E1-4BEB-895C-8B50C8FD1E30}" srcOrd="3" destOrd="0" parTransId="{6032DAA8-7C41-46B5-9B55-C3F3AD035155}" sibTransId="{BF3F1425-366E-48B8-8676-6E2383C06791}"/>
    <dgm:cxn modelId="{7E454053-C7FE-446F-94D9-04CA2F35584B}" type="presOf" srcId="{303D5F9E-2A18-4199-B861-CC886F15432E}" destId="{1BBD3B4A-B42D-47A6-99A3-A7C58816E1E2}" srcOrd="0" destOrd="0" presId="urn:microsoft.com/office/officeart/2005/8/layout/bProcess4"/>
    <dgm:cxn modelId="{1FC096F8-68C9-4C40-90CA-B8C9A210EF17}" srcId="{727D9FB1-1371-4186-B7E0-EF21CB6813CE}" destId="{9E7E3AEA-1041-48A7-9089-3A6C5AD6D121}" srcOrd="6" destOrd="0" parTransId="{6E1E3A56-0E2A-4BAE-85B0-A71B3FC5DA96}" sibTransId="{F1A3CF98-BF98-479A-B197-4832A71BAE5B}"/>
    <dgm:cxn modelId="{DFA41D54-4135-441D-8B9F-5F1AAACC584A}" type="presOf" srcId="{3FBB8282-0C5E-4B28-A5EB-07193E88F042}" destId="{6009EB3C-09D3-47C7-99EB-FBCD7D26DFCC}" srcOrd="0" destOrd="0" presId="urn:microsoft.com/office/officeart/2005/8/layout/bProcess4"/>
    <dgm:cxn modelId="{D77667CA-7B50-4E43-ACB3-29B9A9829DA5}" type="presOf" srcId="{F1A3CF98-BF98-479A-B197-4832A71BAE5B}" destId="{F171BC19-2DBE-46C3-B91F-C649E55B6106}" srcOrd="0" destOrd="0" presId="urn:microsoft.com/office/officeart/2005/8/layout/bProcess4"/>
    <dgm:cxn modelId="{430962AB-3352-4DCE-B884-70091C614511}" type="presOf" srcId="{D1F92B28-C778-4AE1-AB4F-612D02179EA7}" destId="{5640B094-0A82-4569-B99A-25D76E178950}" srcOrd="0" destOrd="0" presId="urn:microsoft.com/office/officeart/2005/8/layout/bProcess4"/>
    <dgm:cxn modelId="{1EFE22E0-C56B-4E62-B20D-0FE5353FDE0D}" srcId="{727D9FB1-1371-4186-B7E0-EF21CB6813CE}" destId="{84C1196B-A120-4B8F-BD25-1AABBDB4F2B7}" srcOrd="1" destOrd="0" parTransId="{0B83F9DD-BBD8-49E9-BE83-10D0BDB2DA4F}" sibTransId="{22BB69B8-DF2D-43F6-A456-3D002F3879BF}"/>
    <dgm:cxn modelId="{24B4E72B-0423-450C-80CC-66F1A46E4486}" type="presParOf" srcId="{A9BBA573-64CA-434A-B1BB-7D111EA832CF}" destId="{301ED0AD-BFCB-43ED-B26C-1FB32B99F0C6}" srcOrd="0" destOrd="0" presId="urn:microsoft.com/office/officeart/2005/8/layout/bProcess4"/>
    <dgm:cxn modelId="{739FDD1F-28FE-4ECD-86EE-C18E1DF629DF}" type="presParOf" srcId="{301ED0AD-BFCB-43ED-B26C-1FB32B99F0C6}" destId="{F25D0DB1-6E27-458F-B1E8-8EA6D1428E9B}" srcOrd="0" destOrd="0" presId="urn:microsoft.com/office/officeart/2005/8/layout/bProcess4"/>
    <dgm:cxn modelId="{933A5EA0-B4A7-4BE7-AC25-95C6858069C8}" type="presParOf" srcId="{301ED0AD-BFCB-43ED-B26C-1FB32B99F0C6}" destId="{BD04A20A-E841-4751-A21E-B5F355685197}" srcOrd="1" destOrd="0" presId="urn:microsoft.com/office/officeart/2005/8/layout/bProcess4"/>
    <dgm:cxn modelId="{A39F5872-7CA5-4143-ACAC-06B8206B9F8E}" type="presParOf" srcId="{A9BBA573-64CA-434A-B1BB-7D111EA832CF}" destId="{5640B094-0A82-4569-B99A-25D76E178950}" srcOrd="1" destOrd="0" presId="urn:microsoft.com/office/officeart/2005/8/layout/bProcess4"/>
    <dgm:cxn modelId="{5287EB6B-EB25-413B-AFD3-FC38A14F360D}" type="presParOf" srcId="{A9BBA573-64CA-434A-B1BB-7D111EA832CF}" destId="{F41BBEF7-8E02-471D-A825-1F27C11DBF3B}" srcOrd="2" destOrd="0" presId="urn:microsoft.com/office/officeart/2005/8/layout/bProcess4"/>
    <dgm:cxn modelId="{AE289AEF-C182-4091-95E8-2FCAD1B10FC6}" type="presParOf" srcId="{F41BBEF7-8E02-471D-A825-1F27C11DBF3B}" destId="{44F9EC0A-53AC-47DB-98DA-D856C1C47376}" srcOrd="0" destOrd="0" presId="urn:microsoft.com/office/officeart/2005/8/layout/bProcess4"/>
    <dgm:cxn modelId="{D135F0A6-DFCB-4121-88C4-98B8ED38EE9B}" type="presParOf" srcId="{F41BBEF7-8E02-471D-A825-1F27C11DBF3B}" destId="{F3C568FB-9DEC-4964-A195-F86525C49EAD}" srcOrd="1" destOrd="0" presId="urn:microsoft.com/office/officeart/2005/8/layout/bProcess4"/>
    <dgm:cxn modelId="{EDDC100C-1258-4A41-9D80-35373AF0C756}" type="presParOf" srcId="{A9BBA573-64CA-434A-B1BB-7D111EA832CF}" destId="{D3E226E8-CA75-4F03-8BE3-6C7D314DE50A}" srcOrd="3" destOrd="0" presId="urn:microsoft.com/office/officeart/2005/8/layout/bProcess4"/>
    <dgm:cxn modelId="{D91ED99B-15AF-4886-81E3-B0BFA949E498}" type="presParOf" srcId="{A9BBA573-64CA-434A-B1BB-7D111EA832CF}" destId="{54809166-EB06-41A1-BA9E-A32925582345}" srcOrd="4" destOrd="0" presId="urn:microsoft.com/office/officeart/2005/8/layout/bProcess4"/>
    <dgm:cxn modelId="{75305857-3437-475A-86F8-2E1F0AA73B99}" type="presParOf" srcId="{54809166-EB06-41A1-BA9E-A32925582345}" destId="{421EF132-C804-46AE-BBAB-A743F5961680}" srcOrd="0" destOrd="0" presId="urn:microsoft.com/office/officeart/2005/8/layout/bProcess4"/>
    <dgm:cxn modelId="{5DE7C635-A285-4D37-A777-000AF20492D7}" type="presParOf" srcId="{54809166-EB06-41A1-BA9E-A32925582345}" destId="{FAFA981A-83B4-4E91-8D28-8F539E5ADF82}" srcOrd="1" destOrd="0" presId="urn:microsoft.com/office/officeart/2005/8/layout/bProcess4"/>
    <dgm:cxn modelId="{84C13F1A-F37E-432B-AA0C-9D7F3C1BA10D}" type="presParOf" srcId="{A9BBA573-64CA-434A-B1BB-7D111EA832CF}" destId="{6009EB3C-09D3-47C7-99EB-FBCD7D26DFCC}" srcOrd="5" destOrd="0" presId="urn:microsoft.com/office/officeart/2005/8/layout/bProcess4"/>
    <dgm:cxn modelId="{FE9622F8-418C-45F6-8D05-6A4CFD9DD3FF}" type="presParOf" srcId="{A9BBA573-64CA-434A-B1BB-7D111EA832CF}" destId="{7F705565-6AE5-47AA-AA01-8DC215662FA9}" srcOrd="6" destOrd="0" presId="urn:microsoft.com/office/officeart/2005/8/layout/bProcess4"/>
    <dgm:cxn modelId="{0A05BFFD-4092-4415-9C1F-CBA55A902D5F}" type="presParOf" srcId="{7F705565-6AE5-47AA-AA01-8DC215662FA9}" destId="{D2099D0E-E896-466C-92AF-83280EF6F09E}" srcOrd="0" destOrd="0" presId="urn:microsoft.com/office/officeart/2005/8/layout/bProcess4"/>
    <dgm:cxn modelId="{5E05DCA5-65FB-4226-BA1A-7249E862B9F9}" type="presParOf" srcId="{7F705565-6AE5-47AA-AA01-8DC215662FA9}" destId="{FD044F42-D34A-4727-82AB-8155230C6A02}" srcOrd="1" destOrd="0" presId="urn:microsoft.com/office/officeart/2005/8/layout/bProcess4"/>
    <dgm:cxn modelId="{3D1F6EE2-BD44-478D-B945-285730EFF343}" type="presParOf" srcId="{A9BBA573-64CA-434A-B1BB-7D111EA832CF}" destId="{A1854CFF-7754-4C61-B8C4-1E8F8E99BB5A}" srcOrd="7" destOrd="0" presId="urn:microsoft.com/office/officeart/2005/8/layout/bProcess4"/>
    <dgm:cxn modelId="{E5D56490-9678-4CBD-8B7D-722CF0C6F321}" type="presParOf" srcId="{A9BBA573-64CA-434A-B1BB-7D111EA832CF}" destId="{A91CE876-CCC0-4BC3-997B-4141954DD11C}" srcOrd="8" destOrd="0" presId="urn:microsoft.com/office/officeart/2005/8/layout/bProcess4"/>
    <dgm:cxn modelId="{8608D84F-AF12-4899-885B-1D308015FCB8}" type="presParOf" srcId="{A91CE876-CCC0-4BC3-997B-4141954DD11C}" destId="{CA6B38EF-3A99-4C31-95DA-20C7DEB680D4}" srcOrd="0" destOrd="0" presId="urn:microsoft.com/office/officeart/2005/8/layout/bProcess4"/>
    <dgm:cxn modelId="{9CC0C34D-607B-4200-9C94-5809D76F8600}" type="presParOf" srcId="{A91CE876-CCC0-4BC3-997B-4141954DD11C}" destId="{1914D9D0-CE59-4F40-B493-3EEBAE50D457}" srcOrd="1" destOrd="0" presId="urn:microsoft.com/office/officeart/2005/8/layout/bProcess4"/>
    <dgm:cxn modelId="{6BCBACF4-45EE-4FD8-8161-7D601670A104}" type="presParOf" srcId="{A9BBA573-64CA-434A-B1BB-7D111EA832CF}" destId="{14B0F766-5961-4669-9AA4-784B9A970C25}" srcOrd="9" destOrd="0" presId="urn:microsoft.com/office/officeart/2005/8/layout/bProcess4"/>
    <dgm:cxn modelId="{794A89FF-BEA6-48C0-A2AA-766B1D8BB8FF}" type="presParOf" srcId="{A9BBA573-64CA-434A-B1BB-7D111EA832CF}" destId="{B793DBD7-00BD-4B29-87AE-1430A6FB64E2}" srcOrd="10" destOrd="0" presId="urn:microsoft.com/office/officeart/2005/8/layout/bProcess4"/>
    <dgm:cxn modelId="{E726BFCF-6D75-4017-B274-344C58BA3B3F}" type="presParOf" srcId="{B793DBD7-00BD-4B29-87AE-1430A6FB64E2}" destId="{7EB749AB-FB3B-4BE4-8C3A-5E6DAB4668AB}" srcOrd="0" destOrd="0" presId="urn:microsoft.com/office/officeart/2005/8/layout/bProcess4"/>
    <dgm:cxn modelId="{2E6E5959-2378-4BD5-89FD-9FA5B996E4A9}" type="presParOf" srcId="{B793DBD7-00BD-4B29-87AE-1430A6FB64E2}" destId="{1BBD3B4A-B42D-47A6-99A3-A7C58816E1E2}" srcOrd="1" destOrd="0" presId="urn:microsoft.com/office/officeart/2005/8/layout/bProcess4"/>
    <dgm:cxn modelId="{26AAB896-062A-4C8E-9A45-008A54E5A291}" type="presParOf" srcId="{A9BBA573-64CA-434A-B1BB-7D111EA832CF}" destId="{1F971270-D99B-4BF4-83FF-7EE8EBAE7913}" srcOrd="11" destOrd="0" presId="urn:microsoft.com/office/officeart/2005/8/layout/bProcess4"/>
    <dgm:cxn modelId="{833659C2-8A94-4A05-A77E-43C0F1E926C1}" type="presParOf" srcId="{A9BBA573-64CA-434A-B1BB-7D111EA832CF}" destId="{A1E8FC96-81A5-4853-B4C8-3E8FB23DFE49}" srcOrd="12" destOrd="0" presId="urn:microsoft.com/office/officeart/2005/8/layout/bProcess4"/>
    <dgm:cxn modelId="{823BA384-ED23-4539-B9A6-5B679A4C111A}" type="presParOf" srcId="{A1E8FC96-81A5-4853-B4C8-3E8FB23DFE49}" destId="{CF19AF5E-1A68-45D0-B810-9B27D991B190}" srcOrd="0" destOrd="0" presId="urn:microsoft.com/office/officeart/2005/8/layout/bProcess4"/>
    <dgm:cxn modelId="{5C4519DF-70AA-4C54-A554-658C71741534}" type="presParOf" srcId="{A1E8FC96-81A5-4853-B4C8-3E8FB23DFE49}" destId="{A9DB1A4A-C316-4A76-AC97-8B35FDFD4F99}" srcOrd="1" destOrd="0" presId="urn:microsoft.com/office/officeart/2005/8/layout/bProcess4"/>
    <dgm:cxn modelId="{9EAE6E48-4E43-4279-BF72-297D35C87FEA}" type="presParOf" srcId="{A9BBA573-64CA-434A-B1BB-7D111EA832CF}" destId="{F171BC19-2DBE-46C3-B91F-C649E55B6106}" srcOrd="13" destOrd="0" presId="urn:microsoft.com/office/officeart/2005/8/layout/bProcess4"/>
    <dgm:cxn modelId="{BC615BAC-FDA8-4AF3-949C-7A2CBD21A1B2}" type="presParOf" srcId="{A9BBA573-64CA-434A-B1BB-7D111EA832CF}" destId="{B48E59B2-7198-47D9-A149-F0084A08CA2C}" srcOrd="14" destOrd="0" presId="urn:microsoft.com/office/officeart/2005/8/layout/bProcess4"/>
    <dgm:cxn modelId="{5A30D40F-B72E-4A4B-A4DF-8AFA04DDF74C}" type="presParOf" srcId="{B48E59B2-7198-47D9-A149-F0084A08CA2C}" destId="{BD7827F6-980F-474E-B2CB-19577265533C}" srcOrd="0" destOrd="0" presId="urn:microsoft.com/office/officeart/2005/8/layout/bProcess4"/>
    <dgm:cxn modelId="{57A289B1-1BF5-4DD3-8B79-10A3759F397E}" type="presParOf" srcId="{B48E59B2-7198-47D9-A149-F0084A08CA2C}" destId="{17DEAA35-762B-4397-83A4-E53BB7F28347}" srcOrd="1" destOrd="0" presId="urn:microsoft.com/office/officeart/2005/8/layout/bProcess4"/>
    <dgm:cxn modelId="{F6707A2B-9B64-4AE3-A658-125F55E18F9F}" type="presParOf" srcId="{A9BBA573-64CA-434A-B1BB-7D111EA832CF}" destId="{76BDC784-98D3-48B1-BF1B-28AEE6CCEC2F}" srcOrd="15" destOrd="0" presId="urn:microsoft.com/office/officeart/2005/8/layout/bProcess4"/>
    <dgm:cxn modelId="{B3CBA183-1FF2-454A-985E-809D2F4F385A}" type="presParOf" srcId="{A9BBA573-64CA-434A-B1BB-7D111EA832CF}" destId="{7525EC22-B6DF-42EA-A359-F695F96DFD1C}" srcOrd="16" destOrd="0" presId="urn:microsoft.com/office/officeart/2005/8/layout/bProcess4"/>
    <dgm:cxn modelId="{BBDE058C-1191-434E-B81B-D43F9A3AC795}" type="presParOf" srcId="{7525EC22-B6DF-42EA-A359-F695F96DFD1C}" destId="{916E5603-5986-437A-AEE3-C24E74AC7877}" srcOrd="0" destOrd="0" presId="urn:microsoft.com/office/officeart/2005/8/layout/bProcess4"/>
    <dgm:cxn modelId="{590763F7-C961-49E1-842E-C7439BC8ADDA}" type="presParOf" srcId="{7525EC22-B6DF-42EA-A359-F695F96DFD1C}" destId="{B97D2057-BE49-4EEE-9040-EDE03D52AE6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40B094-0A82-4569-B99A-25D76E178950}">
      <dsp:nvSpPr>
        <dsp:cNvPr id="0" name=""/>
        <dsp:cNvSpPr/>
      </dsp:nvSpPr>
      <dsp:spPr>
        <a:xfrm rot="5400000">
          <a:off x="913025" y="1209512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04A20A-E841-4751-A21E-B5F355685197}">
      <dsp:nvSpPr>
        <dsp:cNvPr id="0" name=""/>
        <dsp:cNvSpPr/>
      </dsp:nvSpPr>
      <dsp:spPr>
        <a:xfrm>
          <a:off x="1349022" y="1599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Purification of the Venom of P. </a:t>
          </a:r>
          <a:r>
            <a:rPr lang="en-US" sz="1600" kern="1200" dirty="0" err="1" smtClean="0"/>
            <a:t>nasutum</a:t>
          </a:r>
          <a:r>
            <a:rPr lang="en-US" sz="1600" kern="1200" dirty="0" smtClean="0"/>
            <a:t> by Molecular Exclusion Chromatography and HPLC</a:t>
          </a:r>
          <a:endParaRPr lang="fa-IR" sz="1600" kern="1200" dirty="0"/>
        </a:p>
      </dsp:txBody>
      <dsp:txXfrm>
        <a:off x="1393570" y="46147"/>
        <a:ext cx="2445858" cy="1431876"/>
      </dsp:txXfrm>
    </dsp:sp>
    <dsp:sp modelId="{D3E226E8-CA75-4F03-8BE3-6C7D314DE50A}">
      <dsp:nvSpPr>
        <dsp:cNvPr id="0" name=""/>
        <dsp:cNvSpPr/>
      </dsp:nvSpPr>
      <dsp:spPr>
        <a:xfrm rot="5400000">
          <a:off x="913025" y="3110728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568FB-9DEC-4964-A195-F86525C49EAD}">
      <dsp:nvSpPr>
        <dsp:cNvPr id="0" name=""/>
        <dsp:cNvSpPr/>
      </dsp:nvSpPr>
      <dsp:spPr>
        <a:xfrm>
          <a:off x="1349022" y="1902814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One-Dimensional (1D) and Two-Dimensional (2D) Electrophoresis 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((F I-VI) and (SF IV.5))</a:t>
          </a:r>
          <a:endParaRPr lang="fa-I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3570" y="1947362"/>
        <a:ext cx="2445858" cy="1431876"/>
      </dsp:txXfrm>
    </dsp:sp>
    <dsp:sp modelId="{6009EB3C-09D3-47C7-99EB-FBCD7D26DFCC}">
      <dsp:nvSpPr>
        <dsp:cNvPr id="0" name=""/>
        <dsp:cNvSpPr/>
      </dsp:nvSpPr>
      <dsp:spPr>
        <a:xfrm>
          <a:off x="1863633" y="4061335"/>
          <a:ext cx="3363868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A981A-83B4-4E91-8D28-8F539E5ADF82}">
      <dsp:nvSpPr>
        <dsp:cNvPr id="0" name=""/>
        <dsp:cNvSpPr/>
      </dsp:nvSpPr>
      <dsp:spPr>
        <a:xfrm>
          <a:off x="1349022" y="3804030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Protein Preparation and Analysis by LC-MS/MS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 SF IV.5)</a:t>
          </a:r>
          <a:endParaRPr lang="fa-IR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93570" y="3848578"/>
        <a:ext cx="2445858" cy="1431876"/>
      </dsp:txXfrm>
    </dsp:sp>
    <dsp:sp modelId="{A1854CFF-7754-4C61-B8C4-1E8F8E99BB5A}">
      <dsp:nvSpPr>
        <dsp:cNvPr id="0" name=""/>
        <dsp:cNvSpPr/>
      </dsp:nvSpPr>
      <dsp:spPr>
        <a:xfrm rot="16200000">
          <a:off x="4284514" y="3110728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44F42-D34A-4727-82AB-8155230C6A02}">
      <dsp:nvSpPr>
        <dsp:cNvPr id="0" name=""/>
        <dsp:cNvSpPr/>
      </dsp:nvSpPr>
      <dsp:spPr>
        <a:xfrm>
          <a:off x="4720511" y="3804030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Isolation &amp; Culture of Lymphocytes (HEALTHY)</a:t>
          </a:r>
          <a:endParaRPr lang="fa-IR" sz="1600" kern="1200" dirty="0"/>
        </a:p>
      </dsp:txBody>
      <dsp:txXfrm>
        <a:off x="4765059" y="3848578"/>
        <a:ext cx="2445858" cy="1431876"/>
      </dsp:txXfrm>
    </dsp:sp>
    <dsp:sp modelId="{14B0F766-5961-4669-9AA4-784B9A970C25}">
      <dsp:nvSpPr>
        <dsp:cNvPr id="0" name=""/>
        <dsp:cNvSpPr/>
      </dsp:nvSpPr>
      <dsp:spPr>
        <a:xfrm rot="16200000">
          <a:off x="4284514" y="1209512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14D9D0-CE59-4F40-B493-3EEBAE50D457}">
      <dsp:nvSpPr>
        <dsp:cNvPr id="0" name=""/>
        <dsp:cNvSpPr/>
      </dsp:nvSpPr>
      <dsp:spPr>
        <a:xfrm>
          <a:off x="4720511" y="1902814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Leukemia Cancer Cell Culture </a:t>
          </a:r>
          <a:r>
            <a:rPr lang="en-US" sz="1600" kern="1200" dirty="0" err="1" smtClean="0"/>
            <a:t>Jurkat</a:t>
          </a:r>
          <a:r>
            <a:rPr lang="en-US" sz="1600" kern="1200" dirty="0" smtClean="0"/>
            <a:t> and K562</a:t>
          </a:r>
        </a:p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( crude/fractions/sub-fractions)</a:t>
          </a:r>
          <a:endParaRPr lang="fa-IR" sz="1600" kern="1200" dirty="0"/>
        </a:p>
      </dsp:txBody>
      <dsp:txXfrm>
        <a:off x="4765059" y="1947362"/>
        <a:ext cx="2445858" cy="1431876"/>
      </dsp:txXfrm>
    </dsp:sp>
    <dsp:sp modelId="{1F971270-D99B-4BF4-83FF-7EE8EBAE7913}">
      <dsp:nvSpPr>
        <dsp:cNvPr id="0" name=""/>
        <dsp:cNvSpPr/>
      </dsp:nvSpPr>
      <dsp:spPr>
        <a:xfrm>
          <a:off x="5235122" y="258904"/>
          <a:ext cx="3363868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BD3B4A-B42D-47A6-99A3-A7C58816E1E2}">
      <dsp:nvSpPr>
        <dsp:cNvPr id="0" name=""/>
        <dsp:cNvSpPr/>
      </dsp:nvSpPr>
      <dsp:spPr>
        <a:xfrm>
          <a:off x="4720511" y="1599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Morphological Assessment of Cell Death by Fluorescence Microscopy Using </a:t>
          </a:r>
          <a:r>
            <a:rPr lang="en-US" sz="1600" kern="1200" dirty="0" err="1" smtClean="0"/>
            <a:t>Acridine</a:t>
          </a:r>
          <a:r>
            <a:rPr lang="en-US" sz="1600" kern="1200" dirty="0" smtClean="0"/>
            <a:t> Orange/</a:t>
          </a:r>
          <a:r>
            <a:rPr lang="en-US" sz="1600" kern="1200" dirty="0" err="1" smtClean="0"/>
            <a:t>Ethidium</a:t>
          </a:r>
          <a:r>
            <a:rPr lang="en-US" sz="1600" kern="1200" dirty="0" smtClean="0"/>
            <a:t> Bromide </a:t>
          </a:r>
          <a:endParaRPr lang="fa-IR" sz="1600" kern="1200" dirty="0"/>
        </a:p>
      </dsp:txBody>
      <dsp:txXfrm>
        <a:off x="4765059" y="46147"/>
        <a:ext cx="2445858" cy="1431876"/>
      </dsp:txXfrm>
    </dsp:sp>
    <dsp:sp modelId="{F171BC19-2DBE-46C3-B91F-C649E55B6106}">
      <dsp:nvSpPr>
        <dsp:cNvPr id="0" name=""/>
        <dsp:cNvSpPr/>
      </dsp:nvSpPr>
      <dsp:spPr>
        <a:xfrm rot="5400000">
          <a:off x="7656003" y="1209512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DB1A4A-C316-4A76-AC97-8B35FDFD4F99}">
      <dsp:nvSpPr>
        <dsp:cNvPr id="0" name=""/>
        <dsp:cNvSpPr/>
      </dsp:nvSpPr>
      <dsp:spPr>
        <a:xfrm>
          <a:off x="8092000" y="1599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Immunocytochemistry Detection of Caspase-3 and Apoptosis-Inducing Factor (AIF).</a:t>
          </a:r>
          <a:endParaRPr lang="fa-IR" sz="1600" kern="1200" dirty="0"/>
        </a:p>
      </dsp:txBody>
      <dsp:txXfrm>
        <a:off x="8136548" y="46147"/>
        <a:ext cx="2445858" cy="1431876"/>
      </dsp:txXfrm>
    </dsp:sp>
    <dsp:sp modelId="{76BDC784-98D3-48B1-BF1B-28AEE6CCEC2F}">
      <dsp:nvSpPr>
        <dsp:cNvPr id="0" name=""/>
        <dsp:cNvSpPr/>
      </dsp:nvSpPr>
      <dsp:spPr>
        <a:xfrm rot="5400000">
          <a:off x="7656003" y="3110728"/>
          <a:ext cx="1893595" cy="22814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DEAA35-762B-4397-83A4-E53BB7F28347}">
      <dsp:nvSpPr>
        <dsp:cNvPr id="0" name=""/>
        <dsp:cNvSpPr/>
      </dsp:nvSpPr>
      <dsp:spPr>
        <a:xfrm>
          <a:off x="8092000" y="1902814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Photomicrography</a:t>
          </a:r>
          <a:endParaRPr lang="fa-IR" sz="1600" kern="1200" dirty="0"/>
        </a:p>
      </dsp:txBody>
      <dsp:txXfrm>
        <a:off x="8136548" y="1947362"/>
        <a:ext cx="2445858" cy="1431876"/>
      </dsp:txXfrm>
    </dsp:sp>
    <dsp:sp modelId="{B97D2057-BE49-4EEE-9040-EDE03D52AE61}">
      <dsp:nvSpPr>
        <dsp:cNvPr id="0" name=""/>
        <dsp:cNvSpPr/>
      </dsp:nvSpPr>
      <dsp:spPr>
        <a:xfrm>
          <a:off x="8092000" y="3804030"/>
          <a:ext cx="2534954" cy="15209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 Statistical Analysis</a:t>
          </a:r>
          <a:endParaRPr lang="fa-IR" sz="1600" kern="1200" dirty="0"/>
        </a:p>
      </dsp:txBody>
      <dsp:txXfrm>
        <a:off x="8136548" y="3848578"/>
        <a:ext cx="2445858" cy="14318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9ED18-761C-417D-ADC6-90C0125F7160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3EBCE-9B1A-4142-9FF4-FFD55723D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93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3FAF3A9-2C02-4619-B5C7-607C5B86B127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70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F603A-563D-4D65-89D3-E089F936C086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4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A6C01-5793-42FC-B9B4-36E99B8A3181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4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B081E-9FDD-4BCE-B372-2C13B55B81A0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42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51696-F2D2-40CA-ACAC-0AE226582A22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56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5D053-4A8C-472A-8195-79DD8375A66D}" type="datetime1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866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D3060-5978-402F-8A33-42770C090C42}" type="datetime1">
              <a:rPr lang="en-US" smtClean="0"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4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364B-114B-4485-B5B9-A89AF4F8A881}" type="datetime1">
              <a:rPr lang="en-US" smtClean="0"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8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3A23DA-032D-4E63-AA96-E70C177FB39F}" type="datetime1">
              <a:rPr lang="en-US" smtClean="0"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4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B5DD8-7E99-4FD4-805F-F74FDB3A64DD}" type="datetime1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6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C136-C6DB-462D-823C-A087E76C1EF6}" type="datetime1">
              <a:rPr lang="en-US" smtClean="0"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23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F57131FB-04C0-439C-8AE1-0BCA980FD6D0}" type="datetime1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717B0A4-93A7-4093-92A0-3BB53ADB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0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821F39-67E1-56C6-1ADC-3EBB71730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161" y="833552"/>
            <a:ext cx="8574622" cy="2616199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Purification of Nasulysin-1: a new toxin from </a:t>
            </a:r>
            <a:r>
              <a:rPr lang="en-US" sz="3200" cap="none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Porthidium</a:t>
            </a:r>
            <a:r>
              <a:rPr lang="en-US" sz="3200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3200" cap="none" dirty="0" err="1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nasutum</a:t>
            </a:r>
            <a:r>
              <a:rPr lang="en-US" sz="3200" cap="none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 snake venom that specifically induces apoptosis in leukemia cell model through caspase-3 and apoptosis-inducing factor activation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B8EC192-DEA1-4F19-91A0-FC60BA3FA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2177" y="4635914"/>
            <a:ext cx="6987645" cy="138853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ADVISED BY: DR. MARDANI</a:t>
            </a:r>
          </a:p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PRESENTER: MAHDIYEH ABBASPOOR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F6A3FF5-A0E7-F685-C6F3-4FBB7F3A0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171663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000" dirty="0" smtClean="0"/>
              <a:t>Proteomic Analysis </a:t>
            </a:r>
            <a:r>
              <a:rPr lang="en-US" sz="4000" dirty="0"/>
              <a:t>of the P. </a:t>
            </a:r>
            <a:r>
              <a:rPr lang="en-US" sz="4000" dirty="0" err="1"/>
              <a:t>nasutum</a:t>
            </a:r>
            <a:r>
              <a:rPr lang="en-US" sz="4000" dirty="0"/>
              <a:t> Venom </a:t>
            </a:r>
            <a:r>
              <a:rPr lang="en-US" sz="4000" dirty="0" smtClean="0"/>
              <a:t>from </a:t>
            </a:r>
            <a:r>
              <a:rPr lang="en-US" sz="4000" dirty="0"/>
              <a:t>Costa </a:t>
            </a:r>
            <a:r>
              <a:rPr lang="en-US" sz="4000" dirty="0" smtClean="0"/>
              <a:t>Rica</a:t>
            </a:r>
            <a:endParaRPr lang="fa-IR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851" y="1538278"/>
            <a:ext cx="11431602" cy="532949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Snake venom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metalloproteinases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OR SVMPs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(52.1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hospholipases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A2 (PLA2, 11.6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antibacterial activity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Colombian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nasutum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C-type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lectin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-like (CTL, 10.4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isintegrins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(DIS, 9.9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Serine Proteinases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(SP, 9.6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L-amino acid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oxidases (LAO, 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Bradykinin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-potentiating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peptides (BPP, 1.9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ystein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-rich secretory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(CRISP, 1.3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ucleotidases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(NUCL, 0.2%)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05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467" y="267419"/>
            <a:ext cx="9463177" cy="632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5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47290"/>
            <a:ext cx="9875520" cy="15468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/>
              <a:t>SVMP</a:t>
            </a:r>
            <a:br>
              <a:rPr lang="en-US" sz="5400" dirty="0"/>
            </a:br>
            <a:r>
              <a:rPr lang="en-US" sz="5400" dirty="0"/>
              <a:t> </a:t>
            </a:r>
            <a:r>
              <a:rPr lang="en-US" sz="4000" dirty="0" err="1" smtClean="0"/>
              <a:t>Monozinc</a:t>
            </a:r>
            <a:r>
              <a:rPr lang="en-US" sz="4000" dirty="0" smtClean="0"/>
              <a:t> </a:t>
            </a:r>
            <a:r>
              <a:rPr lang="en-US" sz="4000" dirty="0" err="1" smtClean="0"/>
              <a:t>Endopeptidases</a:t>
            </a:r>
            <a:endParaRPr lang="fa-IR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10717" b="36580"/>
          <a:stretch/>
        </p:blipFill>
        <p:spPr>
          <a:xfrm>
            <a:off x="1315528" y="1940410"/>
            <a:ext cx="10062713" cy="455264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86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92" y="1594784"/>
            <a:ext cx="5432367" cy="4728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04878"/>
            <a:ext cx="9875520" cy="1132216"/>
          </a:xfrm>
        </p:spPr>
        <p:txBody>
          <a:bodyPr/>
          <a:lstStyle/>
          <a:p>
            <a:pPr algn="ctr"/>
            <a:r>
              <a:rPr lang="en-US" dirty="0" smtClean="0"/>
              <a:t>APOPTOSIS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5515" y="1927538"/>
            <a:ext cx="9872871" cy="4038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Human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umbilical-vein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endothelial cells</a:t>
            </a:r>
          </a:p>
          <a:p>
            <a:pPr marL="45720" indent="0">
              <a:lnSpc>
                <a:spcPct val="100000"/>
              </a:lnSpc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Endothelial cells</a:t>
            </a:r>
          </a:p>
          <a:p>
            <a:pPr>
              <a:lnSpc>
                <a:spcPct val="100000"/>
              </a:lnSpc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 muscle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cells</a:t>
            </a:r>
          </a:p>
          <a:p>
            <a:pPr marL="45720" indent="0">
              <a:lnSpc>
                <a:spcPct val="100000"/>
              </a:lnSpc>
              <a:buNone/>
            </a:pP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Leukemia cells?????????</a:t>
            </a:r>
            <a:endParaRPr lang="fa-I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5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5917"/>
            <a:ext cx="9875520" cy="856891"/>
          </a:xfrm>
        </p:spPr>
        <p:txBody>
          <a:bodyPr/>
          <a:lstStyle/>
          <a:p>
            <a:pPr algn="ctr"/>
            <a:r>
              <a:rPr lang="en-US" dirty="0"/>
              <a:t>Colombian P. </a:t>
            </a:r>
            <a:r>
              <a:rPr lang="en-US" dirty="0" err="1"/>
              <a:t>nasutum</a:t>
            </a:r>
            <a:r>
              <a:rPr lang="en-US" dirty="0"/>
              <a:t> V</a:t>
            </a:r>
            <a:r>
              <a:rPr lang="en-US" dirty="0" smtClean="0"/>
              <a:t>enom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9872871" cy="42672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Crude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P.nasutum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nake Venom </a:t>
            </a:r>
          </a:p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Isolated Venom Fractions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Small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SVMP (MW ~26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nasulysin-1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Jurkat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/K562 cells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ormal lymphocytes</a:t>
            </a:r>
            <a:endParaRPr lang="fa-I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6" y="1367156"/>
            <a:ext cx="4737963" cy="485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9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55917"/>
            <a:ext cx="9875520" cy="822385"/>
          </a:xfrm>
        </p:spPr>
        <p:txBody>
          <a:bodyPr/>
          <a:lstStyle/>
          <a:p>
            <a:pPr algn="ctr"/>
            <a:r>
              <a:rPr lang="en-US" dirty="0" smtClean="0"/>
              <a:t>Material &amp; Method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14576" y="2805676"/>
            <a:ext cx="5060481" cy="199270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Venom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45 P.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nasutum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 of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Antioquia located in northwest Colombia.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6" y="1078302"/>
            <a:ext cx="6349389" cy="54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5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63371"/>
            <a:ext cx="9875520" cy="828582"/>
          </a:xfrm>
        </p:spPr>
        <p:txBody>
          <a:bodyPr/>
          <a:lstStyle/>
          <a:p>
            <a:pPr algn="ctr"/>
            <a:r>
              <a:rPr lang="en-US" dirty="0" smtClean="0"/>
              <a:t>Material &amp; Method</a:t>
            </a:r>
            <a:endParaRPr lang="fa-IR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432791"/>
              </p:ext>
            </p:extLst>
          </p:nvPr>
        </p:nvGraphicFramePr>
        <p:xfrm>
          <a:off x="0" y="1083075"/>
          <a:ext cx="11975977" cy="5326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08" y="218982"/>
            <a:ext cx="10362460" cy="135636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Liquid Chromatography Mass </a:t>
            </a:r>
            <a:r>
              <a:rPr lang="en-US" dirty="0" smtClean="0"/>
              <a:t>Spectrometry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00" y="1575341"/>
            <a:ext cx="7208438" cy="425728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7372" b="68315"/>
          <a:stretch/>
        </p:blipFill>
        <p:spPr>
          <a:xfrm>
            <a:off x="7954392" y="1413545"/>
            <a:ext cx="3994951" cy="458087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17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18</a:t>
            </a:fld>
            <a:endParaRPr lang="en-US"/>
          </a:p>
        </p:txBody>
      </p:sp>
      <p:sp>
        <p:nvSpPr>
          <p:cNvPr id="5" name="Up Ribbon 4"/>
          <p:cNvSpPr/>
          <p:nvPr/>
        </p:nvSpPr>
        <p:spPr>
          <a:xfrm>
            <a:off x="648070" y="1020932"/>
            <a:ext cx="10884023" cy="473179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</a:t>
            </a:r>
            <a:r>
              <a:rPr lang="en-US" sz="11500" dirty="0"/>
              <a:t>Results</a:t>
            </a:r>
            <a:endParaRPr lang="fa-IR" sz="11500" dirty="0"/>
          </a:p>
        </p:txBody>
      </p:sp>
    </p:spTree>
    <p:extLst>
      <p:ext uri="{BB962C8B-B14F-4D97-AF65-F5344CB8AC3E}">
        <p14:creationId xmlns:p14="http://schemas.microsoft.com/office/powerpoint/2010/main" val="228313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809" t="23197" r="43375" b="8059"/>
          <a:stretch/>
        </p:blipFill>
        <p:spPr>
          <a:xfrm>
            <a:off x="6889073" y="1563634"/>
            <a:ext cx="3423606" cy="4330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07274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dirty="0"/>
              <a:t>Crude P. </a:t>
            </a:r>
            <a:r>
              <a:rPr lang="en-US" dirty="0" err="1"/>
              <a:t>nasutum</a:t>
            </a:r>
            <a:r>
              <a:rPr lang="en-US" dirty="0"/>
              <a:t> snake venom induces both apoptosis and necrosis in </a:t>
            </a:r>
            <a:r>
              <a:rPr lang="en-US" dirty="0" err="1"/>
              <a:t>Jurkat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/>
              <a:t>K562 cells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8557" t="22882" r="40111" b="16269"/>
          <a:stretch/>
        </p:blipFill>
        <p:spPr>
          <a:xfrm>
            <a:off x="1484792" y="1893460"/>
            <a:ext cx="3193740" cy="4000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7898"/>
          <a:stretch/>
        </p:blipFill>
        <p:spPr>
          <a:xfrm>
            <a:off x="10312679" y="1563633"/>
            <a:ext cx="708269" cy="4330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0164"/>
          <a:stretch/>
        </p:blipFill>
        <p:spPr>
          <a:xfrm>
            <a:off x="4396119" y="1893460"/>
            <a:ext cx="1116914" cy="400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" t="26324" r="1154" b="4615"/>
          <a:stretch/>
        </p:blipFill>
        <p:spPr>
          <a:xfrm>
            <a:off x="379562" y="310551"/>
            <a:ext cx="11429337" cy="6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254493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en-US" dirty="0"/>
              <a:t>Crude P. </a:t>
            </a:r>
            <a:r>
              <a:rPr lang="en-US" dirty="0" err="1"/>
              <a:t>nasutum</a:t>
            </a:r>
            <a:r>
              <a:rPr lang="en-US" dirty="0"/>
              <a:t> snake venom induces both apoptosis and necrosis in </a:t>
            </a:r>
            <a:r>
              <a:rPr lang="en-US" dirty="0" err="1"/>
              <a:t>Jurkat</a:t>
            </a:r>
            <a:r>
              <a:rPr lang="en-US" dirty="0"/>
              <a:t> and K562 cells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2457"/>
          <a:stretch/>
        </p:blipFill>
        <p:spPr>
          <a:xfrm>
            <a:off x="1140351" y="1832103"/>
            <a:ext cx="3271851" cy="43112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5503" t="23031" r="20465" b="14088"/>
          <a:stretch/>
        </p:blipFill>
        <p:spPr>
          <a:xfrm>
            <a:off x="4412202" y="2050742"/>
            <a:ext cx="424873" cy="4092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777" t="21172" r="43117" b="7852"/>
          <a:stretch/>
        </p:blipFill>
        <p:spPr>
          <a:xfrm>
            <a:off x="6397239" y="1758445"/>
            <a:ext cx="3377076" cy="43849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7803"/>
          <a:stretch/>
        </p:blipFill>
        <p:spPr>
          <a:xfrm>
            <a:off x="9774315" y="1758445"/>
            <a:ext cx="1181588" cy="438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6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553" t="27197" r="29852" b="23948"/>
          <a:stretch/>
        </p:blipFill>
        <p:spPr>
          <a:xfrm>
            <a:off x="500583" y="1379556"/>
            <a:ext cx="5535334" cy="385826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0583" y="5299969"/>
            <a:ext cx="529653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molecular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 chromatography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6260" y="5299968"/>
            <a:ext cx="509569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</a:p>
          <a:p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~72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~12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kDa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260" y="1379556"/>
            <a:ext cx="5371042" cy="385826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76375" y="245615"/>
            <a:ext cx="10328030" cy="872971"/>
          </a:xfrm>
        </p:spPr>
        <p:txBody>
          <a:bodyPr/>
          <a:lstStyle/>
          <a:p>
            <a:r>
              <a:rPr lang="en-US" dirty="0"/>
              <a:t>Purification of nasulysin-1 from P. </a:t>
            </a:r>
            <a:r>
              <a:rPr lang="en-US" dirty="0" err="1"/>
              <a:t>nasutum</a:t>
            </a:r>
            <a:r>
              <a:rPr lang="en-US" dirty="0"/>
              <a:t>. 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083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63371"/>
            <a:ext cx="10326950" cy="1086035"/>
          </a:xfrm>
        </p:spPr>
        <p:txBody>
          <a:bodyPr/>
          <a:lstStyle/>
          <a:p>
            <a:pPr algn="ctr"/>
            <a:r>
              <a:rPr lang="en-US" dirty="0"/>
              <a:t>Purification of nasulysin-1 from P. </a:t>
            </a:r>
            <a:r>
              <a:rPr lang="en-US" dirty="0" err="1"/>
              <a:t>nasutum</a:t>
            </a:r>
            <a:r>
              <a:rPr lang="en-US" dirty="0"/>
              <a:t>. </a:t>
            </a:r>
            <a:endParaRPr lang="fa-I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550"/>
          <a:stretch/>
        </p:blipFill>
        <p:spPr>
          <a:xfrm>
            <a:off x="3996403" y="1455936"/>
            <a:ext cx="476812" cy="4909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130" t="18998" r="38479" b="7295"/>
          <a:stretch/>
        </p:blipFill>
        <p:spPr>
          <a:xfrm>
            <a:off x="594490" y="1455937"/>
            <a:ext cx="3420122" cy="4909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751" t="19640" r="38646" b="7694"/>
          <a:stretch/>
        </p:blipFill>
        <p:spPr>
          <a:xfrm>
            <a:off x="4824127" y="1469253"/>
            <a:ext cx="3584094" cy="4909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89751"/>
          <a:stretch/>
        </p:blipFill>
        <p:spPr>
          <a:xfrm>
            <a:off x="8408221" y="1469253"/>
            <a:ext cx="473001" cy="4909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4202" y="2610035"/>
            <a:ext cx="2902998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Thick Single Band </a:t>
            </a:r>
          </a:p>
          <a:p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~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26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</a:rPr>
              <a:t>kDa</a:t>
            </a:r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4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ow Molecular Weight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</a:rPr>
              <a:t>etalloproteinase</a:t>
            </a:r>
            <a:endParaRPr lang="fa-I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465" t="20216" r="22478" b="10372"/>
          <a:stretch/>
        </p:blipFill>
        <p:spPr>
          <a:xfrm>
            <a:off x="569910" y="1389356"/>
            <a:ext cx="5156187" cy="36299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69909" y="5019293"/>
            <a:ext cx="515618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Fractionation of Fraction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  <a:p>
            <a:endParaRPr lang="en-US" sz="24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reverse-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high performance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iquid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chromatography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(RP-HPLC)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43000" y="263371"/>
            <a:ext cx="10326950" cy="1086035"/>
          </a:xfrm>
        </p:spPr>
        <p:txBody>
          <a:bodyPr/>
          <a:lstStyle/>
          <a:p>
            <a:pPr algn="ctr"/>
            <a:r>
              <a:rPr lang="en-US" dirty="0"/>
              <a:t>Purification of nasulysin-1 from P. </a:t>
            </a:r>
            <a:r>
              <a:rPr lang="en-US" dirty="0" err="1"/>
              <a:t>nasutum</a:t>
            </a:r>
            <a:r>
              <a:rPr lang="en-US" dirty="0"/>
              <a:t>. </a:t>
            </a:r>
            <a:endParaRPr lang="fa-I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295" t="22741" r="16925" b="10267"/>
          <a:stretch/>
        </p:blipFill>
        <p:spPr>
          <a:xfrm>
            <a:off x="6062482" y="1389356"/>
            <a:ext cx="5309813" cy="36299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9294" y="5019293"/>
            <a:ext cx="51561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Electrophoresis</a:t>
            </a: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8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0761"/>
            <a:ext cx="10202662" cy="1356360"/>
          </a:xfrm>
        </p:spPr>
        <p:txBody>
          <a:bodyPr/>
          <a:lstStyle/>
          <a:p>
            <a:pPr algn="ctr"/>
            <a:r>
              <a:rPr lang="en-US" dirty="0"/>
              <a:t>Purification of nasulysin-1 from P. </a:t>
            </a:r>
            <a:r>
              <a:rPr lang="en-US" dirty="0" err="1"/>
              <a:t>nasutum</a:t>
            </a:r>
            <a:r>
              <a:rPr lang="en-US" dirty="0"/>
              <a:t>.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033" t="20033" r="18703" b="11171"/>
          <a:stretch/>
        </p:blipFill>
        <p:spPr>
          <a:xfrm>
            <a:off x="823405" y="1477323"/>
            <a:ext cx="4860996" cy="40659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4942" t="20051" r="19243" b="14107"/>
          <a:stretch/>
        </p:blipFill>
        <p:spPr>
          <a:xfrm>
            <a:off x="6315823" y="1477322"/>
            <a:ext cx="5029839" cy="40659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3405" y="5643861"/>
            <a:ext cx="7912223" cy="5799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&gt;25% </a:t>
            </a:r>
            <a:r>
              <a:rPr lang="en-US" sz="2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Apoptosis</a:t>
            </a:r>
          </a:p>
        </p:txBody>
      </p:sp>
    </p:spTree>
    <p:extLst>
      <p:ext uri="{BB962C8B-B14F-4D97-AF65-F5344CB8AC3E}">
        <p14:creationId xmlns:p14="http://schemas.microsoft.com/office/powerpoint/2010/main" val="41026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98882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Nasulysin-1 shares homology with other SVMPs from Bothrops spp.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4988" t="29748" r="17806" b="23087"/>
          <a:stretch/>
        </p:blipFill>
        <p:spPr>
          <a:xfrm>
            <a:off x="5885895" y="1593039"/>
            <a:ext cx="5679135" cy="3525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545" t="34688" r="38372" b="33474"/>
          <a:stretch/>
        </p:blipFill>
        <p:spPr>
          <a:xfrm>
            <a:off x="408373" y="1655242"/>
            <a:ext cx="5326602" cy="3463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8373" y="5118712"/>
            <a:ext cx="7084381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SVMPs are Conserved Through Several Genera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Vipers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asulysin-1 a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P-I C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lass Metalloproteinase</a:t>
            </a: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098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227" y="236738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 Nasulysin-1 selectively induces apoptosis in leukemia cells.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556" t="20059" r="31702" b="9379"/>
          <a:stretch/>
        </p:blipFill>
        <p:spPr>
          <a:xfrm>
            <a:off x="4487488" y="1478580"/>
            <a:ext cx="442903" cy="5081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52" r="51312"/>
          <a:stretch/>
        </p:blipFill>
        <p:spPr>
          <a:xfrm>
            <a:off x="577049" y="1479939"/>
            <a:ext cx="3910439" cy="5078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053" t="32833" r="22521" b="25944"/>
          <a:stretch/>
        </p:blipFill>
        <p:spPr>
          <a:xfrm>
            <a:off x="5137387" y="1376676"/>
            <a:ext cx="6374167" cy="50685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04986" y="1757779"/>
            <a:ext cx="896645" cy="39771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9" name="Rectangle 8"/>
          <p:cNvSpPr/>
          <p:nvPr/>
        </p:nvSpPr>
        <p:spPr>
          <a:xfrm>
            <a:off x="8362766" y="1676663"/>
            <a:ext cx="1031290" cy="405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0" name="Rectangle 9"/>
          <p:cNvSpPr/>
          <p:nvPr/>
        </p:nvSpPr>
        <p:spPr>
          <a:xfrm>
            <a:off x="10387062" y="1757779"/>
            <a:ext cx="648685" cy="4058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11" name="Rectangle 10"/>
          <p:cNvSpPr/>
          <p:nvPr/>
        </p:nvSpPr>
        <p:spPr>
          <a:xfrm>
            <a:off x="10324730" y="5157926"/>
            <a:ext cx="941033" cy="648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67" y="258489"/>
            <a:ext cx="11738499" cy="1356360"/>
          </a:xfrm>
        </p:spPr>
        <p:txBody>
          <a:bodyPr/>
          <a:lstStyle/>
          <a:p>
            <a:pPr algn="ctr"/>
            <a:r>
              <a:rPr lang="en-US" dirty="0"/>
              <a:t>Nasulysin-1 selectively induces apoptosis in leukemia cells.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4780" y="1805708"/>
            <a:ext cx="9872871" cy="4418120"/>
          </a:xfrm>
        </p:spPr>
        <p:txBody>
          <a:bodyPr/>
          <a:lstStyle/>
          <a:p>
            <a:pPr>
              <a:lnSpc>
                <a:spcPct val="300000"/>
              </a:lnSpc>
            </a:pPr>
            <a:r>
              <a:rPr lang="en-US" sz="2800" dirty="0"/>
              <a:t>chromatin </a:t>
            </a:r>
            <a:r>
              <a:rPr lang="en-US" sz="2800" dirty="0" smtClean="0"/>
              <a:t>condensation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/>
              <a:t>indication AIF activity</a:t>
            </a:r>
          </a:p>
          <a:p>
            <a:pPr marL="274320" lvl="1" indent="0">
              <a:lnSpc>
                <a:spcPct val="100000"/>
              </a:lnSpc>
              <a:buNone/>
            </a:pPr>
            <a:r>
              <a:rPr lang="en-US" sz="24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nuclei fragmentation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600" dirty="0" smtClean="0"/>
              <a:t>indication </a:t>
            </a:r>
            <a:r>
              <a:rPr lang="en-US" sz="2600" dirty="0"/>
              <a:t>of </a:t>
            </a:r>
            <a:r>
              <a:rPr lang="en-US" sz="2600" dirty="0" smtClean="0"/>
              <a:t>the Cas-3 </a:t>
            </a:r>
            <a:r>
              <a:rPr lang="en-US" sz="2600" dirty="0"/>
              <a:t>activity</a:t>
            </a:r>
            <a:r>
              <a:rPr lang="en-US" dirty="0"/>
              <a:t> 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009" t="35516" r="33038" b="32694"/>
          <a:stretch/>
        </p:blipFill>
        <p:spPr>
          <a:xfrm>
            <a:off x="7004479" y="2279183"/>
            <a:ext cx="4374595" cy="347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274224"/>
            <a:ext cx="9875520" cy="1356360"/>
          </a:xfrm>
        </p:spPr>
        <p:txBody>
          <a:bodyPr/>
          <a:lstStyle/>
          <a:p>
            <a:pPr algn="ctr"/>
            <a:r>
              <a:rPr lang="en-US" dirty="0"/>
              <a:t>Nasulysin-1 selectively induces apoptosis in leukemia cells.</a:t>
            </a:r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150" y="1630584"/>
            <a:ext cx="4868153" cy="4023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1997" t="32917" r="24473" b="23917"/>
          <a:stretch/>
        </p:blipFill>
        <p:spPr>
          <a:xfrm>
            <a:off x="6869916" y="1611531"/>
            <a:ext cx="4471156" cy="4023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151" y="5842337"/>
            <a:ext cx="1052592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caspase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-dependent 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caspase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-independent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29</a:t>
            </a:fld>
            <a:endParaRPr lang="en-US"/>
          </a:p>
        </p:txBody>
      </p:sp>
      <p:sp>
        <p:nvSpPr>
          <p:cNvPr id="5" name="Up Ribbon 4"/>
          <p:cNvSpPr/>
          <p:nvPr/>
        </p:nvSpPr>
        <p:spPr>
          <a:xfrm>
            <a:off x="648070" y="1020932"/>
            <a:ext cx="10884023" cy="4731798"/>
          </a:xfrm>
          <a:prstGeom prst="ribbon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</a:t>
            </a:r>
            <a:r>
              <a:rPr lang="en-US" sz="8800" dirty="0" smtClean="0"/>
              <a:t>Discussion</a:t>
            </a:r>
            <a:endParaRPr lang="fa-IR" sz="8800" dirty="0"/>
          </a:p>
        </p:txBody>
      </p:sp>
    </p:spTree>
    <p:extLst>
      <p:ext uri="{BB962C8B-B14F-4D97-AF65-F5344CB8AC3E}">
        <p14:creationId xmlns:p14="http://schemas.microsoft.com/office/powerpoint/2010/main" val="37195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78FCCF-5E49-86EF-535A-F6FAB206A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48AD3708-F52B-FD3B-4B17-34F10B547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4" y="1"/>
            <a:ext cx="11629748" cy="6694115"/>
          </a:xfrm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F49345-576B-CDA6-4EF5-727F849B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36737"/>
            <a:ext cx="9875520" cy="837461"/>
          </a:xfrm>
        </p:spPr>
        <p:txBody>
          <a:bodyPr/>
          <a:lstStyle/>
          <a:p>
            <a:pPr algn="ctr"/>
            <a:r>
              <a:rPr lang="en-US" dirty="0"/>
              <a:t>SVMPs PI class </a:t>
            </a:r>
            <a:r>
              <a:rPr lang="en-US" dirty="0" err="1"/>
              <a:t>metalloproteins</a:t>
            </a:r>
            <a:r>
              <a:rPr lang="en-US" dirty="0"/>
              <a:t>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876" y="1649028"/>
            <a:ext cx="9872871" cy="4038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egrading Cellular Membrane Proteins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Interacting With Specific Receptors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ellular Internalization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irect Damage of Mitochondria </a:t>
            </a:r>
            <a:endParaRPr lang="fa-I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482" y="1239994"/>
            <a:ext cx="4459752" cy="48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0351" y="245615"/>
            <a:ext cx="9875520" cy="1356360"/>
          </a:xfrm>
        </p:spPr>
        <p:txBody>
          <a:bodyPr/>
          <a:lstStyle/>
          <a:p>
            <a:pPr algn="ctr"/>
            <a:r>
              <a:rPr lang="en-US" dirty="0" smtClean="0"/>
              <a:t>Uncharacterized </a:t>
            </a:r>
            <a:r>
              <a:rPr lang="en-US" dirty="0"/>
              <a:t>SVMPs 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827" y="1699629"/>
            <a:ext cx="9872871" cy="40386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Apoptosis by other Sub-Fractions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SVMP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proteins or 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artial Fragments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igger SVMP 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Sub-Fraction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SF IV. 2 and 8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Induced 40-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Apoptosis</a:t>
            </a:r>
          </a:p>
          <a:p>
            <a:pPr>
              <a:lnSpc>
                <a:spcPct val="200000"/>
              </a:lnSpc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Toxic Specificity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39" t="27556" r="15522" b="17774"/>
          <a:stretch/>
        </p:blipFill>
        <p:spPr>
          <a:xfrm>
            <a:off x="6828697" y="1802167"/>
            <a:ext cx="5125953" cy="42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14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8" y="230819"/>
            <a:ext cx="11718524" cy="635813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3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429D60-C046-C8BF-7072-77948230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578" y="63336"/>
            <a:ext cx="10018713" cy="1752599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United States 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1C7C8E-1287-E897-2FA0-49BA1985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902" y="1601150"/>
            <a:ext cx="10018713" cy="462267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12910 New Cases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2,590 Deaths</a:t>
            </a:r>
          </a:p>
          <a:p>
            <a:pPr>
              <a:lnSpc>
                <a:spcPct val="10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Pediatric (~10%) </a:t>
            </a:r>
          </a:p>
          <a:p>
            <a:pPr>
              <a:lnSpc>
                <a:spcPct val="100000"/>
              </a:lnSpc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Adult (~30%)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96312741-C905-C052-67F9-C7B3D2744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FBB6ADC-44B7-B3A6-009D-C27036A44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598" y="2397961"/>
            <a:ext cx="6352119" cy="318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8E78D8E7-F9B6-04F2-78EE-8908D37DC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11" y="1457864"/>
            <a:ext cx="10213676" cy="5131089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E16E3BE-1598-D0B3-09A8-E010CBD9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114136" y="526211"/>
            <a:ext cx="621539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Evasion </a:t>
            </a:r>
            <a:r>
              <a:rPr lang="en-US" sz="4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sz="4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Apoptosis</a:t>
            </a:r>
            <a:endParaRPr lang="fa-IR" sz="4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10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0C0FD2-9B4A-A73A-99BD-54724554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0227" y="171280"/>
            <a:ext cx="9875520" cy="1434860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/>
              <a:t>Porthidium</a:t>
            </a:r>
            <a:r>
              <a:rPr lang="en-US" sz="5400" dirty="0"/>
              <a:t> </a:t>
            </a:r>
            <a:r>
              <a:rPr lang="en-US" sz="5400" dirty="0" err="1" smtClean="0"/>
              <a:t>Nasutum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hognose pit </a:t>
            </a:r>
            <a:r>
              <a:rPr lang="en-US" sz="3600" dirty="0" smtClean="0"/>
              <a:t>vipers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39" y="1690778"/>
            <a:ext cx="9100869" cy="4796286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2278524-A84D-4E83-096A-88F4D0E5F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48" y="388190"/>
            <a:ext cx="11352362" cy="6098874"/>
          </a:xfrm>
        </p:spPr>
      </p:pic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C15CAF-056C-8AFC-EFBD-16AF9835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0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0936"/>
            <a:ext cx="11257472" cy="61333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8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725" y="1991073"/>
            <a:ext cx="8524012" cy="459788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7B0A4-93A7-4093-92A0-3BB53ADBE448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58479" y="198407"/>
            <a:ext cx="782415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Snake Venoms &amp; </a:t>
            </a:r>
            <a:r>
              <a:rPr lang="en-US" sz="4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Apoptosis &amp; </a:t>
            </a:r>
            <a:r>
              <a:rPr lang="en-US" sz="44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Anticancer  </a:t>
            </a:r>
            <a:endParaRPr lang="fa-IR" sz="4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3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1196</TotalTime>
  <Words>571</Words>
  <Application>Microsoft Office PowerPoint</Application>
  <PresentationFormat>Widescreen</PresentationFormat>
  <Paragraphs>140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Corbel</vt:lpstr>
      <vt:lpstr>Courier New</vt:lpstr>
      <vt:lpstr>Tahoma</vt:lpstr>
      <vt:lpstr>Times New Roman</vt:lpstr>
      <vt:lpstr>Wingdings</vt:lpstr>
      <vt:lpstr>Basis</vt:lpstr>
      <vt:lpstr>Purification of Nasulysin-1: a new toxin from Porthidium nasutum snake venom that specifically induces apoptosis in leukemia cell model through caspase-3 and apoptosis-inducing factor activation</vt:lpstr>
      <vt:lpstr>PowerPoint Presentation</vt:lpstr>
      <vt:lpstr>PowerPoint Presentation</vt:lpstr>
      <vt:lpstr>United States  2015</vt:lpstr>
      <vt:lpstr>PowerPoint Presentation</vt:lpstr>
      <vt:lpstr>Porthidium Nasutum hognose pit vipers</vt:lpstr>
      <vt:lpstr>PowerPoint Presentation</vt:lpstr>
      <vt:lpstr>PowerPoint Presentation</vt:lpstr>
      <vt:lpstr>PowerPoint Presentation</vt:lpstr>
      <vt:lpstr> Proteomic Analysis of the P. nasutum Venom from Costa Rica</vt:lpstr>
      <vt:lpstr>PowerPoint Presentation</vt:lpstr>
      <vt:lpstr>SVMP  Monozinc Endopeptidases</vt:lpstr>
      <vt:lpstr>APOPTOSIS</vt:lpstr>
      <vt:lpstr>Colombian P. nasutum Venom</vt:lpstr>
      <vt:lpstr>Material &amp; Method</vt:lpstr>
      <vt:lpstr>Material &amp; Method</vt:lpstr>
      <vt:lpstr>Liquid Chromatography Mass Spectrometry</vt:lpstr>
      <vt:lpstr>PowerPoint Presentation</vt:lpstr>
      <vt:lpstr>Crude P. nasutum snake venom induces both apoptosis and necrosis in Jurkat and K562 cells</vt:lpstr>
      <vt:lpstr>Crude P. nasutum snake venom induces both apoptosis and necrosis in Jurkat and K562 cells</vt:lpstr>
      <vt:lpstr>Purification of nasulysin-1 from P. nasutum. </vt:lpstr>
      <vt:lpstr>Purification of nasulysin-1 from P. nasutum. </vt:lpstr>
      <vt:lpstr>Purification of nasulysin-1 from P. nasutum. </vt:lpstr>
      <vt:lpstr>Purification of nasulysin-1 from P. nasutum. </vt:lpstr>
      <vt:lpstr>Nasulysin-1 shares homology with other SVMPs from Bothrops spp.</vt:lpstr>
      <vt:lpstr> Nasulysin-1 selectively induces apoptosis in leukemia cells.</vt:lpstr>
      <vt:lpstr>Nasulysin-1 selectively induces apoptosis in leukemia cells.</vt:lpstr>
      <vt:lpstr>Nasulysin-1 selectively induces apoptosis in leukemia cells.</vt:lpstr>
      <vt:lpstr>PowerPoint Presentation</vt:lpstr>
      <vt:lpstr>SVMPs PI class metalloproteins </vt:lpstr>
      <vt:lpstr>Uncharacterized SVMPs </vt:lpstr>
      <vt:lpstr>PowerPoint Presentation</vt:lpstr>
    </vt:vector>
  </TitlesOfParts>
  <Company>Shif Rayaneh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Purification of Nasulysin-1: a new toxin from Porthidium nasutum snake venom that specifically induces apoptosis in leukemia cell model through caspase-3 and apoptosis-inducing factor activation</dc:title>
  <dc:creator>Win10</dc:creator>
  <cp:lastModifiedBy>Win10</cp:lastModifiedBy>
  <cp:revision>66</cp:revision>
  <dcterms:created xsi:type="dcterms:W3CDTF">2022-11-19T18:41:44Z</dcterms:created>
  <dcterms:modified xsi:type="dcterms:W3CDTF">2022-12-10T07:39:00Z</dcterms:modified>
</cp:coreProperties>
</file>