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66" r:id="rId5"/>
    <p:sldId id="270" r:id="rId6"/>
    <p:sldId id="258" r:id="rId7"/>
    <p:sldId id="259" r:id="rId8"/>
    <p:sldId id="260" r:id="rId9"/>
    <p:sldId id="261" r:id="rId10"/>
    <p:sldId id="268" r:id="rId11"/>
    <p:sldId id="263" r:id="rId12"/>
    <p:sldId id="269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8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6A61B-825D-41D0-A215-BDEE2FD33FA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3E71C-6F0D-4BDA-A5C1-2617C8792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3E71C-6F0D-4BDA-A5C1-2617C87921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1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59DE-2EFA-46B2-9337-7A1FE67CC4D3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76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67F2-E42E-4677-B32A-32BBA84D0985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4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2228-F774-4209-B049-AEE500920FE5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3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E85B-44A9-4E17-A554-CC60DB457FFD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1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CCF6-980F-4F71-B4B9-052C500ECFB0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21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8F429-9659-4A5E-BF22-D7919F1D971C}" type="datetime1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8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2442-6EE8-4C0F-BF7C-34DB60636A97}" type="datetime1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31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A0DE-66A9-4FF2-8EE5-827478FF93BB}" type="datetime1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1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3250-A68D-45AD-A832-1059F641DE29}" type="datetime1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21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FAB4-134E-4EAF-A439-24D82012A225}" type="datetime1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70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B09E-0EF1-4780-A395-E9C0C026578A}" type="datetime1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56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B2140-58FC-44D3-9D46-C8E7F65D87A6}" type="datetime1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26E4-971B-41DC-8DC4-E03997CE9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16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17" y="5842962"/>
            <a:ext cx="2532844" cy="776779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Supervisor</a:t>
            </a:r>
            <a:r>
              <a:rPr lang="fa-I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fa-I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Dr.Mardani</a:t>
            </a:r>
          </a:p>
          <a:p>
            <a:pPr algn="l"/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Presenter</a:t>
            </a:r>
            <a:r>
              <a:rPr lang="fa-I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fa-IR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faezeh eshagh</a:t>
            </a:r>
          </a:p>
          <a:p>
            <a:pPr algn="l"/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107" y="3180644"/>
            <a:ext cx="4868436" cy="2949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20" y="389199"/>
            <a:ext cx="9821507" cy="39932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435" y="5336818"/>
            <a:ext cx="2449064" cy="14018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80372" y="220023"/>
            <a:ext cx="1672148" cy="150965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4396836"/>
            <a:ext cx="2318198" cy="33631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524" y="539771"/>
            <a:ext cx="544007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400" b="1" dirty="0" smtClean="0">
                <a:ln/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6-The </a:t>
            </a:r>
            <a:r>
              <a:rPr lang="en-US" sz="2400" b="1" dirty="0">
                <a:ln/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role of ROS production during </a:t>
            </a:r>
            <a:r>
              <a:rPr lang="en-US" sz="2400" b="1" dirty="0" err="1">
                <a:ln/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ETosis</a:t>
            </a:r>
            <a:endParaRPr lang="en-US" sz="2400" b="1" dirty="0">
              <a:ln/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960" y="167425"/>
            <a:ext cx="4193883" cy="2706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199" r="14899"/>
          <a:stretch/>
        </p:blipFill>
        <p:spPr>
          <a:xfrm>
            <a:off x="6207618" y="2809875"/>
            <a:ext cx="5821250" cy="4048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887829" y="1608717"/>
            <a:ext cx="5345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monitored intracellular ROS production in NB4 </a:t>
            </a:r>
            <a:r>
              <a:rPr lang="en-US" dirty="0" smtClean="0"/>
              <a:t>cells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81938" y="2471601"/>
            <a:ext cx="1469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autophagy</a:t>
            </a:r>
          </a:p>
        </p:txBody>
      </p:sp>
      <p:sp>
        <p:nvSpPr>
          <p:cNvPr id="7" name="Rectangle 6"/>
          <p:cNvSpPr/>
          <p:nvPr/>
        </p:nvSpPr>
        <p:spPr>
          <a:xfrm>
            <a:off x="2782080" y="2394328"/>
            <a:ext cx="11929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Inhibition </a:t>
            </a:r>
            <a:endParaRPr lang="fa-IR" dirty="0" smtClean="0"/>
          </a:p>
          <a:p>
            <a:r>
              <a:rPr lang="en-US" dirty="0"/>
              <a:t>activation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7424" y="2548873"/>
            <a:ext cx="2460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did not alter </a:t>
            </a:r>
            <a:r>
              <a:rPr lang="en-US" dirty="0" smtClean="0"/>
              <a:t>ROS </a:t>
            </a:r>
            <a:r>
              <a:rPr lang="en-US" dirty="0"/>
              <a:t>levels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94706" y="3959007"/>
            <a:ext cx="5151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Nox</a:t>
            </a:r>
            <a:r>
              <a:rPr lang="en-US" dirty="0" smtClean="0"/>
              <a:t> dependent </a:t>
            </a:r>
            <a:r>
              <a:rPr lang="en-US" dirty="0"/>
              <a:t>ROS production plays a key role </a:t>
            </a:r>
            <a:r>
              <a:rPr lang="en-US" dirty="0" smtClean="0"/>
              <a:t>of </a:t>
            </a:r>
            <a:r>
              <a:rPr lang="en-US" dirty="0"/>
              <a:t>ATO-induced </a:t>
            </a:r>
            <a:r>
              <a:rPr lang="en-US" dirty="0" err="1" smtClean="0"/>
              <a:t>Etosis</a:t>
            </a:r>
            <a:r>
              <a:rPr lang="en-US" dirty="0" smtClean="0"/>
              <a:t> , </a:t>
            </a:r>
            <a:r>
              <a:rPr lang="en-US" dirty="0"/>
              <a:t>independent of autophagy.</a:t>
            </a:r>
          </a:p>
        </p:txBody>
      </p: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2351571" y="2562896"/>
            <a:ext cx="365871" cy="9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2351571" y="2656267"/>
            <a:ext cx="340114" cy="215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528033" y="4172754"/>
            <a:ext cx="450761" cy="23182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2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58" y="272483"/>
            <a:ext cx="6946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7- Combined rapamycin and ATO treatment synergistically decreases LIC production 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83" y="1059765"/>
            <a:ext cx="7627705" cy="542316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15177" y="3850783"/>
            <a:ext cx="3618964" cy="2575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60" y="504303"/>
            <a:ext cx="60960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000" b="1" dirty="0" smtClean="0">
                <a:ln/>
                <a:solidFill>
                  <a:schemeClr val="accent6"/>
                </a:solidFill>
              </a:rPr>
              <a:t>8- Combination </a:t>
            </a:r>
            <a:r>
              <a:rPr lang="en-US" sz="2000" b="1" dirty="0">
                <a:ln/>
                <a:solidFill>
                  <a:schemeClr val="accent6"/>
                </a:solidFill>
              </a:rPr>
              <a:t>of rapamycin and ATO reduces leukemic burden and LICs in an APL model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" t="28216" r="31245" b="528"/>
          <a:stretch/>
        </p:blipFill>
        <p:spPr>
          <a:xfrm>
            <a:off x="5434885" y="1352282"/>
            <a:ext cx="4945488" cy="195847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49" b="9819"/>
          <a:stretch/>
        </p:blipFill>
        <p:spPr>
          <a:xfrm>
            <a:off x="6220304" y="3606085"/>
            <a:ext cx="4404765" cy="25371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3" y="528034"/>
            <a:ext cx="2112135" cy="669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6" y="346657"/>
            <a:ext cx="1232078" cy="1232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834" t="20457" r="20151" b="14686"/>
          <a:stretch/>
        </p:blipFill>
        <p:spPr>
          <a:xfrm>
            <a:off x="1496573" y="1103098"/>
            <a:ext cx="1851936" cy="525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0728" y="1779687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ATO signiﬁcantly increases the amount of ETosis in APL cells</a:t>
            </a:r>
            <a:endParaRPr lang="fa-IR" dirty="0" smtClean="0">
              <a:latin typeface="+mj-lt"/>
            </a:endParaRPr>
          </a:p>
          <a:p>
            <a:endParaRPr lang="fa-IR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ATO has dose-dependent ant leukemic effects on NB4 cells, preferentially inducing ETosis at moderate concentration (0.5–0.75μM) and switching to apoptosis at relatively high doses (1.0–2.0μM).</a:t>
            </a:r>
            <a:endParaRPr lang="fa-IR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fa-I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ATO-induced ETosis requires both mTOR-mediated autophagy and Nox-dependent ROS production</a:t>
            </a:r>
            <a:endParaRPr lang="fa-IR" dirty="0" smtClean="0">
              <a:latin typeface="+mj-lt"/>
            </a:endParaRPr>
          </a:p>
          <a:p>
            <a:endParaRPr lang="fa-IR" dirty="0">
              <a:solidFill>
                <a:srgbClr val="0070C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rapamycin promoted ATOinduced ETosis leading to decreased LIC activity, suggesting that ETosis facilitates LIC loss in APL cells.</a:t>
            </a:r>
            <a:endParaRPr lang="fa-IR" dirty="0" smtClean="0">
              <a:solidFill>
                <a:srgbClr val="0070C0"/>
              </a:solidFill>
              <a:latin typeface="+mj-lt"/>
            </a:endParaRPr>
          </a:p>
          <a:p>
            <a:endParaRPr lang="fa-IR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B therapy-triggered ETosis could be used to target LICs and, therefore, reduce relapse risk in patients. </a:t>
            </a:r>
            <a:endParaRPr lang="fa-IR" dirty="0" smtClean="0">
              <a:latin typeface="+mj-lt"/>
            </a:endParaRPr>
          </a:p>
          <a:p>
            <a:endParaRPr lang="fa-I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45" r="114" b="63227"/>
          <a:stretch/>
        </p:blipFill>
        <p:spPr>
          <a:xfrm>
            <a:off x="185531" y="1343771"/>
            <a:ext cx="7460974" cy="190301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3639" y="476518"/>
            <a:ext cx="1828799" cy="4616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Arial Black" panose="020B0A04020102020204" pitchFamily="34" charset="0"/>
              </a:rPr>
              <a:t> APL :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98837" y="1290850"/>
            <a:ext cx="4350871" cy="25443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Treatment:</a:t>
            </a:r>
          </a:p>
          <a:p>
            <a:pPr>
              <a:lnSpc>
                <a:spcPct val="150000"/>
              </a:lnSpc>
            </a:pPr>
            <a:endParaRPr lang="en-US" dirty="0" smtClean="0">
              <a:latin typeface="Book Antiqua" panose="02040602050305030304" pitchFamily="18" charset="0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Chemotherapy -----</a:t>
            </a:r>
            <a:r>
              <a:rPr lang="fa-IR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 </a:t>
            </a:r>
            <a:r>
              <a:rPr lang="en-US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  Apoptosis</a:t>
            </a:r>
            <a:endParaRPr lang="fa-IR" dirty="0" smtClean="0">
              <a:latin typeface="Book Antiqua" panose="02040602050305030304" pitchFamily="18" charset="0"/>
              <a:cs typeface="Andalus" panose="02020603050405020304" pitchFamily="18" charset="-78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ATRA    ---------------  differentiation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ATO  ------------------   high: apoptosis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ook Antiqua" panose="02040602050305030304" pitchFamily="18" charset="0"/>
                <a:cs typeface="Andalus" panose="02020603050405020304" pitchFamily="18" charset="-78"/>
              </a:rPr>
              <a:t> </a:t>
            </a:r>
            <a:r>
              <a:rPr lang="en-US" dirty="0" smtClean="0">
                <a:latin typeface="Book Antiqua" panose="02040602050305030304" pitchFamily="18" charset="0"/>
                <a:cs typeface="Andalus" panose="02020603050405020304" pitchFamily="18" charset="-78"/>
              </a:rPr>
              <a:t>                                     low: differentiation</a:t>
            </a:r>
            <a:endParaRPr lang="en-US" dirty="0">
              <a:latin typeface="Book Antiqua" panose="02040602050305030304" pitchFamily="18" charset="0"/>
              <a:cs typeface="Andalus" panose="02020603050405020304" pitchFamily="18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882" t="40216" r="2070" b="896"/>
          <a:stretch/>
        </p:blipFill>
        <p:spPr>
          <a:xfrm>
            <a:off x="184497" y="3366053"/>
            <a:ext cx="6362078" cy="3061251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9" name="Straight Connector 8"/>
          <p:cNvCxnSpPr/>
          <p:nvPr/>
        </p:nvCxnSpPr>
        <p:spPr>
          <a:xfrm flipH="1">
            <a:off x="9946935" y="3061252"/>
            <a:ext cx="5448" cy="6995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84974" y="2981739"/>
            <a:ext cx="715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dose</a:t>
            </a:r>
            <a:endParaRPr lang="en-US" sz="1400" dirty="0"/>
          </a:p>
        </p:txBody>
      </p:sp>
      <p:sp>
        <p:nvSpPr>
          <p:cNvPr id="13" name="Down Arrow 12"/>
          <p:cNvSpPr/>
          <p:nvPr/>
        </p:nvSpPr>
        <p:spPr>
          <a:xfrm>
            <a:off x="8905461" y="3988903"/>
            <a:ext cx="1444486" cy="1762539"/>
          </a:xfrm>
          <a:prstGeom prst="downArrow">
            <a:avLst>
              <a:gd name="adj1" fmla="val 31651"/>
              <a:gd name="adj2" fmla="val 5458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8852452" y="5671931"/>
            <a:ext cx="715618" cy="79513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462052" y="5870714"/>
            <a:ext cx="2027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Black" panose="020B0A04020102020204" pitchFamily="34" charset="0"/>
              </a:rPr>
              <a:t>LIC  /   LSC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8628846" y="4574509"/>
            <a:ext cx="1970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Relapse . resistance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079606" y="6375042"/>
            <a:ext cx="249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ATO ---- CR --  relapse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431887" y="6465194"/>
            <a:ext cx="0" cy="244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903855" y="6426558"/>
            <a:ext cx="12878" cy="206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051" y="255866"/>
            <a:ext cx="87486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 smtClean="0">
                <a:ln/>
                <a:solidFill>
                  <a:srgbClr val="2884D8"/>
                </a:solidFill>
              </a:rPr>
              <a:t> Autophagy contributes to arsenic-induced PML/RARα degradation, which is</a:t>
            </a:r>
          </a:p>
          <a:p>
            <a:r>
              <a:rPr lang="en-US" sz="2000" b="1" dirty="0" smtClean="0">
                <a:ln/>
                <a:solidFill>
                  <a:srgbClr val="2884D8"/>
                </a:solidFill>
              </a:rPr>
              <a:t>responsible for LIC loss in APL cells</a:t>
            </a:r>
            <a:endParaRPr lang="en-US" sz="2000" b="1" dirty="0">
              <a:ln/>
              <a:solidFill>
                <a:srgbClr val="2884D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650" y="1161295"/>
            <a:ext cx="1165415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Autophag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y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</a:t>
            </a:r>
            <a:r>
              <a:rPr lang="en-US" sz="22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200" dirty="0" smtClean="0">
                <a:solidFill>
                  <a:srgbClr val="00B05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natural degradation </a:t>
            </a:r>
          </a:p>
          <a:p>
            <a:r>
              <a:rPr lang="en-US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</a:t>
            </a:r>
            <a:r>
              <a:rPr lang="en-US" sz="22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200" dirty="0" smtClean="0">
                <a:solidFill>
                  <a:srgbClr val="00B05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stress </a:t>
            </a:r>
            <a:r>
              <a:rPr lang="en-US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or </a:t>
            </a:r>
            <a:r>
              <a:rPr lang="en-US" sz="22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deprive </a:t>
            </a:r>
            <a:r>
              <a:rPr lang="en-US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</a:t>
            </a:r>
            <a:r>
              <a:rPr lang="en-US" sz="22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nutrients</a:t>
            </a:r>
          </a:p>
          <a:p>
            <a:r>
              <a:rPr lang="en-US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</a:t>
            </a:r>
            <a:r>
              <a:rPr lang="en-US" sz="22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200" dirty="0" smtClean="0">
                <a:solidFill>
                  <a:srgbClr val="00B05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recycling </a:t>
            </a:r>
            <a:r>
              <a:rPr lang="en-US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of cellular components </a:t>
            </a:r>
          </a:p>
          <a:p>
            <a:r>
              <a:rPr lang="en-US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</a:t>
            </a:r>
            <a:r>
              <a:rPr lang="en-US" sz="2200" b="1" dirty="0" smtClean="0">
                <a:solidFill>
                  <a:srgbClr val="00B05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2200" dirty="0" smtClean="0">
                <a:solidFill>
                  <a:srgbClr val="00B05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2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cancer : progression </a:t>
            </a:r>
            <a:r>
              <a:rPr lang="en-US" sz="22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US" sz="22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inhibition</a:t>
            </a:r>
            <a:endParaRPr lang="en-US" sz="2000" dirty="0"/>
          </a:p>
          <a:p>
            <a:r>
              <a:rPr lang="en-US" sz="2000" dirty="0" smtClean="0"/>
              <a:t>                   </a:t>
            </a:r>
            <a:r>
              <a:rPr lang="en-US" sz="2000" b="1" dirty="0" smtClean="0">
                <a:solidFill>
                  <a:srgbClr val="00B050"/>
                </a:solidFill>
              </a:rPr>
              <a:t>-</a:t>
            </a: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*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mTOR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</a:rPr>
              <a:t> Etosis 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                   </a:t>
            </a:r>
            <a:r>
              <a:rPr lang="en-US" sz="19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form of cell death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neither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apoptosis </a:t>
            </a: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necrosis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</a:t>
            </a:r>
            <a:r>
              <a:rPr lang="en-US" sz="19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release of the granule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components, chromatin </a:t>
            </a: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decondensation, </a:t>
            </a: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destruction of  the nuclear </a:t>
            </a: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envelope,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pores </a:t>
            </a: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the plasma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membrane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9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19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neutrophil </a:t>
            </a: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extracellular traps (NETs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</a:t>
            </a:r>
            <a:r>
              <a:rPr lang="en-US" sz="19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19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Formed mainly by immune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cells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</a:t>
            </a:r>
            <a:r>
              <a:rPr lang="en-US" sz="19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19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triggered </a:t>
            </a: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by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microorganisms/generation </a:t>
            </a: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 reactive oxygen species (ROS)/inflammatory stimuli</a:t>
            </a:r>
            <a:endParaRPr lang="en-US" sz="19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50000"/>
              </a:lnSpc>
            </a:pP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</a:t>
            </a:r>
            <a:r>
              <a:rPr lang="en-US" sz="1900" b="1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en-US" sz="1900" dirty="0" smtClean="0">
                <a:solidFill>
                  <a:srgbClr val="00B05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also human </a:t>
            </a:r>
            <a:r>
              <a:rPr lang="en-US" sz="19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leukemia cells  </a:t>
            </a:r>
            <a:r>
              <a:rPr lang="en-US" sz="19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----- APL ----- Autophagy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449" t="4608" r="4328" b="8996"/>
          <a:stretch/>
        </p:blipFill>
        <p:spPr>
          <a:xfrm>
            <a:off x="8533563" y="2292440"/>
            <a:ext cx="3443790" cy="33485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56" y="395481"/>
            <a:ext cx="5317167" cy="6074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603" t="12103" r="5757" b="9793"/>
          <a:stretch/>
        </p:blipFill>
        <p:spPr>
          <a:xfrm>
            <a:off x="286518" y="450762"/>
            <a:ext cx="1759975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0164" y="1017430"/>
            <a:ext cx="145531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2200" b="1" dirty="0" smtClean="0">
                <a:ln/>
                <a:solidFill>
                  <a:srgbClr val="7030A0"/>
                </a:solidFill>
                <a:latin typeface="Arial Black" panose="020B0A04020102020204" pitchFamily="34" charset="0"/>
              </a:rPr>
              <a:t>ATRA</a:t>
            </a:r>
            <a:endParaRPr lang="en-US" sz="2200" b="1" dirty="0">
              <a:ln/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71472" y="877789"/>
            <a:ext cx="95604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characterized the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Concentration dependent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effects of ATO exposure on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ETosis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in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APL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role of </a:t>
            </a:r>
            <a:r>
              <a:rPr lang="en-US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ETosis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 in APL LIC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loss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Autophagy ……..  ×LIC ?</a:t>
            </a: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2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95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015" y="1056068"/>
            <a:ext cx="118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05" y="0"/>
            <a:ext cx="8586395" cy="258237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/>
          <a:stretch/>
        </p:blipFill>
        <p:spPr>
          <a:xfrm>
            <a:off x="399245" y="4562579"/>
            <a:ext cx="3328180" cy="212086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"/>
          <a:stretch/>
        </p:blipFill>
        <p:spPr>
          <a:xfrm>
            <a:off x="4043965" y="2577251"/>
            <a:ext cx="7941972" cy="28769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729" y="2189408"/>
            <a:ext cx="2962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1- ATO induces ETosis and apoptosis in NB4 cells in a dose dependent manner </a:t>
            </a:r>
            <a:endParaRPr lang="en-US" sz="24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94" y="327138"/>
            <a:ext cx="1275008" cy="9811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81946" y="887499"/>
            <a:ext cx="1233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Results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0479" y="2189409"/>
            <a:ext cx="34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6214" y="4443212"/>
            <a:ext cx="296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390" y="2949262"/>
            <a:ext cx="386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2326" y="5138670"/>
            <a:ext cx="3936643" cy="15934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284890" y="4803820"/>
            <a:ext cx="515154" cy="38636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67915" y="4754303"/>
            <a:ext cx="542591" cy="414564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8" y="930661"/>
            <a:ext cx="10092297" cy="5425062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30557" y="285361"/>
            <a:ext cx="10268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2- Moderate concentrations of ATO mainly promotes ETotic cell death in NB4 cells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315" y="2886868"/>
            <a:ext cx="542591" cy="414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789" y="2861109"/>
            <a:ext cx="542591" cy="41456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7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794715" y="6516710"/>
            <a:ext cx="489397" cy="18030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96992" y="6387921"/>
            <a:ext cx="789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 majority of NB4 cell death induced by 0.75μM ATO was </a:t>
            </a:r>
            <a:r>
              <a:rPr lang="en-US" dirty="0" err="1">
                <a:latin typeface="Arial Narrow" panose="020B0606020202030204" pitchFamily="34" charset="0"/>
              </a:rPr>
              <a:t>ETosis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0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072" y="452787"/>
            <a:ext cx="6765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3- ATO increase mTOR signaling-dependent autophagy that mediated ETosis</a:t>
            </a:r>
            <a:endParaRPr lang="en-US" sz="24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14" y="2367694"/>
            <a:ext cx="9459559" cy="225582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6321" y="5063424"/>
            <a:ext cx="10307392" cy="17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 Narrow" panose="020B0606020202030204" pitchFamily="34" charset="0"/>
              </a:rPr>
              <a:t> reduced level of phosphorylated p70S6K </a:t>
            </a:r>
            <a:r>
              <a:rPr lang="en-US" dirty="0" smtClean="0">
                <a:latin typeface="Arial Narrow" panose="020B0606020202030204" pitchFamily="34" charset="0"/>
              </a:rPr>
              <a:t>can </a:t>
            </a:r>
            <a:r>
              <a:rPr lang="en-US" dirty="0">
                <a:latin typeface="Arial Narrow" panose="020B0606020202030204" pitchFamily="34" charset="0"/>
              </a:rPr>
              <a:t>be used as an indicator of </a:t>
            </a:r>
            <a:r>
              <a:rPr lang="en-US" dirty="0" err="1">
                <a:latin typeface="Arial Narrow" panose="020B0606020202030204" pitchFamily="34" charset="0"/>
              </a:rPr>
              <a:t>mTOR</a:t>
            </a:r>
            <a:r>
              <a:rPr lang="en-US" dirty="0">
                <a:latin typeface="Arial Narrow" panose="020B0606020202030204" pitchFamily="34" charset="0"/>
              </a:rPr>
              <a:t>-dependent </a:t>
            </a:r>
            <a:r>
              <a:rPr lang="en-US" dirty="0" smtClean="0">
                <a:latin typeface="Arial Narrow" panose="020B0606020202030204" pitchFamily="34" charset="0"/>
              </a:rPr>
              <a:t>autophagy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 Narrow" panose="020B0606020202030204" pitchFamily="34" charset="0"/>
              </a:rPr>
              <a:t>LC3 expression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 Narrow" panose="020B0606020202030204" pitchFamily="34" charset="0"/>
              </a:rPr>
              <a:t>ATO-induced </a:t>
            </a:r>
            <a:r>
              <a:rPr lang="en-US" dirty="0" err="1">
                <a:latin typeface="Arial Narrow" panose="020B0606020202030204" pitchFamily="34" charset="0"/>
              </a:rPr>
              <a:t>ETosis</a:t>
            </a:r>
            <a:r>
              <a:rPr lang="en-US" dirty="0">
                <a:latin typeface="Arial Narrow" panose="020B0606020202030204" pitchFamily="34" charset="0"/>
              </a:rPr>
              <a:t> was dependent on </a:t>
            </a:r>
            <a:r>
              <a:rPr lang="en-US" dirty="0" err="1">
                <a:latin typeface="Arial Narrow" panose="020B0606020202030204" pitchFamily="34" charset="0"/>
              </a:rPr>
              <a:t>mTOR</a:t>
            </a:r>
            <a:r>
              <a:rPr lang="en-US" dirty="0">
                <a:latin typeface="Arial Narrow" panose="020B0606020202030204" pitchFamily="34" charset="0"/>
              </a:rPr>
              <a:t>-mediated autophagy.</a:t>
            </a:r>
          </a:p>
          <a:p>
            <a:pPr>
              <a:lnSpc>
                <a:spcPct val="150000"/>
              </a:lnSpc>
            </a:pP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704563" y="5705341"/>
            <a:ext cx="489398" cy="141667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105" y="568698"/>
            <a:ext cx="2683098" cy="3075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4- Rapamycin enhances the autophagy-dependent ETosis but not autophagy-independent apoptosis in response to ATO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7052" r="-5444" b="96"/>
          <a:stretch/>
        </p:blipFill>
        <p:spPr>
          <a:xfrm>
            <a:off x="3425780" y="1532586"/>
            <a:ext cx="8525813" cy="4172754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E4-971B-41DC-8DC4-E03997CE9E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5459</TotalTime>
  <Words>451</Words>
  <Application>Microsoft Office PowerPoint</Application>
  <PresentationFormat>Widescreen</PresentationFormat>
  <Paragraphs>80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 Unicode MS</vt:lpstr>
      <vt:lpstr>Andalus</vt:lpstr>
      <vt:lpstr>Arabic Typesetting</vt:lpstr>
      <vt:lpstr>Arial</vt:lpstr>
      <vt:lpstr>Arial Black</vt:lpstr>
      <vt:lpstr>Arial Narrow</vt:lpstr>
      <vt:lpstr>Book Antiqua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50</cp:revision>
  <dcterms:created xsi:type="dcterms:W3CDTF">2022-10-18T06:52:59Z</dcterms:created>
  <dcterms:modified xsi:type="dcterms:W3CDTF">2023-02-17T07:55:48Z</dcterms:modified>
</cp:coreProperties>
</file>