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sldIdLst>
    <p:sldId id="312" r:id="rId2"/>
    <p:sldId id="311" r:id="rId3"/>
    <p:sldId id="258" r:id="rId4"/>
    <p:sldId id="268" r:id="rId5"/>
    <p:sldId id="278" r:id="rId6"/>
    <p:sldId id="279" r:id="rId7"/>
    <p:sldId id="277" r:id="rId8"/>
    <p:sldId id="280" r:id="rId9"/>
    <p:sldId id="294" r:id="rId10"/>
    <p:sldId id="287" r:id="rId11"/>
    <p:sldId id="290" r:id="rId12"/>
    <p:sldId id="293" r:id="rId13"/>
    <p:sldId id="309" r:id="rId14"/>
    <p:sldId id="288" r:id="rId15"/>
    <p:sldId id="292" r:id="rId16"/>
    <p:sldId id="305" r:id="rId17"/>
    <p:sldId id="289" r:id="rId18"/>
    <p:sldId id="262" r:id="rId19"/>
    <p:sldId id="275" r:id="rId20"/>
    <p:sldId id="295" r:id="rId21"/>
    <p:sldId id="296" r:id="rId22"/>
    <p:sldId id="297" r:id="rId23"/>
    <p:sldId id="298" r:id="rId24"/>
    <p:sldId id="299" r:id="rId25"/>
    <p:sldId id="302" r:id="rId26"/>
    <p:sldId id="301" r:id="rId27"/>
    <p:sldId id="303" r:id="rId28"/>
    <p:sldId id="300" r:id="rId29"/>
    <p:sldId id="30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A616"/>
    <a:srgbClr val="C51915"/>
    <a:srgbClr val="578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721B4-FA17-4452-81AB-FC61EB4E78D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37AC-81B6-423E-A687-29480A8C8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9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0184E-5664-4698-8F69-0278EA19A3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0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9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7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2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02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0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6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9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3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6C5A2-21C0-4124-8346-6F4224A77D4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559699" y="1721223"/>
            <a:ext cx="2944479" cy="1640541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4598808 w 5889724"/>
              <a:gd name="connsiteY3" fmla="*/ 3281082 h 3281082"/>
              <a:gd name="connsiteX4" fmla="*/ 726142 w 5889724"/>
              <a:gd name="connsiteY4" fmla="*/ 3281082 h 3281082"/>
              <a:gd name="connsiteX5" fmla="*/ 0 w 5889724"/>
              <a:gd name="connsiteY5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4598808" y="3281082"/>
                </a:lnTo>
                <a:lnTo>
                  <a:pt x="726142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227DA8D-2981-4111-A228-A72FCA3F970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849847" y="1721223"/>
            <a:ext cx="2944479" cy="1640541"/>
          </a:xfrm>
          <a:custGeom>
            <a:avLst/>
            <a:gdLst>
              <a:gd name="connsiteX0" fmla="*/ 0 w 5889724"/>
              <a:gd name="connsiteY0" fmla="*/ 0 h 3281082"/>
              <a:gd name="connsiteX1" fmla="*/ 5889724 w 5889724"/>
              <a:gd name="connsiteY1" fmla="*/ 0 h 3281082"/>
              <a:gd name="connsiteX2" fmla="*/ 5889724 w 5889724"/>
              <a:gd name="connsiteY2" fmla="*/ 3281082 h 3281082"/>
              <a:gd name="connsiteX3" fmla="*/ 0 w 5889724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4" h="3281082">
                <a:moveTo>
                  <a:pt x="0" y="0"/>
                </a:moveTo>
                <a:lnTo>
                  <a:pt x="5889724" y="0"/>
                </a:lnTo>
                <a:lnTo>
                  <a:pt x="5889724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56C2B7F-79ED-47F6-8F62-450E015B464A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139997" y="1721223"/>
            <a:ext cx="2944478" cy="1640541"/>
          </a:xfrm>
          <a:custGeom>
            <a:avLst/>
            <a:gdLst>
              <a:gd name="connsiteX0" fmla="*/ 0 w 5889723"/>
              <a:gd name="connsiteY0" fmla="*/ 0 h 3281082"/>
              <a:gd name="connsiteX1" fmla="*/ 5889723 w 5889723"/>
              <a:gd name="connsiteY1" fmla="*/ 0 h 3281082"/>
              <a:gd name="connsiteX2" fmla="*/ 5889723 w 5889723"/>
              <a:gd name="connsiteY2" fmla="*/ 3281082 h 3281082"/>
              <a:gd name="connsiteX3" fmla="*/ 0 w 5889723"/>
              <a:gd name="connsiteY3" fmla="*/ 3281082 h 328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723" h="3281082">
                <a:moveTo>
                  <a:pt x="0" y="0"/>
                </a:moveTo>
                <a:lnTo>
                  <a:pt x="5889723" y="0"/>
                </a:lnTo>
                <a:lnTo>
                  <a:pt x="5889723" y="3281082"/>
                </a:lnTo>
                <a:lnTo>
                  <a:pt x="0" y="3281082"/>
                </a:lnTo>
                <a:close/>
              </a:path>
            </a:pathLst>
          </a:custGeom>
          <a:pattFill prst="pct60">
            <a:fgClr>
              <a:srgbClr val="FFFFFF"/>
            </a:fgClr>
            <a:bgClr>
              <a:srgbClr val="E6E9EE"/>
            </a:bgClr>
          </a:pattFill>
        </p:spPr>
        <p:txBody>
          <a:bodyPr anchor="ctr"/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74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1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1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7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3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6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BEF6EE-F005-4315-BB53-BB301C952B0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B55C-8A7F-421F-8491-F4F778EA4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3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8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939" y="2540000"/>
            <a:ext cx="9513890" cy="1461362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In the name of god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198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4110006" y="300942"/>
            <a:ext cx="3971988" cy="967251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83963"/>
              </p:ext>
            </p:extLst>
          </p:nvPr>
        </p:nvGraphicFramePr>
        <p:xfrm>
          <a:off x="1594799" y="1489765"/>
          <a:ext cx="9002400" cy="481959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00480">
                  <a:extLst>
                    <a:ext uri="{9D8B030D-6E8A-4147-A177-3AD203B41FA5}">
                      <a16:colId xmlns:a16="http://schemas.microsoft.com/office/drawing/2014/main" val="2706821968"/>
                    </a:ext>
                  </a:extLst>
                </a:gridCol>
                <a:gridCol w="1800480">
                  <a:extLst>
                    <a:ext uri="{9D8B030D-6E8A-4147-A177-3AD203B41FA5}">
                      <a16:colId xmlns:a16="http://schemas.microsoft.com/office/drawing/2014/main" val="1300565837"/>
                    </a:ext>
                  </a:extLst>
                </a:gridCol>
                <a:gridCol w="1800480">
                  <a:extLst>
                    <a:ext uri="{9D8B030D-6E8A-4147-A177-3AD203B41FA5}">
                      <a16:colId xmlns:a16="http://schemas.microsoft.com/office/drawing/2014/main" val="569105154"/>
                    </a:ext>
                  </a:extLst>
                </a:gridCol>
                <a:gridCol w="1800480">
                  <a:extLst>
                    <a:ext uri="{9D8B030D-6E8A-4147-A177-3AD203B41FA5}">
                      <a16:colId xmlns:a16="http://schemas.microsoft.com/office/drawing/2014/main" val="1450614653"/>
                    </a:ext>
                  </a:extLst>
                </a:gridCol>
                <a:gridCol w="1800480">
                  <a:extLst>
                    <a:ext uri="{9D8B030D-6E8A-4147-A177-3AD203B41FA5}">
                      <a16:colId xmlns:a16="http://schemas.microsoft.com/office/drawing/2014/main" val="2942311061"/>
                    </a:ext>
                  </a:extLst>
                </a:gridCol>
              </a:tblGrid>
              <a:tr h="1074021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FAB </a:t>
                      </a:r>
                    </a:p>
                    <a:p>
                      <a:pPr algn="ctr"/>
                      <a:r>
                        <a:rPr lang="en-US" sz="1600" dirty="0" smtClean="0"/>
                        <a:t>subgroup</a:t>
                      </a:r>
                    </a:p>
                    <a:p>
                      <a:pPr algn="ctr"/>
                      <a:endParaRPr lang="en-US" sz="1600" b="0" dirty="0"/>
                    </a:p>
                  </a:txBody>
                  <a:tcPr marL="91428" marR="91428" marT="41385" marB="41385" anchor="ctr">
                    <a:lnR w="317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PB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blasts (%)</a:t>
                      </a:r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BM</a:t>
                      </a:r>
                    </a:p>
                    <a:p>
                      <a:pPr algn="ctr"/>
                      <a:r>
                        <a:rPr lang="en-US" sz="1600" dirty="0" smtClean="0"/>
                        <a:t>blasts (%)</a:t>
                      </a:r>
                    </a:p>
                  </a:txBody>
                  <a:tcPr marL="91428" marR="91428" marT="41385" marB="41385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Ring </a:t>
                      </a:r>
                    </a:p>
                    <a:p>
                      <a:pPr algn="ctr"/>
                      <a:r>
                        <a:rPr lang="en-US" sz="1600" dirty="0" err="1" smtClean="0"/>
                        <a:t>Sideroblasts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 (%)</a:t>
                      </a:r>
                      <a:endParaRPr lang="en-US" sz="1600" dirty="0"/>
                    </a:p>
                  </a:txBody>
                  <a:tcPr marL="91428" marR="91428" marT="41385" marB="41385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Monocytes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(×10/L)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1385" marB="41385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51886"/>
                  </a:ext>
                </a:extLst>
              </a:tr>
              <a:tr h="7314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RA</a:t>
                      </a:r>
                      <a:endParaRPr lang="en-US" sz="1600" b="1" cap="none" spc="0" dirty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1&lt;1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≤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1600" dirty="0"/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600" b="0" cap="none" spc="0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15</a:t>
                      </a:r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6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87607"/>
                  </a:ext>
                </a:extLst>
              </a:tr>
              <a:tr h="71096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RARS</a:t>
                      </a:r>
                      <a:endParaRPr lang="en-US" sz="1600" b="1" dirty="0"/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≤</a:t>
                      </a:r>
                      <a:r>
                        <a:rPr lang="en-US" sz="16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≥ 15</a:t>
                      </a:r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600" b="0" cap="none" spc="0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85003"/>
                  </a:ext>
                </a:extLst>
              </a:tr>
              <a:tr h="7153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RAEB</a:t>
                      </a:r>
                      <a:endParaRPr lang="en-US" sz="1600" b="1" cap="none" spc="0" dirty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1 - 5</a:t>
                      </a:r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5 - 20</a:t>
                      </a:r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</a:t>
                      </a:r>
                      <a:r>
                        <a:rPr lang="en-US" sz="16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24684"/>
                  </a:ext>
                </a:extLst>
              </a:tr>
              <a:tr h="75438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CMML</a:t>
                      </a: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b="0" cap="none" spc="0" baseline="0" dirty="0" smtClean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en-US" sz="1400" b="0" cap="none" spc="0" dirty="0" smtClean="0">
                        <a:ln w="0"/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&lt; 20</a:t>
                      </a: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 smtClean="0">
                          <a:ln w="0"/>
                          <a:solidFill>
                            <a:schemeClr val="tx1"/>
                          </a:solidFill>
                          <a:effectLst/>
                        </a:rPr>
                        <a:t>&gt; 1</a:t>
                      </a: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92205"/>
                  </a:ext>
                </a:extLst>
              </a:tr>
              <a:tr h="83347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RAEB-t</a:t>
                      </a: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≥ 5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Auer</a:t>
                      </a:r>
                      <a:r>
                        <a:rPr lang="en-US" sz="1400" b="0" cap="none" spc="0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rods</a:t>
                      </a:r>
                      <a:endParaRPr lang="en-US" sz="1400" b="0" cap="none" spc="0" dirty="0" smtClean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r>
                        <a:rPr lang="en-US" sz="1600" b="0" cap="none" spc="0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– </a:t>
                      </a:r>
                      <a:r>
                        <a:rPr lang="en-US" sz="16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Auer</a:t>
                      </a:r>
                      <a:r>
                        <a:rPr lang="en-US" sz="1400" b="0" cap="none" spc="0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rods</a:t>
                      </a:r>
                      <a:endParaRPr lang="en-US" sz="1400" b="0" cap="none" spc="0" dirty="0" smtClean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n-US" sz="1600" b="0" cap="none" spc="0" dirty="0" smtClean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41180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915074" y="522514"/>
            <a:ext cx="10361851" cy="921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FAB classification </a:t>
            </a:r>
            <a:endParaRPr lang="en-US" sz="3199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1122085" y="809895"/>
            <a:ext cx="1327198" cy="606194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3" name="Rounded Rectangle 2"/>
          <p:cNvSpPr/>
          <p:nvPr/>
        </p:nvSpPr>
        <p:spPr>
          <a:xfrm>
            <a:off x="6511832" y="547367"/>
            <a:ext cx="2088511" cy="77198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Blasts (%)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20 – 30 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425543" y="1524799"/>
            <a:ext cx="1333839" cy="613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RAEB-t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4957352" y="1566871"/>
            <a:ext cx="2088511" cy="712596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Monocytes </a:t>
            </a:r>
          </a:p>
          <a:p>
            <a:pPr algn="ctr"/>
            <a:r>
              <a:rPr lang="en-US" sz="2000" dirty="0" smtClean="0"/>
              <a:t>&gt; 1000/ml ?</a:t>
            </a:r>
            <a:endParaRPr lang="en-US" sz="2000" dirty="0"/>
          </a:p>
        </p:txBody>
      </p:sp>
      <p:sp>
        <p:nvSpPr>
          <p:cNvPr id="27" name="Rounded Rectangle 26"/>
          <p:cNvSpPr/>
          <p:nvPr/>
        </p:nvSpPr>
        <p:spPr>
          <a:xfrm>
            <a:off x="6695096" y="2603301"/>
            <a:ext cx="1368940" cy="59383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CMML</a:t>
            </a:r>
            <a:endParaRPr lang="en-US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3507375" y="2535986"/>
            <a:ext cx="1948108" cy="791775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Blasts </a:t>
            </a:r>
            <a:r>
              <a:rPr lang="en-US" sz="2000" dirty="0" smtClean="0">
                <a:solidFill>
                  <a:schemeClr val="tx1"/>
                </a:solidFill>
              </a:rPr>
              <a:t>(%)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5 – 20 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038996" y="3931848"/>
            <a:ext cx="1456692" cy="6532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RAEB</a:t>
            </a:r>
            <a:endParaRPr lang="en-US" sz="2000" dirty="0"/>
          </a:p>
        </p:txBody>
      </p:sp>
      <p:sp>
        <p:nvSpPr>
          <p:cNvPr id="30" name="Rounded Rectangle 29"/>
          <p:cNvSpPr/>
          <p:nvPr/>
        </p:nvSpPr>
        <p:spPr>
          <a:xfrm>
            <a:off x="2161901" y="3891458"/>
            <a:ext cx="1807702" cy="771979"/>
          </a:xfrm>
          <a:prstGeom prst="round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RS (%)</a:t>
            </a:r>
          </a:p>
          <a:p>
            <a:pPr algn="ctr"/>
            <a:r>
              <a:rPr lang="en-US" sz="2000" dirty="0" smtClean="0"/>
              <a:t>&gt; 15 ?</a:t>
            </a:r>
            <a:endParaRPr lang="en-US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920928" y="5269152"/>
            <a:ext cx="1421592" cy="65321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RA</a:t>
            </a:r>
            <a:endParaRPr lang="en-US" sz="2000" dirty="0"/>
          </a:p>
        </p:txBody>
      </p:sp>
      <p:sp>
        <p:nvSpPr>
          <p:cNvPr id="33" name="Rounded Rectangle 32"/>
          <p:cNvSpPr/>
          <p:nvPr/>
        </p:nvSpPr>
        <p:spPr>
          <a:xfrm>
            <a:off x="3706582" y="5267469"/>
            <a:ext cx="1412819" cy="65816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RARS</a:t>
            </a:r>
            <a:endParaRPr lang="en-US" sz="2000" dirty="0"/>
          </a:p>
        </p:txBody>
      </p:sp>
      <p:cxnSp>
        <p:nvCxnSpPr>
          <p:cNvPr id="35" name="Elbow Connector 34"/>
          <p:cNvCxnSpPr>
            <a:stCxn id="3" idx="1"/>
            <a:endCxn id="25" idx="0"/>
          </p:cNvCxnSpPr>
          <p:nvPr/>
        </p:nvCxnSpPr>
        <p:spPr>
          <a:xfrm rot="10800000" flipV="1">
            <a:off x="6001608" y="933357"/>
            <a:ext cx="510224" cy="63351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" idx="3"/>
            <a:endCxn id="21" idx="0"/>
          </p:cNvCxnSpPr>
          <p:nvPr/>
        </p:nvCxnSpPr>
        <p:spPr>
          <a:xfrm>
            <a:off x="8600343" y="933357"/>
            <a:ext cx="492120" cy="59144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5" idx="2"/>
            <a:endCxn id="28" idx="0"/>
          </p:cNvCxnSpPr>
          <p:nvPr/>
        </p:nvCxnSpPr>
        <p:spPr>
          <a:xfrm rot="5400000">
            <a:off x="5113260" y="1647637"/>
            <a:ext cx="256519" cy="152017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5" idx="2"/>
            <a:endCxn id="27" idx="0"/>
          </p:cNvCxnSpPr>
          <p:nvPr/>
        </p:nvCxnSpPr>
        <p:spPr>
          <a:xfrm rot="16200000" flipH="1">
            <a:off x="6528670" y="1752405"/>
            <a:ext cx="323834" cy="1377958"/>
          </a:xfrm>
          <a:prstGeom prst="bentConnector3">
            <a:avLst>
              <a:gd name="adj1" fmla="val 41933"/>
            </a:avLst>
          </a:prstGeom>
          <a:ln>
            <a:solidFill>
              <a:schemeClr val="tx1"/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8" idx="2"/>
            <a:endCxn id="30" idx="0"/>
          </p:cNvCxnSpPr>
          <p:nvPr/>
        </p:nvCxnSpPr>
        <p:spPr>
          <a:xfrm rot="5400000">
            <a:off x="3491743" y="2901771"/>
            <a:ext cx="563697" cy="141567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8" idx="2"/>
            <a:endCxn id="29" idx="0"/>
          </p:cNvCxnSpPr>
          <p:nvPr/>
        </p:nvCxnSpPr>
        <p:spPr>
          <a:xfrm rot="16200000" flipH="1">
            <a:off x="4822342" y="2986847"/>
            <a:ext cx="604087" cy="1285913"/>
          </a:xfrm>
          <a:prstGeom prst="bentConnector3">
            <a:avLst>
              <a:gd name="adj1" fmla="val 47838"/>
            </a:avLst>
          </a:prstGeom>
          <a:ln>
            <a:solidFill>
              <a:schemeClr val="tx1"/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0" idx="2"/>
            <a:endCxn id="32" idx="0"/>
          </p:cNvCxnSpPr>
          <p:nvPr/>
        </p:nvCxnSpPr>
        <p:spPr>
          <a:xfrm rot="5400000">
            <a:off x="2045881" y="4249280"/>
            <a:ext cx="605715" cy="143402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0" idx="2"/>
            <a:endCxn id="33" idx="0"/>
          </p:cNvCxnSpPr>
          <p:nvPr/>
        </p:nvCxnSpPr>
        <p:spPr>
          <a:xfrm rot="16200000" flipH="1">
            <a:off x="3437356" y="4291833"/>
            <a:ext cx="604032" cy="134724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9157062" y="3448594"/>
            <a:ext cx="1384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/>
              <a:t> </a:t>
            </a:r>
            <a:endParaRPr lang="en-US" sz="2000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2978330"/>
            <a:ext cx="3798023" cy="379802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0" name="Rectangle 59"/>
          <p:cNvSpPr/>
          <p:nvPr/>
        </p:nvSpPr>
        <p:spPr>
          <a:xfrm>
            <a:off x="1333927" y="796833"/>
            <a:ext cx="1330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FAB</a:t>
            </a:r>
            <a:endParaRPr lang="en-US" sz="3200" b="1" dirty="0"/>
          </a:p>
        </p:txBody>
      </p:sp>
      <p:sp>
        <p:nvSpPr>
          <p:cNvPr id="64" name="Rectangle 63"/>
          <p:cNvSpPr/>
          <p:nvPr/>
        </p:nvSpPr>
        <p:spPr>
          <a:xfrm>
            <a:off x="5527026" y="981444"/>
            <a:ext cx="635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NO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358109" y="2106877"/>
            <a:ext cx="635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NO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655985" y="4663435"/>
            <a:ext cx="747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NO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001560" y="3308799"/>
            <a:ext cx="635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NO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934559" y="4630542"/>
            <a:ext cx="64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YES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016274" y="2106877"/>
            <a:ext cx="64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YES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339408" y="3332688"/>
            <a:ext cx="64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YES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092462" y="953965"/>
            <a:ext cx="64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C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70266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1" y="796834"/>
            <a:ext cx="3443950" cy="5509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n/>
              </a:rPr>
              <a:t>FAB </a:t>
            </a:r>
            <a:endParaRPr lang="en-US" sz="8800" b="1" dirty="0" smtClean="0">
              <a:ln/>
            </a:endParaRPr>
          </a:p>
          <a:p>
            <a:pPr algn="ctr"/>
            <a:endParaRPr lang="en-US" sz="8800" b="1" dirty="0">
              <a:ln/>
            </a:endParaRPr>
          </a:p>
          <a:p>
            <a:pPr algn="ctr"/>
            <a:r>
              <a:rPr lang="en-US" sz="8800" b="1" dirty="0" smtClean="0">
                <a:ln/>
              </a:rPr>
              <a:t>         </a:t>
            </a:r>
            <a:r>
              <a:rPr lang="en-US" sz="8800" b="1" dirty="0">
                <a:ln/>
              </a:rPr>
              <a:t>WHO</a:t>
            </a:r>
          </a:p>
        </p:txBody>
      </p:sp>
      <p:sp>
        <p:nvSpPr>
          <p:cNvPr id="3" name="Down Arrow 2"/>
          <p:cNvSpPr/>
          <p:nvPr/>
        </p:nvSpPr>
        <p:spPr>
          <a:xfrm>
            <a:off x="5146766" y="2526000"/>
            <a:ext cx="1162594" cy="2050868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DA9CE4-D323-4009-B322-C7DFC0F595EA}"/>
              </a:ext>
            </a:extLst>
          </p:cNvPr>
          <p:cNvSpPr/>
          <p:nvPr/>
        </p:nvSpPr>
        <p:spPr>
          <a:xfrm>
            <a:off x="1005840" y="723510"/>
            <a:ext cx="1762628" cy="65311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RAEB-t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F04D71-10EA-411F-9B49-087587909975}"/>
              </a:ext>
            </a:extLst>
          </p:cNvPr>
          <p:cNvSpPr/>
          <p:nvPr/>
        </p:nvSpPr>
        <p:spPr>
          <a:xfrm>
            <a:off x="995075" y="2290777"/>
            <a:ext cx="1762628" cy="653114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CMML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A1BA4C-2B39-4144-B2B5-1E2DEAB6FEE0}"/>
              </a:ext>
            </a:extLst>
          </p:cNvPr>
          <p:cNvSpPr/>
          <p:nvPr/>
        </p:nvSpPr>
        <p:spPr>
          <a:xfrm>
            <a:off x="1005840" y="3872721"/>
            <a:ext cx="1762628" cy="6531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/>
          </a:p>
          <a:p>
            <a:pPr algn="ctr"/>
            <a:r>
              <a:rPr lang="en-US" b="1" dirty="0" smtClean="0"/>
              <a:t>RAEB</a:t>
            </a:r>
            <a:endParaRPr lang="en-US" b="1" dirty="0"/>
          </a:p>
          <a:p>
            <a:pPr algn="ctr"/>
            <a:endParaRPr lang="en-US" sz="16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D09A18-0A58-423A-8BA8-4A608DAEF914}"/>
              </a:ext>
            </a:extLst>
          </p:cNvPr>
          <p:cNvSpPr/>
          <p:nvPr/>
        </p:nvSpPr>
        <p:spPr>
          <a:xfrm>
            <a:off x="995076" y="5405607"/>
            <a:ext cx="1762628" cy="6531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RA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58BA957-47DE-41B6-A5B4-501F708DB6F4}"/>
              </a:ext>
            </a:extLst>
          </p:cNvPr>
          <p:cNvSpPr/>
          <p:nvPr/>
        </p:nvSpPr>
        <p:spPr>
          <a:xfrm>
            <a:off x="3422024" y="477102"/>
            <a:ext cx="1518034" cy="47245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×</a:t>
            </a:r>
            <a:endParaRPr lang="en-US" sz="3200" b="1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5BCCE28-4CCB-4E73-AEBC-E169FF9F89BE}"/>
              </a:ext>
            </a:extLst>
          </p:cNvPr>
          <p:cNvSpPr/>
          <p:nvPr/>
        </p:nvSpPr>
        <p:spPr>
          <a:xfrm>
            <a:off x="3457240" y="1183712"/>
            <a:ext cx="1518034" cy="47245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AML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B635525F-B32F-4EDC-9F5C-905C81D1025A}"/>
              </a:ext>
            </a:extLst>
          </p:cNvPr>
          <p:cNvSpPr/>
          <p:nvPr/>
        </p:nvSpPr>
        <p:spPr>
          <a:xfrm>
            <a:off x="3408271" y="2041254"/>
            <a:ext cx="1518034" cy="47245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×</a:t>
            </a:r>
            <a:endParaRPr lang="en-US" sz="3200" b="1" dirty="0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089ACCD-7D3D-4AC7-A363-164208E5882E}"/>
              </a:ext>
            </a:extLst>
          </p:cNvPr>
          <p:cNvSpPr/>
          <p:nvPr/>
        </p:nvSpPr>
        <p:spPr>
          <a:xfrm>
            <a:off x="3408615" y="2773956"/>
            <a:ext cx="1518034" cy="47245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MDS/MPN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33827182-70E3-4133-B0B1-FD6E0334E7DF}"/>
              </a:ext>
            </a:extLst>
          </p:cNvPr>
          <p:cNvSpPr/>
          <p:nvPr/>
        </p:nvSpPr>
        <p:spPr>
          <a:xfrm>
            <a:off x="3402521" y="3629492"/>
            <a:ext cx="1518034" cy="47245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RAEB-1</a:t>
            </a:r>
            <a:endParaRPr lang="en-US" sz="1600" b="1" dirty="0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8C4F1FA-9B5F-4EC9-B7D1-ADFAF037693D}"/>
              </a:ext>
            </a:extLst>
          </p:cNvPr>
          <p:cNvSpPr/>
          <p:nvPr/>
        </p:nvSpPr>
        <p:spPr>
          <a:xfrm>
            <a:off x="3402521" y="4376757"/>
            <a:ext cx="1518034" cy="47245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RAEB-2</a:t>
            </a:r>
            <a:endParaRPr lang="en-US" sz="1600" b="1" dirty="0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590F8907-1B16-48CB-9965-E7FE068005F8}"/>
              </a:ext>
            </a:extLst>
          </p:cNvPr>
          <p:cNvSpPr/>
          <p:nvPr/>
        </p:nvSpPr>
        <p:spPr>
          <a:xfrm>
            <a:off x="3435530" y="5222273"/>
            <a:ext cx="1518034" cy="47245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RA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B019FA1-6259-41FC-BF55-946A6006DCAF}"/>
              </a:ext>
            </a:extLst>
          </p:cNvPr>
          <p:cNvSpPr/>
          <p:nvPr/>
        </p:nvSpPr>
        <p:spPr>
          <a:xfrm>
            <a:off x="3422024" y="5927617"/>
            <a:ext cx="1518034" cy="47245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RCMD</a:t>
            </a:r>
          </a:p>
        </p:txBody>
      </p:sp>
      <p:cxnSp>
        <p:nvCxnSpPr>
          <p:cNvPr id="101" name="Connector: Elbow 8">
            <a:extLst>
              <a:ext uri="{FF2B5EF4-FFF2-40B4-BE49-F238E27FC236}">
                <a16:creationId xmlns:a16="http://schemas.microsoft.com/office/drawing/2014/main" id="{3A954A14-00EF-41ED-801B-CC1DBF1F4E68}"/>
              </a:ext>
            </a:extLst>
          </p:cNvPr>
          <p:cNvCxnSpPr>
            <a:cxnSpLocks/>
            <a:stCxn id="62" idx="1"/>
          </p:cNvCxnSpPr>
          <p:nvPr/>
        </p:nvCxnSpPr>
        <p:spPr>
          <a:xfrm rot="10800000" flipV="1">
            <a:off x="2768468" y="713330"/>
            <a:ext cx="653556" cy="31138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Connector: Elbow 8">
            <a:extLst>
              <a:ext uri="{FF2B5EF4-FFF2-40B4-BE49-F238E27FC236}">
                <a16:creationId xmlns:a16="http://schemas.microsoft.com/office/drawing/2014/main" id="{37243B4E-959A-40DB-99EF-8931E56EDCAB}"/>
              </a:ext>
            </a:extLst>
          </p:cNvPr>
          <p:cNvCxnSpPr>
            <a:cxnSpLocks/>
            <a:stCxn id="63" idx="1"/>
          </p:cNvCxnSpPr>
          <p:nvPr/>
        </p:nvCxnSpPr>
        <p:spPr>
          <a:xfrm rot="10800000">
            <a:off x="2757704" y="1052145"/>
            <a:ext cx="699536" cy="36779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Connector: Elbow 8">
            <a:extLst>
              <a:ext uri="{FF2B5EF4-FFF2-40B4-BE49-F238E27FC236}">
                <a16:creationId xmlns:a16="http://schemas.microsoft.com/office/drawing/2014/main" id="{02F965CC-FCFD-4A22-B9C1-A89229584B4E}"/>
              </a:ext>
            </a:extLst>
          </p:cNvPr>
          <p:cNvCxnSpPr>
            <a:cxnSpLocks/>
            <a:stCxn id="81" idx="1"/>
            <a:endCxn id="4" idx="3"/>
          </p:cNvCxnSpPr>
          <p:nvPr/>
        </p:nvCxnSpPr>
        <p:spPr>
          <a:xfrm rot="10800000" flipV="1">
            <a:off x="2757703" y="2277482"/>
            <a:ext cx="650568" cy="33985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Connector: Elbow 8">
            <a:extLst>
              <a:ext uri="{FF2B5EF4-FFF2-40B4-BE49-F238E27FC236}">
                <a16:creationId xmlns:a16="http://schemas.microsoft.com/office/drawing/2014/main" id="{94EE464E-88FC-405F-8713-3925443659A6}"/>
              </a:ext>
            </a:extLst>
          </p:cNvPr>
          <p:cNvCxnSpPr>
            <a:cxnSpLocks/>
            <a:stCxn id="82" idx="1"/>
            <a:endCxn id="4" idx="3"/>
          </p:cNvCxnSpPr>
          <p:nvPr/>
        </p:nvCxnSpPr>
        <p:spPr>
          <a:xfrm rot="10800000">
            <a:off x="2757703" y="2617335"/>
            <a:ext cx="650912" cy="39285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Connector: Elbow 8">
            <a:extLst>
              <a:ext uri="{FF2B5EF4-FFF2-40B4-BE49-F238E27FC236}">
                <a16:creationId xmlns:a16="http://schemas.microsoft.com/office/drawing/2014/main" id="{0240E941-D58B-4172-AD39-97E9FB0A90CA}"/>
              </a:ext>
            </a:extLst>
          </p:cNvPr>
          <p:cNvCxnSpPr>
            <a:cxnSpLocks/>
            <a:stCxn id="84" idx="1"/>
            <a:endCxn id="5" idx="3"/>
          </p:cNvCxnSpPr>
          <p:nvPr/>
        </p:nvCxnSpPr>
        <p:spPr>
          <a:xfrm rot="10800000" flipV="1">
            <a:off x="2768469" y="3865720"/>
            <a:ext cx="634053" cy="33355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Connector: Elbow 8">
            <a:extLst>
              <a:ext uri="{FF2B5EF4-FFF2-40B4-BE49-F238E27FC236}">
                <a16:creationId xmlns:a16="http://schemas.microsoft.com/office/drawing/2014/main" id="{4D396E80-D717-4563-A1F4-7892E147F2AC}"/>
              </a:ext>
            </a:extLst>
          </p:cNvPr>
          <p:cNvCxnSpPr>
            <a:cxnSpLocks/>
            <a:stCxn id="85" idx="1"/>
            <a:endCxn id="5" idx="3"/>
          </p:cNvCxnSpPr>
          <p:nvPr/>
        </p:nvCxnSpPr>
        <p:spPr>
          <a:xfrm rot="10800000">
            <a:off x="2768469" y="4199278"/>
            <a:ext cx="634053" cy="41370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9" name="Connector: Elbow 8">
            <a:extLst>
              <a:ext uri="{FF2B5EF4-FFF2-40B4-BE49-F238E27FC236}">
                <a16:creationId xmlns:a16="http://schemas.microsoft.com/office/drawing/2014/main" id="{680B853A-29A5-4E6C-8542-67F9D7630E8D}"/>
              </a:ext>
            </a:extLst>
          </p:cNvPr>
          <p:cNvCxnSpPr>
            <a:cxnSpLocks/>
            <a:stCxn id="87" idx="1"/>
            <a:endCxn id="6" idx="3"/>
          </p:cNvCxnSpPr>
          <p:nvPr/>
        </p:nvCxnSpPr>
        <p:spPr>
          <a:xfrm rot="10800000" flipV="1">
            <a:off x="2757704" y="5458502"/>
            <a:ext cx="677826" cy="27366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0" name="Connector: Elbow 8">
            <a:extLst>
              <a:ext uri="{FF2B5EF4-FFF2-40B4-BE49-F238E27FC236}">
                <a16:creationId xmlns:a16="http://schemas.microsoft.com/office/drawing/2014/main" id="{DA3AD83F-96CF-47A9-9E4C-04DB09CC2970}"/>
              </a:ext>
            </a:extLst>
          </p:cNvPr>
          <p:cNvCxnSpPr>
            <a:cxnSpLocks/>
            <a:stCxn id="88" idx="1"/>
            <a:endCxn id="6" idx="3"/>
          </p:cNvCxnSpPr>
          <p:nvPr/>
        </p:nvCxnSpPr>
        <p:spPr>
          <a:xfrm rot="10800000">
            <a:off x="2757704" y="5732164"/>
            <a:ext cx="664320" cy="43168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11393" y="208176"/>
            <a:ext cx="6096000" cy="83099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7806517" y="2157789"/>
            <a:ext cx="6096000" cy="83099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endParaRPr lang="en-US" sz="1600" b="1" dirty="0"/>
          </a:p>
          <a:p>
            <a:endParaRPr lang="en-US" sz="1600" b="1" dirty="0">
              <a:solidFill>
                <a:srgbClr val="FF0000"/>
              </a:solidFill>
            </a:endParaRPr>
          </a:p>
          <a:p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4011393" y="2600082"/>
            <a:ext cx="6096000" cy="58477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4975274" y="2721816"/>
            <a:ext cx="6096000" cy="107721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6457381" y="2059112"/>
            <a:ext cx="4440524" cy="1253233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86" name="Rectangle 85"/>
          <p:cNvSpPr/>
          <p:nvPr/>
        </p:nvSpPr>
        <p:spPr>
          <a:xfrm>
            <a:off x="6609609" y="2330454"/>
            <a:ext cx="41360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</a:rPr>
              <a:t>FAB          WHO</a:t>
            </a:r>
            <a:endParaRPr lang="en-US" sz="4400" b="1" dirty="0">
              <a:ln/>
            </a:endParaRPr>
          </a:p>
        </p:txBody>
      </p:sp>
      <p:sp>
        <p:nvSpPr>
          <p:cNvPr id="89" name="Striped Right Arrow 88"/>
          <p:cNvSpPr/>
          <p:nvPr/>
        </p:nvSpPr>
        <p:spPr>
          <a:xfrm>
            <a:off x="8088595" y="2531772"/>
            <a:ext cx="886291" cy="428369"/>
          </a:xfrm>
          <a:prstGeom prst="stripedRightArrow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Rectangle: Rounded Corners 89">
            <a:extLst>
              <a:ext uri="{FF2B5EF4-FFF2-40B4-BE49-F238E27FC236}">
                <a16:creationId xmlns:a16="http://schemas.microsoft.com/office/drawing/2014/main" id="{DAC5C97D-695C-4777-B0FE-2799C1760FBC}"/>
              </a:ext>
            </a:extLst>
          </p:cNvPr>
          <p:cNvSpPr/>
          <p:nvPr/>
        </p:nvSpPr>
        <p:spPr>
          <a:xfrm>
            <a:off x="5982789" y="5222272"/>
            <a:ext cx="1518034" cy="472457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RCUD</a:t>
            </a:r>
            <a:endParaRPr lang="en-US" sz="1600" b="1" dirty="0"/>
          </a:p>
        </p:txBody>
      </p:sp>
      <p:cxnSp>
        <p:nvCxnSpPr>
          <p:cNvPr id="18" name="Straight Connector 17"/>
          <p:cNvCxnSpPr>
            <a:stCxn id="87" idx="3"/>
            <a:endCxn id="39" idx="1"/>
          </p:cNvCxnSpPr>
          <p:nvPr/>
        </p:nvCxnSpPr>
        <p:spPr>
          <a:xfrm flipV="1">
            <a:off x="4953564" y="5458501"/>
            <a:ext cx="102922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39" idx="3"/>
            <a:endCxn id="56" idx="1"/>
          </p:cNvCxnSpPr>
          <p:nvPr/>
        </p:nvCxnSpPr>
        <p:spPr>
          <a:xfrm flipV="1">
            <a:off x="7500823" y="4761754"/>
            <a:ext cx="587772" cy="696747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39" idx="3"/>
            <a:endCxn id="57" idx="1"/>
          </p:cNvCxnSpPr>
          <p:nvPr/>
        </p:nvCxnSpPr>
        <p:spPr>
          <a:xfrm>
            <a:off x="7500823" y="5458501"/>
            <a:ext cx="587772" cy="12700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39" idx="3"/>
            <a:endCxn id="58" idx="1"/>
          </p:cNvCxnSpPr>
          <p:nvPr/>
        </p:nvCxnSpPr>
        <p:spPr>
          <a:xfrm>
            <a:off x="7500823" y="5458501"/>
            <a:ext cx="587772" cy="707986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Rectangle: Rounded Corners 89">
            <a:extLst>
              <a:ext uri="{FF2B5EF4-FFF2-40B4-BE49-F238E27FC236}">
                <a16:creationId xmlns:a16="http://schemas.microsoft.com/office/drawing/2014/main" id="{DAC5C97D-695C-4777-B0FE-2799C1760FBC}"/>
              </a:ext>
            </a:extLst>
          </p:cNvPr>
          <p:cNvSpPr/>
          <p:nvPr/>
        </p:nvSpPr>
        <p:spPr>
          <a:xfrm>
            <a:off x="8088595" y="4525525"/>
            <a:ext cx="1518034" cy="472457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RA</a:t>
            </a:r>
            <a:endParaRPr lang="en-US" sz="1600" b="1" dirty="0"/>
          </a:p>
        </p:txBody>
      </p:sp>
      <p:sp>
        <p:nvSpPr>
          <p:cNvPr id="57" name="Rectangle: Rounded Corners 89">
            <a:extLst>
              <a:ext uri="{FF2B5EF4-FFF2-40B4-BE49-F238E27FC236}">
                <a16:creationId xmlns:a16="http://schemas.microsoft.com/office/drawing/2014/main" id="{DAC5C97D-695C-4777-B0FE-2799C1760FBC}"/>
              </a:ext>
            </a:extLst>
          </p:cNvPr>
          <p:cNvSpPr/>
          <p:nvPr/>
        </p:nvSpPr>
        <p:spPr>
          <a:xfrm>
            <a:off x="8088595" y="5222272"/>
            <a:ext cx="1518034" cy="472457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RN</a:t>
            </a:r>
            <a:endParaRPr lang="en-US" sz="1600" b="1" dirty="0"/>
          </a:p>
        </p:txBody>
      </p:sp>
      <p:sp>
        <p:nvSpPr>
          <p:cNvPr id="58" name="Rectangle: Rounded Corners 89">
            <a:extLst>
              <a:ext uri="{FF2B5EF4-FFF2-40B4-BE49-F238E27FC236}">
                <a16:creationId xmlns:a16="http://schemas.microsoft.com/office/drawing/2014/main" id="{DAC5C97D-695C-4777-B0FE-2799C1760FBC}"/>
              </a:ext>
            </a:extLst>
          </p:cNvPr>
          <p:cNvSpPr/>
          <p:nvPr/>
        </p:nvSpPr>
        <p:spPr>
          <a:xfrm>
            <a:off x="8088595" y="5930258"/>
            <a:ext cx="1518034" cy="472457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878003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2" grpId="0" animBg="1"/>
      <p:bldP spid="63" grpId="0" animBg="1"/>
      <p:bldP spid="81" grpId="0" animBg="1"/>
      <p:bldP spid="82" grpId="0" animBg="1"/>
      <p:bldP spid="84" grpId="0" animBg="1"/>
      <p:bldP spid="85" grpId="0" animBg="1"/>
      <p:bldP spid="87" grpId="0" animBg="1"/>
      <p:bldP spid="88" grpId="0" animBg="1"/>
      <p:bldP spid="39" grpId="0" animBg="1"/>
      <p:bldP spid="56" grpId="0" animBg="1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3540034" y="248563"/>
            <a:ext cx="4477651" cy="667302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90944"/>
              </p:ext>
            </p:extLst>
          </p:nvPr>
        </p:nvGraphicFramePr>
        <p:xfrm>
          <a:off x="1293223" y="1218503"/>
          <a:ext cx="9065622" cy="54459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99558">
                  <a:extLst>
                    <a:ext uri="{9D8B030D-6E8A-4147-A177-3AD203B41FA5}">
                      <a16:colId xmlns:a16="http://schemas.microsoft.com/office/drawing/2014/main" val="2706821968"/>
                    </a:ext>
                  </a:extLst>
                </a:gridCol>
                <a:gridCol w="1766516">
                  <a:extLst>
                    <a:ext uri="{9D8B030D-6E8A-4147-A177-3AD203B41FA5}">
                      <a16:colId xmlns:a16="http://schemas.microsoft.com/office/drawing/2014/main" val="1300565837"/>
                    </a:ext>
                  </a:extLst>
                </a:gridCol>
                <a:gridCol w="1766516">
                  <a:extLst>
                    <a:ext uri="{9D8B030D-6E8A-4147-A177-3AD203B41FA5}">
                      <a16:colId xmlns:a16="http://schemas.microsoft.com/office/drawing/2014/main" val="569105154"/>
                    </a:ext>
                  </a:extLst>
                </a:gridCol>
                <a:gridCol w="1766516">
                  <a:extLst>
                    <a:ext uri="{9D8B030D-6E8A-4147-A177-3AD203B41FA5}">
                      <a16:colId xmlns:a16="http://schemas.microsoft.com/office/drawing/2014/main" val="1450614653"/>
                    </a:ext>
                  </a:extLst>
                </a:gridCol>
                <a:gridCol w="1766516">
                  <a:extLst>
                    <a:ext uri="{9D8B030D-6E8A-4147-A177-3AD203B41FA5}">
                      <a16:colId xmlns:a16="http://schemas.microsoft.com/office/drawing/2014/main" val="2942311061"/>
                    </a:ext>
                  </a:extLst>
                </a:gridCol>
              </a:tblGrid>
              <a:tr h="8243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WHO</a:t>
                      </a:r>
                    </a:p>
                    <a:p>
                      <a:pPr algn="ctr"/>
                      <a:r>
                        <a:rPr lang="en-US" sz="1600" dirty="0" smtClean="0"/>
                        <a:t>subgroup</a:t>
                      </a:r>
                      <a:endParaRPr lang="en-US" sz="1600" dirty="0"/>
                    </a:p>
                  </a:txBody>
                  <a:tcPr marL="91428" marR="91428" marT="41385" marB="41385" anchor="ctr">
                    <a:lnR w="317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PB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blasts (%)</a:t>
                      </a:r>
                      <a:endParaRPr lang="en-US" sz="1600" dirty="0" smtClean="0"/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BM</a:t>
                      </a:r>
                    </a:p>
                    <a:p>
                      <a:pPr algn="ctr"/>
                      <a:r>
                        <a:rPr lang="en-US" sz="1600" dirty="0" smtClean="0"/>
                        <a:t>blasts (%)</a:t>
                      </a:r>
                    </a:p>
                  </a:txBody>
                  <a:tcPr marL="91428" marR="91428" marT="41385" marB="41385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Ring </a:t>
                      </a:r>
                    </a:p>
                    <a:p>
                      <a:pPr algn="ctr"/>
                      <a:r>
                        <a:rPr lang="en-US" sz="1600" dirty="0" err="1" smtClean="0"/>
                        <a:t>Sideroblasts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 (%)</a:t>
                      </a:r>
                      <a:endParaRPr lang="en-US" sz="1600" dirty="0"/>
                    </a:p>
                  </a:txBody>
                  <a:tcPr marL="91428" marR="91428" marT="41385" marB="41385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Monocytes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(×10³/L)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1385" marB="41385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51886"/>
                  </a:ext>
                </a:extLst>
              </a:tr>
              <a:tr h="577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RCUD</a:t>
                      </a:r>
                      <a:endParaRPr lang="en-US" b="1" dirty="0"/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 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 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87607"/>
                  </a:ext>
                </a:extLst>
              </a:tr>
              <a:tr h="577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RARS</a:t>
                      </a:r>
                      <a:endParaRPr lang="en-US" b="1" dirty="0"/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 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≥ 15</a:t>
                      </a:r>
                    </a:p>
                  </a:txBody>
                  <a:tcPr marL="77801" marR="77801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85003"/>
                  </a:ext>
                </a:extLst>
              </a:tr>
              <a:tr h="5774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RCMD</a:t>
                      </a:r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 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 15</a:t>
                      </a:r>
                    </a:p>
                  </a:txBody>
                  <a:tcPr marL="77801" marR="77801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24684"/>
                  </a:ext>
                </a:extLst>
              </a:tr>
              <a:tr h="577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RCMD-RS</a:t>
                      </a:r>
                      <a:endParaRPr lang="en-US" b="1" dirty="0"/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≥ 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33425"/>
                  </a:ext>
                </a:extLst>
              </a:tr>
              <a:tr h="577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RAEB-1</a:t>
                      </a:r>
                      <a:endParaRPr lang="en-US" b="1" dirty="0"/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 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5-9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738281"/>
                  </a:ext>
                </a:extLst>
              </a:tr>
              <a:tr h="577489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RAEB-2</a:t>
                      </a:r>
                      <a:endParaRPr lang="en-US" b="1" dirty="0"/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5-19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10-19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Auer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rods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53987"/>
                  </a:ext>
                </a:extLst>
              </a:tr>
              <a:tr h="577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Del (5q-)</a:t>
                      </a:r>
                      <a:endParaRPr lang="en-US" b="1" dirty="0"/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 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 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93757"/>
                  </a:ext>
                </a:extLst>
              </a:tr>
              <a:tr h="577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MDS-U</a:t>
                      </a:r>
                      <a:endParaRPr lang="en-US" b="1" dirty="0"/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&lt; 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7801" marR="77801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92205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969197" y="418011"/>
            <a:ext cx="7619326" cy="6310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/>
              <a:t>2008 WHO classification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6543" y="391885"/>
            <a:ext cx="1476104" cy="47026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Del 5q- </a:t>
            </a:r>
          </a:p>
          <a:p>
            <a:pPr algn="ctr"/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2880359" y="391885"/>
            <a:ext cx="1077687" cy="47026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MDS(5q-)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1338943" y="1319348"/>
            <a:ext cx="1449978" cy="5094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Auer rods</a:t>
            </a:r>
          </a:p>
          <a:p>
            <a:pPr algn="ctr"/>
            <a:r>
              <a:rPr lang="en-US" sz="1400" dirty="0"/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99262" y="1322613"/>
            <a:ext cx="1077687" cy="5159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RAEB-2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2076995" y="2364377"/>
            <a:ext cx="1423851" cy="48332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Blasts </a:t>
            </a:r>
            <a:r>
              <a:rPr lang="en-US" sz="1400" dirty="0" smtClean="0">
                <a:solidFill>
                  <a:schemeClr val="tx1"/>
                </a:solidFill>
              </a:rPr>
              <a:t>(%)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 – 19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00153" y="2328452"/>
            <a:ext cx="1214846" cy="54210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RAEB-2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39589" y="3331028"/>
            <a:ext cx="1436914" cy="57476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Blasts </a:t>
            </a:r>
            <a:r>
              <a:rPr lang="en-US" sz="1400" dirty="0" smtClean="0">
                <a:solidFill>
                  <a:schemeClr val="tx1"/>
                </a:solidFill>
              </a:rPr>
              <a:t>(%)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 – 9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75810" y="3360417"/>
            <a:ext cx="1227909" cy="55517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RAEB - 1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4238896" y="4937759"/>
            <a:ext cx="1423852" cy="53557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RS (%)</a:t>
            </a:r>
          </a:p>
          <a:p>
            <a:pPr algn="ctr"/>
            <a:r>
              <a:rPr lang="en-US" sz="1400" dirty="0" smtClean="0"/>
              <a:t>&gt; 15 ?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7400109" y="4134395"/>
            <a:ext cx="1449977" cy="4963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Multilineages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9953898" y="3605350"/>
            <a:ext cx="1136468" cy="5225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RCMD-RS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9980023" y="4382589"/>
            <a:ext cx="1110343" cy="4836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RARS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7400109" y="5669280"/>
            <a:ext cx="1541417" cy="50945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Multilineages</a:t>
            </a:r>
            <a:endParaRPr lang="en-US" sz="1400" dirty="0" smtClean="0"/>
          </a:p>
          <a:p>
            <a:pPr algn="ctr"/>
            <a:r>
              <a:rPr lang="en-US" sz="1400" dirty="0"/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038805" y="5447211"/>
            <a:ext cx="1156064" cy="44413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RCMD</a:t>
            </a:r>
            <a:endParaRPr 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10038805" y="6165669"/>
            <a:ext cx="1156064" cy="4571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</a:t>
            </a:r>
            <a:endParaRPr lang="en-US" sz="1400" dirty="0"/>
          </a:p>
        </p:txBody>
      </p:sp>
      <p:cxnSp>
        <p:nvCxnSpPr>
          <p:cNvPr id="22" name="Straight Arrow Connector 21"/>
          <p:cNvCxnSpPr>
            <a:stCxn id="2" idx="3"/>
            <a:endCxn id="3" idx="1"/>
          </p:cNvCxnSpPr>
          <p:nvPr/>
        </p:nvCxnSpPr>
        <p:spPr>
          <a:xfrm>
            <a:off x="1942647" y="627017"/>
            <a:ext cx="9377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3"/>
            <a:endCxn id="5" idx="1"/>
          </p:cNvCxnSpPr>
          <p:nvPr/>
        </p:nvCxnSpPr>
        <p:spPr>
          <a:xfrm>
            <a:off x="2788921" y="1574074"/>
            <a:ext cx="1110341" cy="6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7" idx="1"/>
          </p:cNvCxnSpPr>
          <p:nvPr/>
        </p:nvCxnSpPr>
        <p:spPr>
          <a:xfrm flipV="1">
            <a:off x="3500846" y="2599507"/>
            <a:ext cx="999307" cy="65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6" idx="3"/>
            <a:endCxn id="9" idx="0"/>
          </p:cNvCxnSpPr>
          <p:nvPr/>
        </p:nvCxnSpPr>
        <p:spPr>
          <a:xfrm>
            <a:off x="3500846" y="2606040"/>
            <a:ext cx="457200" cy="72498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3"/>
            <a:endCxn id="10" idx="1"/>
          </p:cNvCxnSpPr>
          <p:nvPr/>
        </p:nvCxnSpPr>
        <p:spPr>
          <a:xfrm>
            <a:off x="4676503" y="3618411"/>
            <a:ext cx="999307" cy="19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9" idx="3"/>
            <a:endCxn id="11" idx="0"/>
          </p:cNvCxnSpPr>
          <p:nvPr/>
        </p:nvCxnSpPr>
        <p:spPr>
          <a:xfrm>
            <a:off x="4676503" y="3618411"/>
            <a:ext cx="274319" cy="131934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1" idx="3"/>
            <a:endCxn id="12" idx="1"/>
          </p:cNvCxnSpPr>
          <p:nvPr/>
        </p:nvCxnSpPr>
        <p:spPr>
          <a:xfrm flipV="1">
            <a:off x="5662748" y="4382589"/>
            <a:ext cx="1737361" cy="82295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1" idx="3"/>
            <a:endCxn id="16" idx="1"/>
          </p:cNvCxnSpPr>
          <p:nvPr/>
        </p:nvCxnSpPr>
        <p:spPr>
          <a:xfrm>
            <a:off x="5662748" y="5205548"/>
            <a:ext cx="1737361" cy="71845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2" idx="3"/>
            <a:endCxn id="14" idx="1"/>
          </p:cNvCxnSpPr>
          <p:nvPr/>
        </p:nvCxnSpPr>
        <p:spPr>
          <a:xfrm flipV="1">
            <a:off x="8850086" y="3866607"/>
            <a:ext cx="1103812" cy="515982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>
            <a:off x="8837024" y="4369526"/>
            <a:ext cx="1129937" cy="21880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6" idx="3"/>
            <a:endCxn id="17" idx="1"/>
          </p:cNvCxnSpPr>
          <p:nvPr/>
        </p:nvCxnSpPr>
        <p:spPr>
          <a:xfrm flipV="1">
            <a:off x="8941526" y="5669280"/>
            <a:ext cx="1097279" cy="25472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6" idx="3"/>
            <a:endCxn id="18" idx="1"/>
          </p:cNvCxnSpPr>
          <p:nvPr/>
        </p:nvCxnSpPr>
        <p:spPr>
          <a:xfrm>
            <a:off x="8941526" y="5924006"/>
            <a:ext cx="1097279" cy="470263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095346" y="653495"/>
            <a:ext cx="0" cy="692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880359" y="1554479"/>
            <a:ext cx="0" cy="790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254778" y="391885"/>
            <a:ext cx="4203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C000"/>
                </a:solidFill>
              </a:rPr>
              <a:t>YES</a:t>
            </a:r>
            <a:endParaRPr lang="en-US" sz="1100" b="1" dirty="0">
              <a:solidFill>
                <a:srgbClr val="FFC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645467" y="945718"/>
            <a:ext cx="4106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C000"/>
                </a:solidFill>
              </a:rPr>
              <a:t>NO</a:t>
            </a:r>
            <a:endParaRPr lang="en-US" sz="1100" b="1" dirty="0">
              <a:solidFill>
                <a:srgbClr val="FFC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097954" y="1325526"/>
            <a:ext cx="4203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C000"/>
                </a:solidFill>
              </a:rPr>
              <a:t>YES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046609" y="3363334"/>
            <a:ext cx="4203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C000"/>
                </a:solidFill>
              </a:rPr>
              <a:t>YES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368126" y="3393078"/>
            <a:ext cx="4203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C000"/>
                </a:solidFill>
              </a:rPr>
              <a:t>YES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944981" y="2359979"/>
            <a:ext cx="4203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C000"/>
                </a:solidFill>
              </a:rPr>
              <a:t>YES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667381" y="4147280"/>
            <a:ext cx="4203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C000"/>
                </a:solidFill>
              </a:rPr>
              <a:t>YES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464039" y="5440856"/>
            <a:ext cx="4203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C000"/>
                </a:solidFill>
              </a:rPr>
              <a:t>YES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505467" y="1939480"/>
            <a:ext cx="5565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C000"/>
                </a:solidFill>
              </a:rPr>
              <a:t>NO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733904" y="5891349"/>
            <a:ext cx="4106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C000"/>
                </a:solidFill>
              </a:rPr>
              <a:t>NO</a:t>
            </a:r>
          </a:p>
        </p:txBody>
      </p:sp>
      <p:sp>
        <p:nvSpPr>
          <p:cNvPr id="73" name="Rectangle 72"/>
          <p:cNvSpPr/>
          <p:nvPr/>
        </p:nvSpPr>
        <p:spPr>
          <a:xfrm>
            <a:off x="9464039" y="4604658"/>
            <a:ext cx="4106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C000"/>
                </a:solidFill>
              </a:rPr>
              <a:t>NO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589809" y="2892644"/>
            <a:ext cx="4106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C000"/>
                </a:solidFill>
              </a:rPr>
              <a:t>NO</a:t>
            </a:r>
          </a:p>
        </p:txBody>
      </p:sp>
      <p:sp>
        <p:nvSpPr>
          <p:cNvPr id="75" name="Rectangle 74"/>
          <p:cNvSpPr/>
          <p:nvPr/>
        </p:nvSpPr>
        <p:spPr>
          <a:xfrm>
            <a:off x="9543208" y="6420747"/>
            <a:ext cx="4106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C000"/>
                </a:solidFill>
              </a:rPr>
              <a:t>NO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558936" y="4290971"/>
            <a:ext cx="4106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C000"/>
                </a:solidFill>
              </a:rPr>
              <a:t>NO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07" y="331931"/>
            <a:ext cx="2674195" cy="267419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142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7668409" y="2500263"/>
            <a:ext cx="3855244" cy="1483519"/>
            <a:chOff x="15236825" y="4879975"/>
            <a:chExt cx="10280651" cy="3956051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7025938" y="5549900"/>
              <a:ext cx="355600" cy="242888"/>
            </a:xfrm>
            <a:custGeom>
              <a:avLst/>
              <a:gdLst>
                <a:gd name="T0" fmla="*/ 96 w 129"/>
                <a:gd name="T1" fmla="*/ 88 h 88"/>
                <a:gd name="T2" fmla="*/ 27 w 129"/>
                <a:gd name="T3" fmla="*/ 88 h 88"/>
                <a:gd name="T4" fmla="*/ 0 w 129"/>
                <a:gd name="T5" fmla="*/ 61 h 88"/>
                <a:gd name="T6" fmla="*/ 0 w 129"/>
                <a:gd name="T7" fmla="*/ 27 h 88"/>
                <a:gd name="T8" fmla="*/ 27 w 129"/>
                <a:gd name="T9" fmla="*/ 0 h 88"/>
                <a:gd name="T10" fmla="*/ 102 w 129"/>
                <a:gd name="T11" fmla="*/ 0 h 88"/>
                <a:gd name="T12" fmla="*/ 129 w 129"/>
                <a:gd name="T13" fmla="*/ 27 h 88"/>
                <a:gd name="T14" fmla="*/ 129 w 129"/>
                <a:gd name="T15" fmla="*/ 61 h 88"/>
                <a:gd name="T16" fmla="*/ 102 w 129"/>
                <a:gd name="T17" fmla="*/ 88 h 88"/>
                <a:gd name="T18" fmla="*/ 96 w 129"/>
                <a:gd name="T1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88">
                  <a:moveTo>
                    <a:pt x="96" y="88"/>
                  </a:moveTo>
                  <a:cubicBezTo>
                    <a:pt x="27" y="88"/>
                    <a:pt x="27" y="88"/>
                    <a:pt x="27" y="88"/>
                  </a:cubicBezTo>
                  <a:cubicBezTo>
                    <a:pt x="12" y="88"/>
                    <a:pt x="0" y="76"/>
                    <a:pt x="0" y="6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7" y="0"/>
                    <a:pt x="129" y="12"/>
                    <a:pt x="129" y="27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76"/>
                    <a:pt x="117" y="88"/>
                    <a:pt x="102" y="88"/>
                  </a:cubicBezTo>
                  <a:cubicBezTo>
                    <a:pt x="96" y="88"/>
                    <a:pt x="96" y="88"/>
                    <a:pt x="96" y="88"/>
                  </a:cubicBezTo>
                </a:path>
              </a:pathLst>
            </a:custGeom>
            <a:solidFill>
              <a:srgbClr val="FF9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7010063" y="5532438"/>
              <a:ext cx="388938" cy="277813"/>
            </a:xfrm>
            <a:custGeom>
              <a:avLst/>
              <a:gdLst>
                <a:gd name="T0" fmla="*/ 102 w 141"/>
                <a:gd name="T1" fmla="*/ 88 h 100"/>
                <a:gd name="T2" fmla="*/ 33 w 141"/>
                <a:gd name="T3" fmla="*/ 88 h 100"/>
                <a:gd name="T4" fmla="*/ 18 w 141"/>
                <a:gd name="T5" fmla="*/ 82 h 100"/>
                <a:gd name="T6" fmla="*/ 12 w 141"/>
                <a:gd name="T7" fmla="*/ 67 h 100"/>
                <a:gd name="T8" fmla="*/ 12 w 141"/>
                <a:gd name="T9" fmla="*/ 33 h 100"/>
                <a:gd name="T10" fmla="*/ 18 w 141"/>
                <a:gd name="T11" fmla="*/ 18 h 100"/>
                <a:gd name="T12" fmla="*/ 33 w 141"/>
                <a:gd name="T13" fmla="*/ 12 h 100"/>
                <a:gd name="T14" fmla="*/ 108 w 141"/>
                <a:gd name="T15" fmla="*/ 12 h 100"/>
                <a:gd name="T16" fmla="*/ 123 w 141"/>
                <a:gd name="T17" fmla="*/ 18 h 100"/>
                <a:gd name="T18" fmla="*/ 129 w 141"/>
                <a:gd name="T19" fmla="*/ 33 h 100"/>
                <a:gd name="T20" fmla="*/ 129 w 141"/>
                <a:gd name="T21" fmla="*/ 67 h 100"/>
                <a:gd name="T22" fmla="*/ 123 w 141"/>
                <a:gd name="T23" fmla="*/ 82 h 100"/>
                <a:gd name="T24" fmla="*/ 108 w 141"/>
                <a:gd name="T25" fmla="*/ 88 h 100"/>
                <a:gd name="T26" fmla="*/ 102 w 141"/>
                <a:gd name="T27" fmla="*/ 88 h 100"/>
                <a:gd name="T28" fmla="*/ 96 w 141"/>
                <a:gd name="T29" fmla="*/ 94 h 100"/>
                <a:gd name="T30" fmla="*/ 102 w 141"/>
                <a:gd name="T31" fmla="*/ 100 h 100"/>
                <a:gd name="T32" fmla="*/ 108 w 141"/>
                <a:gd name="T33" fmla="*/ 100 h 100"/>
                <a:gd name="T34" fmla="*/ 141 w 141"/>
                <a:gd name="T35" fmla="*/ 67 h 100"/>
                <a:gd name="T36" fmla="*/ 141 w 141"/>
                <a:gd name="T37" fmla="*/ 33 h 100"/>
                <a:gd name="T38" fmla="*/ 108 w 141"/>
                <a:gd name="T39" fmla="*/ 0 h 100"/>
                <a:gd name="T40" fmla="*/ 33 w 141"/>
                <a:gd name="T41" fmla="*/ 0 h 100"/>
                <a:gd name="T42" fmla="*/ 0 w 141"/>
                <a:gd name="T43" fmla="*/ 33 h 100"/>
                <a:gd name="T44" fmla="*/ 0 w 141"/>
                <a:gd name="T45" fmla="*/ 67 h 100"/>
                <a:gd name="T46" fmla="*/ 33 w 141"/>
                <a:gd name="T47" fmla="*/ 100 h 100"/>
                <a:gd name="T48" fmla="*/ 102 w 141"/>
                <a:gd name="T49" fmla="*/ 100 h 100"/>
                <a:gd name="T50" fmla="*/ 108 w 141"/>
                <a:gd name="T51" fmla="*/ 94 h 100"/>
                <a:gd name="T52" fmla="*/ 102 w 141"/>
                <a:gd name="T53" fmla="*/ 8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100">
                  <a:moveTo>
                    <a:pt x="102" y="88"/>
                  </a:moveTo>
                  <a:cubicBezTo>
                    <a:pt x="33" y="88"/>
                    <a:pt x="33" y="88"/>
                    <a:pt x="33" y="88"/>
                  </a:cubicBezTo>
                  <a:cubicBezTo>
                    <a:pt x="27" y="88"/>
                    <a:pt x="22" y="85"/>
                    <a:pt x="18" y="82"/>
                  </a:cubicBezTo>
                  <a:cubicBezTo>
                    <a:pt x="14" y="78"/>
                    <a:pt x="12" y="72"/>
                    <a:pt x="12" y="67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27"/>
                    <a:pt x="14" y="22"/>
                    <a:pt x="18" y="18"/>
                  </a:cubicBezTo>
                  <a:cubicBezTo>
                    <a:pt x="22" y="14"/>
                    <a:pt x="27" y="12"/>
                    <a:pt x="33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14" y="12"/>
                    <a:pt x="119" y="14"/>
                    <a:pt x="123" y="18"/>
                  </a:cubicBezTo>
                  <a:cubicBezTo>
                    <a:pt x="127" y="22"/>
                    <a:pt x="129" y="27"/>
                    <a:pt x="129" y="33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72"/>
                    <a:pt x="127" y="78"/>
                    <a:pt x="123" y="82"/>
                  </a:cubicBezTo>
                  <a:cubicBezTo>
                    <a:pt x="119" y="85"/>
                    <a:pt x="114" y="88"/>
                    <a:pt x="108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99" y="88"/>
                    <a:pt x="96" y="90"/>
                    <a:pt x="96" y="94"/>
                  </a:cubicBezTo>
                  <a:cubicBezTo>
                    <a:pt x="96" y="97"/>
                    <a:pt x="99" y="100"/>
                    <a:pt x="102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26" y="100"/>
                    <a:pt x="141" y="85"/>
                    <a:pt x="141" y="67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14"/>
                    <a:pt x="126" y="0"/>
                    <a:pt x="10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4"/>
                    <a:pt x="0" y="3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5"/>
                    <a:pt x="15" y="100"/>
                    <a:pt x="33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5" y="100"/>
                    <a:pt x="108" y="97"/>
                    <a:pt x="108" y="94"/>
                  </a:cubicBezTo>
                  <a:cubicBezTo>
                    <a:pt x="108" y="90"/>
                    <a:pt x="105" y="88"/>
                    <a:pt x="102" y="88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5262225" y="8080375"/>
              <a:ext cx="1917700" cy="563563"/>
            </a:xfrm>
            <a:custGeom>
              <a:avLst/>
              <a:gdLst>
                <a:gd name="T0" fmla="*/ 695 w 695"/>
                <a:gd name="T1" fmla="*/ 102 h 204"/>
                <a:gd name="T2" fmla="*/ 666 w 695"/>
                <a:gd name="T3" fmla="*/ 174 h 204"/>
                <a:gd name="T4" fmla="*/ 594 w 695"/>
                <a:gd name="T5" fmla="*/ 204 h 204"/>
                <a:gd name="T6" fmla="*/ 102 w 695"/>
                <a:gd name="T7" fmla="*/ 204 h 204"/>
                <a:gd name="T8" fmla="*/ 0 w 695"/>
                <a:gd name="T9" fmla="*/ 102 h 204"/>
                <a:gd name="T10" fmla="*/ 30 w 695"/>
                <a:gd name="T11" fmla="*/ 30 h 204"/>
                <a:gd name="T12" fmla="*/ 90 w 695"/>
                <a:gd name="T13" fmla="*/ 1 h 204"/>
                <a:gd name="T14" fmla="*/ 102 w 695"/>
                <a:gd name="T15" fmla="*/ 0 h 204"/>
                <a:gd name="T16" fmla="*/ 594 w 695"/>
                <a:gd name="T17" fmla="*/ 0 h 204"/>
                <a:gd name="T18" fmla="*/ 695 w 695"/>
                <a:gd name="T1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5" h="204">
                  <a:moveTo>
                    <a:pt x="695" y="102"/>
                  </a:moveTo>
                  <a:cubicBezTo>
                    <a:pt x="695" y="130"/>
                    <a:pt x="684" y="156"/>
                    <a:pt x="666" y="174"/>
                  </a:cubicBezTo>
                  <a:cubicBezTo>
                    <a:pt x="647" y="193"/>
                    <a:pt x="622" y="204"/>
                    <a:pt x="594" y="204"/>
                  </a:cubicBezTo>
                  <a:cubicBezTo>
                    <a:pt x="102" y="204"/>
                    <a:pt x="102" y="204"/>
                    <a:pt x="102" y="204"/>
                  </a:cubicBezTo>
                  <a:cubicBezTo>
                    <a:pt x="46" y="204"/>
                    <a:pt x="0" y="159"/>
                    <a:pt x="0" y="102"/>
                  </a:cubicBezTo>
                  <a:cubicBezTo>
                    <a:pt x="0" y="74"/>
                    <a:pt x="12" y="49"/>
                    <a:pt x="30" y="30"/>
                  </a:cubicBezTo>
                  <a:cubicBezTo>
                    <a:pt x="46" y="15"/>
                    <a:pt x="67" y="4"/>
                    <a:pt x="90" y="1"/>
                  </a:cubicBezTo>
                  <a:cubicBezTo>
                    <a:pt x="94" y="1"/>
                    <a:pt x="98" y="0"/>
                    <a:pt x="102" y="0"/>
                  </a:cubicBezTo>
                  <a:cubicBezTo>
                    <a:pt x="594" y="0"/>
                    <a:pt x="594" y="0"/>
                    <a:pt x="594" y="0"/>
                  </a:cubicBezTo>
                  <a:cubicBezTo>
                    <a:pt x="650" y="0"/>
                    <a:pt x="695" y="46"/>
                    <a:pt x="695" y="102"/>
                  </a:cubicBezTo>
                </a:path>
              </a:pathLst>
            </a:custGeom>
            <a:solidFill>
              <a:srgbClr val="FC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6708438" y="4886325"/>
              <a:ext cx="3525838" cy="3757613"/>
            </a:xfrm>
            <a:custGeom>
              <a:avLst/>
              <a:gdLst>
                <a:gd name="T0" fmla="*/ 1277 w 1277"/>
                <a:gd name="T1" fmla="*/ 611 h 1359"/>
                <a:gd name="T2" fmla="*/ 1277 w 1277"/>
                <a:gd name="T3" fmla="*/ 1228 h 1359"/>
                <a:gd name="T4" fmla="*/ 953 w 1277"/>
                <a:gd name="T5" fmla="*/ 1228 h 1359"/>
                <a:gd name="T6" fmla="*/ 862 w 1277"/>
                <a:gd name="T7" fmla="*/ 1251 h 1359"/>
                <a:gd name="T8" fmla="*/ 561 w 1277"/>
                <a:gd name="T9" fmla="*/ 1350 h 1359"/>
                <a:gd name="T10" fmla="*/ 429 w 1277"/>
                <a:gd name="T11" fmla="*/ 1359 h 1359"/>
                <a:gd name="T12" fmla="*/ 347 w 1277"/>
                <a:gd name="T13" fmla="*/ 1359 h 1359"/>
                <a:gd name="T14" fmla="*/ 347 w 1277"/>
                <a:gd name="T15" fmla="*/ 684 h 1359"/>
                <a:gd name="T16" fmla="*/ 520 w 1277"/>
                <a:gd name="T17" fmla="*/ 684 h 1359"/>
                <a:gd name="T18" fmla="*/ 575 w 1277"/>
                <a:gd name="T19" fmla="*/ 667 h 1359"/>
                <a:gd name="T20" fmla="*/ 409 w 1277"/>
                <a:gd name="T21" fmla="*/ 319 h 1359"/>
                <a:gd name="T22" fmla="*/ 267 w 1277"/>
                <a:gd name="T23" fmla="*/ 285 h 1359"/>
                <a:gd name="T24" fmla="*/ 168 w 1277"/>
                <a:gd name="T25" fmla="*/ 262 h 1359"/>
                <a:gd name="T26" fmla="*/ 167 w 1277"/>
                <a:gd name="T27" fmla="*/ 262 h 1359"/>
                <a:gd name="T28" fmla="*/ 110 w 1277"/>
                <a:gd name="T29" fmla="*/ 239 h 1359"/>
                <a:gd name="T30" fmla="*/ 10 w 1277"/>
                <a:gd name="T31" fmla="*/ 37 h 1359"/>
                <a:gd name="T32" fmla="*/ 57 w 1277"/>
                <a:gd name="T33" fmla="*/ 5 h 1359"/>
                <a:gd name="T34" fmla="*/ 462 w 1277"/>
                <a:gd name="T35" fmla="*/ 102 h 1359"/>
                <a:gd name="T36" fmla="*/ 589 w 1277"/>
                <a:gd name="T37" fmla="*/ 188 h 1359"/>
                <a:gd name="T38" fmla="*/ 862 w 1277"/>
                <a:gd name="T39" fmla="*/ 568 h 1359"/>
                <a:gd name="T40" fmla="*/ 947 w 1277"/>
                <a:gd name="T41" fmla="*/ 611 h 1359"/>
                <a:gd name="T42" fmla="*/ 1277 w 1277"/>
                <a:gd name="T43" fmla="*/ 611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77" h="1359">
                  <a:moveTo>
                    <a:pt x="1277" y="611"/>
                  </a:moveTo>
                  <a:cubicBezTo>
                    <a:pt x="1277" y="1228"/>
                    <a:pt x="1277" y="1228"/>
                    <a:pt x="1277" y="1228"/>
                  </a:cubicBezTo>
                  <a:cubicBezTo>
                    <a:pt x="953" y="1228"/>
                    <a:pt x="953" y="1228"/>
                    <a:pt x="953" y="1228"/>
                  </a:cubicBezTo>
                  <a:cubicBezTo>
                    <a:pt x="921" y="1228"/>
                    <a:pt x="890" y="1236"/>
                    <a:pt x="862" y="1251"/>
                  </a:cubicBezTo>
                  <a:cubicBezTo>
                    <a:pt x="768" y="1301"/>
                    <a:pt x="666" y="1335"/>
                    <a:pt x="561" y="1350"/>
                  </a:cubicBezTo>
                  <a:cubicBezTo>
                    <a:pt x="517" y="1356"/>
                    <a:pt x="473" y="1359"/>
                    <a:pt x="429" y="1359"/>
                  </a:cubicBezTo>
                  <a:cubicBezTo>
                    <a:pt x="347" y="1359"/>
                    <a:pt x="347" y="1359"/>
                    <a:pt x="347" y="1359"/>
                  </a:cubicBezTo>
                  <a:cubicBezTo>
                    <a:pt x="347" y="684"/>
                    <a:pt x="347" y="684"/>
                    <a:pt x="347" y="684"/>
                  </a:cubicBezTo>
                  <a:cubicBezTo>
                    <a:pt x="520" y="684"/>
                    <a:pt x="520" y="684"/>
                    <a:pt x="520" y="684"/>
                  </a:cubicBezTo>
                  <a:cubicBezTo>
                    <a:pt x="520" y="684"/>
                    <a:pt x="503" y="667"/>
                    <a:pt x="575" y="667"/>
                  </a:cubicBezTo>
                  <a:cubicBezTo>
                    <a:pt x="409" y="319"/>
                    <a:pt x="409" y="319"/>
                    <a:pt x="409" y="319"/>
                  </a:cubicBezTo>
                  <a:cubicBezTo>
                    <a:pt x="267" y="285"/>
                    <a:pt x="267" y="285"/>
                    <a:pt x="267" y="285"/>
                  </a:cubicBezTo>
                  <a:cubicBezTo>
                    <a:pt x="168" y="262"/>
                    <a:pt x="168" y="262"/>
                    <a:pt x="168" y="262"/>
                  </a:cubicBezTo>
                  <a:cubicBezTo>
                    <a:pt x="167" y="262"/>
                    <a:pt x="167" y="262"/>
                    <a:pt x="167" y="262"/>
                  </a:cubicBezTo>
                  <a:cubicBezTo>
                    <a:pt x="146" y="257"/>
                    <a:pt x="127" y="249"/>
                    <a:pt x="110" y="239"/>
                  </a:cubicBezTo>
                  <a:cubicBezTo>
                    <a:pt x="40" y="198"/>
                    <a:pt x="0" y="118"/>
                    <a:pt x="10" y="37"/>
                  </a:cubicBezTo>
                  <a:cubicBezTo>
                    <a:pt x="13" y="15"/>
                    <a:pt x="35" y="0"/>
                    <a:pt x="57" y="5"/>
                  </a:cubicBezTo>
                  <a:cubicBezTo>
                    <a:pt x="462" y="102"/>
                    <a:pt x="462" y="102"/>
                    <a:pt x="462" y="102"/>
                  </a:cubicBezTo>
                  <a:cubicBezTo>
                    <a:pt x="513" y="114"/>
                    <a:pt x="559" y="145"/>
                    <a:pt x="589" y="188"/>
                  </a:cubicBezTo>
                  <a:cubicBezTo>
                    <a:pt x="862" y="568"/>
                    <a:pt x="862" y="568"/>
                    <a:pt x="862" y="568"/>
                  </a:cubicBezTo>
                  <a:cubicBezTo>
                    <a:pt x="882" y="595"/>
                    <a:pt x="914" y="611"/>
                    <a:pt x="947" y="611"/>
                  </a:cubicBezTo>
                  <a:lnTo>
                    <a:pt x="1277" y="611"/>
                  </a:lnTo>
                  <a:close/>
                </a:path>
              </a:pathLst>
            </a:custGeom>
            <a:solidFill>
              <a:srgbClr val="FCD3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884650" y="4916488"/>
              <a:ext cx="458788" cy="196850"/>
            </a:xfrm>
            <a:custGeom>
              <a:avLst/>
              <a:gdLst>
                <a:gd name="T0" fmla="*/ 0 w 166"/>
                <a:gd name="T1" fmla="*/ 0 h 71"/>
                <a:gd name="T2" fmla="*/ 0 w 166"/>
                <a:gd name="T3" fmla="*/ 0 h 71"/>
                <a:gd name="T4" fmla="*/ 56 w 166"/>
                <a:gd name="T5" fmla="*/ 45 h 71"/>
                <a:gd name="T6" fmla="*/ 157 w 166"/>
                <a:gd name="T7" fmla="*/ 71 h 71"/>
                <a:gd name="T8" fmla="*/ 166 w 166"/>
                <a:gd name="T9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7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22"/>
                    <a:pt x="32" y="39"/>
                    <a:pt x="56" y="45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66" y="40"/>
                    <a:pt x="166" y="40"/>
                    <a:pt x="166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7665700" y="5748338"/>
              <a:ext cx="1223963" cy="2895600"/>
            </a:xfrm>
            <a:custGeom>
              <a:avLst/>
              <a:gdLst>
                <a:gd name="T0" fmla="*/ 443 w 443"/>
                <a:gd name="T1" fmla="*/ 561 h 1047"/>
                <a:gd name="T2" fmla="*/ 214 w 443"/>
                <a:gd name="T3" fmla="*/ 1038 h 1047"/>
                <a:gd name="T4" fmla="*/ 82 w 443"/>
                <a:gd name="T5" fmla="*/ 1047 h 1047"/>
                <a:gd name="T6" fmla="*/ 0 w 443"/>
                <a:gd name="T7" fmla="*/ 1047 h 1047"/>
                <a:gd name="T8" fmla="*/ 0 w 443"/>
                <a:gd name="T9" fmla="*/ 372 h 1047"/>
                <a:gd name="T10" fmla="*/ 173 w 443"/>
                <a:gd name="T11" fmla="*/ 372 h 1047"/>
                <a:gd name="T12" fmla="*/ 228 w 443"/>
                <a:gd name="T13" fmla="*/ 355 h 1047"/>
                <a:gd name="T14" fmla="*/ 62 w 443"/>
                <a:gd name="T15" fmla="*/ 0 h 1047"/>
                <a:gd name="T16" fmla="*/ 443 w 443"/>
                <a:gd name="T17" fmla="*/ 561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1047">
                  <a:moveTo>
                    <a:pt x="443" y="561"/>
                  </a:moveTo>
                  <a:cubicBezTo>
                    <a:pt x="443" y="754"/>
                    <a:pt x="354" y="926"/>
                    <a:pt x="214" y="1038"/>
                  </a:cubicBezTo>
                  <a:cubicBezTo>
                    <a:pt x="170" y="1044"/>
                    <a:pt x="126" y="1047"/>
                    <a:pt x="82" y="1047"/>
                  </a:cubicBezTo>
                  <a:cubicBezTo>
                    <a:pt x="0" y="1047"/>
                    <a:pt x="0" y="1047"/>
                    <a:pt x="0" y="1047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3" y="372"/>
                    <a:pt x="156" y="355"/>
                    <a:pt x="228" y="35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443" y="146"/>
                    <a:pt x="443" y="561"/>
                  </a:cubicBezTo>
                  <a:close/>
                </a:path>
              </a:pathLst>
            </a:custGeom>
            <a:solidFill>
              <a:srgbClr val="F2B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5711488" y="8080375"/>
              <a:ext cx="1670050" cy="563563"/>
            </a:xfrm>
            <a:custGeom>
              <a:avLst/>
              <a:gdLst>
                <a:gd name="T0" fmla="*/ 605 w 605"/>
                <a:gd name="T1" fmla="*/ 102 h 204"/>
                <a:gd name="T2" fmla="*/ 575 w 605"/>
                <a:gd name="T3" fmla="*/ 174 h 204"/>
                <a:gd name="T4" fmla="*/ 503 w 605"/>
                <a:gd name="T5" fmla="*/ 204 h 204"/>
                <a:gd name="T6" fmla="*/ 171 w 605"/>
                <a:gd name="T7" fmla="*/ 204 h 204"/>
                <a:gd name="T8" fmla="*/ 0 w 605"/>
                <a:gd name="T9" fmla="*/ 1 h 204"/>
                <a:gd name="T10" fmla="*/ 12 w 605"/>
                <a:gd name="T11" fmla="*/ 0 h 204"/>
                <a:gd name="T12" fmla="*/ 503 w 605"/>
                <a:gd name="T13" fmla="*/ 0 h 204"/>
                <a:gd name="T14" fmla="*/ 605 w 605"/>
                <a:gd name="T1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5" h="204">
                  <a:moveTo>
                    <a:pt x="605" y="102"/>
                  </a:moveTo>
                  <a:cubicBezTo>
                    <a:pt x="605" y="130"/>
                    <a:pt x="594" y="156"/>
                    <a:pt x="575" y="174"/>
                  </a:cubicBezTo>
                  <a:cubicBezTo>
                    <a:pt x="557" y="193"/>
                    <a:pt x="531" y="204"/>
                    <a:pt x="503" y="204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00" y="150"/>
                    <a:pt x="41" y="81"/>
                    <a:pt x="0" y="1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60" y="0"/>
                    <a:pt x="605" y="46"/>
                    <a:pt x="605" y="102"/>
                  </a:cubicBezTo>
                </a:path>
              </a:pathLst>
            </a:custGeom>
            <a:solidFill>
              <a:srgbClr val="F2B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5244763" y="8064500"/>
              <a:ext cx="1952625" cy="596900"/>
            </a:xfrm>
            <a:custGeom>
              <a:avLst/>
              <a:gdLst>
                <a:gd name="T0" fmla="*/ 701 w 707"/>
                <a:gd name="T1" fmla="*/ 108 h 216"/>
                <a:gd name="T2" fmla="*/ 695 w 707"/>
                <a:gd name="T3" fmla="*/ 108 h 216"/>
                <a:gd name="T4" fmla="*/ 667 w 707"/>
                <a:gd name="T5" fmla="*/ 176 h 216"/>
                <a:gd name="T6" fmla="*/ 667 w 707"/>
                <a:gd name="T7" fmla="*/ 176 h 216"/>
                <a:gd name="T8" fmla="*/ 600 w 707"/>
                <a:gd name="T9" fmla="*/ 204 h 216"/>
                <a:gd name="T10" fmla="*/ 108 w 707"/>
                <a:gd name="T11" fmla="*/ 204 h 216"/>
                <a:gd name="T12" fmla="*/ 40 w 707"/>
                <a:gd name="T13" fmla="*/ 176 h 216"/>
                <a:gd name="T14" fmla="*/ 12 w 707"/>
                <a:gd name="T15" fmla="*/ 108 h 216"/>
                <a:gd name="T16" fmla="*/ 40 w 707"/>
                <a:gd name="T17" fmla="*/ 40 h 216"/>
                <a:gd name="T18" fmla="*/ 97 w 707"/>
                <a:gd name="T19" fmla="*/ 13 h 216"/>
                <a:gd name="T20" fmla="*/ 97 w 707"/>
                <a:gd name="T21" fmla="*/ 13 h 216"/>
                <a:gd name="T22" fmla="*/ 108 w 707"/>
                <a:gd name="T23" fmla="*/ 12 h 216"/>
                <a:gd name="T24" fmla="*/ 600 w 707"/>
                <a:gd name="T25" fmla="*/ 12 h 216"/>
                <a:gd name="T26" fmla="*/ 667 w 707"/>
                <a:gd name="T27" fmla="*/ 41 h 216"/>
                <a:gd name="T28" fmla="*/ 695 w 707"/>
                <a:gd name="T29" fmla="*/ 108 h 216"/>
                <a:gd name="T30" fmla="*/ 701 w 707"/>
                <a:gd name="T31" fmla="*/ 108 h 216"/>
                <a:gd name="T32" fmla="*/ 707 w 707"/>
                <a:gd name="T33" fmla="*/ 108 h 216"/>
                <a:gd name="T34" fmla="*/ 600 w 707"/>
                <a:gd name="T35" fmla="*/ 0 h 216"/>
                <a:gd name="T36" fmla="*/ 108 w 707"/>
                <a:gd name="T37" fmla="*/ 0 h 216"/>
                <a:gd name="T38" fmla="*/ 95 w 707"/>
                <a:gd name="T39" fmla="*/ 1 h 216"/>
                <a:gd name="T40" fmla="*/ 95 w 707"/>
                <a:gd name="T41" fmla="*/ 1 h 216"/>
                <a:gd name="T42" fmla="*/ 32 w 707"/>
                <a:gd name="T43" fmla="*/ 32 h 216"/>
                <a:gd name="T44" fmla="*/ 0 w 707"/>
                <a:gd name="T45" fmla="*/ 108 h 216"/>
                <a:gd name="T46" fmla="*/ 108 w 707"/>
                <a:gd name="T47" fmla="*/ 216 h 216"/>
                <a:gd name="T48" fmla="*/ 600 w 707"/>
                <a:gd name="T49" fmla="*/ 216 h 216"/>
                <a:gd name="T50" fmla="*/ 676 w 707"/>
                <a:gd name="T51" fmla="*/ 185 h 216"/>
                <a:gd name="T52" fmla="*/ 676 w 707"/>
                <a:gd name="T53" fmla="*/ 184 h 216"/>
                <a:gd name="T54" fmla="*/ 676 w 707"/>
                <a:gd name="T55" fmla="*/ 185 h 216"/>
                <a:gd name="T56" fmla="*/ 707 w 707"/>
                <a:gd name="T57" fmla="*/ 108 h 216"/>
                <a:gd name="T58" fmla="*/ 701 w 707"/>
                <a:gd name="T59" fmla="*/ 10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7" h="216">
                  <a:moveTo>
                    <a:pt x="701" y="108"/>
                  </a:moveTo>
                  <a:cubicBezTo>
                    <a:pt x="695" y="108"/>
                    <a:pt x="695" y="108"/>
                    <a:pt x="695" y="108"/>
                  </a:cubicBezTo>
                  <a:cubicBezTo>
                    <a:pt x="695" y="135"/>
                    <a:pt x="685" y="159"/>
                    <a:pt x="667" y="176"/>
                  </a:cubicBezTo>
                  <a:cubicBezTo>
                    <a:pt x="667" y="176"/>
                    <a:pt x="667" y="176"/>
                    <a:pt x="667" y="176"/>
                  </a:cubicBezTo>
                  <a:cubicBezTo>
                    <a:pt x="650" y="193"/>
                    <a:pt x="626" y="204"/>
                    <a:pt x="600" y="204"/>
                  </a:cubicBezTo>
                  <a:cubicBezTo>
                    <a:pt x="108" y="204"/>
                    <a:pt x="108" y="204"/>
                    <a:pt x="108" y="204"/>
                  </a:cubicBezTo>
                  <a:cubicBezTo>
                    <a:pt x="82" y="204"/>
                    <a:pt x="58" y="193"/>
                    <a:pt x="40" y="176"/>
                  </a:cubicBezTo>
                  <a:cubicBezTo>
                    <a:pt x="23" y="159"/>
                    <a:pt x="12" y="135"/>
                    <a:pt x="12" y="108"/>
                  </a:cubicBezTo>
                  <a:cubicBezTo>
                    <a:pt x="12" y="82"/>
                    <a:pt x="23" y="58"/>
                    <a:pt x="40" y="40"/>
                  </a:cubicBezTo>
                  <a:cubicBezTo>
                    <a:pt x="55" y="26"/>
                    <a:pt x="75" y="16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100" y="13"/>
                    <a:pt x="104" y="12"/>
                    <a:pt x="108" y="12"/>
                  </a:cubicBezTo>
                  <a:cubicBezTo>
                    <a:pt x="600" y="12"/>
                    <a:pt x="600" y="12"/>
                    <a:pt x="600" y="12"/>
                  </a:cubicBezTo>
                  <a:cubicBezTo>
                    <a:pt x="626" y="12"/>
                    <a:pt x="650" y="23"/>
                    <a:pt x="667" y="41"/>
                  </a:cubicBezTo>
                  <a:cubicBezTo>
                    <a:pt x="685" y="58"/>
                    <a:pt x="695" y="82"/>
                    <a:pt x="695" y="108"/>
                  </a:cubicBezTo>
                  <a:cubicBezTo>
                    <a:pt x="701" y="108"/>
                    <a:pt x="701" y="108"/>
                    <a:pt x="701" y="108"/>
                  </a:cubicBezTo>
                  <a:cubicBezTo>
                    <a:pt x="707" y="108"/>
                    <a:pt x="707" y="108"/>
                    <a:pt x="707" y="108"/>
                  </a:cubicBezTo>
                  <a:cubicBezTo>
                    <a:pt x="707" y="49"/>
                    <a:pt x="659" y="0"/>
                    <a:pt x="60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4" y="0"/>
                    <a:pt x="99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71" y="4"/>
                    <a:pt x="48" y="15"/>
                    <a:pt x="32" y="32"/>
                  </a:cubicBezTo>
                  <a:cubicBezTo>
                    <a:pt x="12" y="52"/>
                    <a:pt x="0" y="78"/>
                    <a:pt x="0" y="108"/>
                  </a:cubicBezTo>
                  <a:cubicBezTo>
                    <a:pt x="0" y="168"/>
                    <a:pt x="48" y="216"/>
                    <a:pt x="108" y="216"/>
                  </a:cubicBezTo>
                  <a:cubicBezTo>
                    <a:pt x="600" y="216"/>
                    <a:pt x="600" y="216"/>
                    <a:pt x="600" y="216"/>
                  </a:cubicBezTo>
                  <a:cubicBezTo>
                    <a:pt x="629" y="216"/>
                    <a:pt x="656" y="204"/>
                    <a:pt x="676" y="185"/>
                  </a:cubicBezTo>
                  <a:cubicBezTo>
                    <a:pt x="676" y="184"/>
                    <a:pt x="676" y="184"/>
                    <a:pt x="676" y="184"/>
                  </a:cubicBezTo>
                  <a:cubicBezTo>
                    <a:pt x="676" y="185"/>
                    <a:pt x="676" y="185"/>
                    <a:pt x="676" y="185"/>
                  </a:cubicBezTo>
                  <a:cubicBezTo>
                    <a:pt x="695" y="165"/>
                    <a:pt x="707" y="138"/>
                    <a:pt x="707" y="108"/>
                  </a:cubicBezTo>
                  <a:cubicBezTo>
                    <a:pt x="701" y="108"/>
                    <a:pt x="701" y="108"/>
                    <a:pt x="701" y="108"/>
                  </a:cubicBezTo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6716375" y="4879975"/>
              <a:ext cx="3533775" cy="3781425"/>
            </a:xfrm>
            <a:custGeom>
              <a:avLst/>
              <a:gdLst>
                <a:gd name="T0" fmla="*/ 1274 w 1280"/>
                <a:gd name="T1" fmla="*/ 607 h 1367"/>
                <a:gd name="T2" fmla="*/ 864 w 1280"/>
                <a:gd name="T3" fmla="*/ 566 h 1367"/>
                <a:gd name="T4" fmla="*/ 460 w 1280"/>
                <a:gd name="T5" fmla="*/ 98 h 1367"/>
                <a:gd name="T6" fmla="*/ 45 w 1280"/>
                <a:gd name="T7" fmla="*/ 0 h 1367"/>
                <a:gd name="T8" fmla="*/ 1 w 1280"/>
                <a:gd name="T9" fmla="*/ 38 h 1367"/>
                <a:gd name="T10" fmla="*/ 44 w 1280"/>
                <a:gd name="T11" fmla="*/ 193 h 1367"/>
                <a:gd name="T12" fmla="*/ 401 w 1280"/>
                <a:gd name="T13" fmla="*/ 326 h 1367"/>
                <a:gd name="T14" fmla="*/ 572 w 1280"/>
                <a:gd name="T15" fmla="*/ 669 h 1367"/>
                <a:gd name="T16" fmla="*/ 523 w 1280"/>
                <a:gd name="T17" fmla="*/ 668 h 1367"/>
                <a:gd name="T18" fmla="*/ 510 w 1280"/>
                <a:gd name="T19" fmla="*/ 677 h 1367"/>
                <a:gd name="T20" fmla="*/ 511 w 1280"/>
                <a:gd name="T21" fmla="*/ 688 h 1367"/>
                <a:gd name="T22" fmla="*/ 517 w 1280"/>
                <a:gd name="T23" fmla="*/ 686 h 1367"/>
                <a:gd name="T24" fmla="*/ 338 w 1280"/>
                <a:gd name="T25" fmla="*/ 680 h 1367"/>
                <a:gd name="T26" fmla="*/ 426 w 1280"/>
                <a:gd name="T27" fmla="*/ 1367 h 1367"/>
                <a:gd name="T28" fmla="*/ 950 w 1280"/>
                <a:gd name="T29" fmla="*/ 1235 h 1367"/>
                <a:gd name="T30" fmla="*/ 1280 w 1280"/>
                <a:gd name="T31" fmla="*/ 607 h 1367"/>
                <a:gd name="T32" fmla="*/ 1274 w 1280"/>
                <a:gd name="T33" fmla="*/ 613 h 1367"/>
                <a:gd name="T34" fmla="*/ 1268 w 1280"/>
                <a:gd name="T35" fmla="*/ 1223 h 1367"/>
                <a:gd name="T36" fmla="*/ 856 w 1280"/>
                <a:gd name="T37" fmla="*/ 1247 h 1367"/>
                <a:gd name="T38" fmla="*/ 350 w 1280"/>
                <a:gd name="T39" fmla="*/ 1355 h 1367"/>
                <a:gd name="T40" fmla="*/ 532 w 1280"/>
                <a:gd name="T41" fmla="*/ 692 h 1367"/>
                <a:gd name="T42" fmla="*/ 519 w 1280"/>
                <a:gd name="T43" fmla="*/ 683 h 1367"/>
                <a:gd name="T44" fmla="*/ 521 w 1280"/>
                <a:gd name="T45" fmla="*/ 681 h 1367"/>
                <a:gd name="T46" fmla="*/ 521 w 1280"/>
                <a:gd name="T47" fmla="*/ 681 h 1367"/>
                <a:gd name="T48" fmla="*/ 521 w 1280"/>
                <a:gd name="T49" fmla="*/ 681 h 1367"/>
                <a:gd name="T50" fmla="*/ 521 w 1280"/>
                <a:gd name="T51" fmla="*/ 681 h 1367"/>
                <a:gd name="T52" fmla="*/ 521 w 1280"/>
                <a:gd name="T53" fmla="*/ 681 h 1367"/>
                <a:gd name="T54" fmla="*/ 521 w 1280"/>
                <a:gd name="T55" fmla="*/ 682 h 1367"/>
                <a:gd name="T56" fmla="*/ 520 w 1280"/>
                <a:gd name="T57" fmla="*/ 682 h 1367"/>
                <a:gd name="T58" fmla="*/ 520 w 1280"/>
                <a:gd name="T59" fmla="*/ 682 h 1367"/>
                <a:gd name="T60" fmla="*/ 521 w 1280"/>
                <a:gd name="T61" fmla="*/ 682 h 1367"/>
                <a:gd name="T62" fmla="*/ 521 w 1280"/>
                <a:gd name="T63" fmla="*/ 682 h 1367"/>
                <a:gd name="T64" fmla="*/ 521 w 1280"/>
                <a:gd name="T65" fmla="*/ 682 h 1367"/>
                <a:gd name="T66" fmla="*/ 521 w 1280"/>
                <a:gd name="T67" fmla="*/ 682 h 1367"/>
                <a:gd name="T68" fmla="*/ 523 w 1280"/>
                <a:gd name="T69" fmla="*/ 681 h 1367"/>
                <a:gd name="T70" fmla="*/ 572 w 1280"/>
                <a:gd name="T71" fmla="*/ 675 h 1367"/>
                <a:gd name="T72" fmla="*/ 410 w 1280"/>
                <a:gd name="T73" fmla="*/ 316 h 1367"/>
                <a:gd name="T74" fmla="*/ 54 w 1280"/>
                <a:gd name="T75" fmla="*/ 186 h 1367"/>
                <a:gd name="T76" fmla="*/ 13 w 1280"/>
                <a:gd name="T77" fmla="*/ 40 h 1367"/>
                <a:gd name="T78" fmla="*/ 45 w 1280"/>
                <a:gd name="T79" fmla="*/ 12 h 1367"/>
                <a:gd name="T80" fmla="*/ 457 w 1280"/>
                <a:gd name="T81" fmla="*/ 110 h 1367"/>
                <a:gd name="T82" fmla="*/ 854 w 1280"/>
                <a:gd name="T83" fmla="*/ 573 h 1367"/>
                <a:gd name="T84" fmla="*/ 1274 w 1280"/>
                <a:gd name="T85" fmla="*/ 619 h 1367"/>
                <a:gd name="T86" fmla="*/ 1268 w 1280"/>
                <a:gd name="T87" fmla="*/ 613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80" h="1367">
                  <a:moveTo>
                    <a:pt x="1274" y="613"/>
                  </a:moveTo>
                  <a:cubicBezTo>
                    <a:pt x="1274" y="607"/>
                    <a:pt x="1274" y="607"/>
                    <a:pt x="1274" y="607"/>
                  </a:cubicBezTo>
                  <a:cubicBezTo>
                    <a:pt x="944" y="607"/>
                    <a:pt x="944" y="607"/>
                    <a:pt x="944" y="607"/>
                  </a:cubicBezTo>
                  <a:cubicBezTo>
                    <a:pt x="913" y="607"/>
                    <a:pt x="883" y="592"/>
                    <a:pt x="864" y="566"/>
                  </a:cubicBezTo>
                  <a:cubicBezTo>
                    <a:pt x="591" y="186"/>
                    <a:pt x="591" y="186"/>
                    <a:pt x="591" y="186"/>
                  </a:cubicBezTo>
                  <a:cubicBezTo>
                    <a:pt x="560" y="142"/>
                    <a:pt x="513" y="111"/>
                    <a:pt x="460" y="98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48" y="0"/>
                    <a:pt x="45" y="0"/>
                  </a:cubicBezTo>
                  <a:cubicBezTo>
                    <a:pt x="34" y="0"/>
                    <a:pt x="24" y="4"/>
                    <a:pt x="16" y="11"/>
                  </a:cubicBezTo>
                  <a:cubicBezTo>
                    <a:pt x="8" y="17"/>
                    <a:pt x="3" y="27"/>
                    <a:pt x="1" y="38"/>
                  </a:cubicBezTo>
                  <a:cubicBezTo>
                    <a:pt x="0" y="47"/>
                    <a:pt x="0" y="55"/>
                    <a:pt x="0" y="64"/>
                  </a:cubicBezTo>
                  <a:cubicBezTo>
                    <a:pt x="0" y="111"/>
                    <a:pt x="16" y="157"/>
                    <a:pt x="44" y="193"/>
                  </a:cubicBezTo>
                  <a:cubicBezTo>
                    <a:pt x="73" y="230"/>
                    <a:pt x="113" y="258"/>
                    <a:pt x="162" y="269"/>
                  </a:cubicBezTo>
                  <a:cubicBezTo>
                    <a:pt x="401" y="326"/>
                    <a:pt x="401" y="326"/>
                    <a:pt x="401" y="326"/>
                  </a:cubicBezTo>
                  <a:cubicBezTo>
                    <a:pt x="567" y="672"/>
                    <a:pt x="567" y="672"/>
                    <a:pt x="567" y="672"/>
                  </a:cubicBezTo>
                  <a:cubicBezTo>
                    <a:pt x="572" y="669"/>
                    <a:pt x="572" y="669"/>
                    <a:pt x="572" y="669"/>
                  </a:cubicBezTo>
                  <a:cubicBezTo>
                    <a:pt x="572" y="663"/>
                    <a:pt x="572" y="663"/>
                    <a:pt x="572" y="663"/>
                  </a:cubicBezTo>
                  <a:cubicBezTo>
                    <a:pt x="547" y="663"/>
                    <a:pt x="533" y="665"/>
                    <a:pt x="523" y="668"/>
                  </a:cubicBezTo>
                  <a:cubicBezTo>
                    <a:pt x="519" y="669"/>
                    <a:pt x="516" y="671"/>
                    <a:pt x="513" y="673"/>
                  </a:cubicBezTo>
                  <a:cubicBezTo>
                    <a:pt x="512" y="674"/>
                    <a:pt x="511" y="676"/>
                    <a:pt x="510" y="677"/>
                  </a:cubicBezTo>
                  <a:cubicBezTo>
                    <a:pt x="509" y="679"/>
                    <a:pt x="509" y="680"/>
                    <a:pt x="509" y="682"/>
                  </a:cubicBezTo>
                  <a:cubicBezTo>
                    <a:pt x="509" y="684"/>
                    <a:pt x="510" y="686"/>
                    <a:pt x="511" y="688"/>
                  </a:cubicBezTo>
                  <a:cubicBezTo>
                    <a:pt x="512" y="689"/>
                    <a:pt x="512" y="690"/>
                    <a:pt x="513" y="690"/>
                  </a:cubicBezTo>
                  <a:cubicBezTo>
                    <a:pt x="517" y="686"/>
                    <a:pt x="517" y="686"/>
                    <a:pt x="517" y="686"/>
                  </a:cubicBezTo>
                  <a:cubicBezTo>
                    <a:pt x="517" y="680"/>
                    <a:pt x="517" y="680"/>
                    <a:pt x="517" y="680"/>
                  </a:cubicBezTo>
                  <a:cubicBezTo>
                    <a:pt x="338" y="680"/>
                    <a:pt x="338" y="680"/>
                    <a:pt x="338" y="680"/>
                  </a:cubicBezTo>
                  <a:cubicBezTo>
                    <a:pt x="338" y="1367"/>
                    <a:pt x="338" y="1367"/>
                    <a:pt x="338" y="1367"/>
                  </a:cubicBezTo>
                  <a:cubicBezTo>
                    <a:pt x="426" y="1367"/>
                    <a:pt x="426" y="1367"/>
                    <a:pt x="426" y="1367"/>
                  </a:cubicBezTo>
                  <a:cubicBezTo>
                    <a:pt x="578" y="1367"/>
                    <a:pt x="728" y="1330"/>
                    <a:pt x="862" y="1258"/>
                  </a:cubicBezTo>
                  <a:cubicBezTo>
                    <a:pt x="889" y="1243"/>
                    <a:pt x="919" y="1235"/>
                    <a:pt x="950" y="1235"/>
                  </a:cubicBezTo>
                  <a:cubicBezTo>
                    <a:pt x="1280" y="1235"/>
                    <a:pt x="1280" y="1235"/>
                    <a:pt x="1280" y="1235"/>
                  </a:cubicBezTo>
                  <a:cubicBezTo>
                    <a:pt x="1280" y="607"/>
                    <a:pt x="1280" y="607"/>
                    <a:pt x="1280" y="607"/>
                  </a:cubicBezTo>
                  <a:cubicBezTo>
                    <a:pt x="1274" y="607"/>
                    <a:pt x="1274" y="607"/>
                    <a:pt x="1274" y="607"/>
                  </a:cubicBezTo>
                  <a:cubicBezTo>
                    <a:pt x="1274" y="613"/>
                    <a:pt x="1274" y="613"/>
                    <a:pt x="1274" y="613"/>
                  </a:cubicBezTo>
                  <a:cubicBezTo>
                    <a:pt x="1268" y="613"/>
                    <a:pt x="1268" y="613"/>
                    <a:pt x="1268" y="613"/>
                  </a:cubicBezTo>
                  <a:cubicBezTo>
                    <a:pt x="1268" y="1223"/>
                    <a:pt x="1268" y="1223"/>
                    <a:pt x="1268" y="1223"/>
                  </a:cubicBezTo>
                  <a:cubicBezTo>
                    <a:pt x="950" y="1223"/>
                    <a:pt x="950" y="1223"/>
                    <a:pt x="950" y="1223"/>
                  </a:cubicBezTo>
                  <a:cubicBezTo>
                    <a:pt x="917" y="1223"/>
                    <a:pt x="885" y="1232"/>
                    <a:pt x="856" y="1247"/>
                  </a:cubicBezTo>
                  <a:cubicBezTo>
                    <a:pt x="724" y="1318"/>
                    <a:pt x="576" y="1355"/>
                    <a:pt x="426" y="1355"/>
                  </a:cubicBezTo>
                  <a:cubicBezTo>
                    <a:pt x="350" y="1355"/>
                    <a:pt x="350" y="1355"/>
                    <a:pt x="350" y="1355"/>
                  </a:cubicBezTo>
                  <a:cubicBezTo>
                    <a:pt x="350" y="692"/>
                    <a:pt x="350" y="692"/>
                    <a:pt x="350" y="692"/>
                  </a:cubicBezTo>
                  <a:cubicBezTo>
                    <a:pt x="532" y="692"/>
                    <a:pt x="532" y="692"/>
                    <a:pt x="532" y="692"/>
                  </a:cubicBezTo>
                  <a:cubicBezTo>
                    <a:pt x="521" y="681"/>
                    <a:pt x="521" y="681"/>
                    <a:pt x="521" y="681"/>
                  </a:cubicBezTo>
                  <a:cubicBezTo>
                    <a:pt x="519" y="683"/>
                    <a:pt x="519" y="683"/>
                    <a:pt x="519" y="683"/>
                  </a:cubicBezTo>
                  <a:cubicBezTo>
                    <a:pt x="521" y="681"/>
                    <a:pt x="521" y="681"/>
                    <a:pt x="521" y="681"/>
                  </a:cubicBezTo>
                  <a:cubicBezTo>
                    <a:pt x="521" y="681"/>
                    <a:pt x="521" y="681"/>
                    <a:pt x="521" y="681"/>
                  </a:cubicBezTo>
                  <a:cubicBezTo>
                    <a:pt x="519" y="683"/>
                    <a:pt x="519" y="683"/>
                    <a:pt x="519" y="683"/>
                  </a:cubicBezTo>
                  <a:cubicBezTo>
                    <a:pt x="521" y="681"/>
                    <a:pt x="521" y="681"/>
                    <a:pt x="521" y="681"/>
                  </a:cubicBezTo>
                  <a:cubicBezTo>
                    <a:pt x="521" y="681"/>
                    <a:pt x="521" y="681"/>
                    <a:pt x="521" y="681"/>
                  </a:cubicBezTo>
                  <a:cubicBezTo>
                    <a:pt x="521" y="681"/>
                    <a:pt x="521" y="681"/>
                    <a:pt x="521" y="681"/>
                  </a:cubicBezTo>
                  <a:cubicBezTo>
                    <a:pt x="521" y="681"/>
                    <a:pt x="521" y="681"/>
                    <a:pt x="521" y="681"/>
                  </a:cubicBezTo>
                  <a:cubicBezTo>
                    <a:pt x="521" y="681"/>
                    <a:pt x="521" y="681"/>
                    <a:pt x="521" y="681"/>
                  </a:cubicBezTo>
                  <a:cubicBezTo>
                    <a:pt x="521" y="681"/>
                    <a:pt x="521" y="681"/>
                    <a:pt x="521" y="681"/>
                  </a:cubicBezTo>
                  <a:cubicBezTo>
                    <a:pt x="521" y="681"/>
                    <a:pt x="521" y="681"/>
                    <a:pt x="521" y="681"/>
                  </a:cubicBezTo>
                  <a:cubicBezTo>
                    <a:pt x="520" y="682"/>
                    <a:pt x="520" y="682"/>
                    <a:pt x="520" y="682"/>
                  </a:cubicBezTo>
                  <a:cubicBezTo>
                    <a:pt x="521" y="682"/>
                    <a:pt x="521" y="682"/>
                    <a:pt x="521" y="682"/>
                  </a:cubicBezTo>
                  <a:cubicBezTo>
                    <a:pt x="521" y="681"/>
                    <a:pt x="521" y="681"/>
                    <a:pt x="521" y="681"/>
                  </a:cubicBezTo>
                  <a:cubicBezTo>
                    <a:pt x="520" y="682"/>
                    <a:pt x="520" y="682"/>
                    <a:pt x="520" y="682"/>
                  </a:cubicBezTo>
                  <a:cubicBezTo>
                    <a:pt x="521" y="682"/>
                    <a:pt x="521" y="682"/>
                    <a:pt x="521" y="682"/>
                  </a:cubicBezTo>
                  <a:cubicBezTo>
                    <a:pt x="520" y="682"/>
                    <a:pt x="520" y="682"/>
                    <a:pt x="520" y="682"/>
                  </a:cubicBezTo>
                  <a:cubicBezTo>
                    <a:pt x="521" y="682"/>
                    <a:pt x="521" y="682"/>
                    <a:pt x="521" y="682"/>
                  </a:cubicBezTo>
                  <a:cubicBezTo>
                    <a:pt x="521" y="682"/>
                    <a:pt x="521" y="682"/>
                    <a:pt x="521" y="682"/>
                  </a:cubicBezTo>
                  <a:cubicBezTo>
                    <a:pt x="520" y="682"/>
                    <a:pt x="520" y="682"/>
                    <a:pt x="520" y="682"/>
                  </a:cubicBezTo>
                  <a:cubicBezTo>
                    <a:pt x="521" y="682"/>
                    <a:pt x="521" y="682"/>
                    <a:pt x="521" y="682"/>
                  </a:cubicBezTo>
                  <a:cubicBezTo>
                    <a:pt x="521" y="682"/>
                    <a:pt x="521" y="682"/>
                    <a:pt x="521" y="682"/>
                  </a:cubicBezTo>
                  <a:cubicBezTo>
                    <a:pt x="521" y="682"/>
                    <a:pt x="521" y="682"/>
                    <a:pt x="521" y="682"/>
                  </a:cubicBezTo>
                  <a:cubicBezTo>
                    <a:pt x="521" y="682"/>
                    <a:pt x="521" y="682"/>
                    <a:pt x="521" y="682"/>
                  </a:cubicBezTo>
                  <a:cubicBezTo>
                    <a:pt x="521" y="682"/>
                    <a:pt x="521" y="682"/>
                    <a:pt x="521" y="682"/>
                  </a:cubicBezTo>
                  <a:cubicBezTo>
                    <a:pt x="521" y="682"/>
                    <a:pt x="521" y="682"/>
                    <a:pt x="521" y="682"/>
                  </a:cubicBezTo>
                  <a:cubicBezTo>
                    <a:pt x="521" y="682"/>
                    <a:pt x="521" y="682"/>
                    <a:pt x="523" y="681"/>
                  </a:cubicBezTo>
                  <a:cubicBezTo>
                    <a:pt x="526" y="680"/>
                    <a:pt x="530" y="678"/>
                    <a:pt x="538" y="677"/>
                  </a:cubicBezTo>
                  <a:cubicBezTo>
                    <a:pt x="546" y="676"/>
                    <a:pt x="557" y="675"/>
                    <a:pt x="572" y="675"/>
                  </a:cubicBezTo>
                  <a:cubicBezTo>
                    <a:pt x="582" y="675"/>
                    <a:pt x="582" y="675"/>
                    <a:pt x="582" y="675"/>
                  </a:cubicBezTo>
                  <a:cubicBezTo>
                    <a:pt x="410" y="316"/>
                    <a:pt x="410" y="316"/>
                    <a:pt x="410" y="316"/>
                  </a:cubicBezTo>
                  <a:cubicBezTo>
                    <a:pt x="165" y="258"/>
                    <a:pt x="165" y="258"/>
                    <a:pt x="165" y="258"/>
                  </a:cubicBezTo>
                  <a:cubicBezTo>
                    <a:pt x="119" y="247"/>
                    <a:pt x="81" y="221"/>
                    <a:pt x="54" y="186"/>
                  </a:cubicBezTo>
                  <a:cubicBezTo>
                    <a:pt x="27" y="152"/>
                    <a:pt x="12" y="109"/>
                    <a:pt x="12" y="64"/>
                  </a:cubicBezTo>
                  <a:cubicBezTo>
                    <a:pt x="12" y="56"/>
                    <a:pt x="12" y="48"/>
                    <a:pt x="13" y="40"/>
                  </a:cubicBezTo>
                  <a:cubicBezTo>
                    <a:pt x="14" y="31"/>
                    <a:pt x="18" y="25"/>
                    <a:pt x="24" y="20"/>
                  </a:cubicBezTo>
                  <a:cubicBezTo>
                    <a:pt x="30" y="15"/>
                    <a:pt x="37" y="12"/>
                    <a:pt x="45" y="12"/>
                  </a:cubicBezTo>
                  <a:cubicBezTo>
                    <a:pt x="47" y="12"/>
                    <a:pt x="50" y="12"/>
                    <a:pt x="52" y="13"/>
                  </a:cubicBezTo>
                  <a:cubicBezTo>
                    <a:pt x="457" y="110"/>
                    <a:pt x="457" y="110"/>
                    <a:pt x="457" y="110"/>
                  </a:cubicBezTo>
                  <a:cubicBezTo>
                    <a:pt x="507" y="122"/>
                    <a:pt x="552" y="151"/>
                    <a:pt x="582" y="193"/>
                  </a:cubicBezTo>
                  <a:cubicBezTo>
                    <a:pt x="854" y="573"/>
                    <a:pt x="854" y="573"/>
                    <a:pt x="854" y="573"/>
                  </a:cubicBezTo>
                  <a:cubicBezTo>
                    <a:pt x="875" y="602"/>
                    <a:pt x="909" y="619"/>
                    <a:pt x="944" y="619"/>
                  </a:cubicBezTo>
                  <a:cubicBezTo>
                    <a:pt x="1274" y="619"/>
                    <a:pt x="1274" y="619"/>
                    <a:pt x="1274" y="619"/>
                  </a:cubicBezTo>
                  <a:cubicBezTo>
                    <a:pt x="1274" y="613"/>
                    <a:pt x="1274" y="613"/>
                    <a:pt x="1274" y="613"/>
                  </a:cubicBezTo>
                  <a:cubicBezTo>
                    <a:pt x="1268" y="613"/>
                    <a:pt x="1268" y="613"/>
                    <a:pt x="1268" y="613"/>
                  </a:cubicBezTo>
                  <a:lnTo>
                    <a:pt x="1274" y="613"/>
                  </a:ln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7114838" y="5792788"/>
              <a:ext cx="179388" cy="141288"/>
            </a:xfrm>
            <a:custGeom>
              <a:avLst/>
              <a:gdLst>
                <a:gd name="T0" fmla="*/ 113 w 113"/>
                <a:gd name="T1" fmla="*/ 0 h 89"/>
                <a:gd name="T2" fmla="*/ 113 w 113"/>
                <a:gd name="T3" fmla="*/ 89 h 89"/>
                <a:gd name="T4" fmla="*/ 0 w 113"/>
                <a:gd name="T5" fmla="*/ 89 h 89"/>
                <a:gd name="T6" fmla="*/ 0 w 113"/>
                <a:gd name="T7" fmla="*/ 45 h 89"/>
                <a:gd name="T8" fmla="*/ 0 w 113"/>
                <a:gd name="T9" fmla="*/ 0 h 89"/>
                <a:gd name="T10" fmla="*/ 113 w 113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9">
                  <a:moveTo>
                    <a:pt x="113" y="0"/>
                  </a:moveTo>
                  <a:lnTo>
                    <a:pt x="113" y="89"/>
                  </a:lnTo>
                  <a:lnTo>
                    <a:pt x="0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7114838" y="5792788"/>
              <a:ext cx="179388" cy="141288"/>
            </a:xfrm>
            <a:custGeom>
              <a:avLst/>
              <a:gdLst>
                <a:gd name="T0" fmla="*/ 113 w 113"/>
                <a:gd name="T1" fmla="*/ 0 h 89"/>
                <a:gd name="T2" fmla="*/ 113 w 113"/>
                <a:gd name="T3" fmla="*/ 89 h 89"/>
                <a:gd name="T4" fmla="*/ 0 w 113"/>
                <a:gd name="T5" fmla="*/ 89 h 89"/>
                <a:gd name="T6" fmla="*/ 0 w 113"/>
                <a:gd name="T7" fmla="*/ 45 h 89"/>
                <a:gd name="T8" fmla="*/ 0 w 113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9">
                  <a:moveTo>
                    <a:pt x="113" y="0"/>
                  </a:moveTo>
                  <a:lnTo>
                    <a:pt x="113" y="89"/>
                  </a:lnTo>
                  <a:lnTo>
                    <a:pt x="0" y="89"/>
                  </a:lnTo>
                  <a:lnTo>
                    <a:pt x="0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7097375" y="5776913"/>
              <a:ext cx="212725" cy="173038"/>
            </a:xfrm>
            <a:custGeom>
              <a:avLst/>
              <a:gdLst>
                <a:gd name="T0" fmla="*/ 65 w 77"/>
                <a:gd name="T1" fmla="*/ 6 h 63"/>
                <a:gd name="T2" fmla="*/ 65 w 77"/>
                <a:gd name="T3" fmla="*/ 51 h 63"/>
                <a:gd name="T4" fmla="*/ 12 w 77"/>
                <a:gd name="T5" fmla="*/ 51 h 63"/>
                <a:gd name="T6" fmla="*/ 12 w 77"/>
                <a:gd name="T7" fmla="*/ 32 h 63"/>
                <a:gd name="T8" fmla="*/ 12 w 77"/>
                <a:gd name="T9" fmla="*/ 6 h 63"/>
                <a:gd name="T10" fmla="*/ 6 w 77"/>
                <a:gd name="T11" fmla="*/ 0 h 63"/>
                <a:gd name="T12" fmla="*/ 0 w 77"/>
                <a:gd name="T13" fmla="*/ 6 h 63"/>
                <a:gd name="T14" fmla="*/ 0 w 77"/>
                <a:gd name="T15" fmla="*/ 32 h 63"/>
                <a:gd name="T16" fmla="*/ 0 w 77"/>
                <a:gd name="T17" fmla="*/ 63 h 63"/>
                <a:gd name="T18" fmla="*/ 77 w 77"/>
                <a:gd name="T19" fmla="*/ 63 h 63"/>
                <a:gd name="T20" fmla="*/ 77 w 77"/>
                <a:gd name="T21" fmla="*/ 6 h 63"/>
                <a:gd name="T22" fmla="*/ 71 w 77"/>
                <a:gd name="T23" fmla="*/ 0 h 63"/>
                <a:gd name="T24" fmla="*/ 65 w 77"/>
                <a:gd name="T2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3">
                  <a:moveTo>
                    <a:pt x="65" y="6"/>
                  </a:moveTo>
                  <a:cubicBezTo>
                    <a:pt x="65" y="51"/>
                    <a:pt x="65" y="51"/>
                    <a:pt x="65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2"/>
                    <a:pt x="75" y="0"/>
                    <a:pt x="71" y="0"/>
                  </a:cubicBezTo>
                  <a:cubicBezTo>
                    <a:pt x="68" y="0"/>
                    <a:pt x="65" y="2"/>
                    <a:pt x="65" y="6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7114838" y="5792788"/>
              <a:ext cx="179388" cy="69850"/>
            </a:xfrm>
            <a:prstGeom prst="rect">
              <a:avLst/>
            </a:prstGeom>
            <a:solidFill>
              <a:srgbClr val="F48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7097375" y="5776913"/>
              <a:ext cx="212725" cy="171450"/>
            </a:xfrm>
            <a:custGeom>
              <a:avLst/>
              <a:gdLst>
                <a:gd name="T0" fmla="*/ 65 w 77"/>
                <a:gd name="T1" fmla="*/ 6 h 62"/>
                <a:gd name="T2" fmla="*/ 65 w 77"/>
                <a:gd name="T3" fmla="*/ 50 h 62"/>
                <a:gd name="T4" fmla="*/ 12 w 77"/>
                <a:gd name="T5" fmla="*/ 50 h 62"/>
                <a:gd name="T6" fmla="*/ 12 w 77"/>
                <a:gd name="T7" fmla="*/ 31 h 62"/>
                <a:gd name="T8" fmla="*/ 12 w 77"/>
                <a:gd name="T9" fmla="*/ 6 h 62"/>
                <a:gd name="T10" fmla="*/ 6 w 77"/>
                <a:gd name="T11" fmla="*/ 0 h 62"/>
                <a:gd name="T12" fmla="*/ 0 w 77"/>
                <a:gd name="T13" fmla="*/ 6 h 62"/>
                <a:gd name="T14" fmla="*/ 0 w 77"/>
                <a:gd name="T15" fmla="*/ 31 h 62"/>
                <a:gd name="T16" fmla="*/ 0 w 77"/>
                <a:gd name="T17" fmla="*/ 62 h 62"/>
                <a:gd name="T18" fmla="*/ 77 w 77"/>
                <a:gd name="T19" fmla="*/ 62 h 62"/>
                <a:gd name="T20" fmla="*/ 77 w 77"/>
                <a:gd name="T21" fmla="*/ 6 h 62"/>
                <a:gd name="T22" fmla="*/ 71 w 77"/>
                <a:gd name="T23" fmla="*/ 0 h 62"/>
                <a:gd name="T24" fmla="*/ 65 w 77"/>
                <a:gd name="T25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2">
                  <a:moveTo>
                    <a:pt x="65" y="6"/>
                  </a:moveTo>
                  <a:cubicBezTo>
                    <a:pt x="65" y="50"/>
                    <a:pt x="65" y="50"/>
                    <a:pt x="65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2"/>
                    <a:pt x="75" y="0"/>
                    <a:pt x="71" y="0"/>
                  </a:cubicBezTo>
                  <a:cubicBezTo>
                    <a:pt x="68" y="0"/>
                    <a:pt x="65" y="2"/>
                    <a:pt x="65" y="6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5700375" y="5792788"/>
              <a:ext cx="3006725" cy="3013075"/>
            </a:xfrm>
            <a:custGeom>
              <a:avLst/>
              <a:gdLst>
                <a:gd name="T0" fmla="*/ 1089 w 1089"/>
                <a:gd name="T1" fmla="*/ 545 h 1089"/>
                <a:gd name="T2" fmla="*/ 545 w 1089"/>
                <a:gd name="T3" fmla="*/ 1089 h 1089"/>
                <a:gd name="T4" fmla="*/ 107 w 1089"/>
                <a:gd name="T5" fmla="*/ 868 h 1089"/>
                <a:gd name="T6" fmla="*/ 14 w 1089"/>
                <a:gd name="T7" fmla="*/ 666 h 1089"/>
                <a:gd name="T8" fmla="*/ 13 w 1089"/>
                <a:gd name="T9" fmla="*/ 664 h 1089"/>
                <a:gd name="T10" fmla="*/ 0 w 1089"/>
                <a:gd name="T11" fmla="*/ 545 h 1089"/>
                <a:gd name="T12" fmla="*/ 77 w 1089"/>
                <a:gd name="T13" fmla="*/ 265 h 1089"/>
                <a:gd name="T14" fmla="*/ 545 w 1089"/>
                <a:gd name="T15" fmla="*/ 0 h 1089"/>
                <a:gd name="T16" fmla="*/ 1089 w 1089"/>
                <a:gd name="T17" fmla="*/ 545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9" h="1089">
                  <a:moveTo>
                    <a:pt x="1089" y="545"/>
                  </a:moveTo>
                  <a:cubicBezTo>
                    <a:pt x="1089" y="845"/>
                    <a:pt x="845" y="1089"/>
                    <a:pt x="545" y="1089"/>
                  </a:cubicBezTo>
                  <a:cubicBezTo>
                    <a:pt x="365" y="1089"/>
                    <a:pt x="206" y="1002"/>
                    <a:pt x="107" y="868"/>
                  </a:cubicBezTo>
                  <a:cubicBezTo>
                    <a:pt x="63" y="809"/>
                    <a:pt x="31" y="740"/>
                    <a:pt x="14" y="666"/>
                  </a:cubicBezTo>
                  <a:cubicBezTo>
                    <a:pt x="14" y="665"/>
                    <a:pt x="13" y="665"/>
                    <a:pt x="13" y="664"/>
                  </a:cubicBezTo>
                  <a:cubicBezTo>
                    <a:pt x="5" y="626"/>
                    <a:pt x="0" y="586"/>
                    <a:pt x="0" y="545"/>
                  </a:cubicBezTo>
                  <a:cubicBezTo>
                    <a:pt x="0" y="442"/>
                    <a:pt x="28" y="347"/>
                    <a:pt x="77" y="265"/>
                  </a:cubicBezTo>
                  <a:cubicBezTo>
                    <a:pt x="173" y="106"/>
                    <a:pt x="346" y="0"/>
                    <a:pt x="545" y="0"/>
                  </a:cubicBezTo>
                  <a:cubicBezTo>
                    <a:pt x="845" y="0"/>
                    <a:pt x="1089" y="244"/>
                    <a:pt x="1089" y="545"/>
                  </a:cubicBezTo>
                </a:path>
              </a:pathLst>
            </a:custGeom>
            <a:solidFill>
              <a:srgbClr val="FF9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5684500" y="5776913"/>
              <a:ext cx="3038475" cy="3044825"/>
            </a:xfrm>
            <a:custGeom>
              <a:avLst/>
              <a:gdLst>
                <a:gd name="T0" fmla="*/ 1095 w 1101"/>
                <a:gd name="T1" fmla="*/ 551 h 1101"/>
                <a:gd name="T2" fmla="*/ 1089 w 1101"/>
                <a:gd name="T3" fmla="*/ 551 h 1101"/>
                <a:gd name="T4" fmla="*/ 931 w 1101"/>
                <a:gd name="T5" fmla="*/ 931 h 1101"/>
                <a:gd name="T6" fmla="*/ 551 w 1101"/>
                <a:gd name="T7" fmla="*/ 1089 h 1101"/>
                <a:gd name="T8" fmla="*/ 117 w 1101"/>
                <a:gd name="T9" fmla="*/ 870 h 1101"/>
                <a:gd name="T10" fmla="*/ 26 w 1101"/>
                <a:gd name="T11" fmla="*/ 670 h 1101"/>
                <a:gd name="T12" fmla="*/ 20 w 1101"/>
                <a:gd name="T13" fmla="*/ 672 h 1101"/>
                <a:gd name="T14" fmla="*/ 26 w 1101"/>
                <a:gd name="T15" fmla="*/ 670 h 1101"/>
                <a:gd name="T16" fmla="*/ 25 w 1101"/>
                <a:gd name="T17" fmla="*/ 669 h 1101"/>
                <a:gd name="T18" fmla="*/ 25 w 1101"/>
                <a:gd name="T19" fmla="*/ 669 h 1101"/>
                <a:gd name="T20" fmla="*/ 25 w 1101"/>
                <a:gd name="T21" fmla="*/ 669 h 1101"/>
                <a:gd name="T22" fmla="*/ 12 w 1101"/>
                <a:gd name="T23" fmla="*/ 551 h 1101"/>
                <a:gd name="T24" fmla="*/ 89 w 1101"/>
                <a:gd name="T25" fmla="*/ 274 h 1101"/>
                <a:gd name="T26" fmla="*/ 551 w 1101"/>
                <a:gd name="T27" fmla="*/ 12 h 1101"/>
                <a:gd name="T28" fmla="*/ 931 w 1101"/>
                <a:gd name="T29" fmla="*/ 170 h 1101"/>
                <a:gd name="T30" fmla="*/ 1089 w 1101"/>
                <a:gd name="T31" fmla="*/ 551 h 1101"/>
                <a:gd name="T32" fmla="*/ 1095 w 1101"/>
                <a:gd name="T33" fmla="*/ 551 h 1101"/>
                <a:gd name="T34" fmla="*/ 1101 w 1101"/>
                <a:gd name="T35" fmla="*/ 551 h 1101"/>
                <a:gd name="T36" fmla="*/ 551 w 1101"/>
                <a:gd name="T37" fmla="*/ 0 h 1101"/>
                <a:gd name="T38" fmla="*/ 78 w 1101"/>
                <a:gd name="T39" fmla="*/ 268 h 1101"/>
                <a:gd name="T40" fmla="*/ 0 w 1101"/>
                <a:gd name="T41" fmla="*/ 551 h 1101"/>
                <a:gd name="T42" fmla="*/ 14 w 1101"/>
                <a:gd name="T43" fmla="*/ 672 h 1101"/>
                <a:gd name="T44" fmla="*/ 19 w 1101"/>
                <a:gd name="T45" fmla="*/ 670 h 1101"/>
                <a:gd name="T46" fmla="*/ 13 w 1101"/>
                <a:gd name="T47" fmla="*/ 671 h 1101"/>
                <a:gd name="T48" fmla="*/ 14 w 1101"/>
                <a:gd name="T49" fmla="*/ 673 h 1101"/>
                <a:gd name="T50" fmla="*/ 14 w 1101"/>
                <a:gd name="T51" fmla="*/ 673 h 1101"/>
                <a:gd name="T52" fmla="*/ 14 w 1101"/>
                <a:gd name="T53" fmla="*/ 673 h 1101"/>
                <a:gd name="T54" fmla="*/ 108 w 1101"/>
                <a:gd name="T55" fmla="*/ 877 h 1101"/>
                <a:gd name="T56" fmla="*/ 551 w 1101"/>
                <a:gd name="T57" fmla="*/ 1101 h 1101"/>
                <a:gd name="T58" fmla="*/ 1101 w 1101"/>
                <a:gd name="T59" fmla="*/ 551 h 1101"/>
                <a:gd name="T60" fmla="*/ 1095 w 1101"/>
                <a:gd name="T61" fmla="*/ 55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1" h="1101">
                  <a:moveTo>
                    <a:pt x="1095" y="551"/>
                  </a:moveTo>
                  <a:cubicBezTo>
                    <a:pt x="1089" y="551"/>
                    <a:pt x="1089" y="551"/>
                    <a:pt x="1089" y="551"/>
                  </a:cubicBezTo>
                  <a:cubicBezTo>
                    <a:pt x="1089" y="699"/>
                    <a:pt x="1029" y="834"/>
                    <a:pt x="931" y="931"/>
                  </a:cubicBezTo>
                  <a:cubicBezTo>
                    <a:pt x="834" y="1029"/>
                    <a:pt x="699" y="1089"/>
                    <a:pt x="551" y="1089"/>
                  </a:cubicBezTo>
                  <a:cubicBezTo>
                    <a:pt x="373" y="1089"/>
                    <a:pt x="215" y="1003"/>
                    <a:pt x="117" y="870"/>
                  </a:cubicBezTo>
                  <a:cubicBezTo>
                    <a:pt x="74" y="812"/>
                    <a:pt x="42" y="744"/>
                    <a:pt x="26" y="670"/>
                  </a:cubicBezTo>
                  <a:cubicBezTo>
                    <a:pt x="20" y="672"/>
                    <a:pt x="20" y="672"/>
                    <a:pt x="20" y="672"/>
                  </a:cubicBezTo>
                  <a:cubicBezTo>
                    <a:pt x="26" y="670"/>
                    <a:pt x="26" y="670"/>
                    <a:pt x="26" y="670"/>
                  </a:cubicBezTo>
                  <a:cubicBezTo>
                    <a:pt x="25" y="670"/>
                    <a:pt x="25" y="669"/>
                    <a:pt x="25" y="669"/>
                  </a:cubicBezTo>
                  <a:cubicBezTo>
                    <a:pt x="25" y="669"/>
                    <a:pt x="25" y="669"/>
                    <a:pt x="25" y="669"/>
                  </a:cubicBezTo>
                  <a:cubicBezTo>
                    <a:pt x="25" y="669"/>
                    <a:pt x="25" y="669"/>
                    <a:pt x="25" y="669"/>
                  </a:cubicBezTo>
                  <a:cubicBezTo>
                    <a:pt x="17" y="631"/>
                    <a:pt x="12" y="591"/>
                    <a:pt x="12" y="551"/>
                  </a:cubicBezTo>
                  <a:cubicBezTo>
                    <a:pt x="12" y="449"/>
                    <a:pt x="40" y="355"/>
                    <a:pt x="89" y="274"/>
                  </a:cubicBezTo>
                  <a:cubicBezTo>
                    <a:pt x="183" y="117"/>
                    <a:pt x="354" y="12"/>
                    <a:pt x="551" y="12"/>
                  </a:cubicBezTo>
                  <a:cubicBezTo>
                    <a:pt x="699" y="12"/>
                    <a:pt x="834" y="72"/>
                    <a:pt x="931" y="170"/>
                  </a:cubicBezTo>
                  <a:cubicBezTo>
                    <a:pt x="1029" y="267"/>
                    <a:pt x="1089" y="402"/>
                    <a:pt x="1089" y="551"/>
                  </a:cubicBezTo>
                  <a:cubicBezTo>
                    <a:pt x="1095" y="551"/>
                    <a:pt x="1095" y="551"/>
                    <a:pt x="1095" y="551"/>
                  </a:cubicBezTo>
                  <a:cubicBezTo>
                    <a:pt x="1101" y="551"/>
                    <a:pt x="1101" y="551"/>
                    <a:pt x="1101" y="551"/>
                  </a:cubicBezTo>
                  <a:cubicBezTo>
                    <a:pt x="1101" y="247"/>
                    <a:pt x="855" y="0"/>
                    <a:pt x="551" y="0"/>
                  </a:cubicBezTo>
                  <a:cubicBezTo>
                    <a:pt x="350" y="0"/>
                    <a:pt x="174" y="107"/>
                    <a:pt x="78" y="268"/>
                  </a:cubicBezTo>
                  <a:cubicBezTo>
                    <a:pt x="29" y="350"/>
                    <a:pt x="0" y="447"/>
                    <a:pt x="0" y="551"/>
                  </a:cubicBezTo>
                  <a:cubicBezTo>
                    <a:pt x="0" y="592"/>
                    <a:pt x="5" y="633"/>
                    <a:pt x="14" y="672"/>
                  </a:cubicBezTo>
                  <a:cubicBezTo>
                    <a:pt x="19" y="670"/>
                    <a:pt x="19" y="670"/>
                    <a:pt x="19" y="670"/>
                  </a:cubicBezTo>
                  <a:cubicBezTo>
                    <a:pt x="13" y="671"/>
                    <a:pt x="13" y="671"/>
                    <a:pt x="13" y="671"/>
                  </a:cubicBezTo>
                  <a:cubicBezTo>
                    <a:pt x="14" y="672"/>
                    <a:pt x="14" y="673"/>
                    <a:pt x="14" y="673"/>
                  </a:cubicBezTo>
                  <a:cubicBezTo>
                    <a:pt x="14" y="673"/>
                    <a:pt x="14" y="673"/>
                    <a:pt x="14" y="673"/>
                  </a:cubicBezTo>
                  <a:cubicBezTo>
                    <a:pt x="14" y="673"/>
                    <a:pt x="14" y="673"/>
                    <a:pt x="14" y="673"/>
                  </a:cubicBezTo>
                  <a:cubicBezTo>
                    <a:pt x="31" y="748"/>
                    <a:pt x="63" y="817"/>
                    <a:pt x="108" y="877"/>
                  </a:cubicBezTo>
                  <a:cubicBezTo>
                    <a:pt x="208" y="1013"/>
                    <a:pt x="369" y="1101"/>
                    <a:pt x="551" y="1101"/>
                  </a:cubicBezTo>
                  <a:cubicBezTo>
                    <a:pt x="855" y="1101"/>
                    <a:pt x="1101" y="855"/>
                    <a:pt x="1101" y="551"/>
                  </a:cubicBezTo>
                  <a:cubicBezTo>
                    <a:pt x="1095" y="551"/>
                    <a:pt x="1095" y="551"/>
                    <a:pt x="1095" y="551"/>
                  </a:cubicBezTo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5913100" y="6003925"/>
              <a:ext cx="2584450" cy="259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5897225" y="5986463"/>
              <a:ext cx="2616200" cy="2625725"/>
            </a:xfrm>
            <a:custGeom>
              <a:avLst/>
              <a:gdLst>
                <a:gd name="T0" fmla="*/ 942 w 948"/>
                <a:gd name="T1" fmla="*/ 475 h 949"/>
                <a:gd name="T2" fmla="*/ 936 w 948"/>
                <a:gd name="T3" fmla="*/ 475 h 949"/>
                <a:gd name="T4" fmla="*/ 800 w 948"/>
                <a:gd name="T5" fmla="*/ 801 h 949"/>
                <a:gd name="T6" fmla="*/ 474 w 948"/>
                <a:gd name="T7" fmla="*/ 937 h 949"/>
                <a:gd name="T8" fmla="*/ 147 w 948"/>
                <a:gd name="T9" fmla="*/ 801 h 949"/>
                <a:gd name="T10" fmla="*/ 12 w 948"/>
                <a:gd name="T11" fmla="*/ 475 h 949"/>
                <a:gd name="T12" fmla="*/ 147 w 948"/>
                <a:gd name="T13" fmla="*/ 148 h 949"/>
                <a:gd name="T14" fmla="*/ 474 w 948"/>
                <a:gd name="T15" fmla="*/ 12 h 949"/>
                <a:gd name="T16" fmla="*/ 800 w 948"/>
                <a:gd name="T17" fmla="*/ 148 h 949"/>
                <a:gd name="T18" fmla="*/ 936 w 948"/>
                <a:gd name="T19" fmla="*/ 475 h 949"/>
                <a:gd name="T20" fmla="*/ 942 w 948"/>
                <a:gd name="T21" fmla="*/ 475 h 949"/>
                <a:gd name="T22" fmla="*/ 948 w 948"/>
                <a:gd name="T23" fmla="*/ 475 h 949"/>
                <a:gd name="T24" fmla="*/ 474 w 948"/>
                <a:gd name="T25" fmla="*/ 0 h 949"/>
                <a:gd name="T26" fmla="*/ 0 w 948"/>
                <a:gd name="T27" fmla="*/ 475 h 949"/>
                <a:gd name="T28" fmla="*/ 474 w 948"/>
                <a:gd name="T29" fmla="*/ 949 h 949"/>
                <a:gd name="T30" fmla="*/ 948 w 948"/>
                <a:gd name="T31" fmla="*/ 475 h 949"/>
                <a:gd name="T32" fmla="*/ 942 w 948"/>
                <a:gd name="T33" fmla="*/ 47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8" h="949">
                  <a:moveTo>
                    <a:pt x="942" y="475"/>
                  </a:moveTo>
                  <a:cubicBezTo>
                    <a:pt x="936" y="475"/>
                    <a:pt x="936" y="475"/>
                    <a:pt x="936" y="475"/>
                  </a:cubicBezTo>
                  <a:cubicBezTo>
                    <a:pt x="936" y="602"/>
                    <a:pt x="884" y="718"/>
                    <a:pt x="800" y="801"/>
                  </a:cubicBezTo>
                  <a:cubicBezTo>
                    <a:pt x="717" y="885"/>
                    <a:pt x="601" y="937"/>
                    <a:pt x="474" y="937"/>
                  </a:cubicBezTo>
                  <a:cubicBezTo>
                    <a:pt x="346" y="937"/>
                    <a:pt x="231" y="885"/>
                    <a:pt x="147" y="801"/>
                  </a:cubicBezTo>
                  <a:cubicBezTo>
                    <a:pt x="63" y="718"/>
                    <a:pt x="12" y="602"/>
                    <a:pt x="12" y="475"/>
                  </a:cubicBezTo>
                  <a:cubicBezTo>
                    <a:pt x="12" y="347"/>
                    <a:pt x="63" y="231"/>
                    <a:pt x="147" y="148"/>
                  </a:cubicBezTo>
                  <a:cubicBezTo>
                    <a:pt x="231" y="64"/>
                    <a:pt x="346" y="12"/>
                    <a:pt x="474" y="12"/>
                  </a:cubicBezTo>
                  <a:cubicBezTo>
                    <a:pt x="601" y="12"/>
                    <a:pt x="717" y="64"/>
                    <a:pt x="800" y="148"/>
                  </a:cubicBezTo>
                  <a:cubicBezTo>
                    <a:pt x="884" y="231"/>
                    <a:pt x="936" y="347"/>
                    <a:pt x="936" y="475"/>
                  </a:cubicBezTo>
                  <a:cubicBezTo>
                    <a:pt x="942" y="475"/>
                    <a:pt x="942" y="475"/>
                    <a:pt x="942" y="475"/>
                  </a:cubicBezTo>
                  <a:cubicBezTo>
                    <a:pt x="948" y="475"/>
                    <a:pt x="948" y="475"/>
                    <a:pt x="948" y="475"/>
                  </a:cubicBezTo>
                  <a:cubicBezTo>
                    <a:pt x="948" y="213"/>
                    <a:pt x="736" y="0"/>
                    <a:pt x="474" y="0"/>
                  </a:cubicBezTo>
                  <a:cubicBezTo>
                    <a:pt x="212" y="0"/>
                    <a:pt x="0" y="213"/>
                    <a:pt x="0" y="475"/>
                  </a:cubicBezTo>
                  <a:cubicBezTo>
                    <a:pt x="0" y="736"/>
                    <a:pt x="212" y="949"/>
                    <a:pt x="474" y="949"/>
                  </a:cubicBezTo>
                  <a:cubicBezTo>
                    <a:pt x="736" y="949"/>
                    <a:pt x="948" y="736"/>
                    <a:pt x="948" y="475"/>
                  </a:cubicBezTo>
                  <a:cubicBezTo>
                    <a:pt x="942" y="475"/>
                    <a:pt x="942" y="475"/>
                    <a:pt x="942" y="475"/>
                  </a:cubicBezTo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5717838" y="6526213"/>
              <a:ext cx="508000" cy="1666875"/>
            </a:xfrm>
            <a:custGeom>
              <a:avLst/>
              <a:gdLst>
                <a:gd name="T0" fmla="*/ 127 w 184"/>
                <a:gd name="T1" fmla="*/ 0 h 603"/>
                <a:gd name="T2" fmla="*/ 78 w 184"/>
                <a:gd name="T3" fmla="*/ 0 h 603"/>
                <a:gd name="T4" fmla="*/ 77 w 184"/>
                <a:gd name="T5" fmla="*/ 3 h 603"/>
                <a:gd name="T6" fmla="*/ 0 w 184"/>
                <a:gd name="T7" fmla="*/ 280 h 603"/>
                <a:gd name="T8" fmla="*/ 13 w 184"/>
                <a:gd name="T9" fmla="*/ 398 h 603"/>
                <a:gd name="T10" fmla="*/ 13 w 184"/>
                <a:gd name="T11" fmla="*/ 398 h 603"/>
                <a:gd name="T12" fmla="*/ 13 w 184"/>
                <a:gd name="T13" fmla="*/ 398 h 603"/>
                <a:gd name="T14" fmla="*/ 14 w 184"/>
                <a:gd name="T15" fmla="*/ 399 h 603"/>
                <a:gd name="T16" fmla="*/ 24 w 184"/>
                <a:gd name="T17" fmla="*/ 399 h 603"/>
                <a:gd name="T18" fmla="*/ 14 w 184"/>
                <a:gd name="T19" fmla="*/ 400 h 603"/>
                <a:gd name="T20" fmla="*/ 105 w 184"/>
                <a:gd name="T21" fmla="*/ 599 h 603"/>
                <a:gd name="T22" fmla="*/ 108 w 184"/>
                <a:gd name="T23" fmla="*/ 603 h 603"/>
                <a:gd name="T24" fmla="*/ 141 w 184"/>
                <a:gd name="T25" fmla="*/ 603 h 603"/>
                <a:gd name="T26" fmla="*/ 184 w 184"/>
                <a:gd name="T27" fmla="*/ 594 h 603"/>
                <a:gd name="T28" fmla="*/ 65 w 184"/>
                <a:gd name="T29" fmla="*/ 280 h 603"/>
                <a:gd name="T30" fmla="*/ 153 w 184"/>
                <a:gd name="T31" fmla="*/ 3 h 603"/>
                <a:gd name="T32" fmla="*/ 127 w 184"/>
                <a:gd name="T3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4" h="603">
                  <a:moveTo>
                    <a:pt x="127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1"/>
                    <a:pt x="77" y="2"/>
                    <a:pt x="77" y="3"/>
                  </a:cubicBezTo>
                  <a:cubicBezTo>
                    <a:pt x="28" y="84"/>
                    <a:pt x="0" y="178"/>
                    <a:pt x="0" y="280"/>
                  </a:cubicBezTo>
                  <a:cubicBezTo>
                    <a:pt x="0" y="320"/>
                    <a:pt x="5" y="360"/>
                    <a:pt x="13" y="39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8"/>
                    <a:pt x="13" y="398"/>
                    <a:pt x="13" y="398"/>
                  </a:cubicBezTo>
                  <a:cubicBezTo>
                    <a:pt x="13" y="398"/>
                    <a:pt x="13" y="399"/>
                    <a:pt x="14" y="399"/>
                  </a:cubicBezTo>
                  <a:cubicBezTo>
                    <a:pt x="24" y="399"/>
                    <a:pt x="24" y="399"/>
                    <a:pt x="24" y="399"/>
                  </a:cubicBezTo>
                  <a:cubicBezTo>
                    <a:pt x="21" y="399"/>
                    <a:pt x="17" y="399"/>
                    <a:pt x="14" y="400"/>
                  </a:cubicBezTo>
                  <a:cubicBezTo>
                    <a:pt x="30" y="473"/>
                    <a:pt x="62" y="541"/>
                    <a:pt x="105" y="599"/>
                  </a:cubicBezTo>
                  <a:cubicBezTo>
                    <a:pt x="106" y="601"/>
                    <a:pt x="107" y="602"/>
                    <a:pt x="108" y="603"/>
                  </a:cubicBezTo>
                  <a:cubicBezTo>
                    <a:pt x="141" y="603"/>
                    <a:pt x="141" y="603"/>
                    <a:pt x="141" y="603"/>
                  </a:cubicBezTo>
                  <a:cubicBezTo>
                    <a:pt x="156" y="603"/>
                    <a:pt x="171" y="600"/>
                    <a:pt x="184" y="594"/>
                  </a:cubicBezTo>
                  <a:cubicBezTo>
                    <a:pt x="110" y="510"/>
                    <a:pt x="65" y="400"/>
                    <a:pt x="65" y="280"/>
                  </a:cubicBezTo>
                  <a:cubicBezTo>
                    <a:pt x="65" y="176"/>
                    <a:pt x="97" y="81"/>
                    <a:pt x="153" y="3"/>
                  </a:cubicBezTo>
                  <a:cubicBezTo>
                    <a:pt x="145" y="1"/>
                    <a:pt x="136" y="0"/>
                    <a:pt x="127" y="0"/>
                  </a:cubicBezTo>
                </a:path>
              </a:pathLst>
            </a:custGeom>
            <a:solidFill>
              <a:srgbClr val="DA8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15700375" y="6526213"/>
              <a:ext cx="315913" cy="1666875"/>
            </a:xfrm>
            <a:custGeom>
              <a:avLst/>
              <a:gdLst>
                <a:gd name="T0" fmla="*/ 20 w 114"/>
                <a:gd name="T1" fmla="*/ 400 h 603"/>
                <a:gd name="T2" fmla="*/ 14 w 114"/>
                <a:gd name="T3" fmla="*/ 401 h 603"/>
                <a:gd name="T4" fmla="*/ 107 w 114"/>
                <a:gd name="T5" fmla="*/ 603 h 603"/>
                <a:gd name="T6" fmla="*/ 114 w 114"/>
                <a:gd name="T7" fmla="*/ 603 h 603"/>
                <a:gd name="T8" fmla="*/ 111 w 114"/>
                <a:gd name="T9" fmla="*/ 599 h 603"/>
                <a:gd name="T10" fmla="*/ 20 w 114"/>
                <a:gd name="T11" fmla="*/ 400 h 603"/>
                <a:gd name="T12" fmla="*/ 84 w 114"/>
                <a:gd name="T13" fmla="*/ 0 h 603"/>
                <a:gd name="T14" fmla="*/ 77 w 114"/>
                <a:gd name="T15" fmla="*/ 0 h 603"/>
                <a:gd name="T16" fmla="*/ 0 w 114"/>
                <a:gd name="T17" fmla="*/ 280 h 603"/>
                <a:gd name="T18" fmla="*/ 13 w 114"/>
                <a:gd name="T19" fmla="*/ 399 h 603"/>
                <a:gd name="T20" fmla="*/ 20 w 114"/>
                <a:gd name="T21" fmla="*/ 399 h 603"/>
                <a:gd name="T22" fmla="*/ 19 w 114"/>
                <a:gd name="T23" fmla="*/ 398 h 603"/>
                <a:gd name="T24" fmla="*/ 19 w 114"/>
                <a:gd name="T25" fmla="*/ 398 h 603"/>
                <a:gd name="T26" fmla="*/ 19 w 114"/>
                <a:gd name="T27" fmla="*/ 398 h 603"/>
                <a:gd name="T28" fmla="*/ 6 w 114"/>
                <a:gd name="T29" fmla="*/ 280 h 603"/>
                <a:gd name="T30" fmla="*/ 83 w 114"/>
                <a:gd name="T31" fmla="*/ 3 h 603"/>
                <a:gd name="T32" fmla="*/ 84 w 114"/>
                <a:gd name="T3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603">
                  <a:moveTo>
                    <a:pt x="20" y="400"/>
                  </a:moveTo>
                  <a:cubicBezTo>
                    <a:pt x="18" y="400"/>
                    <a:pt x="16" y="400"/>
                    <a:pt x="14" y="401"/>
                  </a:cubicBezTo>
                  <a:cubicBezTo>
                    <a:pt x="31" y="475"/>
                    <a:pt x="63" y="544"/>
                    <a:pt x="107" y="603"/>
                  </a:cubicBezTo>
                  <a:cubicBezTo>
                    <a:pt x="114" y="603"/>
                    <a:pt x="114" y="603"/>
                    <a:pt x="114" y="603"/>
                  </a:cubicBezTo>
                  <a:cubicBezTo>
                    <a:pt x="113" y="602"/>
                    <a:pt x="112" y="601"/>
                    <a:pt x="111" y="599"/>
                  </a:cubicBezTo>
                  <a:cubicBezTo>
                    <a:pt x="68" y="541"/>
                    <a:pt x="36" y="473"/>
                    <a:pt x="20" y="400"/>
                  </a:cubicBezTo>
                  <a:moveTo>
                    <a:pt x="84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28" y="82"/>
                    <a:pt x="0" y="177"/>
                    <a:pt x="0" y="280"/>
                  </a:cubicBezTo>
                  <a:cubicBezTo>
                    <a:pt x="0" y="321"/>
                    <a:pt x="5" y="361"/>
                    <a:pt x="13" y="399"/>
                  </a:cubicBezTo>
                  <a:cubicBezTo>
                    <a:pt x="20" y="399"/>
                    <a:pt x="20" y="399"/>
                    <a:pt x="20" y="399"/>
                  </a:cubicBezTo>
                  <a:cubicBezTo>
                    <a:pt x="19" y="399"/>
                    <a:pt x="19" y="398"/>
                    <a:pt x="19" y="398"/>
                  </a:cubicBezTo>
                  <a:cubicBezTo>
                    <a:pt x="19" y="398"/>
                    <a:pt x="19" y="398"/>
                    <a:pt x="19" y="398"/>
                  </a:cubicBezTo>
                  <a:cubicBezTo>
                    <a:pt x="19" y="398"/>
                    <a:pt x="19" y="398"/>
                    <a:pt x="19" y="398"/>
                  </a:cubicBezTo>
                  <a:cubicBezTo>
                    <a:pt x="11" y="360"/>
                    <a:pt x="6" y="320"/>
                    <a:pt x="6" y="280"/>
                  </a:cubicBezTo>
                  <a:cubicBezTo>
                    <a:pt x="6" y="178"/>
                    <a:pt x="34" y="84"/>
                    <a:pt x="83" y="3"/>
                  </a:cubicBezTo>
                  <a:cubicBezTo>
                    <a:pt x="83" y="2"/>
                    <a:pt x="84" y="1"/>
                    <a:pt x="84" y="0"/>
                  </a:cubicBezTo>
                </a:path>
              </a:pathLst>
            </a:custGeom>
            <a:solidFill>
              <a:srgbClr val="560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5930563" y="6545263"/>
              <a:ext cx="457200" cy="1606550"/>
            </a:xfrm>
            <a:custGeom>
              <a:avLst/>
              <a:gdLst>
                <a:gd name="T0" fmla="*/ 88 w 166"/>
                <a:gd name="T1" fmla="*/ 0 h 581"/>
                <a:gd name="T2" fmla="*/ 0 w 166"/>
                <a:gd name="T3" fmla="*/ 273 h 581"/>
                <a:gd name="T4" fmla="*/ 117 w 166"/>
                <a:gd name="T5" fmla="*/ 581 h 581"/>
                <a:gd name="T6" fmla="*/ 166 w 166"/>
                <a:gd name="T7" fmla="*/ 494 h 581"/>
                <a:gd name="T8" fmla="*/ 136 w 166"/>
                <a:gd name="T9" fmla="*/ 422 h 581"/>
                <a:gd name="T10" fmla="*/ 64 w 166"/>
                <a:gd name="T11" fmla="*/ 392 h 581"/>
                <a:gd name="T12" fmla="*/ 35 w 166"/>
                <a:gd name="T13" fmla="*/ 392 h 581"/>
                <a:gd name="T14" fmla="*/ 137 w 166"/>
                <a:gd name="T15" fmla="*/ 290 h 581"/>
                <a:gd name="T16" fmla="*/ 118 w 166"/>
                <a:gd name="T17" fmla="*/ 231 h 581"/>
                <a:gd name="T18" fmla="*/ 70 w 166"/>
                <a:gd name="T19" fmla="*/ 195 h 581"/>
                <a:gd name="T20" fmla="*/ 152 w 166"/>
                <a:gd name="T21" fmla="*/ 95 h 581"/>
                <a:gd name="T22" fmla="*/ 152 w 166"/>
                <a:gd name="T23" fmla="*/ 95 h 581"/>
                <a:gd name="T24" fmla="*/ 88 w 166"/>
                <a:gd name="T25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581">
                  <a:moveTo>
                    <a:pt x="88" y="0"/>
                  </a:moveTo>
                  <a:cubicBezTo>
                    <a:pt x="32" y="77"/>
                    <a:pt x="0" y="171"/>
                    <a:pt x="0" y="273"/>
                  </a:cubicBezTo>
                  <a:cubicBezTo>
                    <a:pt x="0" y="391"/>
                    <a:pt x="44" y="499"/>
                    <a:pt x="117" y="581"/>
                  </a:cubicBezTo>
                  <a:cubicBezTo>
                    <a:pt x="147" y="563"/>
                    <a:pt x="166" y="531"/>
                    <a:pt x="166" y="494"/>
                  </a:cubicBezTo>
                  <a:cubicBezTo>
                    <a:pt x="166" y="466"/>
                    <a:pt x="155" y="440"/>
                    <a:pt x="136" y="422"/>
                  </a:cubicBezTo>
                  <a:cubicBezTo>
                    <a:pt x="118" y="404"/>
                    <a:pt x="92" y="392"/>
                    <a:pt x="64" y="392"/>
                  </a:cubicBezTo>
                  <a:cubicBezTo>
                    <a:pt x="35" y="392"/>
                    <a:pt x="35" y="392"/>
                    <a:pt x="35" y="392"/>
                  </a:cubicBezTo>
                  <a:cubicBezTo>
                    <a:pt x="91" y="392"/>
                    <a:pt x="137" y="347"/>
                    <a:pt x="137" y="290"/>
                  </a:cubicBezTo>
                  <a:cubicBezTo>
                    <a:pt x="137" y="268"/>
                    <a:pt x="130" y="248"/>
                    <a:pt x="118" y="231"/>
                  </a:cubicBezTo>
                  <a:cubicBezTo>
                    <a:pt x="106" y="215"/>
                    <a:pt x="89" y="202"/>
                    <a:pt x="70" y="195"/>
                  </a:cubicBezTo>
                  <a:cubicBezTo>
                    <a:pt x="116" y="186"/>
                    <a:pt x="152" y="144"/>
                    <a:pt x="152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52"/>
                    <a:pt x="126" y="15"/>
                    <a:pt x="88" y="0"/>
                  </a:cubicBezTo>
                </a:path>
              </a:pathLst>
            </a:custGeom>
            <a:solidFill>
              <a:srgbClr val="DAC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5897225" y="6534150"/>
              <a:ext cx="355600" cy="1635125"/>
            </a:xfrm>
            <a:custGeom>
              <a:avLst/>
              <a:gdLst>
                <a:gd name="T0" fmla="*/ 88 w 129"/>
                <a:gd name="T1" fmla="*/ 0 h 591"/>
                <a:gd name="T2" fmla="*/ 0 w 129"/>
                <a:gd name="T3" fmla="*/ 277 h 591"/>
                <a:gd name="T4" fmla="*/ 119 w 129"/>
                <a:gd name="T5" fmla="*/ 591 h 591"/>
                <a:gd name="T6" fmla="*/ 129 w 129"/>
                <a:gd name="T7" fmla="*/ 585 h 591"/>
                <a:gd name="T8" fmla="*/ 12 w 129"/>
                <a:gd name="T9" fmla="*/ 277 h 591"/>
                <a:gd name="T10" fmla="*/ 100 w 129"/>
                <a:gd name="T11" fmla="*/ 4 h 591"/>
                <a:gd name="T12" fmla="*/ 88 w 129"/>
                <a:gd name="T13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591">
                  <a:moveTo>
                    <a:pt x="88" y="0"/>
                  </a:moveTo>
                  <a:cubicBezTo>
                    <a:pt x="32" y="78"/>
                    <a:pt x="0" y="173"/>
                    <a:pt x="0" y="277"/>
                  </a:cubicBezTo>
                  <a:cubicBezTo>
                    <a:pt x="0" y="397"/>
                    <a:pt x="45" y="507"/>
                    <a:pt x="119" y="591"/>
                  </a:cubicBezTo>
                  <a:cubicBezTo>
                    <a:pt x="122" y="589"/>
                    <a:pt x="126" y="587"/>
                    <a:pt x="129" y="585"/>
                  </a:cubicBezTo>
                  <a:cubicBezTo>
                    <a:pt x="56" y="503"/>
                    <a:pt x="12" y="395"/>
                    <a:pt x="12" y="277"/>
                  </a:cubicBezTo>
                  <a:cubicBezTo>
                    <a:pt x="12" y="175"/>
                    <a:pt x="44" y="81"/>
                    <a:pt x="100" y="4"/>
                  </a:cubicBezTo>
                  <a:cubicBezTo>
                    <a:pt x="96" y="3"/>
                    <a:pt x="92" y="1"/>
                    <a:pt x="88" y="0"/>
                  </a:cubicBezTo>
                </a:path>
              </a:pathLst>
            </a:custGeom>
            <a:solidFill>
              <a:srgbClr val="560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6783050" y="6661150"/>
              <a:ext cx="1076325" cy="1050925"/>
            </a:xfrm>
            <a:custGeom>
              <a:avLst/>
              <a:gdLst>
                <a:gd name="T0" fmla="*/ 0 w 678"/>
                <a:gd name="T1" fmla="*/ 662 h 662"/>
                <a:gd name="T2" fmla="*/ 678 w 678"/>
                <a:gd name="T3" fmla="*/ 0 h 662"/>
                <a:gd name="T4" fmla="*/ 0 w 678"/>
                <a:gd name="T5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8" h="662">
                  <a:moveTo>
                    <a:pt x="0" y="662"/>
                  </a:moveTo>
                  <a:lnTo>
                    <a:pt x="678" y="0"/>
                  </a:lnTo>
                  <a:lnTo>
                    <a:pt x="0" y="662"/>
                  </a:ln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16783050" y="6661150"/>
              <a:ext cx="1076325" cy="10509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6771938" y="6650038"/>
              <a:ext cx="1098550" cy="1073150"/>
            </a:xfrm>
            <a:custGeom>
              <a:avLst/>
              <a:gdLst>
                <a:gd name="T0" fmla="*/ 6 w 398"/>
                <a:gd name="T1" fmla="*/ 386 h 388"/>
                <a:gd name="T2" fmla="*/ 397 w 398"/>
                <a:gd name="T3" fmla="*/ 6 h 388"/>
                <a:gd name="T4" fmla="*/ 397 w 398"/>
                <a:gd name="T5" fmla="*/ 1 h 388"/>
                <a:gd name="T6" fmla="*/ 392 w 398"/>
                <a:gd name="T7" fmla="*/ 1 h 388"/>
                <a:gd name="T8" fmla="*/ 1 w 398"/>
                <a:gd name="T9" fmla="*/ 381 h 388"/>
                <a:gd name="T10" fmla="*/ 1 w 398"/>
                <a:gd name="T11" fmla="*/ 386 h 388"/>
                <a:gd name="T12" fmla="*/ 6 w 398"/>
                <a:gd name="T13" fmla="*/ 38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8" h="388">
                  <a:moveTo>
                    <a:pt x="6" y="386"/>
                  </a:moveTo>
                  <a:cubicBezTo>
                    <a:pt x="397" y="6"/>
                    <a:pt x="397" y="6"/>
                    <a:pt x="397" y="6"/>
                  </a:cubicBezTo>
                  <a:cubicBezTo>
                    <a:pt x="398" y="5"/>
                    <a:pt x="398" y="3"/>
                    <a:pt x="397" y="1"/>
                  </a:cubicBezTo>
                  <a:cubicBezTo>
                    <a:pt x="396" y="0"/>
                    <a:pt x="393" y="0"/>
                    <a:pt x="392" y="1"/>
                  </a:cubicBezTo>
                  <a:cubicBezTo>
                    <a:pt x="1" y="381"/>
                    <a:pt x="1" y="381"/>
                    <a:pt x="1" y="381"/>
                  </a:cubicBezTo>
                  <a:cubicBezTo>
                    <a:pt x="0" y="383"/>
                    <a:pt x="0" y="385"/>
                    <a:pt x="1" y="386"/>
                  </a:cubicBezTo>
                  <a:cubicBezTo>
                    <a:pt x="2" y="388"/>
                    <a:pt x="5" y="388"/>
                    <a:pt x="6" y="386"/>
                  </a:cubicBezTo>
                </a:path>
              </a:pathLst>
            </a:custGeom>
            <a:solidFill>
              <a:srgbClr val="E2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17133888" y="7227888"/>
              <a:ext cx="141288" cy="141288"/>
            </a:xfrm>
            <a:prstGeom prst="ellipse">
              <a:avLst/>
            </a:pr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7116425" y="7212013"/>
              <a:ext cx="174625" cy="174625"/>
            </a:xfrm>
            <a:custGeom>
              <a:avLst/>
              <a:gdLst>
                <a:gd name="T0" fmla="*/ 57 w 63"/>
                <a:gd name="T1" fmla="*/ 32 h 63"/>
                <a:gd name="T2" fmla="*/ 51 w 63"/>
                <a:gd name="T3" fmla="*/ 32 h 63"/>
                <a:gd name="T4" fmla="*/ 46 w 63"/>
                <a:gd name="T5" fmla="*/ 46 h 63"/>
                <a:gd name="T6" fmla="*/ 32 w 63"/>
                <a:gd name="T7" fmla="*/ 51 h 63"/>
                <a:gd name="T8" fmla="*/ 18 w 63"/>
                <a:gd name="T9" fmla="*/ 46 h 63"/>
                <a:gd name="T10" fmla="*/ 12 w 63"/>
                <a:gd name="T11" fmla="*/ 32 h 63"/>
                <a:gd name="T12" fmla="*/ 18 w 63"/>
                <a:gd name="T13" fmla="*/ 18 h 63"/>
                <a:gd name="T14" fmla="*/ 32 w 63"/>
                <a:gd name="T15" fmla="*/ 12 h 63"/>
                <a:gd name="T16" fmla="*/ 46 w 63"/>
                <a:gd name="T17" fmla="*/ 18 h 63"/>
                <a:gd name="T18" fmla="*/ 51 w 63"/>
                <a:gd name="T19" fmla="*/ 32 h 63"/>
                <a:gd name="T20" fmla="*/ 57 w 63"/>
                <a:gd name="T21" fmla="*/ 32 h 63"/>
                <a:gd name="T22" fmla="*/ 63 w 63"/>
                <a:gd name="T23" fmla="*/ 32 h 63"/>
                <a:gd name="T24" fmla="*/ 32 w 63"/>
                <a:gd name="T25" fmla="*/ 0 h 63"/>
                <a:gd name="T26" fmla="*/ 0 w 63"/>
                <a:gd name="T27" fmla="*/ 32 h 63"/>
                <a:gd name="T28" fmla="*/ 32 w 63"/>
                <a:gd name="T29" fmla="*/ 63 h 63"/>
                <a:gd name="T30" fmla="*/ 63 w 63"/>
                <a:gd name="T31" fmla="*/ 32 h 63"/>
                <a:gd name="T32" fmla="*/ 57 w 63"/>
                <a:gd name="T33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3">
                  <a:moveTo>
                    <a:pt x="57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7"/>
                    <a:pt x="49" y="42"/>
                    <a:pt x="46" y="46"/>
                  </a:cubicBezTo>
                  <a:cubicBezTo>
                    <a:pt x="42" y="49"/>
                    <a:pt x="37" y="51"/>
                    <a:pt x="32" y="51"/>
                  </a:cubicBezTo>
                  <a:cubicBezTo>
                    <a:pt x="26" y="51"/>
                    <a:pt x="21" y="49"/>
                    <a:pt x="18" y="46"/>
                  </a:cubicBezTo>
                  <a:cubicBezTo>
                    <a:pt x="14" y="42"/>
                    <a:pt x="12" y="37"/>
                    <a:pt x="12" y="32"/>
                  </a:cubicBezTo>
                  <a:cubicBezTo>
                    <a:pt x="12" y="26"/>
                    <a:pt x="14" y="21"/>
                    <a:pt x="18" y="18"/>
                  </a:cubicBezTo>
                  <a:cubicBezTo>
                    <a:pt x="21" y="14"/>
                    <a:pt x="26" y="12"/>
                    <a:pt x="32" y="12"/>
                  </a:cubicBezTo>
                  <a:cubicBezTo>
                    <a:pt x="37" y="12"/>
                    <a:pt x="42" y="14"/>
                    <a:pt x="46" y="18"/>
                  </a:cubicBezTo>
                  <a:cubicBezTo>
                    <a:pt x="49" y="21"/>
                    <a:pt x="51" y="26"/>
                    <a:pt x="51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49" y="63"/>
                    <a:pt x="63" y="49"/>
                    <a:pt x="63" y="32"/>
                  </a:cubicBezTo>
                  <a:lnTo>
                    <a:pt x="57" y="32"/>
                  </a:ln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16703675" y="7699375"/>
              <a:ext cx="87313" cy="85725"/>
            </a:xfrm>
            <a:prstGeom prst="ellipse">
              <a:avLst/>
            </a:prstGeom>
            <a:solidFill>
              <a:srgbClr val="E2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7122775" y="6518275"/>
              <a:ext cx="212725" cy="193675"/>
            </a:xfrm>
            <a:custGeom>
              <a:avLst/>
              <a:gdLst>
                <a:gd name="T0" fmla="*/ 2 w 77"/>
                <a:gd name="T1" fmla="*/ 7 h 70"/>
                <a:gd name="T2" fmla="*/ 71 w 77"/>
                <a:gd name="T3" fmla="*/ 69 h 70"/>
                <a:gd name="T4" fmla="*/ 76 w 77"/>
                <a:gd name="T5" fmla="*/ 69 h 70"/>
                <a:gd name="T6" fmla="*/ 76 w 77"/>
                <a:gd name="T7" fmla="*/ 64 h 70"/>
                <a:gd name="T8" fmla="*/ 6 w 77"/>
                <a:gd name="T9" fmla="*/ 2 h 70"/>
                <a:gd name="T10" fmla="*/ 1 w 77"/>
                <a:gd name="T11" fmla="*/ 2 h 70"/>
                <a:gd name="T12" fmla="*/ 2 w 77"/>
                <a:gd name="T13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0">
                  <a:moveTo>
                    <a:pt x="2" y="7"/>
                  </a:moveTo>
                  <a:cubicBezTo>
                    <a:pt x="71" y="69"/>
                    <a:pt x="71" y="69"/>
                    <a:pt x="71" y="69"/>
                  </a:cubicBezTo>
                  <a:cubicBezTo>
                    <a:pt x="73" y="70"/>
                    <a:pt x="75" y="70"/>
                    <a:pt x="76" y="69"/>
                  </a:cubicBezTo>
                  <a:cubicBezTo>
                    <a:pt x="77" y="67"/>
                    <a:pt x="77" y="65"/>
                    <a:pt x="76" y="6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3"/>
                    <a:pt x="0" y="6"/>
                    <a:pt x="2" y="7"/>
                  </a:cubicBezTo>
                </a:path>
              </a:pathLst>
            </a:custGeom>
            <a:solidFill>
              <a:srgbClr val="E2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7583150" y="6205538"/>
              <a:ext cx="88900" cy="88900"/>
            </a:xfrm>
            <a:custGeom>
              <a:avLst/>
              <a:gdLst>
                <a:gd name="T0" fmla="*/ 16 w 32"/>
                <a:gd name="T1" fmla="*/ 32 h 32"/>
                <a:gd name="T2" fmla="*/ 5 w 32"/>
                <a:gd name="T3" fmla="*/ 27 h 32"/>
                <a:gd name="T4" fmla="*/ 0 w 32"/>
                <a:gd name="T5" fmla="*/ 16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6 h 32"/>
                <a:gd name="T14" fmla="*/ 27 w 32"/>
                <a:gd name="T15" fmla="*/ 27 h 32"/>
                <a:gd name="T16" fmla="*/ 16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12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7" y="2"/>
                    <a:pt x="12" y="0"/>
                    <a:pt x="16" y="0"/>
                  </a:cubicBezTo>
                  <a:cubicBezTo>
                    <a:pt x="20" y="0"/>
                    <a:pt x="24" y="2"/>
                    <a:pt x="27" y="5"/>
                  </a:cubicBezTo>
                  <a:cubicBezTo>
                    <a:pt x="30" y="8"/>
                    <a:pt x="32" y="12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8199100" y="6813550"/>
              <a:ext cx="88900" cy="85725"/>
            </a:xfrm>
            <a:custGeom>
              <a:avLst/>
              <a:gdLst>
                <a:gd name="T0" fmla="*/ 16 w 32"/>
                <a:gd name="T1" fmla="*/ 31 h 31"/>
                <a:gd name="T2" fmla="*/ 5 w 32"/>
                <a:gd name="T3" fmla="*/ 27 h 31"/>
                <a:gd name="T4" fmla="*/ 0 w 32"/>
                <a:gd name="T5" fmla="*/ 16 h 31"/>
                <a:gd name="T6" fmla="*/ 5 w 32"/>
                <a:gd name="T7" fmla="*/ 4 h 31"/>
                <a:gd name="T8" fmla="*/ 16 w 32"/>
                <a:gd name="T9" fmla="*/ 0 h 31"/>
                <a:gd name="T10" fmla="*/ 27 w 32"/>
                <a:gd name="T11" fmla="*/ 4 h 31"/>
                <a:gd name="T12" fmla="*/ 32 w 32"/>
                <a:gd name="T13" fmla="*/ 16 h 31"/>
                <a:gd name="T14" fmla="*/ 27 w 32"/>
                <a:gd name="T15" fmla="*/ 27 h 31"/>
                <a:gd name="T16" fmla="*/ 16 w 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12" y="31"/>
                    <a:pt x="8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7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1"/>
                    <a:pt x="16" y="31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8207038" y="7678738"/>
              <a:ext cx="88900" cy="85725"/>
            </a:xfrm>
            <a:custGeom>
              <a:avLst/>
              <a:gdLst>
                <a:gd name="T0" fmla="*/ 16 w 32"/>
                <a:gd name="T1" fmla="*/ 31 h 31"/>
                <a:gd name="T2" fmla="*/ 5 w 32"/>
                <a:gd name="T3" fmla="*/ 27 h 31"/>
                <a:gd name="T4" fmla="*/ 0 w 32"/>
                <a:gd name="T5" fmla="*/ 16 h 31"/>
                <a:gd name="T6" fmla="*/ 5 w 32"/>
                <a:gd name="T7" fmla="*/ 4 h 31"/>
                <a:gd name="T8" fmla="*/ 16 w 32"/>
                <a:gd name="T9" fmla="*/ 0 h 31"/>
                <a:gd name="T10" fmla="*/ 27 w 32"/>
                <a:gd name="T11" fmla="*/ 4 h 31"/>
                <a:gd name="T12" fmla="*/ 32 w 32"/>
                <a:gd name="T13" fmla="*/ 16 h 31"/>
                <a:gd name="T14" fmla="*/ 27 w 32"/>
                <a:gd name="T15" fmla="*/ 27 h 31"/>
                <a:gd name="T16" fmla="*/ 16 w 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12" y="31"/>
                    <a:pt x="8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7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1"/>
                    <a:pt x="16" y="31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17602200" y="8296275"/>
              <a:ext cx="85725" cy="88900"/>
            </a:xfrm>
            <a:custGeom>
              <a:avLst/>
              <a:gdLst>
                <a:gd name="T0" fmla="*/ 16 w 31"/>
                <a:gd name="T1" fmla="*/ 32 h 32"/>
                <a:gd name="T2" fmla="*/ 4 w 31"/>
                <a:gd name="T3" fmla="*/ 27 h 32"/>
                <a:gd name="T4" fmla="*/ 0 w 31"/>
                <a:gd name="T5" fmla="*/ 16 h 32"/>
                <a:gd name="T6" fmla="*/ 4 w 31"/>
                <a:gd name="T7" fmla="*/ 5 h 32"/>
                <a:gd name="T8" fmla="*/ 16 w 31"/>
                <a:gd name="T9" fmla="*/ 0 h 32"/>
                <a:gd name="T10" fmla="*/ 27 w 31"/>
                <a:gd name="T11" fmla="*/ 5 h 32"/>
                <a:gd name="T12" fmla="*/ 31 w 31"/>
                <a:gd name="T13" fmla="*/ 16 h 32"/>
                <a:gd name="T14" fmla="*/ 27 w 31"/>
                <a:gd name="T15" fmla="*/ 27 h 32"/>
                <a:gd name="T16" fmla="*/ 16 w 3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6" y="32"/>
                  </a:moveTo>
                  <a:cubicBezTo>
                    <a:pt x="11" y="32"/>
                    <a:pt x="7" y="30"/>
                    <a:pt x="4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7" y="2"/>
                    <a:pt x="11" y="0"/>
                    <a:pt x="16" y="0"/>
                  </a:cubicBezTo>
                  <a:cubicBezTo>
                    <a:pt x="20" y="0"/>
                    <a:pt x="24" y="2"/>
                    <a:pt x="27" y="5"/>
                  </a:cubicBezTo>
                  <a:cubicBezTo>
                    <a:pt x="30" y="8"/>
                    <a:pt x="31" y="12"/>
                    <a:pt x="31" y="16"/>
                  </a:cubicBezTo>
                  <a:cubicBezTo>
                    <a:pt x="31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6738600" y="8304213"/>
              <a:ext cx="85725" cy="88900"/>
            </a:xfrm>
            <a:custGeom>
              <a:avLst/>
              <a:gdLst>
                <a:gd name="T0" fmla="*/ 16 w 31"/>
                <a:gd name="T1" fmla="*/ 32 h 32"/>
                <a:gd name="T2" fmla="*/ 4 w 31"/>
                <a:gd name="T3" fmla="*/ 27 h 32"/>
                <a:gd name="T4" fmla="*/ 0 w 31"/>
                <a:gd name="T5" fmla="*/ 16 h 32"/>
                <a:gd name="T6" fmla="*/ 4 w 31"/>
                <a:gd name="T7" fmla="*/ 5 h 32"/>
                <a:gd name="T8" fmla="*/ 16 w 31"/>
                <a:gd name="T9" fmla="*/ 0 h 32"/>
                <a:gd name="T10" fmla="*/ 27 w 31"/>
                <a:gd name="T11" fmla="*/ 5 h 32"/>
                <a:gd name="T12" fmla="*/ 31 w 31"/>
                <a:gd name="T13" fmla="*/ 16 h 32"/>
                <a:gd name="T14" fmla="*/ 27 w 31"/>
                <a:gd name="T15" fmla="*/ 27 h 32"/>
                <a:gd name="T16" fmla="*/ 16 w 3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6" y="32"/>
                  </a:move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ubicBezTo>
                    <a:pt x="0" y="12"/>
                    <a:pt x="1" y="8"/>
                    <a:pt x="4" y="5"/>
                  </a:cubicBezTo>
                  <a:cubicBezTo>
                    <a:pt x="7" y="2"/>
                    <a:pt x="11" y="0"/>
                    <a:pt x="16" y="0"/>
                  </a:cubicBezTo>
                  <a:cubicBezTo>
                    <a:pt x="20" y="0"/>
                    <a:pt x="24" y="2"/>
                    <a:pt x="27" y="5"/>
                  </a:cubicBezTo>
                  <a:cubicBezTo>
                    <a:pt x="30" y="8"/>
                    <a:pt x="31" y="12"/>
                    <a:pt x="31" y="16"/>
                  </a:cubicBezTo>
                  <a:cubicBezTo>
                    <a:pt x="31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16121063" y="7699375"/>
              <a:ext cx="87313" cy="85725"/>
            </a:xfrm>
            <a:custGeom>
              <a:avLst/>
              <a:gdLst>
                <a:gd name="T0" fmla="*/ 16 w 32"/>
                <a:gd name="T1" fmla="*/ 31 h 31"/>
                <a:gd name="T2" fmla="*/ 5 w 32"/>
                <a:gd name="T3" fmla="*/ 27 h 31"/>
                <a:gd name="T4" fmla="*/ 0 w 32"/>
                <a:gd name="T5" fmla="*/ 16 h 31"/>
                <a:gd name="T6" fmla="*/ 5 w 32"/>
                <a:gd name="T7" fmla="*/ 4 h 31"/>
                <a:gd name="T8" fmla="*/ 16 w 32"/>
                <a:gd name="T9" fmla="*/ 0 h 31"/>
                <a:gd name="T10" fmla="*/ 27 w 32"/>
                <a:gd name="T11" fmla="*/ 4 h 31"/>
                <a:gd name="T12" fmla="*/ 32 w 32"/>
                <a:gd name="T13" fmla="*/ 16 h 31"/>
                <a:gd name="T14" fmla="*/ 27 w 32"/>
                <a:gd name="T15" fmla="*/ 27 h 31"/>
                <a:gd name="T16" fmla="*/ 16 w 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12" y="31"/>
                    <a:pt x="8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7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1"/>
                    <a:pt x="16" y="31"/>
                  </a:cubicBez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16103600" y="7681913"/>
              <a:ext cx="122238" cy="119063"/>
            </a:xfrm>
            <a:custGeom>
              <a:avLst/>
              <a:gdLst>
                <a:gd name="T0" fmla="*/ 22 w 44"/>
                <a:gd name="T1" fmla="*/ 37 h 43"/>
                <a:gd name="T2" fmla="*/ 22 w 44"/>
                <a:gd name="T3" fmla="*/ 31 h 43"/>
                <a:gd name="T4" fmla="*/ 15 w 44"/>
                <a:gd name="T5" fmla="*/ 29 h 43"/>
                <a:gd name="T6" fmla="*/ 15 w 44"/>
                <a:gd name="T7" fmla="*/ 28 h 43"/>
                <a:gd name="T8" fmla="*/ 15 w 44"/>
                <a:gd name="T9" fmla="*/ 28 h 43"/>
                <a:gd name="T10" fmla="*/ 12 w 44"/>
                <a:gd name="T11" fmla="*/ 22 h 43"/>
                <a:gd name="T12" fmla="*/ 15 w 44"/>
                <a:gd name="T13" fmla="*/ 15 h 43"/>
                <a:gd name="T14" fmla="*/ 15 w 44"/>
                <a:gd name="T15" fmla="*/ 15 h 43"/>
                <a:gd name="T16" fmla="*/ 15 w 44"/>
                <a:gd name="T17" fmla="*/ 15 h 43"/>
                <a:gd name="T18" fmla="*/ 22 w 44"/>
                <a:gd name="T19" fmla="*/ 12 h 43"/>
                <a:gd name="T20" fmla="*/ 29 w 44"/>
                <a:gd name="T21" fmla="*/ 15 h 43"/>
                <a:gd name="T22" fmla="*/ 29 w 44"/>
                <a:gd name="T23" fmla="*/ 15 h 43"/>
                <a:gd name="T24" fmla="*/ 29 w 44"/>
                <a:gd name="T25" fmla="*/ 15 h 43"/>
                <a:gd name="T26" fmla="*/ 32 w 44"/>
                <a:gd name="T27" fmla="*/ 22 h 43"/>
                <a:gd name="T28" fmla="*/ 29 w 44"/>
                <a:gd name="T29" fmla="*/ 28 h 43"/>
                <a:gd name="T30" fmla="*/ 29 w 44"/>
                <a:gd name="T31" fmla="*/ 28 h 43"/>
                <a:gd name="T32" fmla="*/ 29 w 44"/>
                <a:gd name="T33" fmla="*/ 29 h 43"/>
                <a:gd name="T34" fmla="*/ 22 w 44"/>
                <a:gd name="T35" fmla="*/ 31 h 43"/>
                <a:gd name="T36" fmla="*/ 22 w 44"/>
                <a:gd name="T37" fmla="*/ 37 h 43"/>
                <a:gd name="T38" fmla="*/ 22 w 44"/>
                <a:gd name="T39" fmla="*/ 43 h 43"/>
                <a:gd name="T40" fmla="*/ 38 w 44"/>
                <a:gd name="T41" fmla="*/ 37 h 43"/>
                <a:gd name="T42" fmla="*/ 33 w 44"/>
                <a:gd name="T43" fmla="*/ 33 h 43"/>
                <a:gd name="T44" fmla="*/ 38 w 44"/>
                <a:gd name="T45" fmla="*/ 37 h 43"/>
                <a:gd name="T46" fmla="*/ 44 w 44"/>
                <a:gd name="T47" fmla="*/ 22 h 43"/>
                <a:gd name="T48" fmla="*/ 38 w 44"/>
                <a:gd name="T49" fmla="*/ 6 h 43"/>
                <a:gd name="T50" fmla="*/ 33 w 44"/>
                <a:gd name="T51" fmla="*/ 10 h 43"/>
                <a:gd name="T52" fmla="*/ 38 w 44"/>
                <a:gd name="T53" fmla="*/ 6 h 43"/>
                <a:gd name="T54" fmla="*/ 22 w 44"/>
                <a:gd name="T55" fmla="*/ 0 h 43"/>
                <a:gd name="T56" fmla="*/ 7 w 44"/>
                <a:gd name="T57" fmla="*/ 6 h 43"/>
                <a:gd name="T58" fmla="*/ 11 w 44"/>
                <a:gd name="T59" fmla="*/ 10 h 43"/>
                <a:gd name="T60" fmla="*/ 7 w 44"/>
                <a:gd name="T61" fmla="*/ 6 h 43"/>
                <a:gd name="T62" fmla="*/ 0 w 44"/>
                <a:gd name="T63" fmla="*/ 22 h 43"/>
                <a:gd name="T64" fmla="*/ 7 w 44"/>
                <a:gd name="T65" fmla="*/ 37 h 43"/>
                <a:gd name="T66" fmla="*/ 11 w 44"/>
                <a:gd name="T67" fmla="*/ 33 h 43"/>
                <a:gd name="T68" fmla="*/ 7 w 44"/>
                <a:gd name="T69" fmla="*/ 37 h 43"/>
                <a:gd name="T70" fmla="*/ 22 w 44"/>
                <a:gd name="T71" fmla="*/ 43 h 43"/>
                <a:gd name="T72" fmla="*/ 22 w 44"/>
                <a:gd name="T73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43">
                  <a:moveTo>
                    <a:pt x="22" y="37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0" y="31"/>
                    <a:pt x="17" y="30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3" y="27"/>
                    <a:pt x="12" y="24"/>
                    <a:pt x="12" y="22"/>
                  </a:cubicBezTo>
                  <a:cubicBezTo>
                    <a:pt x="12" y="19"/>
                    <a:pt x="13" y="16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7" y="13"/>
                    <a:pt x="20" y="12"/>
                    <a:pt x="22" y="12"/>
                  </a:cubicBezTo>
                  <a:cubicBezTo>
                    <a:pt x="25" y="12"/>
                    <a:pt x="27" y="13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2" y="19"/>
                    <a:pt x="32" y="22"/>
                  </a:cubicBezTo>
                  <a:cubicBezTo>
                    <a:pt x="32" y="24"/>
                    <a:pt x="31" y="27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7" y="30"/>
                    <a:pt x="25" y="31"/>
                    <a:pt x="22" y="31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8" y="43"/>
                    <a:pt x="34" y="41"/>
                    <a:pt x="38" y="37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2" y="33"/>
                    <a:pt x="44" y="27"/>
                    <a:pt x="44" y="22"/>
                  </a:cubicBezTo>
                  <a:cubicBezTo>
                    <a:pt x="44" y="16"/>
                    <a:pt x="42" y="10"/>
                    <a:pt x="38" y="6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4" y="2"/>
                    <a:pt x="28" y="0"/>
                    <a:pt x="22" y="0"/>
                  </a:cubicBezTo>
                  <a:cubicBezTo>
                    <a:pt x="16" y="0"/>
                    <a:pt x="11" y="2"/>
                    <a:pt x="7" y="6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" y="10"/>
                    <a:pt x="0" y="16"/>
                    <a:pt x="0" y="22"/>
                  </a:cubicBezTo>
                  <a:cubicBezTo>
                    <a:pt x="0" y="27"/>
                    <a:pt x="3" y="33"/>
                    <a:pt x="7" y="3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1" y="41"/>
                    <a:pt x="16" y="43"/>
                    <a:pt x="22" y="43"/>
                  </a:cubicBezTo>
                  <a:lnTo>
                    <a:pt x="22" y="37"/>
                  </a:ln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6111538" y="6832600"/>
              <a:ext cx="88900" cy="85725"/>
            </a:xfrm>
            <a:custGeom>
              <a:avLst/>
              <a:gdLst>
                <a:gd name="T0" fmla="*/ 16 w 32"/>
                <a:gd name="T1" fmla="*/ 31 h 31"/>
                <a:gd name="T2" fmla="*/ 5 w 32"/>
                <a:gd name="T3" fmla="*/ 27 h 31"/>
                <a:gd name="T4" fmla="*/ 0 w 32"/>
                <a:gd name="T5" fmla="*/ 15 h 31"/>
                <a:gd name="T6" fmla="*/ 5 w 32"/>
                <a:gd name="T7" fmla="*/ 4 h 31"/>
                <a:gd name="T8" fmla="*/ 16 w 32"/>
                <a:gd name="T9" fmla="*/ 0 h 31"/>
                <a:gd name="T10" fmla="*/ 28 w 32"/>
                <a:gd name="T11" fmla="*/ 4 h 31"/>
                <a:gd name="T12" fmla="*/ 32 w 32"/>
                <a:gd name="T13" fmla="*/ 15 h 31"/>
                <a:gd name="T14" fmla="*/ 28 w 32"/>
                <a:gd name="T15" fmla="*/ 27 h 31"/>
                <a:gd name="T16" fmla="*/ 16 w 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12" y="31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5" y="1"/>
                    <a:pt x="28" y="4"/>
                  </a:cubicBezTo>
                  <a:cubicBezTo>
                    <a:pt x="30" y="7"/>
                    <a:pt x="32" y="11"/>
                    <a:pt x="32" y="15"/>
                  </a:cubicBezTo>
                  <a:cubicBezTo>
                    <a:pt x="32" y="20"/>
                    <a:pt x="30" y="24"/>
                    <a:pt x="28" y="27"/>
                  </a:cubicBezTo>
                  <a:cubicBezTo>
                    <a:pt x="25" y="30"/>
                    <a:pt x="20" y="31"/>
                    <a:pt x="16" y="31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6719550" y="6213475"/>
              <a:ext cx="88900" cy="88900"/>
            </a:xfrm>
            <a:custGeom>
              <a:avLst/>
              <a:gdLst>
                <a:gd name="T0" fmla="*/ 16 w 32"/>
                <a:gd name="T1" fmla="*/ 32 h 32"/>
                <a:gd name="T2" fmla="*/ 4 w 32"/>
                <a:gd name="T3" fmla="*/ 27 h 32"/>
                <a:gd name="T4" fmla="*/ 0 w 32"/>
                <a:gd name="T5" fmla="*/ 16 h 32"/>
                <a:gd name="T6" fmla="*/ 4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6 h 32"/>
                <a:gd name="T14" fmla="*/ 27 w 32"/>
                <a:gd name="T15" fmla="*/ 27 h 32"/>
                <a:gd name="T16" fmla="*/ 16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12" y="32"/>
                    <a:pt x="7" y="30"/>
                    <a:pt x="4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2"/>
                    <a:pt x="2" y="8"/>
                    <a:pt x="4" y="5"/>
                  </a:cubicBezTo>
                  <a:cubicBezTo>
                    <a:pt x="7" y="2"/>
                    <a:pt x="11" y="0"/>
                    <a:pt x="16" y="0"/>
                  </a:cubicBezTo>
                  <a:cubicBezTo>
                    <a:pt x="20" y="0"/>
                    <a:pt x="24" y="2"/>
                    <a:pt x="27" y="5"/>
                  </a:cubicBezTo>
                  <a:cubicBezTo>
                    <a:pt x="30" y="8"/>
                    <a:pt x="32" y="12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7160875" y="6124575"/>
              <a:ext cx="85725" cy="85725"/>
            </a:xfrm>
            <a:custGeom>
              <a:avLst/>
              <a:gdLst>
                <a:gd name="T0" fmla="*/ 16 w 31"/>
                <a:gd name="T1" fmla="*/ 31 h 31"/>
                <a:gd name="T2" fmla="*/ 4 w 31"/>
                <a:gd name="T3" fmla="*/ 27 h 31"/>
                <a:gd name="T4" fmla="*/ 0 w 31"/>
                <a:gd name="T5" fmla="*/ 15 h 31"/>
                <a:gd name="T6" fmla="*/ 4 w 31"/>
                <a:gd name="T7" fmla="*/ 4 h 31"/>
                <a:gd name="T8" fmla="*/ 16 w 31"/>
                <a:gd name="T9" fmla="*/ 0 h 31"/>
                <a:gd name="T10" fmla="*/ 27 w 31"/>
                <a:gd name="T11" fmla="*/ 4 h 31"/>
                <a:gd name="T12" fmla="*/ 31 w 31"/>
                <a:gd name="T13" fmla="*/ 15 h 31"/>
                <a:gd name="T14" fmla="*/ 27 w 31"/>
                <a:gd name="T15" fmla="*/ 27 h 31"/>
                <a:gd name="T16" fmla="*/ 16 w 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11" y="31"/>
                    <a:pt x="7" y="30"/>
                    <a:pt x="4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4" y="4"/>
                  </a:cubicBezTo>
                  <a:cubicBezTo>
                    <a:pt x="7" y="1"/>
                    <a:pt x="11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7"/>
                    <a:pt x="31" y="11"/>
                    <a:pt x="31" y="15"/>
                  </a:cubicBezTo>
                  <a:cubicBezTo>
                    <a:pt x="31" y="20"/>
                    <a:pt x="30" y="24"/>
                    <a:pt x="27" y="27"/>
                  </a:cubicBezTo>
                  <a:cubicBezTo>
                    <a:pt x="24" y="30"/>
                    <a:pt x="20" y="31"/>
                    <a:pt x="16" y="31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7959388" y="6454775"/>
              <a:ext cx="87313" cy="87313"/>
            </a:xfrm>
            <a:custGeom>
              <a:avLst/>
              <a:gdLst>
                <a:gd name="T0" fmla="*/ 16 w 32"/>
                <a:gd name="T1" fmla="*/ 32 h 32"/>
                <a:gd name="T2" fmla="*/ 5 w 32"/>
                <a:gd name="T3" fmla="*/ 27 h 32"/>
                <a:gd name="T4" fmla="*/ 0 w 32"/>
                <a:gd name="T5" fmla="*/ 16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6 h 32"/>
                <a:gd name="T14" fmla="*/ 27 w 32"/>
                <a:gd name="T15" fmla="*/ 27 h 32"/>
                <a:gd name="T16" fmla="*/ 16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12" y="32"/>
                    <a:pt x="8" y="30"/>
                    <a:pt x="5" y="27"/>
                  </a:cubicBezTo>
                  <a:cubicBezTo>
                    <a:pt x="2" y="25"/>
                    <a:pt x="0" y="20"/>
                    <a:pt x="0" y="16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0" y="0"/>
                    <a:pt x="24" y="2"/>
                    <a:pt x="27" y="5"/>
                  </a:cubicBezTo>
                  <a:cubicBezTo>
                    <a:pt x="30" y="8"/>
                    <a:pt x="32" y="12"/>
                    <a:pt x="32" y="16"/>
                  </a:cubicBezTo>
                  <a:cubicBezTo>
                    <a:pt x="32" y="20"/>
                    <a:pt x="30" y="25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18289588" y="7256463"/>
              <a:ext cx="88900" cy="85725"/>
            </a:xfrm>
            <a:custGeom>
              <a:avLst/>
              <a:gdLst>
                <a:gd name="T0" fmla="*/ 16 w 32"/>
                <a:gd name="T1" fmla="*/ 31 h 31"/>
                <a:gd name="T2" fmla="*/ 5 w 32"/>
                <a:gd name="T3" fmla="*/ 27 h 31"/>
                <a:gd name="T4" fmla="*/ 0 w 32"/>
                <a:gd name="T5" fmla="*/ 16 h 31"/>
                <a:gd name="T6" fmla="*/ 5 w 32"/>
                <a:gd name="T7" fmla="*/ 4 h 31"/>
                <a:gd name="T8" fmla="*/ 16 w 32"/>
                <a:gd name="T9" fmla="*/ 0 h 31"/>
                <a:gd name="T10" fmla="*/ 27 w 32"/>
                <a:gd name="T11" fmla="*/ 4 h 31"/>
                <a:gd name="T12" fmla="*/ 32 w 32"/>
                <a:gd name="T13" fmla="*/ 16 h 31"/>
                <a:gd name="T14" fmla="*/ 27 w 32"/>
                <a:gd name="T15" fmla="*/ 27 h 31"/>
                <a:gd name="T16" fmla="*/ 16 w 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16" y="31"/>
                  </a:moveTo>
                  <a:cubicBezTo>
                    <a:pt x="12" y="31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7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7"/>
                    <a:pt x="32" y="11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1"/>
                    <a:pt x="16" y="31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17959388" y="8054975"/>
              <a:ext cx="87313" cy="88900"/>
            </a:xfrm>
            <a:custGeom>
              <a:avLst/>
              <a:gdLst>
                <a:gd name="T0" fmla="*/ 16 w 32"/>
                <a:gd name="T1" fmla="*/ 32 h 32"/>
                <a:gd name="T2" fmla="*/ 5 w 32"/>
                <a:gd name="T3" fmla="*/ 27 h 32"/>
                <a:gd name="T4" fmla="*/ 0 w 32"/>
                <a:gd name="T5" fmla="*/ 16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6 h 32"/>
                <a:gd name="T14" fmla="*/ 27 w 32"/>
                <a:gd name="T15" fmla="*/ 27 h 32"/>
                <a:gd name="T16" fmla="*/ 16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0" y="0"/>
                    <a:pt x="24" y="2"/>
                    <a:pt x="27" y="5"/>
                  </a:cubicBezTo>
                  <a:cubicBezTo>
                    <a:pt x="30" y="8"/>
                    <a:pt x="32" y="12"/>
                    <a:pt x="32" y="16"/>
                  </a:cubicBezTo>
                  <a:cubicBezTo>
                    <a:pt x="32" y="20"/>
                    <a:pt x="30" y="24"/>
                    <a:pt x="27" y="27"/>
                  </a:cubicBezTo>
                  <a:cubicBezTo>
                    <a:pt x="24" y="30"/>
                    <a:pt x="20" y="32"/>
                    <a:pt x="16" y="32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7160875" y="8386763"/>
              <a:ext cx="85725" cy="85725"/>
            </a:xfrm>
            <a:custGeom>
              <a:avLst/>
              <a:gdLst>
                <a:gd name="T0" fmla="*/ 16 w 31"/>
                <a:gd name="T1" fmla="*/ 31 h 31"/>
                <a:gd name="T2" fmla="*/ 4 w 31"/>
                <a:gd name="T3" fmla="*/ 27 h 31"/>
                <a:gd name="T4" fmla="*/ 0 w 31"/>
                <a:gd name="T5" fmla="*/ 16 h 31"/>
                <a:gd name="T6" fmla="*/ 4 w 31"/>
                <a:gd name="T7" fmla="*/ 4 h 31"/>
                <a:gd name="T8" fmla="*/ 16 w 31"/>
                <a:gd name="T9" fmla="*/ 0 h 31"/>
                <a:gd name="T10" fmla="*/ 27 w 31"/>
                <a:gd name="T11" fmla="*/ 4 h 31"/>
                <a:gd name="T12" fmla="*/ 31 w 31"/>
                <a:gd name="T13" fmla="*/ 16 h 31"/>
                <a:gd name="T14" fmla="*/ 27 w 31"/>
                <a:gd name="T15" fmla="*/ 27 h 31"/>
                <a:gd name="T16" fmla="*/ 16 w 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11" y="31"/>
                    <a:pt x="7" y="30"/>
                    <a:pt x="4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7"/>
                    <a:pt x="4" y="4"/>
                  </a:cubicBezTo>
                  <a:cubicBezTo>
                    <a:pt x="7" y="1"/>
                    <a:pt x="11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7"/>
                    <a:pt x="31" y="11"/>
                    <a:pt x="31" y="16"/>
                  </a:cubicBezTo>
                  <a:cubicBezTo>
                    <a:pt x="31" y="20"/>
                    <a:pt x="30" y="24"/>
                    <a:pt x="27" y="27"/>
                  </a:cubicBezTo>
                  <a:cubicBezTo>
                    <a:pt x="24" y="30"/>
                    <a:pt x="20" y="31"/>
                    <a:pt x="16" y="31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16363950" y="8054975"/>
              <a:ext cx="85725" cy="88900"/>
            </a:xfrm>
            <a:custGeom>
              <a:avLst/>
              <a:gdLst>
                <a:gd name="T0" fmla="*/ 15 w 31"/>
                <a:gd name="T1" fmla="*/ 32 h 32"/>
                <a:gd name="T2" fmla="*/ 4 w 31"/>
                <a:gd name="T3" fmla="*/ 27 h 32"/>
                <a:gd name="T4" fmla="*/ 0 w 31"/>
                <a:gd name="T5" fmla="*/ 16 h 32"/>
                <a:gd name="T6" fmla="*/ 4 w 31"/>
                <a:gd name="T7" fmla="*/ 5 h 32"/>
                <a:gd name="T8" fmla="*/ 15 w 31"/>
                <a:gd name="T9" fmla="*/ 0 h 32"/>
                <a:gd name="T10" fmla="*/ 27 w 31"/>
                <a:gd name="T11" fmla="*/ 5 h 32"/>
                <a:gd name="T12" fmla="*/ 31 w 31"/>
                <a:gd name="T13" fmla="*/ 16 h 32"/>
                <a:gd name="T14" fmla="*/ 27 w 31"/>
                <a:gd name="T15" fmla="*/ 27 h 32"/>
                <a:gd name="T16" fmla="*/ 15 w 3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5" y="32"/>
                  </a:move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ubicBezTo>
                    <a:pt x="0" y="12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20" y="0"/>
                    <a:pt x="24" y="2"/>
                    <a:pt x="27" y="5"/>
                  </a:cubicBezTo>
                  <a:cubicBezTo>
                    <a:pt x="30" y="8"/>
                    <a:pt x="31" y="12"/>
                    <a:pt x="31" y="16"/>
                  </a:cubicBezTo>
                  <a:cubicBezTo>
                    <a:pt x="31" y="20"/>
                    <a:pt x="30" y="24"/>
                    <a:pt x="27" y="27"/>
                  </a:cubicBezTo>
                  <a:cubicBezTo>
                    <a:pt x="24" y="30"/>
                    <a:pt x="20" y="32"/>
                    <a:pt x="15" y="32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16032163" y="7256463"/>
              <a:ext cx="85725" cy="85725"/>
            </a:xfrm>
            <a:custGeom>
              <a:avLst/>
              <a:gdLst>
                <a:gd name="T0" fmla="*/ 16 w 31"/>
                <a:gd name="T1" fmla="*/ 31 h 31"/>
                <a:gd name="T2" fmla="*/ 4 w 31"/>
                <a:gd name="T3" fmla="*/ 27 h 31"/>
                <a:gd name="T4" fmla="*/ 0 w 31"/>
                <a:gd name="T5" fmla="*/ 16 h 31"/>
                <a:gd name="T6" fmla="*/ 4 w 31"/>
                <a:gd name="T7" fmla="*/ 4 h 31"/>
                <a:gd name="T8" fmla="*/ 16 w 31"/>
                <a:gd name="T9" fmla="*/ 0 h 31"/>
                <a:gd name="T10" fmla="*/ 27 w 31"/>
                <a:gd name="T11" fmla="*/ 4 h 31"/>
                <a:gd name="T12" fmla="*/ 31 w 31"/>
                <a:gd name="T13" fmla="*/ 16 h 31"/>
                <a:gd name="T14" fmla="*/ 27 w 31"/>
                <a:gd name="T15" fmla="*/ 27 h 31"/>
                <a:gd name="T16" fmla="*/ 16 w 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11" y="31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1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0" y="7"/>
                    <a:pt x="31" y="11"/>
                    <a:pt x="31" y="16"/>
                  </a:cubicBezTo>
                  <a:cubicBezTo>
                    <a:pt x="31" y="20"/>
                    <a:pt x="30" y="24"/>
                    <a:pt x="27" y="27"/>
                  </a:cubicBezTo>
                  <a:cubicBezTo>
                    <a:pt x="24" y="30"/>
                    <a:pt x="20" y="31"/>
                    <a:pt x="16" y="31"/>
                  </a:cubicBezTo>
                  <a:close/>
                </a:path>
              </a:pathLst>
            </a:custGeom>
            <a:solidFill>
              <a:srgbClr val="FF9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16016288" y="7239000"/>
              <a:ext cx="117475" cy="119063"/>
            </a:xfrm>
            <a:custGeom>
              <a:avLst/>
              <a:gdLst>
                <a:gd name="T0" fmla="*/ 22 w 43"/>
                <a:gd name="T1" fmla="*/ 37 h 43"/>
                <a:gd name="T2" fmla="*/ 22 w 43"/>
                <a:gd name="T3" fmla="*/ 31 h 43"/>
                <a:gd name="T4" fmla="*/ 15 w 43"/>
                <a:gd name="T5" fmla="*/ 29 h 43"/>
                <a:gd name="T6" fmla="*/ 15 w 43"/>
                <a:gd name="T7" fmla="*/ 29 h 43"/>
                <a:gd name="T8" fmla="*/ 12 w 43"/>
                <a:gd name="T9" fmla="*/ 22 h 43"/>
                <a:gd name="T10" fmla="*/ 15 w 43"/>
                <a:gd name="T11" fmla="*/ 15 h 43"/>
                <a:gd name="T12" fmla="*/ 10 w 43"/>
                <a:gd name="T13" fmla="*/ 10 h 43"/>
                <a:gd name="T14" fmla="*/ 15 w 43"/>
                <a:gd name="T15" fmla="*/ 15 h 43"/>
                <a:gd name="T16" fmla="*/ 22 w 43"/>
                <a:gd name="T17" fmla="*/ 12 h 43"/>
                <a:gd name="T18" fmla="*/ 29 w 43"/>
                <a:gd name="T19" fmla="*/ 15 h 43"/>
                <a:gd name="T20" fmla="*/ 29 w 43"/>
                <a:gd name="T21" fmla="*/ 15 h 43"/>
                <a:gd name="T22" fmla="*/ 31 w 43"/>
                <a:gd name="T23" fmla="*/ 22 h 43"/>
                <a:gd name="T24" fmla="*/ 29 w 43"/>
                <a:gd name="T25" fmla="*/ 29 h 43"/>
                <a:gd name="T26" fmla="*/ 33 w 43"/>
                <a:gd name="T27" fmla="*/ 33 h 43"/>
                <a:gd name="T28" fmla="*/ 29 w 43"/>
                <a:gd name="T29" fmla="*/ 28 h 43"/>
                <a:gd name="T30" fmla="*/ 22 w 43"/>
                <a:gd name="T31" fmla="*/ 31 h 43"/>
                <a:gd name="T32" fmla="*/ 22 w 43"/>
                <a:gd name="T33" fmla="*/ 37 h 43"/>
                <a:gd name="T34" fmla="*/ 22 w 43"/>
                <a:gd name="T35" fmla="*/ 43 h 43"/>
                <a:gd name="T36" fmla="*/ 37 w 43"/>
                <a:gd name="T37" fmla="*/ 37 h 43"/>
                <a:gd name="T38" fmla="*/ 37 w 43"/>
                <a:gd name="T39" fmla="*/ 37 h 43"/>
                <a:gd name="T40" fmla="*/ 37 w 43"/>
                <a:gd name="T41" fmla="*/ 37 h 43"/>
                <a:gd name="T42" fmla="*/ 43 w 43"/>
                <a:gd name="T43" fmla="*/ 22 h 43"/>
                <a:gd name="T44" fmla="*/ 37 w 43"/>
                <a:gd name="T45" fmla="*/ 6 h 43"/>
                <a:gd name="T46" fmla="*/ 37 w 43"/>
                <a:gd name="T47" fmla="*/ 6 h 43"/>
                <a:gd name="T48" fmla="*/ 22 w 43"/>
                <a:gd name="T49" fmla="*/ 0 h 43"/>
                <a:gd name="T50" fmla="*/ 6 w 43"/>
                <a:gd name="T51" fmla="*/ 6 h 43"/>
                <a:gd name="T52" fmla="*/ 6 w 43"/>
                <a:gd name="T53" fmla="*/ 6 h 43"/>
                <a:gd name="T54" fmla="*/ 6 w 43"/>
                <a:gd name="T55" fmla="*/ 6 h 43"/>
                <a:gd name="T56" fmla="*/ 0 w 43"/>
                <a:gd name="T57" fmla="*/ 22 h 43"/>
                <a:gd name="T58" fmla="*/ 6 w 43"/>
                <a:gd name="T59" fmla="*/ 37 h 43"/>
                <a:gd name="T60" fmla="*/ 6 w 43"/>
                <a:gd name="T61" fmla="*/ 37 h 43"/>
                <a:gd name="T62" fmla="*/ 22 w 43"/>
                <a:gd name="T63" fmla="*/ 43 h 43"/>
                <a:gd name="T64" fmla="*/ 22 w 43"/>
                <a:gd name="T65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43">
                  <a:moveTo>
                    <a:pt x="22" y="37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19" y="31"/>
                    <a:pt x="16" y="30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3" y="27"/>
                    <a:pt x="12" y="24"/>
                    <a:pt x="12" y="22"/>
                  </a:cubicBezTo>
                  <a:cubicBezTo>
                    <a:pt x="12" y="19"/>
                    <a:pt x="13" y="16"/>
                    <a:pt x="15" y="1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3"/>
                    <a:pt x="19" y="12"/>
                    <a:pt x="22" y="12"/>
                  </a:cubicBezTo>
                  <a:cubicBezTo>
                    <a:pt x="24" y="12"/>
                    <a:pt x="27" y="13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6"/>
                    <a:pt x="31" y="19"/>
                    <a:pt x="31" y="22"/>
                  </a:cubicBezTo>
                  <a:cubicBezTo>
                    <a:pt x="31" y="24"/>
                    <a:pt x="30" y="27"/>
                    <a:pt x="29" y="2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7" y="30"/>
                    <a:pt x="24" y="31"/>
                    <a:pt x="22" y="31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7" y="43"/>
                    <a:pt x="33" y="41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1" y="33"/>
                    <a:pt x="43" y="27"/>
                    <a:pt x="43" y="22"/>
                  </a:cubicBezTo>
                  <a:cubicBezTo>
                    <a:pt x="43" y="16"/>
                    <a:pt x="41" y="10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3" y="2"/>
                    <a:pt x="27" y="0"/>
                    <a:pt x="22" y="0"/>
                  </a:cubicBezTo>
                  <a:cubicBezTo>
                    <a:pt x="16" y="0"/>
                    <a:pt x="10" y="2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10"/>
                    <a:pt x="0" y="16"/>
                    <a:pt x="0" y="22"/>
                  </a:cubicBezTo>
                  <a:cubicBezTo>
                    <a:pt x="0" y="27"/>
                    <a:pt x="2" y="33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0" y="41"/>
                    <a:pt x="16" y="43"/>
                    <a:pt x="22" y="43"/>
                  </a:cubicBezTo>
                  <a:lnTo>
                    <a:pt x="22" y="37"/>
                  </a:ln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16363950" y="6454775"/>
              <a:ext cx="85725" cy="87313"/>
            </a:xfrm>
            <a:custGeom>
              <a:avLst/>
              <a:gdLst>
                <a:gd name="T0" fmla="*/ 15 w 31"/>
                <a:gd name="T1" fmla="*/ 32 h 32"/>
                <a:gd name="T2" fmla="*/ 4 w 31"/>
                <a:gd name="T3" fmla="*/ 27 h 32"/>
                <a:gd name="T4" fmla="*/ 0 w 31"/>
                <a:gd name="T5" fmla="*/ 16 h 32"/>
                <a:gd name="T6" fmla="*/ 4 w 31"/>
                <a:gd name="T7" fmla="*/ 5 h 32"/>
                <a:gd name="T8" fmla="*/ 15 w 31"/>
                <a:gd name="T9" fmla="*/ 0 h 32"/>
                <a:gd name="T10" fmla="*/ 27 w 31"/>
                <a:gd name="T11" fmla="*/ 5 h 32"/>
                <a:gd name="T12" fmla="*/ 31 w 31"/>
                <a:gd name="T13" fmla="*/ 16 h 32"/>
                <a:gd name="T14" fmla="*/ 27 w 31"/>
                <a:gd name="T15" fmla="*/ 27 h 32"/>
                <a:gd name="T16" fmla="*/ 15 w 3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2">
                  <a:moveTo>
                    <a:pt x="15" y="32"/>
                  </a:moveTo>
                  <a:cubicBezTo>
                    <a:pt x="11" y="32"/>
                    <a:pt x="7" y="30"/>
                    <a:pt x="4" y="27"/>
                  </a:cubicBezTo>
                  <a:cubicBezTo>
                    <a:pt x="1" y="25"/>
                    <a:pt x="0" y="20"/>
                    <a:pt x="0" y="16"/>
                  </a:cubicBezTo>
                  <a:cubicBezTo>
                    <a:pt x="0" y="12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20" y="0"/>
                    <a:pt x="24" y="2"/>
                    <a:pt x="27" y="5"/>
                  </a:cubicBezTo>
                  <a:cubicBezTo>
                    <a:pt x="30" y="8"/>
                    <a:pt x="31" y="12"/>
                    <a:pt x="31" y="16"/>
                  </a:cubicBezTo>
                  <a:cubicBezTo>
                    <a:pt x="31" y="20"/>
                    <a:pt x="30" y="25"/>
                    <a:pt x="27" y="27"/>
                  </a:cubicBezTo>
                  <a:cubicBezTo>
                    <a:pt x="24" y="30"/>
                    <a:pt x="20" y="32"/>
                    <a:pt x="15" y="32"/>
                  </a:cubicBez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17152938" y="6542088"/>
              <a:ext cx="101600" cy="103188"/>
            </a:xfrm>
            <a:prstGeom prst="ellipse">
              <a:avLst/>
            </a:pr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17137063" y="6526213"/>
              <a:ext cx="134938" cy="134938"/>
            </a:xfrm>
            <a:custGeom>
              <a:avLst/>
              <a:gdLst>
                <a:gd name="T0" fmla="*/ 43 w 49"/>
                <a:gd name="T1" fmla="*/ 25 h 49"/>
                <a:gd name="T2" fmla="*/ 37 w 49"/>
                <a:gd name="T3" fmla="*/ 25 h 49"/>
                <a:gd name="T4" fmla="*/ 25 w 49"/>
                <a:gd name="T5" fmla="*/ 37 h 49"/>
                <a:gd name="T6" fmla="*/ 12 w 49"/>
                <a:gd name="T7" fmla="*/ 25 h 49"/>
                <a:gd name="T8" fmla="*/ 25 w 49"/>
                <a:gd name="T9" fmla="*/ 12 h 49"/>
                <a:gd name="T10" fmla="*/ 37 w 49"/>
                <a:gd name="T11" fmla="*/ 25 h 49"/>
                <a:gd name="T12" fmla="*/ 43 w 49"/>
                <a:gd name="T13" fmla="*/ 25 h 49"/>
                <a:gd name="T14" fmla="*/ 49 w 49"/>
                <a:gd name="T15" fmla="*/ 25 h 49"/>
                <a:gd name="T16" fmla="*/ 25 w 49"/>
                <a:gd name="T17" fmla="*/ 0 h 49"/>
                <a:gd name="T18" fmla="*/ 0 w 49"/>
                <a:gd name="T19" fmla="*/ 25 h 49"/>
                <a:gd name="T20" fmla="*/ 25 w 49"/>
                <a:gd name="T21" fmla="*/ 49 h 49"/>
                <a:gd name="T22" fmla="*/ 49 w 49"/>
                <a:gd name="T23" fmla="*/ 25 h 49"/>
                <a:gd name="T24" fmla="*/ 43 w 49"/>
                <a:gd name="T25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9">
                  <a:moveTo>
                    <a:pt x="43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7" y="32"/>
                    <a:pt x="32" y="37"/>
                    <a:pt x="25" y="37"/>
                  </a:cubicBezTo>
                  <a:cubicBezTo>
                    <a:pt x="18" y="37"/>
                    <a:pt x="12" y="32"/>
                    <a:pt x="12" y="25"/>
                  </a:cubicBezTo>
                  <a:cubicBezTo>
                    <a:pt x="12" y="18"/>
                    <a:pt x="18" y="12"/>
                    <a:pt x="25" y="12"/>
                  </a:cubicBezTo>
                  <a:cubicBezTo>
                    <a:pt x="32" y="12"/>
                    <a:pt x="37" y="18"/>
                    <a:pt x="37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8" y="49"/>
                    <a:pt x="49" y="38"/>
                    <a:pt x="49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16962438" y="6351588"/>
              <a:ext cx="482600" cy="484188"/>
            </a:xfrm>
            <a:custGeom>
              <a:avLst/>
              <a:gdLst>
                <a:gd name="T0" fmla="*/ 169 w 175"/>
                <a:gd name="T1" fmla="*/ 88 h 175"/>
                <a:gd name="T2" fmla="*/ 163 w 175"/>
                <a:gd name="T3" fmla="*/ 88 h 175"/>
                <a:gd name="T4" fmla="*/ 141 w 175"/>
                <a:gd name="T5" fmla="*/ 141 h 175"/>
                <a:gd name="T6" fmla="*/ 88 w 175"/>
                <a:gd name="T7" fmla="*/ 163 h 175"/>
                <a:gd name="T8" fmla="*/ 34 w 175"/>
                <a:gd name="T9" fmla="*/ 141 h 175"/>
                <a:gd name="T10" fmla="*/ 12 w 175"/>
                <a:gd name="T11" fmla="*/ 88 h 175"/>
                <a:gd name="T12" fmla="*/ 34 w 175"/>
                <a:gd name="T13" fmla="*/ 34 h 175"/>
                <a:gd name="T14" fmla="*/ 88 w 175"/>
                <a:gd name="T15" fmla="*/ 12 h 175"/>
                <a:gd name="T16" fmla="*/ 141 w 175"/>
                <a:gd name="T17" fmla="*/ 34 h 175"/>
                <a:gd name="T18" fmla="*/ 163 w 175"/>
                <a:gd name="T19" fmla="*/ 88 h 175"/>
                <a:gd name="T20" fmla="*/ 169 w 175"/>
                <a:gd name="T21" fmla="*/ 88 h 175"/>
                <a:gd name="T22" fmla="*/ 175 w 175"/>
                <a:gd name="T23" fmla="*/ 88 h 175"/>
                <a:gd name="T24" fmla="*/ 88 w 175"/>
                <a:gd name="T25" fmla="*/ 0 h 175"/>
                <a:gd name="T26" fmla="*/ 0 w 175"/>
                <a:gd name="T27" fmla="*/ 88 h 175"/>
                <a:gd name="T28" fmla="*/ 88 w 175"/>
                <a:gd name="T29" fmla="*/ 175 h 175"/>
                <a:gd name="T30" fmla="*/ 175 w 175"/>
                <a:gd name="T31" fmla="*/ 88 h 175"/>
                <a:gd name="T32" fmla="*/ 169 w 175"/>
                <a:gd name="T33" fmla="*/ 8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75">
                  <a:moveTo>
                    <a:pt x="169" y="88"/>
                  </a:moveTo>
                  <a:cubicBezTo>
                    <a:pt x="163" y="88"/>
                    <a:pt x="163" y="88"/>
                    <a:pt x="163" y="88"/>
                  </a:cubicBezTo>
                  <a:cubicBezTo>
                    <a:pt x="163" y="108"/>
                    <a:pt x="154" y="127"/>
                    <a:pt x="141" y="141"/>
                  </a:cubicBezTo>
                  <a:cubicBezTo>
                    <a:pt x="127" y="154"/>
                    <a:pt x="108" y="163"/>
                    <a:pt x="88" y="163"/>
                  </a:cubicBezTo>
                  <a:cubicBezTo>
                    <a:pt x="67" y="163"/>
                    <a:pt x="48" y="154"/>
                    <a:pt x="34" y="141"/>
                  </a:cubicBezTo>
                  <a:cubicBezTo>
                    <a:pt x="21" y="127"/>
                    <a:pt x="12" y="108"/>
                    <a:pt x="12" y="88"/>
                  </a:cubicBezTo>
                  <a:cubicBezTo>
                    <a:pt x="12" y="67"/>
                    <a:pt x="21" y="48"/>
                    <a:pt x="34" y="34"/>
                  </a:cubicBezTo>
                  <a:cubicBezTo>
                    <a:pt x="48" y="21"/>
                    <a:pt x="67" y="12"/>
                    <a:pt x="88" y="12"/>
                  </a:cubicBezTo>
                  <a:cubicBezTo>
                    <a:pt x="108" y="12"/>
                    <a:pt x="127" y="21"/>
                    <a:pt x="141" y="34"/>
                  </a:cubicBezTo>
                  <a:cubicBezTo>
                    <a:pt x="154" y="48"/>
                    <a:pt x="163" y="67"/>
                    <a:pt x="163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5" y="39"/>
                    <a:pt x="136" y="0"/>
                    <a:pt x="88" y="0"/>
                  </a:cubicBezTo>
                  <a:cubicBezTo>
                    <a:pt x="40" y="0"/>
                    <a:pt x="0" y="39"/>
                    <a:pt x="0" y="88"/>
                  </a:cubicBezTo>
                  <a:cubicBezTo>
                    <a:pt x="0" y="136"/>
                    <a:pt x="40" y="175"/>
                    <a:pt x="88" y="175"/>
                  </a:cubicBezTo>
                  <a:cubicBezTo>
                    <a:pt x="136" y="175"/>
                    <a:pt x="175" y="136"/>
                    <a:pt x="175" y="88"/>
                  </a:cubicBezTo>
                  <a:lnTo>
                    <a:pt x="169" y="88"/>
                  </a:ln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15297150" y="6381750"/>
              <a:ext cx="887413" cy="561975"/>
            </a:xfrm>
            <a:custGeom>
              <a:avLst/>
              <a:gdLst>
                <a:gd name="T0" fmla="*/ 219 w 321"/>
                <a:gd name="T1" fmla="*/ 203 h 203"/>
                <a:gd name="T2" fmla="*/ 102 w 321"/>
                <a:gd name="T3" fmla="*/ 203 h 203"/>
                <a:gd name="T4" fmla="*/ 0 w 321"/>
                <a:gd name="T5" fmla="*/ 101 h 203"/>
                <a:gd name="T6" fmla="*/ 102 w 321"/>
                <a:gd name="T7" fmla="*/ 0 h 203"/>
                <a:gd name="T8" fmla="*/ 219 w 321"/>
                <a:gd name="T9" fmla="*/ 0 h 203"/>
                <a:gd name="T10" fmla="*/ 321 w 321"/>
                <a:gd name="T11" fmla="*/ 101 h 203"/>
                <a:gd name="T12" fmla="*/ 219 w 321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203">
                  <a:moveTo>
                    <a:pt x="219" y="203"/>
                  </a:moveTo>
                  <a:cubicBezTo>
                    <a:pt x="102" y="203"/>
                    <a:pt x="102" y="203"/>
                    <a:pt x="102" y="203"/>
                  </a:cubicBezTo>
                  <a:cubicBezTo>
                    <a:pt x="45" y="203"/>
                    <a:pt x="0" y="158"/>
                    <a:pt x="0" y="101"/>
                  </a:cubicBezTo>
                  <a:cubicBezTo>
                    <a:pt x="0" y="45"/>
                    <a:pt x="45" y="0"/>
                    <a:pt x="102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75" y="0"/>
                    <a:pt x="321" y="45"/>
                    <a:pt x="321" y="101"/>
                  </a:cubicBezTo>
                  <a:cubicBezTo>
                    <a:pt x="321" y="158"/>
                    <a:pt x="275" y="203"/>
                    <a:pt x="219" y="203"/>
                  </a:cubicBez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15281275" y="6365875"/>
              <a:ext cx="919163" cy="593725"/>
            </a:xfrm>
            <a:custGeom>
              <a:avLst/>
              <a:gdLst>
                <a:gd name="T0" fmla="*/ 225 w 333"/>
                <a:gd name="T1" fmla="*/ 209 h 215"/>
                <a:gd name="T2" fmla="*/ 225 w 333"/>
                <a:gd name="T3" fmla="*/ 203 h 215"/>
                <a:gd name="T4" fmla="*/ 108 w 333"/>
                <a:gd name="T5" fmla="*/ 203 h 215"/>
                <a:gd name="T6" fmla="*/ 40 w 333"/>
                <a:gd name="T7" fmla="*/ 175 h 215"/>
                <a:gd name="T8" fmla="*/ 12 w 333"/>
                <a:gd name="T9" fmla="*/ 107 h 215"/>
                <a:gd name="T10" fmla="*/ 40 w 333"/>
                <a:gd name="T11" fmla="*/ 40 h 215"/>
                <a:gd name="T12" fmla="*/ 108 w 333"/>
                <a:gd name="T13" fmla="*/ 12 h 215"/>
                <a:gd name="T14" fmla="*/ 225 w 333"/>
                <a:gd name="T15" fmla="*/ 12 h 215"/>
                <a:gd name="T16" fmla="*/ 293 w 333"/>
                <a:gd name="T17" fmla="*/ 40 h 215"/>
                <a:gd name="T18" fmla="*/ 321 w 333"/>
                <a:gd name="T19" fmla="*/ 107 h 215"/>
                <a:gd name="T20" fmla="*/ 293 w 333"/>
                <a:gd name="T21" fmla="*/ 175 h 215"/>
                <a:gd name="T22" fmla="*/ 225 w 333"/>
                <a:gd name="T23" fmla="*/ 203 h 215"/>
                <a:gd name="T24" fmla="*/ 225 w 333"/>
                <a:gd name="T25" fmla="*/ 209 h 215"/>
                <a:gd name="T26" fmla="*/ 225 w 333"/>
                <a:gd name="T27" fmla="*/ 215 h 215"/>
                <a:gd name="T28" fmla="*/ 333 w 333"/>
                <a:gd name="T29" fmla="*/ 107 h 215"/>
                <a:gd name="T30" fmla="*/ 225 w 333"/>
                <a:gd name="T31" fmla="*/ 0 h 215"/>
                <a:gd name="T32" fmla="*/ 108 w 333"/>
                <a:gd name="T33" fmla="*/ 0 h 215"/>
                <a:gd name="T34" fmla="*/ 0 w 333"/>
                <a:gd name="T35" fmla="*/ 107 h 215"/>
                <a:gd name="T36" fmla="*/ 108 w 333"/>
                <a:gd name="T37" fmla="*/ 215 h 215"/>
                <a:gd name="T38" fmla="*/ 225 w 333"/>
                <a:gd name="T39" fmla="*/ 215 h 215"/>
                <a:gd name="T40" fmla="*/ 225 w 333"/>
                <a:gd name="T41" fmla="*/ 20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3" h="215">
                  <a:moveTo>
                    <a:pt x="225" y="209"/>
                  </a:moveTo>
                  <a:cubicBezTo>
                    <a:pt x="225" y="203"/>
                    <a:pt x="225" y="203"/>
                    <a:pt x="225" y="203"/>
                  </a:cubicBezTo>
                  <a:cubicBezTo>
                    <a:pt x="108" y="203"/>
                    <a:pt x="108" y="203"/>
                    <a:pt x="108" y="203"/>
                  </a:cubicBezTo>
                  <a:cubicBezTo>
                    <a:pt x="81" y="203"/>
                    <a:pt x="57" y="192"/>
                    <a:pt x="40" y="175"/>
                  </a:cubicBezTo>
                  <a:cubicBezTo>
                    <a:pt x="22" y="158"/>
                    <a:pt x="12" y="134"/>
                    <a:pt x="12" y="107"/>
                  </a:cubicBezTo>
                  <a:cubicBezTo>
                    <a:pt x="12" y="81"/>
                    <a:pt x="22" y="57"/>
                    <a:pt x="40" y="40"/>
                  </a:cubicBezTo>
                  <a:cubicBezTo>
                    <a:pt x="57" y="22"/>
                    <a:pt x="81" y="12"/>
                    <a:pt x="108" y="12"/>
                  </a:cubicBezTo>
                  <a:cubicBezTo>
                    <a:pt x="225" y="12"/>
                    <a:pt x="225" y="12"/>
                    <a:pt x="225" y="12"/>
                  </a:cubicBezTo>
                  <a:cubicBezTo>
                    <a:pt x="251" y="12"/>
                    <a:pt x="275" y="22"/>
                    <a:pt x="293" y="40"/>
                  </a:cubicBezTo>
                  <a:cubicBezTo>
                    <a:pt x="310" y="57"/>
                    <a:pt x="321" y="81"/>
                    <a:pt x="321" y="107"/>
                  </a:cubicBezTo>
                  <a:cubicBezTo>
                    <a:pt x="321" y="134"/>
                    <a:pt x="310" y="158"/>
                    <a:pt x="293" y="175"/>
                  </a:cubicBezTo>
                  <a:cubicBezTo>
                    <a:pt x="275" y="192"/>
                    <a:pt x="251" y="203"/>
                    <a:pt x="225" y="203"/>
                  </a:cubicBezTo>
                  <a:cubicBezTo>
                    <a:pt x="225" y="209"/>
                    <a:pt x="225" y="209"/>
                    <a:pt x="225" y="209"/>
                  </a:cubicBezTo>
                  <a:cubicBezTo>
                    <a:pt x="225" y="215"/>
                    <a:pt x="225" y="215"/>
                    <a:pt x="225" y="215"/>
                  </a:cubicBezTo>
                  <a:cubicBezTo>
                    <a:pt x="284" y="215"/>
                    <a:pt x="333" y="167"/>
                    <a:pt x="333" y="107"/>
                  </a:cubicBezTo>
                  <a:cubicBezTo>
                    <a:pt x="333" y="48"/>
                    <a:pt x="284" y="0"/>
                    <a:pt x="22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7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225" y="215"/>
                    <a:pt x="225" y="215"/>
                    <a:pt x="225" y="215"/>
                  </a:cubicBezTo>
                  <a:lnTo>
                    <a:pt x="225" y="209"/>
                  </a:ln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15740063" y="6481763"/>
              <a:ext cx="330200" cy="361950"/>
            </a:xfrm>
            <a:custGeom>
              <a:avLst/>
              <a:gdLst>
                <a:gd name="T0" fmla="*/ 54 w 120"/>
                <a:gd name="T1" fmla="*/ 131 h 131"/>
                <a:gd name="T2" fmla="*/ 0 w 120"/>
                <a:gd name="T3" fmla="*/ 131 h 131"/>
                <a:gd name="T4" fmla="*/ 0 w 120"/>
                <a:gd name="T5" fmla="*/ 0 h 131"/>
                <a:gd name="T6" fmla="*/ 54 w 120"/>
                <a:gd name="T7" fmla="*/ 0 h 131"/>
                <a:gd name="T8" fmla="*/ 120 w 120"/>
                <a:gd name="T9" fmla="*/ 65 h 131"/>
                <a:gd name="T10" fmla="*/ 54 w 12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31">
                  <a:moveTo>
                    <a:pt x="54" y="131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91" y="0"/>
                    <a:pt x="120" y="29"/>
                    <a:pt x="120" y="65"/>
                  </a:cubicBezTo>
                  <a:cubicBezTo>
                    <a:pt x="120" y="101"/>
                    <a:pt x="91" y="131"/>
                    <a:pt x="54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19323050" y="6575425"/>
              <a:ext cx="482600" cy="1936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19305588" y="6559550"/>
              <a:ext cx="517525" cy="1968500"/>
            </a:xfrm>
            <a:custGeom>
              <a:avLst/>
              <a:gdLst>
                <a:gd name="T0" fmla="*/ 315 w 326"/>
                <a:gd name="T1" fmla="*/ 1230 h 1240"/>
                <a:gd name="T2" fmla="*/ 315 w 326"/>
                <a:gd name="T3" fmla="*/ 1219 h 1240"/>
                <a:gd name="T4" fmla="*/ 21 w 326"/>
                <a:gd name="T5" fmla="*/ 1219 h 1240"/>
                <a:gd name="T6" fmla="*/ 21 w 326"/>
                <a:gd name="T7" fmla="*/ 21 h 1240"/>
                <a:gd name="T8" fmla="*/ 305 w 326"/>
                <a:gd name="T9" fmla="*/ 21 h 1240"/>
                <a:gd name="T10" fmla="*/ 305 w 326"/>
                <a:gd name="T11" fmla="*/ 1230 h 1240"/>
                <a:gd name="T12" fmla="*/ 315 w 326"/>
                <a:gd name="T13" fmla="*/ 1230 h 1240"/>
                <a:gd name="T14" fmla="*/ 315 w 326"/>
                <a:gd name="T15" fmla="*/ 1219 h 1240"/>
                <a:gd name="T16" fmla="*/ 315 w 326"/>
                <a:gd name="T17" fmla="*/ 1230 h 1240"/>
                <a:gd name="T18" fmla="*/ 326 w 326"/>
                <a:gd name="T19" fmla="*/ 1230 h 1240"/>
                <a:gd name="T20" fmla="*/ 326 w 326"/>
                <a:gd name="T21" fmla="*/ 0 h 1240"/>
                <a:gd name="T22" fmla="*/ 0 w 326"/>
                <a:gd name="T23" fmla="*/ 0 h 1240"/>
                <a:gd name="T24" fmla="*/ 0 w 326"/>
                <a:gd name="T25" fmla="*/ 1240 h 1240"/>
                <a:gd name="T26" fmla="*/ 326 w 326"/>
                <a:gd name="T27" fmla="*/ 1240 h 1240"/>
                <a:gd name="T28" fmla="*/ 326 w 326"/>
                <a:gd name="T29" fmla="*/ 1230 h 1240"/>
                <a:gd name="T30" fmla="*/ 315 w 326"/>
                <a:gd name="T31" fmla="*/ 123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6" h="1240">
                  <a:moveTo>
                    <a:pt x="315" y="1230"/>
                  </a:moveTo>
                  <a:lnTo>
                    <a:pt x="315" y="1219"/>
                  </a:lnTo>
                  <a:lnTo>
                    <a:pt x="21" y="1219"/>
                  </a:lnTo>
                  <a:lnTo>
                    <a:pt x="21" y="21"/>
                  </a:lnTo>
                  <a:lnTo>
                    <a:pt x="305" y="21"/>
                  </a:lnTo>
                  <a:lnTo>
                    <a:pt x="305" y="1230"/>
                  </a:lnTo>
                  <a:lnTo>
                    <a:pt x="315" y="1230"/>
                  </a:lnTo>
                  <a:lnTo>
                    <a:pt x="315" y="1219"/>
                  </a:lnTo>
                  <a:lnTo>
                    <a:pt x="315" y="1230"/>
                  </a:lnTo>
                  <a:lnTo>
                    <a:pt x="326" y="1230"/>
                  </a:lnTo>
                  <a:lnTo>
                    <a:pt x="326" y="0"/>
                  </a:lnTo>
                  <a:lnTo>
                    <a:pt x="0" y="0"/>
                  </a:lnTo>
                  <a:lnTo>
                    <a:pt x="0" y="1240"/>
                  </a:lnTo>
                  <a:lnTo>
                    <a:pt x="326" y="1240"/>
                  </a:lnTo>
                  <a:lnTo>
                    <a:pt x="326" y="1230"/>
                  </a:lnTo>
                  <a:lnTo>
                    <a:pt x="315" y="1230"/>
                  </a:ln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19527838" y="6575425"/>
              <a:ext cx="482600" cy="1936750"/>
            </a:xfrm>
            <a:prstGeom prst="rect">
              <a:avLst/>
            </a:prstGeom>
            <a:solidFill>
              <a:srgbClr val="F7F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15336838" y="7518400"/>
              <a:ext cx="885825" cy="561975"/>
            </a:xfrm>
            <a:custGeom>
              <a:avLst/>
              <a:gdLst>
                <a:gd name="T0" fmla="*/ 219 w 321"/>
                <a:gd name="T1" fmla="*/ 203 h 203"/>
                <a:gd name="T2" fmla="*/ 102 w 321"/>
                <a:gd name="T3" fmla="*/ 203 h 203"/>
                <a:gd name="T4" fmla="*/ 0 w 321"/>
                <a:gd name="T5" fmla="*/ 102 h 203"/>
                <a:gd name="T6" fmla="*/ 102 w 321"/>
                <a:gd name="T7" fmla="*/ 0 h 203"/>
                <a:gd name="T8" fmla="*/ 219 w 321"/>
                <a:gd name="T9" fmla="*/ 0 h 203"/>
                <a:gd name="T10" fmla="*/ 321 w 321"/>
                <a:gd name="T11" fmla="*/ 102 h 203"/>
                <a:gd name="T12" fmla="*/ 219 w 321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203">
                  <a:moveTo>
                    <a:pt x="219" y="203"/>
                  </a:moveTo>
                  <a:cubicBezTo>
                    <a:pt x="102" y="203"/>
                    <a:pt x="102" y="203"/>
                    <a:pt x="102" y="203"/>
                  </a:cubicBezTo>
                  <a:cubicBezTo>
                    <a:pt x="46" y="203"/>
                    <a:pt x="0" y="158"/>
                    <a:pt x="0" y="102"/>
                  </a:cubicBezTo>
                  <a:cubicBezTo>
                    <a:pt x="0" y="45"/>
                    <a:pt x="46" y="0"/>
                    <a:pt x="102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75" y="0"/>
                    <a:pt x="321" y="45"/>
                    <a:pt x="321" y="102"/>
                  </a:cubicBezTo>
                  <a:cubicBezTo>
                    <a:pt x="321" y="158"/>
                    <a:pt x="275" y="203"/>
                    <a:pt x="219" y="203"/>
                  </a:cubicBez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15319375" y="7502525"/>
              <a:ext cx="919163" cy="595313"/>
            </a:xfrm>
            <a:custGeom>
              <a:avLst/>
              <a:gdLst>
                <a:gd name="T0" fmla="*/ 225 w 333"/>
                <a:gd name="T1" fmla="*/ 209 h 215"/>
                <a:gd name="T2" fmla="*/ 225 w 333"/>
                <a:gd name="T3" fmla="*/ 203 h 215"/>
                <a:gd name="T4" fmla="*/ 108 w 333"/>
                <a:gd name="T5" fmla="*/ 203 h 215"/>
                <a:gd name="T6" fmla="*/ 40 w 333"/>
                <a:gd name="T7" fmla="*/ 175 h 215"/>
                <a:gd name="T8" fmla="*/ 12 w 333"/>
                <a:gd name="T9" fmla="*/ 108 h 215"/>
                <a:gd name="T10" fmla="*/ 40 w 333"/>
                <a:gd name="T11" fmla="*/ 40 h 215"/>
                <a:gd name="T12" fmla="*/ 108 w 333"/>
                <a:gd name="T13" fmla="*/ 12 h 215"/>
                <a:gd name="T14" fmla="*/ 225 w 333"/>
                <a:gd name="T15" fmla="*/ 12 h 215"/>
                <a:gd name="T16" fmla="*/ 293 w 333"/>
                <a:gd name="T17" fmla="*/ 40 h 215"/>
                <a:gd name="T18" fmla="*/ 321 w 333"/>
                <a:gd name="T19" fmla="*/ 108 h 215"/>
                <a:gd name="T20" fmla="*/ 293 w 333"/>
                <a:gd name="T21" fmla="*/ 175 h 215"/>
                <a:gd name="T22" fmla="*/ 225 w 333"/>
                <a:gd name="T23" fmla="*/ 203 h 215"/>
                <a:gd name="T24" fmla="*/ 225 w 333"/>
                <a:gd name="T25" fmla="*/ 209 h 215"/>
                <a:gd name="T26" fmla="*/ 225 w 333"/>
                <a:gd name="T27" fmla="*/ 215 h 215"/>
                <a:gd name="T28" fmla="*/ 333 w 333"/>
                <a:gd name="T29" fmla="*/ 108 h 215"/>
                <a:gd name="T30" fmla="*/ 225 w 333"/>
                <a:gd name="T31" fmla="*/ 0 h 215"/>
                <a:gd name="T32" fmla="*/ 108 w 333"/>
                <a:gd name="T33" fmla="*/ 0 h 215"/>
                <a:gd name="T34" fmla="*/ 0 w 333"/>
                <a:gd name="T35" fmla="*/ 108 h 215"/>
                <a:gd name="T36" fmla="*/ 108 w 333"/>
                <a:gd name="T37" fmla="*/ 215 h 215"/>
                <a:gd name="T38" fmla="*/ 225 w 333"/>
                <a:gd name="T39" fmla="*/ 215 h 215"/>
                <a:gd name="T40" fmla="*/ 225 w 333"/>
                <a:gd name="T41" fmla="*/ 20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3" h="215">
                  <a:moveTo>
                    <a:pt x="225" y="209"/>
                  </a:moveTo>
                  <a:cubicBezTo>
                    <a:pt x="225" y="203"/>
                    <a:pt x="225" y="203"/>
                    <a:pt x="225" y="203"/>
                  </a:cubicBezTo>
                  <a:cubicBezTo>
                    <a:pt x="108" y="203"/>
                    <a:pt x="108" y="203"/>
                    <a:pt x="108" y="203"/>
                  </a:cubicBezTo>
                  <a:cubicBezTo>
                    <a:pt x="81" y="203"/>
                    <a:pt x="57" y="193"/>
                    <a:pt x="40" y="175"/>
                  </a:cubicBezTo>
                  <a:cubicBezTo>
                    <a:pt x="23" y="158"/>
                    <a:pt x="12" y="134"/>
                    <a:pt x="12" y="108"/>
                  </a:cubicBezTo>
                  <a:cubicBezTo>
                    <a:pt x="12" y="81"/>
                    <a:pt x="23" y="57"/>
                    <a:pt x="40" y="40"/>
                  </a:cubicBezTo>
                  <a:cubicBezTo>
                    <a:pt x="57" y="23"/>
                    <a:pt x="81" y="12"/>
                    <a:pt x="108" y="12"/>
                  </a:cubicBezTo>
                  <a:cubicBezTo>
                    <a:pt x="225" y="12"/>
                    <a:pt x="225" y="12"/>
                    <a:pt x="225" y="12"/>
                  </a:cubicBezTo>
                  <a:cubicBezTo>
                    <a:pt x="251" y="12"/>
                    <a:pt x="275" y="23"/>
                    <a:pt x="293" y="40"/>
                  </a:cubicBezTo>
                  <a:cubicBezTo>
                    <a:pt x="310" y="57"/>
                    <a:pt x="321" y="81"/>
                    <a:pt x="321" y="108"/>
                  </a:cubicBezTo>
                  <a:cubicBezTo>
                    <a:pt x="321" y="134"/>
                    <a:pt x="310" y="158"/>
                    <a:pt x="293" y="175"/>
                  </a:cubicBezTo>
                  <a:cubicBezTo>
                    <a:pt x="275" y="193"/>
                    <a:pt x="251" y="203"/>
                    <a:pt x="225" y="203"/>
                  </a:cubicBezTo>
                  <a:cubicBezTo>
                    <a:pt x="225" y="209"/>
                    <a:pt x="225" y="209"/>
                    <a:pt x="225" y="209"/>
                  </a:cubicBezTo>
                  <a:cubicBezTo>
                    <a:pt x="225" y="215"/>
                    <a:pt x="225" y="215"/>
                    <a:pt x="225" y="215"/>
                  </a:cubicBezTo>
                  <a:cubicBezTo>
                    <a:pt x="285" y="215"/>
                    <a:pt x="333" y="167"/>
                    <a:pt x="333" y="108"/>
                  </a:cubicBezTo>
                  <a:cubicBezTo>
                    <a:pt x="333" y="48"/>
                    <a:pt x="285" y="0"/>
                    <a:pt x="22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7"/>
                    <a:pt x="48" y="215"/>
                    <a:pt x="108" y="215"/>
                  </a:cubicBezTo>
                  <a:cubicBezTo>
                    <a:pt x="225" y="215"/>
                    <a:pt x="225" y="215"/>
                    <a:pt x="225" y="215"/>
                  </a:cubicBezTo>
                  <a:lnTo>
                    <a:pt x="225" y="209"/>
                  </a:ln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15254288" y="6954838"/>
              <a:ext cx="885825" cy="563563"/>
            </a:xfrm>
            <a:custGeom>
              <a:avLst/>
              <a:gdLst>
                <a:gd name="T0" fmla="*/ 219 w 321"/>
                <a:gd name="T1" fmla="*/ 204 h 204"/>
                <a:gd name="T2" fmla="*/ 102 w 321"/>
                <a:gd name="T3" fmla="*/ 204 h 204"/>
                <a:gd name="T4" fmla="*/ 0 w 321"/>
                <a:gd name="T5" fmla="*/ 102 h 204"/>
                <a:gd name="T6" fmla="*/ 102 w 321"/>
                <a:gd name="T7" fmla="*/ 0 h 204"/>
                <a:gd name="T8" fmla="*/ 219 w 321"/>
                <a:gd name="T9" fmla="*/ 0 h 204"/>
                <a:gd name="T10" fmla="*/ 321 w 321"/>
                <a:gd name="T11" fmla="*/ 102 h 204"/>
                <a:gd name="T12" fmla="*/ 219 w 321"/>
                <a:gd name="T1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204">
                  <a:moveTo>
                    <a:pt x="219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46" y="204"/>
                    <a:pt x="0" y="158"/>
                    <a:pt x="0" y="102"/>
                  </a:cubicBezTo>
                  <a:cubicBezTo>
                    <a:pt x="0" y="46"/>
                    <a:pt x="46" y="0"/>
                    <a:pt x="102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76" y="0"/>
                    <a:pt x="321" y="46"/>
                    <a:pt x="321" y="102"/>
                  </a:cubicBezTo>
                  <a:cubicBezTo>
                    <a:pt x="321" y="158"/>
                    <a:pt x="276" y="204"/>
                    <a:pt x="219" y="204"/>
                  </a:cubicBez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5236825" y="6937375"/>
              <a:ext cx="919163" cy="598488"/>
            </a:xfrm>
            <a:custGeom>
              <a:avLst/>
              <a:gdLst>
                <a:gd name="T0" fmla="*/ 225 w 333"/>
                <a:gd name="T1" fmla="*/ 210 h 216"/>
                <a:gd name="T2" fmla="*/ 225 w 333"/>
                <a:gd name="T3" fmla="*/ 204 h 216"/>
                <a:gd name="T4" fmla="*/ 108 w 333"/>
                <a:gd name="T5" fmla="*/ 204 h 216"/>
                <a:gd name="T6" fmla="*/ 41 w 333"/>
                <a:gd name="T7" fmla="*/ 176 h 216"/>
                <a:gd name="T8" fmla="*/ 12 w 333"/>
                <a:gd name="T9" fmla="*/ 108 h 216"/>
                <a:gd name="T10" fmla="*/ 41 w 333"/>
                <a:gd name="T11" fmla="*/ 40 h 216"/>
                <a:gd name="T12" fmla="*/ 108 w 333"/>
                <a:gd name="T13" fmla="*/ 12 h 216"/>
                <a:gd name="T14" fmla="*/ 225 w 333"/>
                <a:gd name="T15" fmla="*/ 12 h 216"/>
                <a:gd name="T16" fmla="*/ 293 w 333"/>
                <a:gd name="T17" fmla="*/ 40 h 216"/>
                <a:gd name="T18" fmla="*/ 321 w 333"/>
                <a:gd name="T19" fmla="*/ 108 h 216"/>
                <a:gd name="T20" fmla="*/ 293 w 333"/>
                <a:gd name="T21" fmla="*/ 176 h 216"/>
                <a:gd name="T22" fmla="*/ 225 w 333"/>
                <a:gd name="T23" fmla="*/ 204 h 216"/>
                <a:gd name="T24" fmla="*/ 225 w 333"/>
                <a:gd name="T25" fmla="*/ 210 h 216"/>
                <a:gd name="T26" fmla="*/ 225 w 333"/>
                <a:gd name="T27" fmla="*/ 216 h 216"/>
                <a:gd name="T28" fmla="*/ 333 w 333"/>
                <a:gd name="T29" fmla="*/ 108 h 216"/>
                <a:gd name="T30" fmla="*/ 225 w 333"/>
                <a:gd name="T31" fmla="*/ 0 h 216"/>
                <a:gd name="T32" fmla="*/ 108 w 333"/>
                <a:gd name="T33" fmla="*/ 0 h 216"/>
                <a:gd name="T34" fmla="*/ 0 w 333"/>
                <a:gd name="T35" fmla="*/ 108 h 216"/>
                <a:gd name="T36" fmla="*/ 108 w 333"/>
                <a:gd name="T37" fmla="*/ 216 h 216"/>
                <a:gd name="T38" fmla="*/ 225 w 333"/>
                <a:gd name="T39" fmla="*/ 216 h 216"/>
                <a:gd name="T40" fmla="*/ 225 w 333"/>
                <a:gd name="T41" fmla="*/ 21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3" h="216">
                  <a:moveTo>
                    <a:pt x="225" y="210"/>
                  </a:moveTo>
                  <a:cubicBezTo>
                    <a:pt x="225" y="204"/>
                    <a:pt x="225" y="204"/>
                    <a:pt x="225" y="204"/>
                  </a:cubicBezTo>
                  <a:cubicBezTo>
                    <a:pt x="108" y="204"/>
                    <a:pt x="108" y="204"/>
                    <a:pt x="108" y="204"/>
                  </a:cubicBezTo>
                  <a:cubicBezTo>
                    <a:pt x="82" y="204"/>
                    <a:pt x="58" y="193"/>
                    <a:pt x="41" y="176"/>
                  </a:cubicBezTo>
                  <a:cubicBezTo>
                    <a:pt x="23" y="158"/>
                    <a:pt x="12" y="134"/>
                    <a:pt x="12" y="108"/>
                  </a:cubicBezTo>
                  <a:cubicBezTo>
                    <a:pt x="12" y="82"/>
                    <a:pt x="23" y="58"/>
                    <a:pt x="41" y="40"/>
                  </a:cubicBezTo>
                  <a:cubicBezTo>
                    <a:pt x="58" y="23"/>
                    <a:pt x="82" y="12"/>
                    <a:pt x="108" y="12"/>
                  </a:cubicBezTo>
                  <a:cubicBezTo>
                    <a:pt x="225" y="12"/>
                    <a:pt x="225" y="12"/>
                    <a:pt x="225" y="12"/>
                  </a:cubicBezTo>
                  <a:cubicBezTo>
                    <a:pt x="252" y="12"/>
                    <a:pt x="276" y="23"/>
                    <a:pt x="293" y="40"/>
                  </a:cubicBezTo>
                  <a:cubicBezTo>
                    <a:pt x="311" y="58"/>
                    <a:pt x="321" y="82"/>
                    <a:pt x="321" y="108"/>
                  </a:cubicBezTo>
                  <a:cubicBezTo>
                    <a:pt x="321" y="134"/>
                    <a:pt x="311" y="158"/>
                    <a:pt x="293" y="176"/>
                  </a:cubicBezTo>
                  <a:cubicBezTo>
                    <a:pt x="276" y="193"/>
                    <a:pt x="252" y="204"/>
                    <a:pt x="225" y="204"/>
                  </a:cubicBezTo>
                  <a:cubicBezTo>
                    <a:pt x="225" y="210"/>
                    <a:pt x="225" y="210"/>
                    <a:pt x="225" y="210"/>
                  </a:cubicBezTo>
                  <a:cubicBezTo>
                    <a:pt x="225" y="216"/>
                    <a:pt x="225" y="216"/>
                    <a:pt x="225" y="216"/>
                  </a:cubicBezTo>
                  <a:cubicBezTo>
                    <a:pt x="285" y="216"/>
                    <a:pt x="333" y="168"/>
                    <a:pt x="333" y="108"/>
                  </a:cubicBezTo>
                  <a:cubicBezTo>
                    <a:pt x="333" y="48"/>
                    <a:pt x="285" y="0"/>
                    <a:pt x="22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49" y="0"/>
                    <a:pt x="0" y="48"/>
                    <a:pt x="0" y="108"/>
                  </a:cubicBezTo>
                  <a:cubicBezTo>
                    <a:pt x="0" y="168"/>
                    <a:pt x="49" y="216"/>
                    <a:pt x="108" y="216"/>
                  </a:cubicBezTo>
                  <a:cubicBezTo>
                    <a:pt x="225" y="216"/>
                    <a:pt x="225" y="216"/>
                    <a:pt x="225" y="216"/>
                  </a:cubicBezTo>
                  <a:lnTo>
                    <a:pt x="225" y="210"/>
                  </a:ln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9305588" y="6559550"/>
              <a:ext cx="517525" cy="1968500"/>
            </a:xfrm>
            <a:custGeom>
              <a:avLst/>
              <a:gdLst>
                <a:gd name="T0" fmla="*/ 315 w 326"/>
                <a:gd name="T1" fmla="*/ 1230 h 1240"/>
                <a:gd name="T2" fmla="*/ 315 w 326"/>
                <a:gd name="T3" fmla="*/ 1219 h 1240"/>
                <a:gd name="T4" fmla="*/ 21 w 326"/>
                <a:gd name="T5" fmla="*/ 1219 h 1240"/>
                <a:gd name="T6" fmla="*/ 21 w 326"/>
                <a:gd name="T7" fmla="*/ 21 h 1240"/>
                <a:gd name="T8" fmla="*/ 305 w 326"/>
                <a:gd name="T9" fmla="*/ 21 h 1240"/>
                <a:gd name="T10" fmla="*/ 305 w 326"/>
                <a:gd name="T11" fmla="*/ 1230 h 1240"/>
                <a:gd name="T12" fmla="*/ 315 w 326"/>
                <a:gd name="T13" fmla="*/ 1230 h 1240"/>
                <a:gd name="T14" fmla="*/ 315 w 326"/>
                <a:gd name="T15" fmla="*/ 1219 h 1240"/>
                <a:gd name="T16" fmla="*/ 315 w 326"/>
                <a:gd name="T17" fmla="*/ 1230 h 1240"/>
                <a:gd name="T18" fmla="*/ 326 w 326"/>
                <a:gd name="T19" fmla="*/ 1230 h 1240"/>
                <a:gd name="T20" fmla="*/ 326 w 326"/>
                <a:gd name="T21" fmla="*/ 0 h 1240"/>
                <a:gd name="T22" fmla="*/ 0 w 326"/>
                <a:gd name="T23" fmla="*/ 0 h 1240"/>
                <a:gd name="T24" fmla="*/ 0 w 326"/>
                <a:gd name="T25" fmla="*/ 1240 h 1240"/>
                <a:gd name="T26" fmla="*/ 326 w 326"/>
                <a:gd name="T27" fmla="*/ 1240 h 1240"/>
                <a:gd name="T28" fmla="*/ 326 w 326"/>
                <a:gd name="T29" fmla="*/ 1230 h 1240"/>
                <a:gd name="T30" fmla="*/ 315 w 326"/>
                <a:gd name="T31" fmla="*/ 123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6" h="1240">
                  <a:moveTo>
                    <a:pt x="315" y="1230"/>
                  </a:moveTo>
                  <a:lnTo>
                    <a:pt x="315" y="1219"/>
                  </a:lnTo>
                  <a:lnTo>
                    <a:pt x="21" y="1219"/>
                  </a:lnTo>
                  <a:lnTo>
                    <a:pt x="21" y="21"/>
                  </a:lnTo>
                  <a:lnTo>
                    <a:pt x="305" y="21"/>
                  </a:lnTo>
                  <a:lnTo>
                    <a:pt x="305" y="1230"/>
                  </a:lnTo>
                  <a:lnTo>
                    <a:pt x="315" y="1230"/>
                  </a:lnTo>
                  <a:lnTo>
                    <a:pt x="315" y="1219"/>
                  </a:lnTo>
                  <a:lnTo>
                    <a:pt x="315" y="1230"/>
                  </a:lnTo>
                  <a:lnTo>
                    <a:pt x="326" y="1230"/>
                  </a:lnTo>
                  <a:lnTo>
                    <a:pt x="326" y="0"/>
                  </a:lnTo>
                  <a:lnTo>
                    <a:pt x="0" y="0"/>
                  </a:lnTo>
                  <a:lnTo>
                    <a:pt x="0" y="1240"/>
                  </a:lnTo>
                  <a:lnTo>
                    <a:pt x="326" y="1240"/>
                  </a:lnTo>
                  <a:lnTo>
                    <a:pt x="326" y="1230"/>
                  </a:lnTo>
                  <a:lnTo>
                    <a:pt x="315" y="1230"/>
                  </a:ln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19689763" y="6481763"/>
              <a:ext cx="5811838" cy="2336800"/>
            </a:xfrm>
            <a:prstGeom prst="rect">
              <a:avLst/>
            </a:prstGeom>
            <a:solidFill>
              <a:srgbClr val="E2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9673888" y="6465888"/>
              <a:ext cx="5843588" cy="2370138"/>
            </a:xfrm>
            <a:custGeom>
              <a:avLst/>
              <a:gdLst>
                <a:gd name="T0" fmla="*/ 3671 w 3681"/>
                <a:gd name="T1" fmla="*/ 1482 h 1493"/>
                <a:gd name="T2" fmla="*/ 3671 w 3681"/>
                <a:gd name="T3" fmla="*/ 1472 h 1493"/>
                <a:gd name="T4" fmla="*/ 21 w 3681"/>
                <a:gd name="T5" fmla="*/ 1472 h 1493"/>
                <a:gd name="T6" fmla="*/ 21 w 3681"/>
                <a:gd name="T7" fmla="*/ 20 h 1493"/>
                <a:gd name="T8" fmla="*/ 3660 w 3681"/>
                <a:gd name="T9" fmla="*/ 20 h 1493"/>
                <a:gd name="T10" fmla="*/ 3660 w 3681"/>
                <a:gd name="T11" fmla="*/ 1482 h 1493"/>
                <a:gd name="T12" fmla="*/ 3671 w 3681"/>
                <a:gd name="T13" fmla="*/ 1482 h 1493"/>
                <a:gd name="T14" fmla="*/ 3671 w 3681"/>
                <a:gd name="T15" fmla="*/ 1472 h 1493"/>
                <a:gd name="T16" fmla="*/ 3671 w 3681"/>
                <a:gd name="T17" fmla="*/ 1482 h 1493"/>
                <a:gd name="T18" fmla="*/ 3681 w 3681"/>
                <a:gd name="T19" fmla="*/ 1482 h 1493"/>
                <a:gd name="T20" fmla="*/ 3681 w 3681"/>
                <a:gd name="T21" fmla="*/ 0 h 1493"/>
                <a:gd name="T22" fmla="*/ 0 w 3681"/>
                <a:gd name="T23" fmla="*/ 0 h 1493"/>
                <a:gd name="T24" fmla="*/ 0 w 3681"/>
                <a:gd name="T25" fmla="*/ 1493 h 1493"/>
                <a:gd name="T26" fmla="*/ 3681 w 3681"/>
                <a:gd name="T27" fmla="*/ 1493 h 1493"/>
                <a:gd name="T28" fmla="*/ 3681 w 3681"/>
                <a:gd name="T29" fmla="*/ 1482 h 1493"/>
                <a:gd name="T30" fmla="*/ 3671 w 3681"/>
                <a:gd name="T31" fmla="*/ 1482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81" h="1493">
                  <a:moveTo>
                    <a:pt x="3671" y="1482"/>
                  </a:moveTo>
                  <a:lnTo>
                    <a:pt x="3671" y="1472"/>
                  </a:lnTo>
                  <a:lnTo>
                    <a:pt x="21" y="1472"/>
                  </a:lnTo>
                  <a:lnTo>
                    <a:pt x="21" y="20"/>
                  </a:lnTo>
                  <a:lnTo>
                    <a:pt x="3660" y="20"/>
                  </a:lnTo>
                  <a:lnTo>
                    <a:pt x="3660" y="1482"/>
                  </a:lnTo>
                  <a:lnTo>
                    <a:pt x="3671" y="1482"/>
                  </a:lnTo>
                  <a:lnTo>
                    <a:pt x="3671" y="1472"/>
                  </a:lnTo>
                  <a:lnTo>
                    <a:pt x="3671" y="1482"/>
                  </a:lnTo>
                  <a:lnTo>
                    <a:pt x="3681" y="1482"/>
                  </a:lnTo>
                  <a:lnTo>
                    <a:pt x="3681" y="0"/>
                  </a:lnTo>
                  <a:lnTo>
                    <a:pt x="0" y="0"/>
                  </a:lnTo>
                  <a:lnTo>
                    <a:pt x="0" y="1493"/>
                  </a:lnTo>
                  <a:lnTo>
                    <a:pt x="3681" y="1493"/>
                  </a:lnTo>
                  <a:lnTo>
                    <a:pt x="3681" y="1482"/>
                  </a:lnTo>
                  <a:lnTo>
                    <a:pt x="3671" y="1482"/>
                  </a:ln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15698788" y="7056438"/>
              <a:ext cx="349250" cy="360363"/>
            </a:xfrm>
            <a:custGeom>
              <a:avLst/>
              <a:gdLst>
                <a:gd name="T0" fmla="*/ 62 w 127"/>
                <a:gd name="T1" fmla="*/ 130 h 130"/>
                <a:gd name="T2" fmla="*/ 0 w 127"/>
                <a:gd name="T3" fmla="*/ 130 h 130"/>
                <a:gd name="T4" fmla="*/ 0 w 127"/>
                <a:gd name="T5" fmla="*/ 0 h 130"/>
                <a:gd name="T6" fmla="*/ 62 w 127"/>
                <a:gd name="T7" fmla="*/ 0 h 130"/>
                <a:gd name="T8" fmla="*/ 127 w 127"/>
                <a:gd name="T9" fmla="*/ 65 h 130"/>
                <a:gd name="T10" fmla="*/ 62 w 127"/>
                <a:gd name="T11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30">
                  <a:moveTo>
                    <a:pt x="62" y="130"/>
                  </a:moveTo>
                  <a:cubicBezTo>
                    <a:pt x="0" y="130"/>
                    <a:pt x="0" y="130"/>
                    <a:pt x="0" y="1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8" y="0"/>
                    <a:pt x="127" y="29"/>
                    <a:pt x="127" y="65"/>
                  </a:cubicBezTo>
                  <a:cubicBezTo>
                    <a:pt x="127" y="101"/>
                    <a:pt x="98" y="130"/>
                    <a:pt x="62" y="1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15778163" y="7618413"/>
              <a:ext cx="344488" cy="361950"/>
            </a:xfrm>
            <a:custGeom>
              <a:avLst/>
              <a:gdLst>
                <a:gd name="T0" fmla="*/ 60 w 125"/>
                <a:gd name="T1" fmla="*/ 131 h 131"/>
                <a:gd name="T2" fmla="*/ 0 w 125"/>
                <a:gd name="T3" fmla="*/ 131 h 131"/>
                <a:gd name="T4" fmla="*/ 0 w 125"/>
                <a:gd name="T5" fmla="*/ 0 h 131"/>
                <a:gd name="T6" fmla="*/ 60 w 125"/>
                <a:gd name="T7" fmla="*/ 0 h 131"/>
                <a:gd name="T8" fmla="*/ 125 w 125"/>
                <a:gd name="T9" fmla="*/ 66 h 131"/>
                <a:gd name="T10" fmla="*/ 60 w 125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31">
                  <a:moveTo>
                    <a:pt x="60" y="131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96" y="0"/>
                    <a:pt x="125" y="30"/>
                    <a:pt x="125" y="66"/>
                  </a:cubicBezTo>
                  <a:cubicBezTo>
                    <a:pt x="125" y="102"/>
                    <a:pt x="96" y="131"/>
                    <a:pt x="60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9977100" y="8343900"/>
              <a:ext cx="258763" cy="261938"/>
            </a:xfrm>
            <a:custGeom>
              <a:avLst/>
              <a:gdLst>
                <a:gd name="T0" fmla="*/ 88 w 94"/>
                <a:gd name="T1" fmla="*/ 47 h 95"/>
                <a:gd name="T2" fmla="*/ 82 w 94"/>
                <a:gd name="T3" fmla="*/ 47 h 95"/>
                <a:gd name="T4" fmla="*/ 72 w 94"/>
                <a:gd name="T5" fmla="*/ 72 h 95"/>
                <a:gd name="T6" fmla="*/ 47 w 94"/>
                <a:gd name="T7" fmla="*/ 83 h 95"/>
                <a:gd name="T8" fmla="*/ 22 w 94"/>
                <a:gd name="T9" fmla="*/ 72 h 95"/>
                <a:gd name="T10" fmla="*/ 12 w 94"/>
                <a:gd name="T11" fmla="*/ 47 h 95"/>
                <a:gd name="T12" fmla="*/ 22 w 94"/>
                <a:gd name="T13" fmla="*/ 23 h 95"/>
                <a:gd name="T14" fmla="*/ 47 w 94"/>
                <a:gd name="T15" fmla="*/ 12 h 95"/>
                <a:gd name="T16" fmla="*/ 72 w 94"/>
                <a:gd name="T17" fmla="*/ 23 h 95"/>
                <a:gd name="T18" fmla="*/ 82 w 94"/>
                <a:gd name="T19" fmla="*/ 47 h 95"/>
                <a:gd name="T20" fmla="*/ 88 w 94"/>
                <a:gd name="T21" fmla="*/ 47 h 95"/>
                <a:gd name="T22" fmla="*/ 94 w 94"/>
                <a:gd name="T23" fmla="*/ 47 h 95"/>
                <a:gd name="T24" fmla="*/ 47 w 94"/>
                <a:gd name="T25" fmla="*/ 0 h 95"/>
                <a:gd name="T26" fmla="*/ 0 w 94"/>
                <a:gd name="T27" fmla="*/ 47 h 95"/>
                <a:gd name="T28" fmla="*/ 47 w 94"/>
                <a:gd name="T29" fmla="*/ 95 h 95"/>
                <a:gd name="T30" fmla="*/ 94 w 94"/>
                <a:gd name="T31" fmla="*/ 47 h 95"/>
                <a:gd name="T32" fmla="*/ 88 w 94"/>
                <a:gd name="T33" fmla="*/ 4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5">
                  <a:moveTo>
                    <a:pt x="88" y="47"/>
                  </a:moveTo>
                  <a:cubicBezTo>
                    <a:pt x="82" y="47"/>
                    <a:pt x="82" y="47"/>
                    <a:pt x="82" y="47"/>
                  </a:cubicBezTo>
                  <a:cubicBezTo>
                    <a:pt x="82" y="57"/>
                    <a:pt x="78" y="66"/>
                    <a:pt x="72" y="72"/>
                  </a:cubicBezTo>
                  <a:cubicBezTo>
                    <a:pt x="66" y="79"/>
                    <a:pt x="57" y="83"/>
                    <a:pt x="47" y="83"/>
                  </a:cubicBezTo>
                  <a:cubicBezTo>
                    <a:pt x="38" y="83"/>
                    <a:pt x="29" y="79"/>
                    <a:pt x="22" y="72"/>
                  </a:cubicBezTo>
                  <a:cubicBezTo>
                    <a:pt x="16" y="66"/>
                    <a:pt x="12" y="57"/>
                    <a:pt x="12" y="47"/>
                  </a:cubicBezTo>
                  <a:cubicBezTo>
                    <a:pt x="12" y="38"/>
                    <a:pt x="16" y="29"/>
                    <a:pt x="22" y="23"/>
                  </a:cubicBezTo>
                  <a:cubicBezTo>
                    <a:pt x="29" y="16"/>
                    <a:pt x="38" y="12"/>
                    <a:pt x="47" y="12"/>
                  </a:cubicBezTo>
                  <a:cubicBezTo>
                    <a:pt x="57" y="12"/>
                    <a:pt x="66" y="16"/>
                    <a:pt x="72" y="23"/>
                  </a:cubicBezTo>
                  <a:cubicBezTo>
                    <a:pt x="78" y="29"/>
                    <a:pt x="82" y="38"/>
                    <a:pt x="82" y="47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3"/>
                    <a:pt x="21" y="95"/>
                    <a:pt x="47" y="95"/>
                  </a:cubicBezTo>
                  <a:cubicBezTo>
                    <a:pt x="73" y="95"/>
                    <a:pt x="94" y="73"/>
                    <a:pt x="94" y="47"/>
                  </a:cubicBezTo>
                  <a:lnTo>
                    <a:pt x="88" y="47"/>
                  </a:ln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9673888" y="6465888"/>
              <a:ext cx="5843588" cy="2370138"/>
            </a:xfrm>
            <a:custGeom>
              <a:avLst/>
              <a:gdLst>
                <a:gd name="T0" fmla="*/ 840 w 2117"/>
                <a:gd name="T1" fmla="*/ 851 h 857"/>
                <a:gd name="T2" fmla="*/ 840 w 2117"/>
                <a:gd name="T3" fmla="*/ 845 h 857"/>
                <a:gd name="T4" fmla="*/ 12 w 2117"/>
                <a:gd name="T5" fmla="*/ 845 h 857"/>
                <a:gd name="T6" fmla="*/ 12 w 2117"/>
                <a:gd name="T7" fmla="*/ 12 h 857"/>
                <a:gd name="T8" fmla="*/ 2105 w 2117"/>
                <a:gd name="T9" fmla="*/ 12 h 857"/>
                <a:gd name="T10" fmla="*/ 2105 w 2117"/>
                <a:gd name="T11" fmla="*/ 849 h 857"/>
                <a:gd name="T12" fmla="*/ 2111 w 2117"/>
                <a:gd name="T13" fmla="*/ 849 h 857"/>
                <a:gd name="T14" fmla="*/ 2106 w 2117"/>
                <a:gd name="T15" fmla="*/ 845 h 857"/>
                <a:gd name="T16" fmla="*/ 2105 w 2117"/>
                <a:gd name="T17" fmla="*/ 849 h 857"/>
                <a:gd name="T18" fmla="*/ 2111 w 2117"/>
                <a:gd name="T19" fmla="*/ 849 h 857"/>
                <a:gd name="T20" fmla="*/ 2106 w 2117"/>
                <a:gd name="T21" fmla="*/ 845 h 857"/>
                <a:gd name="T22" fmla="*/ 2111 w 2117"/>
                <a:gd name="T23" fmla="*/ 849 h 857"/>
                <a:gd name="T24" fmla="*/ 2111 w 2117"/>
                <a:gd name="T25" fmla="*/ 849 h 857"/>
                <a:gd name="T26" fmla="*/ 2108 w 2117"/>
                <a:gd name="T27" fmla="*/ 843 h 857"/>
                <a:gd name="T28" fmla="*/ 2111 w 2117"/>
                <a:gd name="T29" fmla="*/ 849 h 857"/>
                <a:gd name="T30" fmla="*/ 2109 w 2117"/>
                <a:gd name="T31" fmla="*/ 843 h 857"/>
                <a:gd name="T32" fmla="*/ 2108 w 2117"/>
                <a:gd name="T33" fmla="*/ 843 h 857"/>
                <a:gd name="T34" fmla="*/ 2111 w 2117"/>
                <a:gd name="T35" fmla="*/ 849 h 857"/>
                <a:gd name="T36" fmla="*/ 2109 w 2117"/>
                <a:gd name="T37" fmla="*/ 843 h 857"/>
                <a:gd name="T38" fmla="*/ 2111 w 2117"/>
                <a:gd name="T39" fmla="*/ 848 h 857"/>
                <a:gd name="T40" fmla="*/ 2110 w 2117"/>
                <a:gd name="T41" fmla="*/ 843 h 857"/>
                <a:gd name="T42" fmla="*/ 2109 w 2117"/>
                <a:gd name="T43" fmla="*/ 843 h 857"/>
                <a:gd name="T44" fmla="*/ 2111 w 2117"/>
                <a:gd name="T45" fmla="*/ 848 h 857"/>
                <a:gd name="T46" fmla="*/ 2110 w 2117"/>
                <a:gd name="T47" fmla="*/ 843 h 857"/>
                <a:gd name="T48" fmla="*/ 2111 w 2117"/>
                <a:gd name="T49" fmla="*/ 846 h 857"/>
                <a:gd name="T50" fmla="*/ 2110 w 2117"/>
                <a:gd name="T51" fmla="*/ 843 h 857"/>
                <a:gd name="T52" fmla="*/ 2110 w 2117"/>
                <a:gd name="T53" fmla="*/ 843 h 857"/>
                <a:gd name="T54" fmla="*/ 2111 w 2117"/>
                <a:gd name="T55" fmla="*/ 846 h 857"/>
                <a:gd name="T56" fmla="*/ 2110 w 2117"/>
                <a:gd name="T57" fmla="*/ 843 h 857"/>
                <a:gd name="T58" fmla="*/ 2109 w 2117"/>
                <a:gd name="T59" fmla="*/ 843 h 857"/>
                <a:gd name="T60" fmla="*/ 2038 w 2117"/>
                <a:gd name="T61" fmla="*/ 843 h 857"/>
                <a:gd name="T62" fmla="*/ 840 w 2117"/>
                <a:gd name="T63" fmla="*/ 845 h 857"/>
                <a:gd name="T64" fmla="*/ 840 w 2117"/>
                <a:gd name="T65" fmla="*/ 851 h 857"/>
                <a:gd name="T66" fmla="*/ 840 w 2117"/>
                <a:gd name="T67" fmla="*/ 857 h 857"/>
                <a:gd name="T68" fmla="*/ 1476 w 2117"/>
                <a:gd name="T69" fmla="*/ 856 h 857"/>
                <a:gd name="T70" fmla="*/ 1913 w 2117"/>
                <a:gd name="T71" fmla="*/ 856 h 857"/>
                <a:gd name="T72" fmla="*/ 2056 w 2117"/>
                <a:gd name="T73" fmla="*/ 855 h 857"/>
                <a:gd name="T74" fmla="*/ 2097 w 2117"/>
                <a:gd name="T75" fmla="*/ 855 h 857"/>
                <a:gd name="T76" fmla="*/ 2107 w 2117"/>
                <a:gd name="T77" fmla="*/ 855 h 857"/>
                <a:gd name="T78" fmla="*/ 2110 w 2117"/>
                <a:gd name="T79" fmla="*/ 855 h 857"/>
                <a:gd name="T80" fmla="*/ 2111 w 2117"/>
                <a:gd name="T81" fmla="*/ 855 h 857"/>
                <a:gd name="T82" fmla="*/ 2112 w 2117"/>
                <a:gd name="T83" fmla="*/ 855 h 857"/>
                <a:gd name="T84" fmla="*/ 2113 w 2117"/>
                <a:gd name="T85" fmla="*/ 854 h 857"/>
                <a:gd name="T86" fmla="*/ 2114 w 2117"/>
                <a:gd name="T87" fmla="*/ 854 h 857"/>
                <a:gd name="T88" fmla="*/ 2115 w 2117"/>
                <a:gd name="T89" fmla="*/ 853 h 857"/>
                <a:gd name="T90" fmla="*/ 2117 w 2117"/>
                <a:gd name="T91" fmla="*/ 849 h 857"/>
                <a:gd name="T92" fmla="*/ 2117 w 2117"/>
                <a:gd name="T93" fmla="*/ 0 h 857"/>
                <a:gd name="T94" fmla="*/ 0 w 2117"/>
                <a:gd name="T95" fmla="*/ 0 h 857"/>
                <a:gd name="T96" fmla="*/ 0 w 2117"/>
                <a:gd name="T97" fmla="*/ 857 h 857"/>
                <a:gd name="T98" fmla="*/ 840 w 2117"/>
                <a:gd name="T99" fmla="*/ 857 h 857"/>
                <a:gd name="T100" fmla="*/ 840 w 2117"/>
                <a:gd name="T101" fmla="*/ 85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17" h="857">
                  <a:moveTo>
                    <a:pt x="840" y="851"/>
                  </a:moveTo>
                  <a:cubicBezTo>
                    <a:pt x="840" y="845"/>
                    <a:pt x="840" y="845"/>
                    <a:pt x="840" y="845"/>
                  </a:cubicBezTo>
                  <a:cubicBezTo>
                    <a:pt x="12" y="845"/>
                    <a:pt x="12" y="845"/>
                    <a:pt x="12" y="84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105" y="12"/>
                    <a:pt x="2105" y="12"/>
                    <a:pt x="2105" y="12"/>
                  </a:cubicBezTo>
                  <a:cubicBezTo>
                    <a:pt x="2105" y="849"/>
                    <a:pt x="2105" y="849"/>
                    <a:pt x="2105" y="849"/>
                  </a:cubicBezTo>
                  <a:cubicBezTo>
                    <a:pt x="2111" y="849"/>
                    <a:pt x="2111" y="849"/>
                    <a:pt x="2111" y="849"/>
                  </a:cubicBezTo>
                  <a:cubicBezTo>
                    <a:pt x="2106" y="845"/>
                    <a:pt x="2106" y="845"/>
                    <a:pt x="2106" y="845"/>
                  </a:cubicBezTo>
                  <a:cubicBezTo>
                    <a:pt x="2106" y="845"/>
                    <a:pt x="2105" y="847"/>
                    <a:pt x="2105" y="849"/>
                  </a:cubicBezTo>
                  <a:cubicBezTo>
                    <a:pt x="2111" y="849"/>
                    <a:pt x="2111" y="849"/>
                    <a:pt x="2111" y="849"/>
                  </a:cubicBezTo>
                  <a:cubicBezTo>
                    <a:pt x="2106" y="845"/>
                    <a:pt x="2106" y="845"/>
                    <a:pt x="2106" y="845"/>
                  </a:cubicBezTo>
                  <a:cubicBezTo>
                    <a:pt x="2111" y="849"/>
                    <a:pt x="2111" y="849"/>
                    <a:pt x="2111" y="849"/>
                  </a:cubicBezTo>
                  <a:cubicBezTo>
                    <a:pt x="2111" y="849"/>
                    <a:pt x="2111" y="849"/>
                    <a:pt x="2111" y="849"/>
                  </a:cubicBezTo>
                  <a:cubicBezTo>
                    <a:pt x="2108" y="843"/>
                    <a:pt x="2108" y="843"/>
                    <a:pt x="2108" y="843"/>
                  </a:cubicBezTo>
                  <a:cubicBezTo>
                    <a:pt x="2111" y="849"/>
                    <a:pt x="2111" y="849"/>
                    <a:pt x="2111" y="849"/>
                  </a:cubicBezTo>
                  <a:cubicBezTo>
                    <a:pt x="2109" y="843"/>
                    <a:pt x="2109" y="843"/>
                    <a:pt x="2109" y="843"/>
                  </a:cubicBezTo>
                  <a:cubicBezTo>
                    <a:pt x="2109" y="843"/>
                    <a:pt x="2109" y="843"/>
                    <a:pt x="2108" y="843"/>
                  </a:cubicBezTo>
                  <a:cubicBezTo>
                    <a:pt x="2111" y="849"/>
                    <a:pt x="2111" y="849"/>
                    <a:pt x="2111" y="849"/>
                  </a:cubicBezTo>
                  <a:cubicBezTo>
                    <a:pt x="2109" y="843"/>
                    <a:pt x="2109" y="843"/>
                    <a:pt x="2109" y="843"/>
                  </a:cubicBezTo>
                  <a:cubicBezTo>
                    <a:pt x="2111" y="848"/>
                    <a:pt x="2111" y="848"/>
                    <a:pt x="2111" y="848"/>
                  </a:cubicBezTo>
                  <a:cubicBezTo>
                    <a:pt x="2110" y="843"/>
                    <a:pt x="2110" y="843"/>
                    <a:pt x="2110" y="843"/>
                  </a:cubicBezTo>
                  <a:cubicBezTo>
                    <a:pt x="2110" y="843"/>
                    <a:pt x="2110" y="843"/>
                    <a:pt x="2109" y="843"/>
                  </a:cubicBezTo>
                  <a:cubicBezTo>
                    <a:pt x="2111" y="848"/>
                    <a:pt x="2111" y="848"/>
                    <a:pt x="2111" y="848"/>
                  </a:cubicBezTo>
                  <a:cubicBezTo>
                    <a:pt x="2110" y="843"/>
                    <a:pt x="2110" y="843"/>
                    <a:pt x="2110" y="843"/>
                  </a:cubicBezTo>
                  <a:cubicBezTo>
                    <a:pt x="2111" y="846"/>
                    <a:pt x="2111" y="846"/>
                    <a:pt x="2111" y="846"/>
                  </a:cubicBezTo>
                  <a:cubicBezTo>
                    <a:pt x="2110" y="843"/>
                    <a:pt x="2110" y="843"/>
                    <a:pt x="2110" y="843"/>
                  </a:cubicBezTo>
                  <a:cubicBezTo>
                    <a:pt x="2110" y="843"/>
                    <a:pt x="2110" y="843"/>
                    <a:pt x="2110" y="843"/>
                  </a:cubicBezTo>
                  <a:cubicBezTo>
                    <a:pt x="2111" y="846"/>
                    <a:pt x="2111" y="846"/>
                    <a:pt x="2111" y="846"/>
                  </a:cubicBezTo>
                  <a:cubicBezTo>
                    <a:pt x="2110" y="843"/>
                    <a:pt x="2110" y="843"/>
                    <a:pt x="2110" y="843"/>
                  </a:cubicBezTo>
                  <a:cubicBezTo>
                    <a:pt x="2110" y="843"/>
                    <a:pt x="2110" y="843"/>
                    <a:pt x="2109" y="843"/>
                  </a:cubicBezTo>
                  <a:cubicBezTo>
                    <a:pt x="2102" y="843"/>
                    <a:pt x="2077" y="843"/>
                    <a:pt x="2038" y="843"/>
                  </a:cubicBezTo>
                  <a:cubicBezTo>
                    <a:pt x="1769" y="844"/>
                    <a:pt x="841" y="845"/>
                    <a:pt x="840" y="845"/>
                  </a:cubicBezTo>
                  <a:cubicBezTo>
                    <a:pt x="840" y="851"/>
                    <a:pt x="840" y="851"/>
                    <a:pt x="840" y="851"/>
                  </a:cubicBezTo>
                  <a:cubicBezTo>
                    <a:pt x="840" y="857"/>
                    <a:pt x="840" y="857"/>
                    <a:pt x="840" y="857"/>
                  </a:cubicBezTo>
                  <a:cubicBezTo>
                    <a:pt x="841" y="857"/>
                    <a:pt x="1158" y="857"/>
                    <a:pt x="1476" y="856"/>
                  </a:cubicBezTo>
                  <a:cubicBezTo>
                    <a:pt x="1635" y="856"/>
                    <a:pt x="1794" y="856"/>
                    <a:pt x="1913" y="856"/>
                  </a:cubicBezTo>
                  <a:cubicBezTo>
                    <a:pt x="1972" y="855"/>
                    <a:pt x="2022" y="855"/>
                    <a:pt x="2056" y="855"/>
                  </a:cubicBezTo>
                  <a:cubicBezTo>
                    <a:pt x="2074" y="855"/>
                    <a:pt x="2087" y="855"/>
                    <a:pt x="2097" y="855"/>
                  </a:cubicBezTo>
                  <a:cubicBezTo>
                    <a:pt x="2101" y="855"/>
                    <a:pt x="2105" y="855"/>
                    <a:pt x="2107" y="855"/>
                  </a:cubicBezTo>
                  <a:cubicBezTo>
                    <a:pt x="2109" y="855"/>
                    <a:pt x="2110" y="855"/>
                    <a:pt x="2110" y="855"/>
                  </a:cubicBezTo>
                  <a:cubicBezTo>
                    <a:pt x="2111" y="855"/>
                    <a:pt x="2111" y="855"/>
                    <a:pt x="2111" y="855"/>
                  </a:cubicBezTo>
                  <a:cubicBezTo>
                    <a:pt x="2112" y="855"/>
                    <a:pt x="2112" y="855"/>
                    <a:pt x="2112" y="855"/>
                  </a:cubicBezTo>
                  <a:cubicBezTo>
                    <a:pt x="2112" y="854"/>
                    <a:pt x="2112" y="854"/>
                    <a:pt x="2113" y="854"/>
                  </a:cubicBezTo>
                  <a:cubicBezTo>
                    <a:pt x="2113" y="854"/>
                    <a:pt x="2113" y="854"/>
                    <a:pt x="2114" y="854"/>
                  </a:cubicBezTo>
                  <a:cubicBezTo>
                    <a:pt x="2114" y="854"/>
                    <a:pt x="2115" y="853"/>
                    <a:pt x="2115" y="853"/>
                  </a:cubicBezTo>
                  <a:cubicBezTo>
                    <a:pt x="2116" y="852"/>
                    <a:pt x="2117" y="850"/>
                    <a:pt x="2117" y="849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57"/>
                    <a:pt x="0" y="857"/>
                    <a:pt x="0" y="857"/>
                  </a:cubicBezTo>
                  <a:cubicBezTo>
                    <a:pt x="840" y="857"/>
                    <a:pt x="840" y="857"/>
                    <a:pt x="840" y="857"/>
                  </a:cubicBezTo>
                  <a:lnTo>
                    <a:pt x="840" y="851"/>
                  </a:lnTo>
                  <a:close/>
                </a:path>
              </a:pathLst>
            </a:custGeom>
            <a:solidFill>
              <a:srgbClr val="640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16338550" y="5900738"/>
              <a:ext cx="571500" cy="293688"/>
            </a:xfrm>
            <a:custGeom>
              <a:avLst/>
              <a:gdLst>
                <a:gd name="T0" fmla="*/ 13 w 207"/>
                <a:gd name="T1" fmla="*/ 103 h 106"/>
                <a:gd name="T2" fmla="*/ 200 w 207"/>
                <a:gd name="T3" fmla="*/ 16 h 106"/>
                <a:gd name="T4" fmla="*/ 206 w 207"/>
                <a:gd name="T5" fmla="*/ 7 h 106"/>
                <a:gd name="T6" fmla="*/ 196 w 207"/>
                <a:gd name="T7" fmla="*/ 1 h 106"/>
                <a:gd name="T8" fmla="*/ 4 w 207"/>
                <a:gd name="T9" fmla="*/ 90 h 106"/>
                <a:gd name="T10" fmla="*/ 2 w 207"/>
                <a:gd name="T11" fmla="*/ 102 h 106"/>
                <a:gd name="T12" fmla="*/ 13 w 207"/>
                <a:gd name="T13" fmla="*/ 10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106">
                  <a:moveTo>
                    <a:pt x="13" y="103"/>
                  </a:moveTo>
                  <a:cubicBezTo>
                    <a:pt x="68" y="62"/>
                    <a:pt x="131" y="32"/>
                    <a:pt x="200" y="16"/>
                  </a:cubicBezTo>
                  <a:cubicBezTo>
                    <a:pt x="204" y="15"/>
                    <a:pt x="207" y="11"/>
                    <a:pt x="206" y="7"/>
                  </a:cubicBezTo>
                  <a:cubicBezTo>
                    <a:pt x="205" y="3"/>
                    <a:pt x="200" y="0"/>
                    <a:pt x="196" y="1"/>
                  </a:cubicBezTo>
                  <a:cubicBezTo>
                    <a:pt x="125" y="17"/>
                    <a:pt x="60" y="48"/>
                    <a:pt x="4" y="90"/>
                  </a:cubicBezTo>
                  <a:cubicBezTo>
                    <a:pt x="0" y="93"/>
                    <a:pt x="0" y="98"/>
                    <a:pt x="2" y="102"/>
                  </a:cubicBezTo>
                  <a:cubicBezTo>
                    <a:pt x="5" y="105"/>
                    <a:pt x="10" y="106"/>
                    <a:pt x="13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16140113" y="6224588"/>
              <a:ext cx="149225" cy="149225"/>
            </a:xfrm>
            <a:custGeom>
              <a:avLst/>
              <a:gdLst>
                <a:gd name="T0" fmla="*/ 15 w 54"/>
                <a:gd name="T1" fmla="*/ 50 h 54"/>
                <a:gd name="T2" fmla="*/ 50 w 54"/>
                <a:gd name="T3" fmla="*/ 15 h 54"/>
                <a:gd name="T4" fmla="*/ 51 w 54"/>
                <a:gd name="T5" fmla="*/ 4 h 54"/>
                <a:gd name="T6" fmla="*/ 39 w 54"/>
                <a:gd name="T7" fmla="*/ 3 h 54"/>
                <a:gd name="T8" fmla="*/ 3 w 54"/>
                <a:gd name="T9" fmla="*/ 40 h 54"/>
                <a:gd name="T10" fmla="*/ 3 w 54"/>
                <a:gd name="T11" fmla="*/ 51 h 54"/>
                <a:gd name="T12" fmla="*/ 15 w 54"/>
                <a:gd name="T13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4">
                  <a:moveTo>
                    <a:pt x="15" y="50"/>
                  </a:moveTo>
                  <a:cubicBezTo>
                    <a:pt x="26" y="38"/>
                    <a:pt x="38" y="26"/>
                    <a:pt x="50" y="15"/>
                  </a:cubicBezTo>
                  <a:cubicBezTo>
                    <a:pt x="53" y="12"/>
                    <a:pt x="54" y="7"/>
                    <a:pt x="51" y="4"/>
                  </a:cubicBezTo>
                  <a:cubicBezTo>
                    <a:pt x="48" y="1"/>
                    <a:pt x="43" y="0"/>
                    <a:pt x="39" y="3"/>
                  </a:cubicBezTo>
                  <a:cubicBezTo>
                    <a:pt x="27" y="15"/>
                    <a:pt x="14" y="27"/>
                    <a:pt x="3" y="40"/>
                  </a:cubicBezTo>
                  <a:cubicBezTo>
                    <a:pt x="0" y="43"/>
                    <a:pt x="0" y="48"/>
                    <a:pt x="3" y="51"/>
                  </a:cubicBezTo>
                  <a:cubicBezTo>
                    <a:pt x="6" y="54"/>
                    <a:pt x="12" y="54"/>
                    <a:pt x="15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417589" y="1323406"/>
            <a:ext cx="2092632" cy="42473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8000" b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ctr"/>
            <a:r>
              <a:rPr lang="en-US" sz="5400" dirty="0" smtClean="0"/>
              <a:t>2008</a:t>
            </a:r>
          </a:p>
          <a:p>
            <a:pPr algn="ctr"/>
            <a:endParaRPr lang="en-US" sz="5400" dirty="0" smtClean="0"/>
          </a:p>
          <a:p>
            <a:pPr algn="ctr"/>
            <a:endParaRPr lang="en-US" sz="5400" dirty="0"/>
          </a:p>
          <a:p>
            <a:pPr algn="ctr"/>
            <a:endParaRPr lang="en-US" sz="5400" dirty="0"/>
          </a:p>
          <a:p>
            <a:pPr algn="ctr"/>
            <a:r>
              <a:rPr lang="en-US" sz="5400" dirty="0" smtClean="0"/>
              <a:t>2016</a:t>
            </a:r>
            <a:endParaRPr lang="en-US" sz="5400" dirty="0"/>
          </a:p>
        </p:txBody>
      </p:sp>
      <p:sp>
        <p:nvSpPr>
          <p:cNvPr id="79" name="Down Arrow 78"/>
          <p:cNvSpPr/>
          <p:nvPr/>
        </p:nvSpPr>
        <p:spPr>
          <a:xfrm>
            <a:off x="3004457" y="2806542"/>
            <a:ext cx="862148" cy="139772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0003671" y="3408965"/>
            <a:ext cx="92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WHO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602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3836773" y="207717"/>
            <a:ext cx="4372426" cy="666206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975187"/>
              </p:ext>
            </p:extLst>
          </p:nvPr>
        </p:nvGraphicFramePr>
        <p:xfrm>
          <a:off x="842060" y="1030866"/>
          <a:ext cx="10031898" cy="557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983">
                  <a:extLst>
                    <a:ext uri="{9D8B030D-6E8A-4147-A177-3AD203B41FA5}">
                      <a16:colId xmlns:a16="http://schemas.microsoft.com/office/drawing/2014/main" val="2706821968"/>
                    </a:ext>
                  </a:extLst>
                </a:gridCol>
                <a:gridCol w="1671983">
                  <a:extLst>
                    <a:ext uri="{9D8B030D-6E8A-4147-A177-3AD203B41FA5}">
                      <a16:colId xmlns:a16="http://schemas.microsoft.com/office/drawing/2014/main" val="1300565837"/>
                    </a:ext>
                  </a:extLst>
                </a:gridCol>
                <a:gridCol w="1671983">
                  <a:extLst>
                    <a:ext uri="{9D8B030D-6E8A-4147-A177-3AD203B41FA5}">
                      <a16:colId xmlns:a16="http://schemas.microsoft.com/office/drawing/2014/main" val="569105154"/>
                    </a:ext>
                  </a:extLst>
                </a:gridCol>
                <a:gridCol w="1671983">
                  <a:extLst>
                    <a:ext uri="{9D8B030D-6E8A-4147-A177-3AD203B41FA5}">
                      <a16:colId xmlns:a16="http://schemas.microsoft.com/office/drawing/2014/main" val="1450614653"/>
                    </a:ext>
                  </a:extLst>
                </a:gridCol>
                <a:gridCol w="1671983">
                  <a:extLst>
                    <a:ext uri="{9D8B030D-6E8A-4147-A177-3AD203B41FA5}">
                      <a16:colId xmlns:a16="http://schemas.microsoft.com/office/drawing/2014/main" val="2942311061"/>
                    </a:ext>
                  </a:extLst>
                </a:gridCol>
                <a:gridCol w="1671983">
                  <a:extLst>
                    <a:ext uri="{9D8B030D-6E8A-4147-A177-3AD203B41FA5}">
                      <a16:colId xmlns:a16="http://schemas.microsoft.com/office/drawing/2014/main" val="3178764417"/>
                    </a:ext>
                  </a:extLst>
                </a:gridCol>
              </a:tblGrid>
              <a:tr h="8511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WHO</a:t>
                      </a:r>
                    </a:p>
                    <a:p>
                      <a:pPr algn="ctr"/>
                      <a:r>
                        <a:rPr lang="en-US" sz="1600" dirty="0" smtClean="0"/>
                        <a:t>subgroup</a:t>
                      </a:r>
                      <a:endParaRPr lang="en-US" sz="1600" dirty="0"/>
                    </a:p>
                  </a:txBody>
                  <a:tcPr marL="91428" marR="91428" marT="41385" marB="41385" anchor="ctr">
                    <a:lnR w="317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Dysplastic lineages</a:t>
                      </a:r>
                    </a:p>
                  </a:txBody>
                  <a:tcPr marL="91428" marR="91428" marT="41385" marB="41385" anchor="ctr">
                    <a:lnL w="3175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cytopenias</a:t>
                      </a:r>
                      <a:endParaRPr lang="en-US" sz="1600" dirty="0" smtClean="0"/>
                    </a:p>
                  </a:txBody>
                  <a:tcPr marL="91428" marR="91428" marT="41385" marB="41385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PB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blasts (%)</a:t>
                      </a:r>
                      <a:endParaRPr lang="en-US" sz="1600" dirty="0" smtClean="0"/>
                    </a:p>
                  </a:txBody>
                  <a:tcPr marL="91428" marR="91428" marT="41385" marB="41385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BM</a:t>
                      </a:r>
                    </a:p>
                    <a:p>
                      <a:pPr algn="ctr"/>
                      <a:r>
                        <a:rPr lang="en-US" sz="1600" dirty="0" smtClean="0"/>
                        <a:t>blasts (%)</a:t>
                      </a:r>
                    </a:p>
                  </a:txBody>
                  <a:tcPr marL="91428" marR="91428" marT="45714" marB="45714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Ring</a:t>
                      </a:r>
                    </a:p>
                    <a:p>
                      <a:pPr algn="ctr"/>
                      <a:r>
                        <a:rPr lang="en-US" sz="1600" dirty="0" err="1" smtClean="0"/>
                        <a:t>sideroblasts</a:t>
                      </a:r>
                      <a:r>
                        <a:rPr lang="en-US" sz="1600" dirty="0" smtClean="0"/>
                        <a:t> (%)</a:t>
                      </a:r>
                    </a:p>
                  </a:txBody>
                  <a:tcPr marL="91428" marR="91428" marT="45714" marB="45714" anchor="ctr"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51886"/>
                  </a:ext>
                </a:extLst>
              </a:tr>
              <a:tr h="515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MDS-SLD</a:t>
                      </a:r>
                      <a:endParaRPr lang="en-US" sz="1400" b="1" cap="none" spc="0" dirty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or</a:t>
                      </a:r>
                      <a:r>
                        <a:rPr lang="en-US" sz="1200" b="0" cap="none" spc="0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2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&lt;</a:t>
                      </a:r>
                      <a:r>
                        <a:rPr lang="en-US" sz="1200" b="0" cap="none" spc="0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15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87607"/>
                  </a:ext>
                </a:extLst>
              </a:tr>
              <a:tr h="515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MDS-MLD</a:t>
                      </a:r>
                      <a:endParaRPr lang="en-US" sz="1400" b="1" cap="none" spc="0" dirty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or 3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1 - 3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&lt;</a:t>
                      </a:r>
                      <a:r>
                        <a:rPr lang="en-US" sz="1200" b="0" cap="none" spc="0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15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85003"/>
                  </a:ext>
                </a:extLst>
              </a:tr>
              <a:tr h="515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MDS-RS-SLD</a:t>
                      </a:r>
                      <a:endParaRPr lang="en-US" sz="1400" b="1" cap="none" spc="0" dirty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or 2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&lt;</a:t>
                      </a:r>
                      <a:r>
                        <a:rPr lang="en-US" sz="1200" b="0" cap="none" spc="0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≥ 15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24684"/>
                  </a:ext>
                </a:extLst>
              </a:tr>
              <a:tr h="515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MDS-RS-MLD</a:t>
                      </a:r>
                      <a:endParaRPr lang="en-US" sz="1400" b="1" cap="none" spc="0" dirty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or 3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1 - 3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&lt;</a:t>
                      </a:r>
                      <a:r>
                        <a:rPr lang="en-US" sz="1200" b="0" cap="none" spc="0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≥ 15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192205"/>
                  </a:ext>
                </a:extLst>
              </a:tr>
              <a:tr h="515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MDS-del</a:t>
                      </a:r>
                      <a:r>
                        <a:rPr lang="en-US" sz="1400" b="1" cap="none" spc="0" baseline="0" dirty="0" smtClean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 5q</a:t>
                      </a:r>
                      <a:endParaRPr lang="en-US" sz="1400" b="1" cap="none" spc="0" dirty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1 - 3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1 - 2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&lt;</a:t>
                      </a:r>
                      <a:r>
                        <a:rPr lang="en-US" sz="1200" b="0" cap="none" spc="0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34812"/>
                  </a:ext>
                </a:extLst>
              </a:tr>
              <a:tr h="515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MDS-EB-1</a:t>
                      </a:r>
                      <a:endParaRPr lang="en-US" sz="1400" b="1" cap="none" spc="0" dirty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0 - 3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1 - 3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2 - 4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200" b="0" cap="none" spc="0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- 9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86443"/>
                  </a:ext>
                </a:extLst>
              </a:tr>
              <a:tr h="600927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MDS-EB-2</a:t>
                      </a:r>
                      <a:endParaRPr lang="en-US" sz="1400" b="1" cap="none" spc="0" dirty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0 - 3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1 - 3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 – 19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Auer</a:t>
                      </a:r>
                      <a:r>
                        <a:rPr lang="en-US" sz="1050" b="0" cap="none" spc="0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rods</a:t>
                      </a:r>
                      <a:endParaRPr lang="en-US" sz="1050" b="0" cap="none" spc="0" dirty="0" smtClean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buAutoNum type="arabicPlain" startAt="10"/>
                      </a:pPr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- 19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Auer</a:t>
                      </a:r>
                      <a:r>
                        <a:rPr lang="en-US" sz="1000" b="0" cap="none" spc="0" baseline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rods</a:t>
                      </a:r>
                      <a:endParaRPr lang="en-US" sz="1000" b="0" cap="none" spc="0" dirty="0" smtClean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03410"/>
                  </a:ext>
                </a:extLst>
              </a:tr>
              <a:tr h="515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MDS-U</a:t>
                      </a:r>
                      <a:endParaRPr lang="en-US" sz="1400" b="1" cap="none" spc="0" dirty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1 - 3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1 - 3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552045"/>
                  </a:ext>
                </a:extLst>
              </a:tr>
              <a:tr h="515314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 smtClean="0">
                          <a:ln w="0"/>
                          <a:solidFill>
                            <a:schemeClr val="bg1"/>
                          </a:solidFill>
                          <a:effectLst/>
                        </a:rPr>
                        <a:t>RCC</a:t>
                      </a:r>
                      <a:endParaRPr lang="en-US" sz="1400" b="1" cap="none" spc="0" dirty="0">
                        <a:ln w="0"/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1 - 3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1 - 3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2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5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cap="none" spc="0" dirty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200" b="0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28" marR="91428" marT="45714" marB="45714" anchor="ctr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151177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842060" y="364660"/>
            <a:ext cx="10361851" cy="817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2016 </a:t>
            </a:r>
            <a:r>
              <a:rPr lang="en-US" sz="2400" b="1" dirty="0"/>
              <a:t>WHO classification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7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8607543" y="2797274"/>
            <a:ext cx="3204978" cy="856444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373" y="2797274"/>
            <a:ext cx="3584458" cy="1400530"/>
          </a:xfrm>
        </p:spPr>
        <p:txBody>
          <a:bodyPr/>
          <a:lstStyle/>
          <a:p>
            <a:r>
              <a:rPr lang="en-US" b="1" dirty="0"/>
              <a:t>mutations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0" t="13345" r="700"/>
          <a:stretch/>
        </p:blipFill>
        <p:spPr>
          <a:xfrm>
            <a:off x="146210" y="677401"/>
            <a:ext cx="8340918" cy="5420853"/>
          </a:xfrm>
        </p:spPr>
      </p:pic>
    </p:spTree>
    <p:extLst>
      <p:ext uri="{BB962C8B-B14F-4D97-AF65-F5344CB8AC3E}">
        <p14:creationId xmlns:p14="http://schemas.microsoft.com/office/powerpoint/2010/main" val="36016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3895862" y="484894"/>
            <a:ext cx="4441371" cy="743799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185" y="484894"/>
            <a:ext cx="9404723" cy="1400530"/>
          </a:xfrm>
        </p:spPr>
        <p:txBody>
          <a:bodyPr/>
          <a:lstStyle/>
          <a:p>
            <a:pPr algn="ctr"/>
            <a:r>
              <a:rPr lang="en-US" sz="3200" b="1" dirty="0" smtClean="0"/>
              <a:t>Ring </a:t>
            </a:r>
            <a:r>
              <a:rPr lang="en-US" sz="3200" b="1" dirty="0" err="1" smtClean="0"/>
              <a:t>sideroblasts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08" y="1566785"/>
            <a:ext cx="8653875" cy="48601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7596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nal Logo.jpg"/>
          <p:cNvPicPr>
            <a:picLocks noChangeAspect="1"/>
          </p:cNvPicPr>
          <p:nvPr/>
        </p:nvPicPr>
        <p:blipFill>
          <a:blip r:embed="rId3" cstate="print"/>
          <a:srcRect l="14736" t="7777" r="20304" b="15556"/>
          <a:stretch>
            <a:fillRect/>
          </a:stretch>
        </p:blipFill>
        <p:spPr>
          <a:xfrm>
            <a:off x="5214193" y="168694"/>
            <a:ext cx="1855054" cy="1828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511031" y="2082771"/>
            <a:ext cx="5261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Hematology Journal Club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3720" y="537121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Presented by:</a:t>
            </a:r>
          </a:p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Fatemeh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Jamshidi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0" y="2978331"/>
            <a:ext cx="12192000" cy="1661032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3200" dirty="0"/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</a:t>
            </a:r>
          </a:p>
          <a:p>
            <a:pPr algn="ctr"/>
            <a:endParaRPr lang="en-US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of myelodysplastic syndrome </a:t>
            </a:r>
          </a:p>
          <a:p>
            <a:pPr algn="ctr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99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460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5553" y="1551376"/>
            <a:ext cx="2906163" cy="2906163"/>
          </a:xfrm>
          <a:prstGeom prst="ellipse">
            <a:avLst/>
          </a:prstGeom>
          <a:solidFill>
            <a:schemeClr val="accent5">
              <a:lumMod val="50000"/>
              <a:alpha val="92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2534194"/>
            <a:ext cx="8757611" cy="1502229"/>
          </a:xfrm>
          <a:solidFill>
            <a:schemeClr val="accent1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8000" b="1" dirty="0" smtClean="0"/>
              <a:t>SF</a:t>
            </a:r>
            <a:r>
              <a:rPr lang="en-US" sz="6600" b="1" dirty="0" smtClean="0"/>
              <a:t>3</a:t>
            </a:r>
            <a:r>
              <a:rPr lang="en-US" sz="8000" b="1" dirty="0" smtClean="0"/>
              <a:t>B</a:t>
            </a:r>
            <a:r>
              <a:rPr lang="en-US" sz="6600" b="1" dirty="0" smtClean="0"/>
              <a:t>1??</a:t>
            </a:r>
            <a:endParaRPr lang="en-US" sz="6600" b="1" dirty="0"/>
          </a:p>
        </p:txBody>
      </p:sp>
      <p:sp>
        <p:nvSpPr>
          <p:cNvPr id="7" name="Oval 6"/>
          <p:cNvSpPr/>
          <p:nvPr/>
        </p:nvSpPr>
        <p:spPr>
          <a:xfrm>
            <a:off x="4840282" y="4789775"/>
            <a:ext cx="526088" cy="52608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Oval 7"/>
          <p:cNvSpPr/>
          <p:nvPr/>
        </p:nvSpPr>
        <p:spPr>
          <a:xfrm>
            <a:off x="2661394" y="4789775"/>
            <a:ext cx="1461867" cy="1461867"/>
          </a:xfrm>
          <a:prstGeom prst="ellipse">
            <a:avLst/>
          </a:prstGeom>
          <a:solidFill>
            <a:srgbClr val="FFC000">
              <a:alpha val="61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020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1051107" y="332931"/>
            <a:ext cx="4499348" cy="680558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86" y="332931"/>
            <a:ext cx="9404723" cy="1400530"/>
          </a:xfrm>
        </p:spPr>
        <p:txBody>
          <a:bodyPr/>
          <a:lstStyle/>
          <a:p>
            <a:r>
              <a:rPr lang="en-US" sz="3600" dirty="0"/>
              <a:t>Maturity of mRNA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103" y="975474"/>
            <a:ext cx="8477793" cy="54996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257739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6219552" y="640080"/>
            <a:ext cx="3845975" cy="765682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0" y="359013"/>
            <a:ext cx="5508357" cy="61431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3244" y="640080"/>
            <a:ext cx="4053350" cy="1095602"/>
          </a:xfrm>
        </p:spPr>
        <p:txBody>
          <a:bodyPr/>
          <a:lstStyle/>
          <a:p>
            <a:r>
              <a:rPr lang="en-US" sz="3600" dirty="0" err="1" smtClean="0"/>
              <a:t>snRNPs</a:t>
            </a:r>
            <a:r>
              <a:rPr lang="en-US" sz="3600" dirty="0" smtClean="0"/>
              <a:t> (</a:t>
            </a:r>
            <a:r>
              <a:rPr lang="en-US" sz="3600" dirty="0" err="1" smtClean="0"/>
              <a:t>snurps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10" y="2328579"/>
            <a:ext cx="5393327" cy="417358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0415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9127748" y="1539483"/>
            <a:ext cx="2708366" cy="868956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8228" y="1539483"/>
            <a:ext cx="3033772" cy="1382601"/>
          </a:xfrm>
        </p:spPr>
        <p:txBody>
          <a:bodyPr/>
          <a:lstStyle/>
          <a:p>
            <a:r>
              <a:rPr lang="en-US" dirty="0" smtClean="0"/>
              <a:t>U2 </a:t>
            </a:r>
            <a:r>
              <a:rPr lang="en-US" dirty="0" err="1" smtClean="0"/>
              <a:t>snRNP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159474"/>
            <a:ext cx="8856617" cy="655251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577" y="3891898"/>
            <a:ext cx="2209074" cy="220907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36166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7033720" y="1632857"/>
            <a:ext cx="4161149" cy="757646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3255" y="1632857"/>
            <a:ext cx="4055123" cy="886596"/>
          </a:xfrm>
        </p:spPr>
        <p:txBody>
          <a:bodyPr/>
          <a:lstStyle/>
          <a:p>
            <a:r>
              <a:rPr lang="en-US" sz="3600" b="1" dirty="0"/>
              <a:t>mutated sf3b1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93430"/>
            <a:ext cx="6011872" cy="60118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16" y="3892731"/>
            <a:ext cx="5390494" cy="26125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921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0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28634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Diagonal Corner Rectangle 13"/>
          <p:cNvSpPr/>
          <p:nvPr/>
        </p:nvSpPr>
        <p:spPr>
          <a:xfrm>
            <a:off x="1254034" y="4358118"/>
            <a:ext cx="5158799" cy="1715067"/>
          </a:xfrm>
          <a:prstGeom prst="snip2DiagRect">
            <a:avLst/>
          </a:prstGeom>
          <a:solidFill>
            <a:srgbClr val="9CA61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447209" y="3226526"/>
            <a:ext cx="3435534" cy="2104218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02874" y="533588"/>
            <a:ext cx="4656909" cy="174031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66" y="955099"/>
            <a:ext cx="9404723" cy="3374699"/>
          </a:xfrm>
        </p:spPr>
        <p:txBody>
          <a:bodyPr/>
          <a:lstStyle/>
          <a:p>
            <a:pPr algn="ctr"/>
            <a:r>
              <a:rPr lang="en-US" sz="4400" b="1" dirty="0"/>
              <a:t>mutated </a:t>
            </a:r>
            <a:r>
              <a:rPr lang="en-US" sz="4400" b="1" dirty="0" smtClean="0"/>
              <a:t>sf</a:t>
            </a:r>
            <a:r>
              <a:rPr lang="en-US" sz="3600" b="1" dirty="0" smtClean="0"/>
              <a:t>3</a:t>
            </a:r>
            <a:r>
              <a:rPr lang="en-US" sz="4400" b="1" dirty="0" smtClean="0"/>
              <a:t>b</a:t>
            </a:r>
            <a:r>
              <a:rPr lang="en-US" sz="3600" b="1" dirty="0" smtClean="0"/>
              <a:t>1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208181" y="3865201"/>
            <a:ext cx="19527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EBEBEB"/>
                </a:solidFill>
                <a:ea typeface="+mj-ea"/>
                <a:cs typeface="+mj-cs"/>
              </a:rPr>
              <a:t>ABCB</a:t>
            </a:r>
            <a:r>
              <a:rPr lang="en-US" sz="3600" b="1" dirty="0">
                <a:solidFill>
                  <a:srgbClr val="EBEBEB"/>
                </a:solidFill>
                <a:ea typeface="+mj-ea"/>
                <a:cs typeface="+mj-cs"/>
              </a:rPr>
              <a:t>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64514" y="485794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>
                <a:ln/>
                <a:solidFill>
                  <a:srgbClr val="EBEBEB"/>
                </a:solidFill>
                <a:ea typeface="+mj-ea"/>
                <a:cs typeface="+mj-cs"/>
              </a:rPr>
              <a:t>Ring </a:t>
            </a:r>
            <a:r>
              <a:rPr lang="en-US" sz="4000" b="1" dirty="0" err="1" smtClean="0">
                <a:ln/>
                <a:solidFill>
                  <a:srgbClr val="EBEBEB"/>
                </a:solidFill>
                <a:ea typeface="+mj-ea"/>
                <a:cs typeface="+mj-cs"/>
              </a:rPr>
              <a:t>Sideroblasts</a:t>
            </a:r>
            <a:r>
              <a:rPr lang="en-US" sz="4000" b="1" dirty="0">
                <a:ln/>
                <a:solidFill>
                  <a:srgbClr val="EBEBEB"/>
                </a:solidFill>
                <a:ea typeface="+mj-ea"/>
                <a:cs typeface="+mj-cs"/>
              </a:rPr>
              <a:t/>
            </a:r>
            <a:br>
              <a:rPr lang="en-US" sz="4000" b="1" dirty="0">
                <a:ln/>
                <a:solidFill>
                  <a:srgbClr val="EBEBEB"/>
                </a:solidFill>
                <a:ea typeface="+mj-ea"/>
                <a:cs typeface="+mj-cs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11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3" y="117565"/>
            <a:ext cx="10010551" cy="6596743"/>
          </a:xfrm>
        </p:spPr>
      </p:pic>
    </p:spTree>
    <p:extLst>
      <p:ext uri="{BB962C8B-B14F-4D97-AF65-F5344CB8AC3E}">
        <p14:creationId xmlns:p14="http://schemas.microsoft.com/office/powerpoint/2010/main" val="39214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Callout 11"/>
          <p:cNvSpPr/>
          <p:nvPr/>
        </p:nvSpPr>
        <p:spPr>
          <a:xfrm>
            <a:off x="2137806" y="951891"/>
            <a:ext cx="6142241" cy="3914785"/>
          </a:xfrm>
          <a:prstGeom prst="wedgeEllipseCallout">
            <a:avLst/>
          </a:prstGeom>
          <a:solidFill>
            <a:schemeClr val="tx1">
              <a:lumMod val="85000"/>
            </a:schemeClr>
          </a:solidFill>
          <a:ln w="19050" cmpd="sng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Oval Callout 1"/>
          <p:cNvSpPr/>
          <p:nvPr/>
        </p:nvSpPr>
        <p:spPr>
          <a:xfrm>
            <a:off x="2677463" y="1365998"/>
            <a:ext cx="5062925" cy="2941236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 w="19050" cmpd="sng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Oval 5"/>
          <p:cNvSpPr/>
          <p:nvPr/>
        </p:nvSpPr>
        <p:spPr>
          <a:xfrm>
            <a:off x="1555845" y="257508"/>
            <a:ext cx="1963581" cy="1816952"/>
          </a:xfrm>
          <a:prstGeom prst="ellipse">
            <a:avLst/>
          </a:prstGeom>
          <a:solidFill>
            <a:schemeClr val="accent4">
              <a:lumMod val="60000"/>
              <a:lumOff val="40000"/>
              <a:alpha val="70980"/>
            </a:schemeClr>
          </a:solidFill>
          <a:ln w="12700" cmpd="sng">
            <a:noFill/>
            <a:prstDash val="sys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Box 8"/>
          <p:cNvSpPr txBox="1"/>
          <p:nvPr/>
        </p:nvSpPr>
        <p:spPr>
          <a:xfrm>
            <a:off x="3619148" y="1801287"/>
            <a:ext cx="31795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1"/>
                </a:solidFill>
                <a:latin typeface="Lato Black"/>
                <a:ea typeface="헤드라인A"/>
                <a:cs typeface="Lato Black"/>
              </a:rPr>
              <a:t>THANK YOU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latin typeface="Lato Black"/>
                <a:ea typeface="헤드라인A"/>
                <a:cs typeface="Lato Black"/>
              </a:rPr>
              <a:t>AND</a:t>
            </a:r>
          </a:p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tx1">
                    <a:lumMod val="95000"/>
                  </a:schemeClr>
                </a:solidFill>
                <a:latin typeface="Lato Black"/>
                <a:ea typeface="헤드라인A"/>
                <a:cs typeface="Lato Black"/>
              </a:rPr>
              <a:t>LETS</a:t>
            </a:r>
            <a:r>
              <a:rPr lang="en-US" sz="6000" b="1" dirty="0">
                <a:solidFill>
                  <a:schemeClr val="bg1"/>
                </a:solidFill>
                <a:latin typeface="Lato Black"/>
                <a:ea typeface="헤드라인A"/>
                <a:cs typeface="Lato Black"/>
              </a:rPr>
              <a:t> </a:t>
            </a:r>
            <a:r>
              <a:rPr lang="fa-IR" sz="2800" b="1">
                <a:solidFill>
                  <a:schemeClr val="bg1"/>
                </a:solidFill>
                <a:latin typeface="Lato Black"/>
                <a:ea typeface="헤드라인A"/>
                <a:cs typeface="Lato Black"/>
              </a:rPr>
              <a:t> </a:t>
            </a:r>
            <a:r>
              <a:rPr lang="fa-IR" sz="2800" b="1" smtClean="0">
                <a:solidFill>
                  <a:schemeClr val="bg1"/>
                </a:solidFill>
                <a:latin typeface="Lato Black"/>
                <a:ea typeface="헤드라인A"/>
                <a:cs typeface="Lato Black"/>
              </a:rPr>
              <a:t>  </a:t>
            </a:r>
            <a:endParaRPr lang="en-US" sz="6000" b="1" dirty="0">
              <a:solidFill>
                <a:schemeClr val="bg1"/>
              </a:solidFill>
              <a:latin typeface="Lato Black"/>
              <a:ea typeface="헤드라인A"/>
              <a:cs typeface="Lato Black"/>
            </a:endParaRPr>
          </a:p>
          <a:p>
            <a:pPr algn="ctr">
              <a:lnSpc>
                <a:spcPct val="70000"/>
              </a:lnSpc>
            </a:pPr>
            <a:r>
              <a:rPr lang="en-US" sz="6000" b="1" dirty="0">
                <a:solidFill>
                  <a:schemeClr val="accent1"/>
                </a:solidFill>
                <a:latin typeface="Lato Black"/>
                <a:ea typeface="헤드라인A"/>
                <a:cs typeface="Lato Black"/>
              </a:rPr>
              <a:t>TALK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AB2535-0B40-46F8-A397-2FB604B3C06A}"/>
              </a:ext>
            </a:extLst>
          </p:cNvPr>
          <p:cNvSpPr/>
          <p:nvPr/>
        </p:nvSpPr>
        <p:spPr>
          <a:xfrm>
            <a:off x="6385692" y="5906109"/>
            <a:ext cx="478261" cy="47826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C24F67-7A60-41FC-B873-AE173977FD52}"/>
              </a:ext>
            </a:extLst>
          </p:cNvPr>
          <p:cNvSpPr/>
          <p:nvPr/>
        </p:nvSpPr>
        <p:spPr>
          <a:xfrm>
            <a:off x="7375851" y="4238328"/>
            <a:ext cx="2007836" cy="1894516"/>
          </a:xfrm>
          <a:prstGeom prst="ellipse">
            <a:avLst/>
          </a:prstGeom>
          <a:solidFill>
            <a:schemeClr val="accent5">
              <a:lumMod val="75000"/>
              <a:alpha val="61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205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2" grpId="1" animBg="1"/>
      <p:bldP spid="6" grpId="0" animBg="1"/>
      <p:bldP spid="6" grpId="1" animBg="1"/>
      <p:bldP spid="9" grpId="0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59" y="1913910"/>
            <a:ext cx="5974080" cy="44805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536147" y="455010"/>
            <a:ext cx="9525458" cy="1135839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75" y="588347"/>
            <a:ext cx="10515600" cy="1325563"/>
          </a:xfrm>
        </p:spPr>
        <p:txBody>
          <a:bodyPr/>
          <a:lstStyle/>
          <a:p>
            <a:r>
              <a:rPr lang="en-US" b="1" dirty="0" smtClean="0"/>
              <a:t>Myelodysplastic syndrome (MDS)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5" y="2925056"/>
            <a:ext cx="4171950" cy="2771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9368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25"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6772894" y="1321871"/>
            <a:ext cx="3427748" cy="933435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ectangle 3"/>
          <p:cNvSpPr/>
          <p:nvPr/>
        </p:nvSpPr>
        <p:spPr>
          <a:xfrm>
            <a:off x="6345226" y="2483069"/>
            <a:ext cx="4283084" cy="347472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" r="31575" b="-259"/>
          <a:stretch/>
        </p:blipFill>
        <p:spPr>
          <a:xfrm>
            <a:off x="388177" y="1321871"/>
            <a:ext cx="4889218" cy="50641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77" y="1381826"/>
            <a:ext cx="9404723" cy="140053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d</a:t>
            </a:r>
            <a:r>
              <a:rPr lang="en-US" b="1" dirty="0" smtClean="0">
                <a:solidFill>
                  <a:schemeClr val="tx1"/>
                </a:solidFill>
              </a:rPr>
              <a:t>efinition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5226" y="2693333"/>
            <a:ext cx="446967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Myelodysplastic syndromes (MDS) are clonal hematopoietic stem cell disorders characterized by dysplastic, ineffective and neoplastic hematopoiesis.</a:t>
            </a:r>
          </a:p>
          <a:p>
            <a:endParaRPr lang="en-US" dirty="0"/>
          </a:p>
          <a:p>
            <a:r>
              <a:rPr lang="en-US" dirty="0" smtClean="0"/>
              <a:t>Transformation to AML is frequent.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7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3EA33B8-BE16-44A1-B28D-5ABE25B362AC}"/>
              </a:ext>
            </a:extLst>
          </p:cNvPr>
          <p:cNvSpPr/>
          <p:nvPr/>
        </p:nvSpPr>
        <p:spPr>
          <a:xfrm>
            <a:off x="5151258" y="4962952"/>
            <a:ext cx="7040743" cy="2656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FDABD42B-0881-4078-BF9F-C11B2FFE143B}"/>
              </a:ext>
            </a:extLst>
          </p:cNvPr>
          <p:cNvSpPr/>
          <p:nvPr/>
        </p:nvSpPr>
        <p:spPr>
          <a:xfrm>
            <a:off x="4073" y="4637475"/>
            <a:ext cx="4909306" cy="84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A2E358-2664-468D-B3E9-DC65BACA2C8F}"/>
              </a:ext>
            </a:extLst>
          </p:cNvPr>
          <p:cNvSpPr/>
          <p:nvPr/>
        </p:nvSpPr>
        <p:spPr>
          <a:xfrm>
            <a:off x="0" y="1550763"/>
            <a:ext cx="1568824" cy="2656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CB56066-A3E1-434D-9D59-4F8B9A48D8A0}"/>
              </a:ext>
            </a:extLst>
          </p:cNvPr>
          <p:cNvGrpSpPr/>
          <p:nvPr/>
        </p:nvGrpSpPr>
        <p:grpSpPr>
          <a:xfrm>
            <a:off x="1568824" y="903093"/>
            <a:ext cx="914281" cy="2106807"/>
            <a:chOff x="3138056" y="1805528"/>
            <a:chExt cx="1828800" cy="4214162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B2DB219-4754-4C17-AD80-62D890179ED6}"/>
                </a:ext>
              </a:extLst>
            </p:cNvPr>
            <p:cNvSpPr/>
            <p:nvPr/>
          </p:nvSpPr>
          <p:spPr>
            <a:xfrm>
              <a:off x="3138056" y="1805528"/>
              <a:ext cx="1828800" cy="4214162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284" rtlCol="0" anchor="t"/>
            <a:lstStyle/>
            <a:p>
              <a:pPr algn="ctr"/>
              <a:r>
                <a:rPr lang="en-US" sz="3599" dirty="0" smtClean="0"/>
                <a:t>1</a:t>
              </a:r>
              <a:endParaRPr lang="en-US" sz="3599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3E4C23-53C4-4B7E-98F8-39CA0E72DB48}"/>
                </a:ext>
              </a:extLst>
            </p:cNvPr>
            <p:cNvSpPr/>
            <p:nvPr/>
          </p:nvSpPr>
          <p:spPr>
            <a:xfrm>
              <a:off x="3867701" y="4739496"/>
              <a:ext cx="369510" cy="101553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/>
              <a:endParaRPr lang="en-US" sz="2699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ECB0C1-3319-4512-8018-623F0085C55F}"/>
              </a:ext>
            </a:extLst>
          </p:cNvPr>
          <p:cNvGrpSpPr/>
          <p:nvPr/>
        </p:nvGrpSpPr>
        <p:grpSpPr>
          <a:xfrm>
            <a:off x="2470750" y="1905245"/>
            <a:ext cx="914281" cy="2106807"/>
            <a:chOff x="3138056" y="1805528"/>
            <a:chExt cx="1828800" cy="4214162"/>
          </a:xfrm>
          <a:solidFill>
            <a:schemeClr val="accent2"/>
          </a:solidFill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1715C7B-81C0-4DE7-94DB-995441D47BEE}"/>
                </a:ext>
              </a:extLst>
            </p:cNvPr>
            <p:cNvSpPr/>
            <p:nvPr/>
          </p:nvSpPr>
          <p:spPr>
            <a:xfrm>
              <a:off x="3138056" y="1805528"/>
              <a:ext cx="1828800" cy="42141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284" rtlCol="0" anchor="t"/>
            <a:lstStyle/>
            <a:p>
              <a:pPr algn="ctr"/>
              <a:r>
                <a:rPr lang="fa-IR" sz="3599" dirty="0" smtClean="0"/>
                <a:t>2</a:t>
              </a:r>
              <a:endParaRPr lang="en-US" sz="3599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133022-64FA-4292-A3B3-B7FFDCE95470}"/>
                </a:ext>
              </a:extLst>
            </p:cNvPr>
            <p:cNvSpPr/>
            <p:nvPr/>
          </p:nvSpPr>
          <p:spPr>
            <a:xfrm>
              <a:off x="3867701" y="4739496"/>
              <a:ext cx="369510" cy="10155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/>
              <a:endParaRPr lang="en-US" sz="2699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13BA34-4492-466C-BC47-9002B3120A04}"/>
              </a:ext>
            </a:extLst>
          </p:cNvPr>
          <p:cNvGrpSpPr/>
          <p:nvPr/>
        </p:nvGrpSpPr>
        <p:grpSpPr>
          <a:xfrm>
            <a:off x="3347965" y="2907397"/>
            <a:ext cx="914281" cy="2106807"/>
            <a:chOff x="3138056" y="1805528"/>
            <a:chExt cx="1828800" cy="4214162"/>
          </a:xfrm>
          <a:solidFill>
            <a:schemeClr val="accent3"/>
          </a:solidFill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984A7FC-0E0D-4CDA-A483-CEE9914F981F}"/>
                </a:ext>
              </a:extLst>
            </p:cNvPr>
            <p:cNvSpPr/>
            <p:nvPr/>
          </p:nvSpPr>
          <p:spPr>
            <a:xfrm>
              <a:off x="3138056" y="1805528"/>
              <a:ext cx="1828800" cy="42141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284" rtlCol="0" anchor="t"/>
            <a:lstStyle/>
            <a:p>
              <a:pPr algn="ctr"/>
              <a:r>
                <a:rPr lang="fa-IR" sz="3599" dirty="0" smtClean="0"/>
                <a:t>3</a:t>
              </a:r>
              <a:endParaRPr lang="en-US" sz="3599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5BE87E8-A7DD-4D2B-A88D-0D80D3D25AA3}"/>
                </a:ext>
              </a:extLst>
            </p:cNvPr>
            <p:cNvSpPr/>
            <p:nvPr/>
          </p:nvSpPr>
          <p:spPr>
            <a:xfrm>
              <a:off x="3867701" y="4739496"/>
              <a:ext cx="369510" cy="10155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/>
              <a:endParaRPr lang="en-US" sz="2699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82C132F-9171-426E-A700-8CEA71A4E829}"/>
              </a:ext>
            </a:extLst>
          </p:cNvPr>
          <p:cNvGrpSpPr/>
          <p:nvPr/>
        </p:nvGrpSpPr>
        <p:grpSpPr>
          <a:xfrm>
            <a:off x="4236977" y="3909549"/>
            <a:ext cx="914281" cy="2106807"/>
            <a:chOff x="3138056" y="1805528"/>
            <a:chExt cx="1828800" cy="4214162"/>
          </a:xfrm>
          <a:solidFill>
            <a:schemeClr val="accent4"/>
          </a:solidFill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89CC6B5-2C2B-4207-9D98-FDB560A1C392}"/>
                </a:ext>
              </a:extLst>
            </p:cNvPr>
            <p:cNvSpPr/>
            <p:nvPr/>
          </p:nvSpPr>
          <p:spPr>
            <a:xfrm>
              <a:off x="3138056" y="1805528"/>
              <a:ext cx="1828800" cy="42141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284" rtlCol="0" anchor="t"/>
            <a:lstStyle/>
            <a:p>
              <a:pPr algn="ctr"/>
              <a:r>
                <a:rPr lang="fa-IR" sz="3599" dirty="0" smtClean="0"/>
                <a:t>4</a:t>
              </a:r>
              <a:endParaRPr lang="en-US" sz="3599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AE3C7A-DBD8-45AC-9854-D0C49AE905AE}"/>
                </a:ext>
              </a:extLst>
            </p:cNvPr>
            <p:cNvSpPr/>
            <p:nvPr/>
          </p:nvSpPr>
          <p:spPr>
            <a:xfrm>
              <a:off x="3867701" y="4739496"/>
              <a:ext cx="369510" cy="101553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/>
              <a:endParaRPr lang="en-US" sz="2699" dirty="0">
                <a:solidFill>
                  <a:srgbClr val="FFFFFF"/>
                </a:solidFill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79BBF006-58EB-4AD9-8954-475077487F6C}"/>
              </a:ext>
            </a:extLst>
          </p:cNvPr>
          <p:cNvSpPr/>
          <p:nvPr/>
        </p:nvSpPr>
        <p:spPr>
          <a:xfrm>
            <a:off x="4603889" y="3161764"/>
            <a:ext cx="2245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Dysplasia</a:t>
            </a:r>
            <a:endParaRPr lang="en-US" sz="12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DB10766-D4AB-4269-B7ED-038DF40CE9F9}"/>
              </a:ext>
            </a:extLst>
          </p:cNvPr>
          <p:cNvSpPr/>
          <p:nvPr/>
        </p:nvSpPr>
        <p:spPr>
          <a:xfrm>
            <a:off x="3712740" y="2043188"/>
            <a:ext cx="2271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BM:</a:t>
            </a:r>
          </a:p>
          <a:p>
            <a:r>
              <a:rPr lang="en-US" b="1" dirty="0" err="1" smtClean="0"/>
              <a:t>Hypercellular</a:t>
            </a:r>
            <a:endParaRPr lang="en-US" b="1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30CCA2A-106A-4AE2-AD0E-F4B4870B1AEB}"/>
              </a:ext>
            </a:extLst>
          </p:cNvPr>
          <p:cNvSpPr/>
          <p:nvPr/>
        </p:nvSpPr>
        <p:spPr>
          <a:xfrm>
            <a:off x="2835525" y="915033"/>
            <a:ext cx="2061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PB:</a:t>
            </a:r>
          </a:p>
          <a:p>
            <a:r>
              <a:rPr lang="en-US" b="1" dirty="0" err="1" smtClean="0"/>
              <a:t>Cytopenia</a:t>
            </a:r>
            <a:endParaRPr lang="en-US" b="1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7889966" y="1542711"/>
            <a:ext cx="3659414" cy="1334878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</a:t>
            </a:r>
            <a:r>
              <a:rPr lang="en-US" sz="3600" b="1" dirty="0" smtClean="0"/>
              <a:t>haracteristics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569108" y="4112157"/>
            <a:ext cx="2560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varying degree of </a:t>
            </a:r>
          </a:p>
          <a:p>
            <a:r>
              <a:rPr lang="en-US" b="1" dirty="0"/>
              <a:t>tri-lineage </a:t>
            </a:r>
            <a:r>
              <a:rPr lang="en-US" b="1" dirty="0" err="1"/>
              <a:t>cytopenia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962401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7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8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3333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3333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5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16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3333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3333">
                                          <p:cBhvr additive="base">
                                            <p:cTn id="19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3333">
                                          <p:cBhvr additive="base">
                                            <p:cTn id="2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decel="10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78" grpId="0"/>
          <p:bldP spid="79" grpId="0"/>
          <p:bldP spid="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decel="10000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78" grpId="0"/>
          <p:bldP spid="79" grpId="0"/>
          <p:bldP spid="8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1039744" y="533945"/>
            <a:ext cx="2850953" cy="1076144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F49FF-E09A-4613-BE4B-3D69ABAE9EC6}"/>
              </a:ext>
            </a:extLst>
          </p:cNvPr>
          <p:cNvGrpSpPr/>
          <p:nvPr/>
        </p:nvGrpSpPr>
        <p:grpSpPr>
          <a:xfrm>
            <a:off x="3532189" y="2883917"/>
            <a:ext cx="1782530" cy="3034111"/>
            <a:chOff x="2482773" y="2828925"/>
            <a:chExt cx="3565525" cy="606901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26E1FF2-6E51-4D3C-A3E7-8B0B956E3A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773" y="2828925"/>
              <a:ext cx="3565525" cy="6069013"/>
            </a:xfrm>
            <a:custGeom>
              <a:avLst/>
              <a:gdLst>
                <a:gd name="T0" fmla="*/ 1292 w 1292"/>
                <a:gd name="T1" fmla="*/ 642 h 2197"/>
                <a:gd name="T2" fmla="*/ 649 w 1292"/>
                <a:gd name="T3" fmla="*/ 0 h 2197"/>
                <a:gd name="T4" fmla="*/ 560 w 1292"/>
                <a:gd name="T5" fmla="*/ 6 h 2197"/>
                <a:gd name="T6" fmla="*/ 0 w 1292"/>
                <a:gd name="T7" fmla="*/ 642 h 2197"/>
                <a:gd name="T8" fmla="*/ 513 w 1292"/>
                <a:gd name="T9" fmla="*/ 1271 h 2197"/>
                <a:gd name="T10" fmla="*/ 513 w 1292"/>
                <a:gd name="T11" fmla="*/ 1684 h 2197"/>
                <a:gd name="T12" fmla="*/ 224 w 1292"/>
                <a:gd name="T13" fmla="*/ 1684 h 2197"/>
                <a:gd name="T14" fmla="*/ 224 w 1292"/>
                <a:gd name="T15" fmla="*/ 1940 h 2197"/>
                <a:gd name="T16" fmla="*/ 513 w 1292"/>
                <a:gd name="T17" fmla="*/ 1940 h 2197"/>
                <a:gd name="T18" fmla="*/ 513 w 1292"/>
                <a:gd name="T19" fmla="*/ 2197 h 2197"/>
                <a:gd name="T20" fmla="*/ 770 w 1292"/>
                <a:gd name="T21" fmla="*/ 2197 h 2197"/>
                <a:gd name="T22" fmla="*/ 770 w 1292"/>
                <a:gd name="T23" fmla="*/ 1940 h 2197"/>
                <a:gd name="T24" fmla="*/ 1059 w 1292"/>
                <a:gd name="T25" fmla="*/ 1940 h 2197"/>
                <a:gd name="T26" fmla="*/ 1059 w 1292"/>
                <a:gd name="T27" fmla="*/ 1684 h 2197"/>
                <a:gd name="T28" fmla="*/ 770 w 1292"/>
                <a:gd name="T29" fmla="*/ 1684 h 2197"/>
                <a:gd name="T30" fmla="*/ 770 w 1292"/>
                <a:gd name="T31" fmla="*/ 1273 h 2197"/>
                <a:gd name="T32" fmla="*/ 1292 w 1292"/>
                <a:gd name="T33" fmla="*/ 642 h 2197"/>
                <a:gd name="T34" fmla="*/ 648 w 1292"/>
                <a:gd name="T35" fmla="*/ 1027 h 2197"/>
                <a:gd name="T36" fmla="*/ 263 w 1292"/>
                <a:gd name="T37" fmla="*/ 642 h 2197"/>
                <a:gd name="T38" fmla="*/ 648 w 1292"/>
                <a:gd name="T39" fmla="*/ 257 h 2197"/>
                <a:gd name="T40" fmla="*/ 1033 w 1292"/>
                <a:gd name="T41" fmla="*/ 642 h 2197"/>
                <a:gd name="T42" fmla="*/ 648 w 1292"/>
                <a:gd name="T43" fmla="*/ 1027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2" h="2197">
                  <a:moveTo>
                    <a:pt x="1292" y="642"/>
                  </a:moveTo>
                  <a:cubicBezTo>
                    <a:pt x="1292" y="287"/>
                    <a:pt x="1004" y="0"/>
                    <a:pt x="649" y="0"/>
                  </a:cubicBezTo>
                  <a:cubicBezTo>
                    <a:pt x="619" y="0"/>
                    <a:pt x="589" y="2"/>
                    <a:pt x="560" y="6"/>
                  </a:cubicBezTo>
                  <a:cubicBezTo>
                    <a:pt x="244" y="46"/>
                    <a:pt x="0" y="315"/>
                    <a:pt x="0" y="642"/>
                  </a:cubicBezTo>
                  <a:cubicBezTo>
                    <a:pt x="0" y="953"/>
                    <a:pt x="221" y="1211"/>
                    <a:pt x="513" y="1271"/>
                  </a:cubicBezTo>
                  <a:cubicBezTo>
                    <a:pt x="513" y="1684"/>
                    <a:pt x="513" y="1684"/>
                    <a:pt x="513" y="1684"/>
                  </a:cubicBezTo>
                  <a:cubicBezTo>
                    <a:pt x="224" y="1684"/>
                    <a:pt x="224" y="1684"/>
                    <a:pt x="224" y="1684"/>
                  </a:cubicBezTo>
                  <a:cubicBezTo>
                    <a:pt x="224" y="1940"/>
                    <a:pt x="224" y="1940"/>
                    <a:pt x="224" y="1940"/>
                  </a:cubicBezTo>
                  <a:cubicBezTo>
                    <a:pt x="513" y="1940"/>
                    <a:pt x="513" y="1940"/>
                    <a:pt x="513" y="1940"/>
                  </a:cubicBezTo>
                  <a:cubicBezTo>
                    <a:pt x="513" y="2197"/>
                    <a:pt x="513" y="2197"/>
                    <a:pt x="513" y="2197"/>
                  </a:cubicBezTo>
                  <a:cubicBezTo>
                    <a:pt x="770" y="2197"/>
                    <a:pt x="770" y="2197"/>
                    <a:pt x="770" y="2197"/>
                  </a:cubicBezTo>
                  <a:cubicBezTo>
                    <a:pt x="770" y="1940"/>
                    <a:pt x="770" y="1940"/>
                    <a:pt x="770" y="1940"/>
                  </a:cubicBezTo>
                  <a:cubicBezTo>
                    <a:pt x="1059" y="1940"/>
                    <a:pt x="1059" y="1940"/>
                    <a:pt x="1059" y="1940"/>
                  </a:cubicBezTo>
                  <a:cubicBezTo>
                    <a:pt x="1059" y="1684"/>
                    <a:pt x="1059" y="1684"/>
                    <a:pt x="1059" y="1684"/>
                  </a:cubicBezTo>
                  <a:cubicBezTo>
                    <a:pt x="770" y="1684"/>
                    <a:pt x="770" y="1684"/>
                    <a:pt x="770" y="1684"/>
                  </a:cubicBezTo>
                  <a:cubicBezTo>
                    <a:pt x="770" y="1273"/>
                    <a:pt x="770" y="1273"/>
                    <a:pt x="770" y="1273"/>
                  </a:cubicBezTo>
                  <a:cubicBezTo>
                    <a:pt x="1067" y="1217"/>
                    <a:pt x="1292" y="956"/>
                    <a:pt x="1292" y="642"/>
                  </a:cubicBezTo>
                  <a:close/>
                  <a:moveTo>
                    <a:pt x="648" y="1027"/>
                  </a:moveTo>
                  <a:cubicBezTo>
                    <a:pt x="436" y="1027"/>
                    <a:pt x="263" y="855"/>
                    <a:pt x="263" y="642"/>
                  </a:cubicBezTo>
                  <a:cubicBezTo>
                    <a:pt x="263" y="430"/>
                    <a:pt x="436" y="257"/>
                    <a:pt x="648" y="257"/>
                  </a:cubicBezTo>
                  <a:cubicBezTo>
                    <a:pt x="861" y="257"/>
                    <a:pt x="1033" y="430"/>
                    <a:pt x="1033" y="642"/>
                  </a:cubicBezTo>
                  <a:cubicBezTo>
                    <a:pt x="1033" y="855"/>
                    <a:pt x="861" y="1027"/>
                    <a:pt x="648" y="10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2D70D379-707A-4824-A230-4C84F561A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598" y="3811588"/>
              <a:ext cx="1576388" cy="1577975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92ED3B-7FB3-46B8-A444-C4142B666B6B}"/>
              </a:ext>
            </a:extLst>
          </p:cNvPr>
          <p:cNvGrpSpPr/>
          <p:nvPr/>
        </p:nvGrpSpPr>
        <p:grpSpPr>
          <a:xfrm>
            <a:off x="6860680" y="1858526"/>
            <a:ext cx="2607923" cy="2610304"/>
            <a:chOff x="7388173" y="5859463"/>
            <a:chExt cx="5216525" cy="5221288"/>
          </a:xfrm>
          <a:solidFill>
            <a:schemeClr val="bg2">
              <a:lumMod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62A871C-1764-4286-9AE2-A16544328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8173" y="5859463"/>
              <a:ext cx="5216525" cy="5221288"/>
            </a:xfrm>
            <a:custGeom>
              <a:avLst/>
              <a:gdLst>
                <a:gd name="T0" fmla="*/ 271 w 1890"/>
                <a:gd name="T1" fmla="*/ 1618 h 1890"/>
                <a:gd name="T2" fmla="*/ 1256 w 1890"/>
                <a:gd name="T3" fmla="*/ 1618 h 1890"/>
                <a:gd name="T4" fmla="*/ 1344 w 1890"/>
                <a:gd name="T5" fmla="*/ 742 h 1890"/>
                <a:gd name="T6" fmla="*/ 1678 w 1890"/>
                <a:gd name="T7" fmla="*/ 409 h 1890"/>
                <a:gd name="T8" fmla="*/ 1677 w 1890"/>
                <a:gd name="T9" fmla="*/ 713 h 1890"/>
                <a:gd name="T10" fmla="*/ 1890 w 1890"/>
                <a:gd name="T11" fmla="*/ 500 h 1890"/>
                <a:gd name="T12" fmla="*/ 1890 w 1890"/>
                <a:gd name="T13" fmla="*/ 0 h 1890"/>
                <a:gd name="T14" fmla="*/ 1390 w 1890"/>
                <a:gd name="T15" fmla="*/ 0 h 1890"/>
                <a:gd name="T16" fmla="*/ 1177 w 1890"/>
                <a:gd name="T17" fmla="*/ 212 h 1890"/>
                <a:gd name="T18" fmla="*/ 1481 w 1890"/>
                <a:gd name="T19" fmla="*/ 212 h 1890"/>
                <a:gd name="T20" fmla="*/ 1148 w 1890"/>
                <a:gd name="T21" fmla="*/ 546 h 1890"/>
                <a:gd name="T22" fmla="*/ 271 w 1890"/>
                <a:gd name="T23" fmla="*/ 634 h 1890"/>
                <a:gd name="T24" fmla="*/ 271 w 1890"/>
                <a:gd name="T25" fmla="*/ 1618 h 1890"/>
                <a:gd name="T26" fmla="*/ 1059 w 1890"/>
                <a:gd name="T27" fmla="*/ 831 h 1890"/>
                <a:gd name="T28" fmla="*/ 1059 w 1890"/>
                <a:gd name="T29" fmla="*/ 1422 h 1890"/>
                <a:gd name="T30" fmla="*/ 468 w 1890"/>
                <a:gd name="T31" fmla="*/ 1422 h 1890"/>
                <a:gd name="T32" fmla="*/ 468 w 1890"/>
                <a:gd name="T33" fmla="*/ 831 h 1890"/>
                <a:gd name="T34" fmla="*/ 1059 w 1890"/>
                <a:gd name="T35" fmla="*/ 831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0" h="1890">
                  <a:moveTo>
                    <a:pt x="271" y="1618"/>
                  </a:moveTo>
                  <a:cubicBezTo>
                    <a:pt x="543" y="1890"/>
                    <a:pt x="984" y="1890"/>
                    <a:pt x="1256" y="1618"/>
                  </a:cubicBezTo>
                  <a:cubicBezTo>
                    <a:pt x="1494" y="1380"/>
                    <a:pt x="1523" y="1013"/>
                    <a:pt x="1344" y="742"/>
                  </a:cubicBezTo>
                  <a:cubicBezTo>
                    <a:pt x="1678" y="409"/>
                    <a:pt x="1678" y="409"/>
                    <a:pt x="1678" y="409"/>
                  </a:cubicBezTo>
                  <a:cubicBezTo>
                    <a:pt x="1677" y="713"/>
                    <a:pt x="1677" y="713"/>
                    <a:pt x="1677" y="713"/>
                  </a:cubicBezTo>
                  <a:cubicBezTo>
                    <a:pt x="1890" y="500"/>
                    <a:pt x="1890" y="500"/>
                    <a:pt x="1890" y="500"/>
                  </a:cubicBezTo>
                  <a:cubicBezTo>
                    <a:pt x="1890" y="0"/>
                    <a:pt x="1890" y="0"/>
                    <a:pt x="1890" y="0"/>
                  </a:cubicBezTo>
                  <a:cubicBezTo>
                    <a:pt x="1390" y="0"/>
                    <a:pt x="1390" y="0"/>
                    <a:pt x="1390" y="0"/>
                  </a:cubicBezTo>
                  <a:cubicBezTo>
                    <a:pt x="1177" y="212"/>
                    <a:pt x="1177" y="212"/>
                    <a:pt x="1177" y="212"/>
                  </a:cubicBezTo>
                  <a:cubicBezTo>
                    <a:pt x="1481" y="212"/>
                    <a:pt x="1481" y="212"/>
                    <a:pt x="1481" y="212"/>
                  </a:cubicBezTo>
                  <a:cubicBezTo>
                    <a:pt x="1148" y="546"/>
                    <a:pt x="1148" y="546"/>
                    <a:pt x="1148" y="546"/>
                  </a:cubicBezTo>
                  <a:cubicBezTo>
                    <a:pt x="877" y="367"/>
                    <a:pt x="510" y="396"/>
                    <a:pt x="271" y="634"/>
                  </a:cubicBezTo>
                  <a:cubicBezTo>
                    <a:pt x="0" y="906"/>
                    <a:pt x="0" y="1347"/>
                    <a:pt x="271" y="1618"/>
                  </a:cubicBezTo>
                  <a:close/>
                  <a:moveTo>
                    <a:pt x="1059" y="831"/>
                  </a:moveTo>
                  <a:cubicBezTo>
                    <a:pt x="1222" y="994"/>
                    <a:pt x="1222" y="1259"/>
                    <a:pt x="1059" y="1422"/>
                  </a:cubicBezTo>
                  <a:cubicBezTo>
                    <a:pt x="896" y="1585"/>
                    <a:pt x="631" y="1585"/>
                    <a:pt x="468" y="1422"/>
                  </a:cubicBezTo>
                  <a:cubicBezTo>
                    <a:pt x="305" y="1259"/>
                    <a:pt x="305" y="994"/>
                    <a:pt x="468" y="831"/>
                  </a:cubicBezTo>
                  <a:cubicBezTo>
                    <a:pt x="631" y="668"/>
                    <a:pt x="896" y="668"/>
                    <a:pt x="1059" y="8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04566249-F275-4F28-8F01-8E2E55C84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5161" y="8166100"/>
              <a:ext cx="1614488" cy="16129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D2F42E-3D2C-43CF-AE84-FA9DAC803105}"/>
              </a:ext>
            </a:extLst>
          </p:cNvPr>
          <p:cNvGrpSpPr/>
          <p:nvPr/>
        </p:nvGrpSpPr>
        <p:grpSpPr>
          <a:xfrm>
            <a:off x="2347679" y="3693611"/>
            <a:ext cx="378029" cy="742281"/>
            <a:chOff x="6412491" y="4739911"/>
            <a:chExt cx="2157401" cy="4236178"/>
          </a:xfrm>
          <a:solidFill>
            <a:schemeClr val="accent1">
              <a:alpha val="46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2CDA5A66-109F-4C16-8938-11FB8094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301" y="4739911"/>
              <a:ext cx="815783" cy="8305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DF8491A8-0D6E-4C9C-8A9E-1FAF84126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2491" y="5651525"/>
              <a:ext cx="2157401" cy="3324564"/>
            </a:xfrm>
            <a:custGeom>
              <a:avLst/>
              <a:gdLst>
                <a:gd name="T0" fmla="*/ 430 w 437"/>
                <a:gd name="T1" fmla="*/ 307 h 665"/>
                <a:gd name="T2" fmla="*/ 391 w 437"/>
                <a:gd name="T3" fmla="*/ 212 h 665"/>
                <a:gd name="T4" fmla="*/ 391 w 437"/>
                <a:gd name="T5" fmla="*/ 212 h 665"/>
                <a:gd name="T6" fmla="*/ 312 w 437"/>
                <a:gd name="T7" fmla="*/ 20 h 665"/>
                <a:gd name="T8" fmla="*/ 282 w 437"/>
                <a:gd name="T9" fmla="*/ 0 h 665"/>
                <a:gd name="T10" fmla="*/ 155 w 437"/>
                <a:gd name="T11" fmla="*/ 0 h 665"/>
                <a:gd name="T12" fmla="*/ 155 w 437"/>
                <a:gd name="T13" fmla="*/ 0 h 665"/>
                <a:gd name="T14" fmla="*/ 125 w 437"/>
                <a:gd name="T15" fmla="*/ 20 h 665"/>
                <a:gd name="T16" fmla="*/ 7 w 437"/>
                <a:gd name="T17" fmla="*/ 307 h 665"/>
                <a:gd name="T18" fmla="*/ 24 w 437"/>
                <a:gd name="T19" fmla="*/ 348 h 665"/>
                <a:gd name="T20" fmla="*/ 37 w 437"/>
                <a:gd name="T21" fmla="*/ 351 h 665"/>
                <a:gd name="T22" fmla="*/ 66 w 437"/>
                <a:gd name="T23" fmla="*/ 331 h 665"/>
                <a:gd name="T24" fmla="*/ 118 w 437"/>
                <a:gd name="T25" fmla="*/ 205 h 665"/>
                <a:gd name="T26" fmla="*/ 118 w 437"/>
                <a:gd name="T27" fmla="*/ 227 h 665"/>
                <a:gd name="T28" fmla="*/ 59 w 437"/>
                <a:gd name="T29" fmla="*/ 412 h 665"/>
                <a:gd name="T30" fmla="*/ 105 w 437"/>
                <a:gd name="T31" fmla="*/ 475 h 665"/>
                <a:gd name="T32" fmla="*/ 118 w 437"/>
                <a:gd name="T33" fmla="*/ 475 h 665"/>
                <a:gd name="T34" fmla="*/ 118 w 437"/>
                <a:gd name="T35" fmla="*/ 623 h 665"/>
                <a:gd name="T36" fmla="*/ 161 w 437"/>
                <a:gd name="T37" fmla="*/ 665 h 665"/>
                <a:gd name="T38" fmla="*/ 202 w 437"/>
                <a:gd name="T39" fmla="*/ 622 h 665"/>
                <a:gd name="T40" fmla="*/ 202 w 437"/>
                <a:gd name="T41" fmla="*/ 475 h 665"/>
                <a:gd name="T42" fmla="*/ 235 w 437"/>
                <a:gd name="T43" fmla="*/ 475 h 665"/>
                <a:gd name="T44" fmla="*/ 235 w 437"/>
                <a:gd name="T45" fmla="*/ 623 h 665"/>
                <a:gd name="T46" fmla="*/ 279 w 437"/>
                <a:gd name="T47" fmla="*/ 665 h 665"/>
                <a:gd name="T48" fmla="*/ 319 w 437"/>
                <a:gd name="T49" fmla="*/ 622 h 665"/>
                <a:gd name="T50" fmla="*/ 319 w 437"/>
                <a:gd name="T51" fmla="*/ 475 h 665"/>
                <a:gd name="T52" fmla="*/ 332 w 437"/>
                <a:gd name="T53" fmla="*/ 475 h 665"/>
                <a:gd name="T54" fmla="*/ 378 w 437"/>
                <a:gd name="T55" fmla="*/ 412 h 665"/>
                <a:gd name="T56" fmla="*/ 319 w 437"/>
                <a:gd name="T57" fmla="*/ 227 h 665"/>
                <a:gd name="T58" fmla="*/ 319 w 437"/>
                <a:gd name="T59" fmla="*/ 203 h 665"/>
                <a:gd name="T60" fmla="*/ 338 w 437"/>
                <a:gd name="T61" fmla="*/ 248 h 665"/>
                <a:gd name="T62" fmla="*/ 337 w 437"/>
                <a:gd name="T63" fmla="*/ 248 h 665"/>
                <a:gd name="T64" fmla="*/ 371 w 437"/>
                <a:gd name="T65" fmla="*/ 331 h 665"/>
                <a:gd name="T66" fmla="*/ 401 w 437"/>
                <a:gd name="T67" fmla="*/ 350 h 665"/>
                <a:gd name="T68" fmla="*/ 413 w 437"/>
                <a:gd name="T69" fmla="*/ 348 h 665"/>
                <a:gd name="T70" fmla="*/ 430 w 437"/>
                <a:gd name="T71" fmla="*/ 30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7" h="665">
                  <a:moveTo>
                    <a:pt x="430" y="307"/>
                  </a:moveTo>
                  <a:cubicBezTo>
                    <a:pt x="391" y="212"/>
                    <a:pt x="391" y="212"/>
                    <a:pt x="391" y="212"/>
                  </a:cubicBezTo>
                  <a:cubicBezTo>
                    <a:pt x="391" y="212"/>
                    <a:pt x="391" y="212"/>
                    <a:pt x="391" y="212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09" y="12"/>
                    <a:pt x="300" y="0"/>
                    <a:pt x="282" y="0"/>
                  </a:cubicBezTo>
                  <a:cubicBezTo>
                    <a:pt x="282" y="0"/>
                    <a:pt x="187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2" y="0"/>
                    <a:pt x="130" y="7"/>
                    <a:pt x="125" y="20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0" y="323"/>
                    <a:pt x="8" y="342"/>
                    <a:pt x="24" y="348"/>
                  </a:cubicBezTo>
                  <a:cubicBezTo>
                    <a:pt x="28" y="350"/>
                    <a:pt x="33" y="351"/>
                    <a:pt x="37" y="351"/>
                  </a:cubicBezTo>
                  <a:cubicBezTo>
                    <a:pt x="49" y="351"/>
                    <a:pt x="61" y="343"/>
                    <a:pt x="66" y="331"/>
                  </a:cubicBezTo>
                  <a:cubicBezTo>
                    <a:pt x="118" y="205"/>
                    <a:pt x="118" y="205"/>
                    <a:pt x="118" y="205"/>
                  </a:cubicBezTo>
                  <a:cubicBezTo>
                    <a:pt x="118" y="227"/>
                    <a:pt x="118" y="227"/>
                    <a:pt x="118" y="227"/>
                  </a:cubicBezTo>
                  <a:cubicBezTo>
                    <a:pt x="59" y="412"/>
                    <a:pt x="59" y="412"/>
                    <a:pt x="59" y="412"/>
                  </a:cubicBezTo>
                  <a:cubicBezTo>
                    <a:pt x="49" y="444"/>
                    <a:pt x="72" y="475"/>
                    <a:pt x="105" y="475"/>
                  </a:cubicBezTo>
                  <a:cubicBezTo>
                    <a:pt x="118" y="475"/>
                    <a:pt x="118" y="475"/>
                    <a:pt x="118" y="475"/>
                  </a:cubicBezTo>
                  <a:cubicBezTo>
                    <a:pt x="118" y="623"/>
                    <a:pt x="118" y="623"/>
                    <a:pt x="118" y="623"/>
                  </a:cubicBezTo>
                  <a:cubicBezTo>
                    <a:pt x="118" y="646"/>
                    <a:pt x="138" y="665"/>
                    <a:pt x="161" y="665"/>
                  </a:cubicBezTo>
                  <a:cubicBezTo>
                    <a:pt x="184" y="664"/>
                    <a:pt x="202" y="644"/>
                    <a:pt x="202" y="622"/>
                  </a:cubicBezTo>
                  <a:cubicBezTo>
                    <a:pt x="202" y="475"/>
                    <a:pt x="202" y="475"/>
                    <a:pt x="202" y="475"/>
                  </a:cubicBezTo>
                  <a:cubicBezTo>
                    <a:pt x="235" y="475"/>
                    <a:pt x="235" y="475"/>
                    <a:pt x="235" y="475"/>
                  </a:cubicBezTo>
                  <a:cubicBezTo>
                    <a:pt x="235" y="623"/>
                    <a:pt x="235" y="623"/>
                    <a:pt x="235" y="623"/>
                  </a:cubicBezTo>
                  <a:cubicBezTo>
                    <a:pt x="235" y="646"/>
                    <a:pt x="255" y="665"/>
                    <a:pt x="279" y="665"/>
                  </a:cubicBezTo>
                  <a:cubicBezTo>
                    <a:pt x="301" y="664"/>
                    <a:pt x="319" y="644"/>
                    <a:pt x="319" y="622"/>
                  </a:cubicBezTo>
                  <a:cubicBezTo>
                    <a:pt x="319" y="475"/>
                    <a:pt x="319" y="475"/>
                    <a:pt x="319" y="475"/>
                  </a:cubicBezTo>
                  <a:cubicBezTo>
                    <a:pt x="332" y="475"/>
                    <a:pt x="332" y="475"/>
                    <a:pt x="332" y="475"/>
                  </a:cubicBezTo>
                  <a:cubicBezTo>
                    <a:pt x="365" y="475"/>
                    <a:pt x="388" y="444"/>
                    <a:pt x="378" y="412"/>
                  </a:cubicBezTo>
                  <a:cubicBezTo>
                    <a:pt x="319" y="227"/>
                    <a:pt x="319" y="227"/>
                    <a:pt x="319" y="227"/>
                  </a:cubicBezTo>
                  <a:cubicBezTo>
                    <a:pt x="319" y="203"/>
                    <a:pt x="319" y="203"/>
                    <a:pt x="319" y="203"/>
                  </a:cubicBezTo>
                  <a:cubicBezTo>
                    <a:pt x="338" y="248"/>
                    <a:pt x="338" y="248"/>
                    <a:pt x="338" y="248"/>
                  </a:cubicBezTo>
                  <a:cubicBezTo>
                    <a:pt x="337" y="248"/>
                    <a:pt x="337" y="248"/>
                    <a:pt x="337" y="248"/>
                  </a:cubicBezTo>
                  <a:cubicBezTo>
                    <a:pt x="371" y="331"/>
                    <a:pt x="371" y="331"/>
                    <a:pt x="371" y="331"/>
                  </a:cubicBezTo>
                  <a:cubicBezTo>
                    <a:pt x="376" y="343"/>
                    <a:pt x="388" y="350"/>
                    <a:pt x="401" y="350"/>
                  </a:cubicBezTo>
                  <a:cubicBezTo>
                    <a:pt x="405" y="350"/>
                    <a:pt x="409" y="350"/>
                    <a:pt x="413" y="348"/>
                  </a:cubicBezTo>
                  <a:cubicBezTo>
                    <a:pt x="429" y="341"/>
                    <a:pt x="437" y="323"/>
                    <a:pt x="430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6D41DF-0722-4244-BD0C-E2B6F535D489}"/>
              </a:ext>
            </a:extLst>
          </p:cNvPr>
          <p:cNvGrpSpPr/>
          <p:nvPr/>
        </p:nvGrpSpPr>
        <p:grpSpPr>
          <a:xfrm>
            <a:off x="2852073" y="3693611"/>
            <a:ext cx="378029" cy="742281"/>
            <a:chOff x="6412491" y="4739911"/>
            <a:chExt cx="2157401" cy="4236178"/>
          </a:xfrm>
          <a:solidFill>
            <a:schemeClr val="accent1">
              <a:alpha val="46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6">
              <a:extLst>
                <a:ext uri="{FF2B5EF4-FFF2-40B4-BE49-F238E27FC236}">
                  <a16:creationId xmlns:a16="http://schemas.microsoft.com/office/drawing/2014/main" id="{8FB31C88-31DB-4A46-9FDC-ED583C24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301" y="4739911"/>
              <a:ext cx="815783" cy="8305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05949346-FFAE-48E7-B78F-4290E747C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2491" y="5651525"/>
              <a:ext cx="2157401" cy="3324564"/>
            </a:xfrm>
            <a:custGeom>
              <a:avLst/>
              <a:gdLst>
                <a:gd name="T0" fmla="*/ 430 w 437"/>
                <a:gd name="T1" fmla="*/ 307 h 665"/>
                <a:gd name="T2" fmla="*/ 391 w 437"/>
                <a:gd name="T3" fmla="*/ 212 h 665"/>
                <a:gd name="T4" fmla="*/ 391 w 437"/>
                <a:gd name="T5" fmla="*/ 212 h 665"/>
                <a:gd name="T6" fmla="*/ 312 w 437"/>
                <a:gd name="T7" fmla="*/ 20 h 665"/>
                <a:gd name="T8" fmla="*/ 282 w 437"/>
                <a:gd name="T9" fmla="*/ 0 h 665"/>
                <a:gd name="T10" fmla="*/ 155 w 437"/>
                <a:gd name="T11" fmla="*/ 0 h 665"/>
                <a:gd name="T12" fmla="*/ 155 w 437"/>
                <a:gd name="T13" fmla="*/ 0 h 665"/>
                <a:gd name="T14" fmla="*/ 125 w 437"/>
                <a:gd name="T15" fmla="*/ 20 h 665"/>
                <a:gd name="T16" fmla="*/ 7 w 437"/>
                <a:gd name="T17" fmla="*/ 307 h 665"/>
                <a:gd name="T18" fmla="*/ 24 w 437"/>
                <a:gd name="T19" fmla="*/ 348 h 665"/>
                <a:gd name="T20" fmla="*/ 37 w 437"/>
                <a:gd name="T21" fmla="*/ 351 h 665"/>
                <a:gd name="T22" fmla="*/ 66 w 437"/>
                <a:gd name="T23" fmla="*/ 331 h 665"/>
                <a:gd name="T24" fmla="*/ 118 w 437"/>
                <a:gd name="T25" fmla="*/ 205 h 665"/>
                <a:gd name="T26" fmla="*/ 118 w 437"/>
                <a:gd name="T27" fmla="*/ 227 h 665"/>
                <a:gd name="T28" fmla="*/ 59 w 437"/>
                <a:gd name="T29" fmla="*/ 412 h 665"/>
                <a:gd name="T30" fmla="*/ 105 w 437"/>
                <a:gd name="T31" fmla="*/ 475 h 665"/>
                <a:gd name="T32" fmla="*/ 118 w 437"/>
                <a:gd name="T33" fmla="*/ 475 h 665"/>
                <a:gd name="T34" fmla="*/ 118 w 437"/>
                <a:gd name="T35" fmla="*/ 623 h 665"/>
                <a:gd name="T36" fmla="*/ 161 w 437"/>
                <a:gd name="T37" fmla="*/ 665 h 665"/>
                <a:gd name="T38" fmla="*/ 202 w 437"/>
                <a:gd name="T39" fmla="*/ 622 h 665"/>
                <a:gd name="T40" fmla="*/ 202 w 437"/>
                <a:gd name="T41" fmla="*/ 475 h 665"/>
                <a:gd name="T42" fmla="*/ 235 w 437"/>
                <a:gd name="T43" fmla="*/ 475 h 665"/>
                <a:gd name="T44" fmla="*/ 235 w 437"/>
                <a:gd name="T45" fmla="*/ 623 h 665"/>
                <a:gd name="T46" fmla="*/ 279 w 437"/>
                <a:gd name="T47" fmla="*/ 665 h 665"/>
                <a:gd name="T48" fmla="*/ 319 w 437"/>
                <a:gd name="T49" fmla="*/ 622 h 665"/>
                <a:gd name="T50" fmla="*/ 319 w 437"/>
                <a:gd name="T51" fmla="*/ 475 h 665"/>
                <a:gd name="T52" fmla="*/ 332 w 437"/>
                <a:gd name="T53" fmla="*/ 475 h 665"/>
                <a:gd name="T54" fmla="*/ 378 w 437"/>
                <a:gd name="T55" fmla="*/ 412 h 665"/>
                <a:gd name="T56" fmla="*/ 319 w 437"/>
                <a:gd name="T57" fmla="*/ 227 h 665"/>
                <a:gd name="T58" fmla="*/ 319 w 437"/>
                <a:gd name="T59" fmla="*/ 203 h 665"/>
                <a:gd name="T60" fmla="*/ 338 w 437"/>
                <a:gd name="T61" fmla="*/ 248 h 665"/>
                <a:gd name="T62" fmla="*/ 337 w 437"/>
                <a:gd name="T63" fmla="*/ 248 h 665"/>
                <a:gd name="T64" fmla="*/ 371 w 437"/>
                <a:gd name="T65" fmla="*/ 331 h 665"/>
                <a:gd name="T66" fmla="*/ 401 w 437"/>
                <a:gd name="T67" fmla="*/ 350 h 665"/>
                <a:gd name="T68" fmla="*/ 413 w 437"/>
                <a:gd name="T69" fmla="*/ 348 h 665"/>
                <a:gd name="T70" fmla="*/ 430 w 437"/>
                <a:gd name="T71" fmla="*/ 30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7" h="665">
                  <a:moveTo>
                    <a:pt x="430" y="307"/>
                  </a:moveTo>
                  <a:cubicBezTo>
                    <a:pt x="391" y="212"/>
                    <a:pt x="391" y="212"/>
                    <a:pt x="391" y="212"/>
                  </a:cubicBezTo>
                  <a:cubicBezTo>
                    <a:pt x="391" y="212"/>
                    <a:pt x="391" y="212"/>
                    <a:pt x="391" y="212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09" y="12"/>
                    <a:pt x="300" y="0"/>
                    <a:pt x="282" y="0"/>
                  </a:cubicBezTo>
                  <a:cubicBezTo>
                    <a:pt x="282" y="0"/>
                    <a:pt x="187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2" y="0"/>
                    <a:pt x="130" y="7"/>
                    <a:pt x="125" y="20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0" y="323"/>
                    <a:pt x="8" y="342"/>
                    <a:pt x="24" y="348"/>
                  </a:cubicBezTo>
                  <a:cubicBezTo>
                    <a:pt x="28" y="350"/>
                    <a:pt x="33" y="351"/>
                    <a:pt x="37" y="351"/>
                  </a:cubicBezTo>
                  <a:cubicBezTo>
                    <a:pt x="49" y="351"/>
                    <a:pt x="61" y="343"/>
                    <a:pt x="66" y="331"/>
                  </a:cubicBezTo>
                  <a:cubicBezTo>
                    <a:pt x="118" y="205"/>
                    <a:pt x="118" y="205"/>
                    <a:pt x="118" y="205"/>
                  </a:cubicBezTo>
                  <a:cubicBezTo>
                    <a:pt x="118" y="227"/>
                    <a:pt x="118" y="227"/>
                    <a:pt x="118" y="227"/>
                  </a:cubicBezTo>
                  <a:cubicBezTo>
                    <a:pt x="59" y="412"/>
                    <a:pt x="59" y="412"/>
                    <a:pt x="59" y="412"/>
                  </a:cubicBezTo>
                  <a:cubicBezTo>
                    <a:pt x="49" y="444"/>
                    <a:pt x="72" y="475"/>
                    <a:pt x="105" y="475"/>
                  </a:cubicBezTo>
                  <a:cubicBezTo>
                    <a:pt x="118" y="475"/>
                    <a:pt x="118" y="475"/>
                    <a:pt x="118" y="475"/>
                  </a:cubicBezTo>
                  <a:cubicBezTo>
                    <a:pt x="118" y="623"/>
                    <a:pt x="118" y="623"/>
                    <a:pt x="118" y="623"/>
                  </a:cubicBezTo>
                  <a:cubicBezTo>
                    <a:pt x="118" y="646"/>
                    <a:pt x="138" y="665"/>
                    <a:pt x="161" y="665"/>
                  </a:cubicBezTo>
                  <a:cubicBezTo>
                    <a:pt x="184" y="664"/>
                    <a:pt x="202" y="644"/>
                    <a:pt x="202" y="622"/>
                  </a:cubicBezTo>
                  <a:cubicBezTo>
                    <a:pt x="202" y="475"/>
                    <a:pt x="202" y="475"/>
                    <a:pt x="202" y="475"/>
                  </a:cubicBezTo>
                  <a:cubicBezTo>
                    <a:pt x="235" y="475"/>
                    <a:pt x="235" y="475"/>
                    <a:pt x="235" y="475"/>
                  </a:cubicBezTo>
                  <a:cubicBezTo>
                    <a:pt x="235" y="623"/>
                    <a:pt x="235" y="623"/>
                    <a:pt x="235" y="623"/>
                  </a:cubicBezTo>
                  <a:cubicBezTo>
                    <a:pt x="235" y="646"/>
                    <a:pt x="255" y="665"/>
                    <a:pt x="279" y="665"/>
                  </a:cubicBezTo>
                  <a:cubicBezTo>
                    <a:pt x="301" y="664"/>
                    <a:pt x="319" y="644"/>
                    <a:pt x="319" y="622"/>
                  </a:cubicBezTo>
                  <a:cubicBezTo>
                    <a:pt x="319" y="475"/>
                    <a:pt x="319" y="475"/>
                    <a:pt x="319" y="475"/>
                  </a:cubicBezTo>
                  <a:cubicBezTo>
                    <a:pt x="332" y="475"/>
                    <a:pt x="332" y="475"/>
                    <a:pt x="332" y="475"/>
                  </a:cubicBezTo>
                  <a:cubicBezTo>
                    <a:pt x="365" y="475"/>
                    <a:pt x="388" y="444"/>
                    <a:pt x="378" y="412"/>
                  </a:cubicBezTo>
                  <a:cubicBezTo>
                    <a:pt x="319" y="227"/>
                    <a:pt x="319" y="227"/>
                    <a:pt x="319" y="227"/>
                  </a:cubicBezTo>
                  <a:cubicBezTo>
                    <a:pt x="319" y="203"/>
                    <a:pt x="319" y="203"/>
                    <a:pt x="319" y="203"/>
                  </a:cubicBezTo>
                  <a:cubicBezTo>
                    <a:pt x="338" y="248"/>
                    <a:pt x="338" y="248"/>
                    <a:pt x="338" y="248"/>
                  </a:cubicBezTo>
                  <a:cubicBezTo>
                    <a:pt x="337" y="248"/>
                    <a:pt x="337" y="248"/>
                    <a:pt x="337" y="248"/>
                  </a:cubicBezTo>
                  <a:cubicBezTo>
                    <a:pt x="371" y="331"/>
                    <a:pt x="371" y="331"/>
                    <a:pt x="371" y="331"/>
                  </a:cubicBezTo>
                  <a:cubicBezTo>
                    <a:pt x="376" y="343"/>
                    <a:pt x="388" y="350"/>
                    <a:pt x="401" y="350"/>
                  </a:cubicBezTo>
                  <a:cubicBezTo>
                    <a:pt x="405" y="350"/>
                    <a:pt x="409" y="350"/>
                    <a:pt x="413" y="348"/>
                  </a:cubicBezTo>
                  <a:cubicBezTo>
                    <a:pt x="429" y="341"/>
                    <a:pt x="437" y="323"/>
                    <a:pt x="430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89D688-9C9C-4832-BFE4-8EBAD9D676CD}"/>
              </a:ext>
            </a:extLst>
          </p:cNvPr>
          <p:cNvGrpSpPr/>
          <p:nvPr/>
        </p:nvGrpSpPr>
        <p:grpSpPr>
          <a:xfrm>
            <a:off x="2852074" y="2825525"/>
            <a:ext cx="378029" cy="742281"/>
            <a:chOff x="6412491" y="4739911"/>
            <a:chExt cx="2157401" cy="4236178"/>
          </a:xfrm>
          <a:solidFill>
            <a:schemeClr val="accent1">
              <a:alpha val="46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38525237-4F74-4CB2-A722-56E7B9857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301" y="4739911"/>
              <a:ext cx="815783" cy="8305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C45CC218-C77D-43E1-83D0-4F76036FA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2491" y="5651525"/>
              <a:ext cx="2157401" cy="3324564"/>
            </a:xfrm>
            <a:custGeom>
              <a:avLst/>
              <a:gdLst>
                <a:gd name="T0" fmla="*/ 430 w 437"/>
                <a:gd name="T1" fmla="*/ 307 h 665"/>
                <a:gd name="T2" fmla="*/ 391 w 437"/>
                <a:gd name="T3" fmla="*/ 212 h 665"/>
                <a:gd name="T4" fmla="*/ 391 w 437"/>
                <a:gd name="T5" fmla="*/ 212 h 665"/>
                <a:gd name="T6" fmla="*/ 312 w 437"/>
                <a:gd name="T7" fmla="*/ 20 h 665"/>
                <a:gd name="T8" fmla="*/ 282 w 437"/>
                <a:gd name="T9" fmla="*/ 0 h 665"/>
                <a:gd name="T10" fmla="*/ 155 w 437"/>
                <a:gd name="T11" fmla="*/ 0 h 665"/>
                <a:gd name="T12" fmla="*/ 155 w 437"/>
                <a:gd name="T13" fmla="*/ 0 h 665"/>
                <a:gd name="T14" fmla="*/ 125 w 437"/>
                <a:gd name="T15" fmla="*/ 20 h 665"/>
                <a:gd name="T16" fmla="*/ 7 w 437"/>
                <a:gd name="T17" fmla="*/ 307 h 665"/>
                <a:gd name="T18" fmla="*/ 24 w 437"/>
                <a:gd name="T19" fmla="*/ 348 h 665"/>
                <a:gd name="T20" fmla="*/ 37 w 437"/>
                <a:gd name="T21" fmla="*/ 351 h 665"/>
                <a:gd name="T22" fmla="*/ 66 w 437"/>
                <a:gd name="T23" fmla="*/ 331 h 665"/>
                <a:gd name="T24" fmla="*/ 118 w 437"/>
                <a:gd name="T25" fmla="*/ 205 h 665"/>
                <a:gd name="T26" fmla="*/ 118 w 437"/>
                <a:gd name="T27" fmla="*/ 227 h 665"/>
                <a:gd name="T28" fmla="*/ 59 w 437"/>
                <a:gd name="T29" fmla="*/ 412 h 665"/>
                <a:gd name="T30" fmla="*/ 105 w 437"/>
                <a:gd name="T31" fmla="*/ 475 h 665"/>
                <a:gd name="T32" fmla="*/ 118 w 437"/>
                <a:gd name="T33" fmla="*/ 475 h 665"/>
                <a:gd name="T34" fmla="*/ 118 w 437"/>
                <a:gd name="T35" fmla="*/ 623 h 665"/>
                <a:gd name="T36" fmla="*/ 161 w 437"/>
                <a:gd name="T37" fmla="*/ 665 h 665"/>
                <a:gd name="T38" fmla="*/ 202 w 437"/>
                <a:gd name="T39" fmla="*/ 622 h 665"/>
                <a:gd name="T40" fmla="*/ 202 w 437"/>
                <a:gd name="T41" fmla="*/ 475 h 665"/>
                <a:gd name="T42" fmla="*/ 235 w 437"/>
                <a:gd name="T43" fmla="*/ 475 h 665"/>
                <a:gd name="T44" fmla="*/ 235 w 437"/>
                <a:gd name="T45" fmla="*/ 623 h 665"/>
                <a:gd name="T46" fmla="*/ 279 w 437"/>
                <a:gd name="T47" fmla="*/ 665 h 665"/>
                <a:gd name="T48" fmla="*/ 319 w 437"/>
                <a:gd name="T49" fmla="*/ 622 h 665"/>
                <a:gd name="T50" fmla="*/ 319 w 437"/>
                <a:gd name="T51" fmla="*/ 475 h 665"/>
                <a:gd name="T52" fmla="*/ 332 w 437"/>
                <a:gd name="T53" fmla="*/ 475 h 665"/>
                <a:gd name="T54" fmla="*/ 378 w 437"/>
                <a:gd name="T55" fmla="*/ 412 h 665"/>
                <a:gd name="T56" fmla="*/ 319 w 437"/>
                <a:gd name="T57" fmla="*/ 227 h 665"/>
                <a:gd name="T58" fmla="*/ 319 w 437"/>
                <a:gd name="T59" fmla="*/ 203 h 665"/>
                <a:gd name="T60" fmla="*/ 338 w 437"/>
                <a:gd name="T61" fmla="*/ 248 h 665"/>
                <a:gd name="T62" fmla="*/ 337 w 437"/>
                <a:gd name="T63" fmla="*/ 248 h 665"/>
                <a:gd name="T64" fmla="*/ 371 w 437"/>
                <a:gd name="T65" fmla="*/ 331 h 665"/>
                <a:gd name="T66" fmla="*/ 401 w 437"/>
                <a:gd name="T67" fmla="*/ 350 h 665"/>
                <a:gd name="T68" fmla="*/ 413 w 437"/>
                <a:gd name="T69" fmla="*/ 348 h 665"/>
                <a:gd name="T70" fmla="*/ 430 w 437"/>
                <a:gd name="T71" fmla="*/ 30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7" h="665">
                  <a:moveTo>
                    <a:pt x="430" y="307"/>
                  </a:moveTo>
                  <a:cubicBezTo>
                    <a:pt x="391" y="212"/>
                    <a:pt x="391" y="212"/>
                    <a:pt x="391" y="212"/>
                  </a:cubicBezTo>
                  <a:cubicBezTo>
                    <a:pt x="391" y="212"/>
                    <a:pt x="391" y="212"/>
                    <a:pt x="391" y="212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09" y="12"/>
                    <a:pt x="300" y="0"/>
                    <a:pt x="282" y="0"/>
                  </a:cubicBezTo>
                  <a:cubicBezTo>
                    <a:pt x="282" y="0"/>
                    <a:pt x="187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2" y="0"/>
                    <a:pt x="130" y="7"/>
                    <a:pt x="125" y="20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0" y="323"/>
                    <a:pt x="8" y="342"/>
                    <a:pt x="24" y="348"/>
                  </a:cubicBezTo>
                  <a:cubicBezTo>
                    <a:pt x="28" y="350"/>
                    <a:pt x="33" y="351"/>
                    <a:pt x="37" y="351"/>
                  </a:cubicBezTo>
                  <a:cubicBezTo>
                    <a:pt x="49" y="351"/>
                    <a:pt x="61" y="343"/>
                    <a:pt x="66" y="331"/>
                  </a:cubicBezTo>
                  <a:cubicBezTo>
                    <a:pt x="118" y="205"/>
                    <a:pt x="118" y="205"/>
                    <a:pt x="118" y="205"/>
                  </a:cubicBezTo>
                  <a:cubicBezTo>
                    <a:pt x="118" y="227"/>
                    <a:pt x="118" y="227"/>
                    <a:pt x="118" y="227"/>
                  </a:cubicBezTo>
                  <a:cubicBezTo>
                    <a:pt x="59" y="412"/>
                    <a:pt x="59" y="412"/>
                    <a:pt x="59" y="412"/>
                  </a:cubicBezTo>
                  <a:cubicBezTo>
                    <a:pt x="49" y="444"/>
                    <a:pt x="72" y="475"/>
                    <a:pt x="105" y="475"/>
                  </a:cubicBezTo>
                  <a:cubicBezTo>
                    <a:pt x="118" y="475"/>
                    <a:pt x="118" y="475"/>
                    <a:pt x="118" y="475"/>
                  </a:cubicBezTo>
                  <a:cubicBezTo>
                    <a:pt x="118" y="623"/>
                    <a:pt x="118" y="623"/>
                    <a:pt x="118" y="623"/>
                  </a:cubicBezTo>
                  <a:cubicBezTo>
                    <a:pt x="118" y="646"/>
                    <a:pt x="138" y="665"/>
                    <a:pt x="161" y="665"/>
                  </a:cubicBezTo>
                  <a:cubicBezTo>
                    <a:pt x="184" y="664"/>
                    <a:pt x="202" y="644"/>
                    <a:pt x="202" y="622"/>
                  </a:cubicBezTo>
                  <a:cubicBezTo>
                    <a:pt x="202" y="475"/>
                    <a:pt x="202" y="475"/>
                    <a:pt x="202" y="475"/>
                  </a:cubicBezTo>
                  <a:cubicBezTo>
                    <a:pt x="235" y="475"/>
                    <a:pt x="235" y="475"/>
                    <a:pt x="235" y="475"/>
                  </a:cubicBezTo>
                  <a:cubicBezTo>
                    <a:pt x="235" y="623"/>
                    <a:pt x="235" y="623"/>
                    <a:pt x="235" y="623"/>
                  </a:cubicBezTo>
                  <a:cubicBezTo>
                    <a:pt x="235" y="646"/>
                    <a:pt x="255" y="665"/>
                    <a:pt x="279" y="665"/>
                  </a:cubicBezTo>
                  <a:cubicBezTo>
                    <a:pt x="301" y="664"/>
                    <a:pt x="319" y="644"/>
                    <a:pt x="319" y="622"/>
                  </a:cubicBezTo>
                  <a:cubicBezTo>
                    <a:pt x="319" y="475"/>
                    <a:pt x="319" y="475"/>
                    <a:pt x="319" y="475"/>
                  </a:cubicBezTo>
                  <a:cubicBezTo>
                    <a:pt x="332" y="475"/>
                    <a:pt x="332" y="475"/>
                    <a:pt x="332" y="475"/>
                  </a:cubicBezTo>
                  <a:cubicBezTo>
                    <a:pt x="365" y="475"/>
                    <a:pt x="388" y="444"/>
                    <a:pt x="378" y="412"/>
                  </a:cubicBezTo>
                  <a:cubicBezTo>
                    <a:pt x="319" y="227"/>
                    <a:pt x="319" y="227"/>
                    <a:pt x="319" y="227"/>
                  </a:cubicBezTo>
                  <a:cubicBezTo>
                    <a:pt x="319" y="203"/>
                    <a:pt x="319" y="203"/>
                    <a:pt x="319" y="203"/>
                  </a:cubicBezTo>
                  <a:cubicBezTo>
                    <a:pt x="338" y="248"/>
                    <a:pt x="338" y="248"/>
                    <a:pt x="338" y="248"/>
                  </a:cubicBezTo>
                  <a:cubicBezTo>
                    <a:pt x="337" y="248"/>
                    <a:pt x="337" y="248"/>
                    <a:pt x="337" y="248"/>
                  </a:cubicBezTo>
                  <a:cubicBezTo>
                    <a:pt x="371" y="331"/>
                    <a:pt x="371" y="331"/>
                    <a:pt x="371" y="331"/>
                  </a:cubicBezTo>
                  <a:cubicBezTo>
                    <a:pt x="376" y="343"/>
                    <a:pt x="388" y="350"/>
                    <a:pt x="401" y="350"/>
                  </a:cubicBezTo>
                  <a:cubicBezTo>
                    <a:pt x="405" y="350"/>
                    <a:pt x="409" y="350"/>
                    <a:pt x="413" y="348"/>
                  </a:cubicBezTo>
                  <a:cubicBezTo>
                    <a:pt x="429" y="341"/>
                    <a:pt x="437" y="323"/>
                    <a:pt x="430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D76B29-337D-4870-816B-2CF0D2311F0B}"/>
              </a:ext>
            </a:extLst>
          </p:cNvPr>
          <p:cNvGrpSpPr/>
          <p:nvPr/>
        </p:nvGrpSpPr>
        <p:grpSpPr>
          <a:xfrm>
            <a:off x="2347679" y="2825525"/>
            <a:ext cx="378029" cy="742281"/>
            <a:chOff x="6412491" y="4739911"/>
            <a:chExt cx="2157401" cy="4236178"/>
          </a:xfrm>
          <a:solidFill>
            <a:schemeClr val="accent1">
              <a:alpha val="46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B5794F09-D22D-4C80-B2CD-7A63F8FAC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301" y="4739911"/>
              <a:ext cx="815783" cy="8305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 b="1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F708735A-929F-4626-B531-F6CAAD468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2491" y="5651525"/>
              <a:ext cx="2157401" cy="3324564"/>
            </a:xfrm>
            <a:custGeom>
              <a:avLst/>
              <a:gdLst>
                <a:gd name="T0" fmla="*/ 430 w 437"/>
                <a:gd name="T1" fmla="*/ 307 h 665"/>
                <a:gd name="T2" fmla="*/ 391 w 437"/>
                <a:gd name="T3" fmla="*/ 212 h 665"/>
                <a:gd name="T4" fmla="*/ 391 w 437"/>
                <a:gd name="T5" fmla="*/ 212 h 665"/>
                <a:gd name="T6" fmla="*/ 312 w 437"/>
                <a:gd name="T7" fmla="*/ 20 h 665"/>
                <a:gd name="T8" fmla="*/ 282 w 437"/>
                <a:gd name="T9" fmla="*/ 0 h 665"/>
                <a:gd name="T10" fmla="*/ 155 w 437"/>
                <a:gd name="T11" fmla="*/ 0 h 665"/>
                <a:gd name="T12" fmla="*/ 155 w 437"/>
                <a:gd name="T13" fmla="*/ 0 h 665"/>
                <a:gd name="T14" fmla="*/ 125 w 437"/>
                <a:gd name="T15" fmla="*/ 20 h 665"/>
                <a:gd name="T16" fmla="*/ 7 w 437"/>
                <a:gd name="T17" fmla="*/ 307 h 665"/>
                <a:gd name="T18" fmla="*/ 24 w 437"/>
                <a:gd name="T19" fmla="*/ 348 h 665"/>
                <a:gd name="T20" fmla="*/ 37 w 437"/>
                <a:gd name="T21" fmla="*/ 351 h 665"/>
                <a:gd name="T22" fmla="*/ 66 w 437"/>
                <a:gd name="T23" fmla="*/ 331 h 665"/>
                <a:gd name="T24" fmla="*/ 118 w 437"/>
                <a:gd name="T25" fmla="*/ 205 h 665"/>
                <a:gd name="T26" fmla="*/ 118 w 437"/>
                <a:gd name="T27" fmla="*/ 227 h 665"/>
                <a:gd name="T28" fmla="*/ 59 w 437"/>
                <a:gd name="T29" fmla="*/ 412 h 665"/>
                <a:gd name="T30" fmla="*/ 105 w 437"/>
                <a:gd name="T31" fmla="*/ 475 h 665"/>
                <a:gd name="T32" fmla="*/ 118 w 437"/>
                <a:gd name="T33" fmla="*/ 475 h 665"/>
                <a:gd name="T34" fmla="*/ 118 w 437"/>
                <a:gd name="T35" fmla="*/ 623 h 665"/>
                <a:gd name="T36" fmla="*/ 161 w 437"/>
                <a:gd name="T37" fmla="*/ 665 h 665"/>
                <a:gd name="T38" fmla="*/ 202 w 437"/>
                <a:gd name="T39" fmla="*/ 622 h 665"/>
                <a:gd name="T40" fmla="*/ 202 w 437"/>
                <a:gd name="T41" fmla="*/ 475 h 665"/>
                <a:gd name="T42" fmla="*/ 235 w 437"/>
                <a:gd name="T43" fmla="*/ 475 h 665"/>
                <a:gd name="T44" fmla="*/ 235 w 437"/>
                <a:gd name="T45" fmla="*/ 623 h 665"/>
                <a:gd name="T46" fmla="*/ 279 w 437"/>
                <a:gd name="T47" fmla="*/ 665 h 665"/>
                <a:gd name="T48" fmla="*/ 319 w 437"/>
                <a:gd name="T49" fmla="*/ 622 h 665"/>
                <a:gd name="T50" fmla="*/ 319 w 437"/>
                <a:gd name="T51" fmla="*/ 475 h 665"/>
                <a:gd name="T52" fmla="*/ 332 w 437"/>
                <a:gd name="T53" fmla="*/ 475 h 665"/>
                <a:gd name="T54" fmla="*/ 378 w 437"/>
                <a:gd name="T55" fmla="*/ 412 h 665"/>
                <a:gd name="T56" fmla="*/ 319 w 437"/>
                <a:gd name="T57" fmla="*/ 227 h 665"/>
                <a:gd name="T58" fmla="*/ 319 w 437"/>
                <a:gd name="T59" fmla="*/ 203 h 665"/>
                <a:gd name="T60" fmla="*/ 338 w 437"/>
                <a:gd name="T61" fmla="*/ 248 h 665"/>
                <a:gd name="T62" fmla="*/ 337 w 437"/>
                <a:gd name="T63" fmla="*/ 248 h 665"/>
                <a:gd name="T64" fmla="*/ 371 w 437"/>
                <a:gd name="T65" fmla="*/ 331 h 665"/>
                <a:gd name="T66" fmla="*/ 401 w 437"/>
                <a:gd name="T67" fmla="*/ 350 h 665"/>
                <a:gd name="T68" fmla="*/ 413 w 437"/>
                <a:gd name="T69" fmla="*/ 348 h 665"/>
                <a:gd name="T70" fmla="*/ 430 w 437"/>
                <a:gd name="T71" fmla="*/ 30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7" h="665">
                  <a:moveTo>
                    <a:pt x="430" y="307"/>
                  </a:moveTo>
                  <a:cubicBezTo>
                    <a:pt x="391" y="212"/>
                    <a:pt x="391" y="212"/>
                    <a:pt x="391" y="212"/>
                  </a:cubicBezTo>
                  <a:cubicBezTo>
                    <a:pt x="391" y="212"/>
                    <a:pt x="391" y="212"/>
                    <a:pt x="391" y="212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09" y="12"/>
                    <a:pt x="300" y="0"/>
                    <a:pt x="282" y="0"/>
                  </a:cubicBezTo>
                  <a:cubicBezTo>
                    <a:pt x="282" y="0"/>
                    <a:pt x="187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2" y="0"/>
                    <a:pt x="130" y="7"/>
                    <a:pt x="125" y="20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0" y="323"/>
                    <a:pt x="8" y="342"/>
                    <a:pt x="24" y="348"/>
                  </a:cubicBezTo>
                  <a:cubicBezTo>
                    <a:pt x="28" y="350"/>
                    <a:pt x="33" y="351"/>
                    <a:pt x="37" y="351"/>
                  </a:cubicBezTo>
                  <a:cubicBezTo>
                    <a:pt x="49" y="351"/>
                    <a:pt x="61" y="343"/>
                    <a:pt x="66" y="331"/>
                  </a:cubicBezTo>
                  <a:cubicBezTo>
                    <a:pt x="118" y="205"/>
                    <a:pt x="118" y="205"/>
                    <a:pt x="118" y="205"/>
                  </a:cubicBezTo>
                  <a:cubicBezTo>
                    <a:pt x="118" y="227"/>
                    <a:pt x="118" y="227"/>
                    <a:pt x="118" y="227"/>
                  </a:cubicBezTo>
                  <a:cubicBezTo>
                    <a:pt x="59" y="412"/>
                    <a:pt x="59" y="412"/>
                    <a:pt x="59" y="412"/>
                  </a:cubicBezTo>
                  <a:cubicBezTo>
                    <a:pt x="49" y="444"/>
                    <a:pt x="72" y="475"/>
                    <a:pt x="105" y="475"/>
                  </a:cubicBezTo>
                  <a:cubicBezTo>
                    <a:pt x="118" y="475"/>
                    <a:pt x="118" y="475"/>
                    <a:pt x="118" y="475"/>
                  </a:cubicBezTo>
                  <a:cubicBezTo>
                    <a:pt x="118" y="623"/>
                    <a:pt x="118" y="623"/>
                    <a:pt x="118" y="623"/>
                  </a:cubicBezTo>
                  <a:cubicBezTo>
                    <a:pt x="118" y="646"/>
                    <a:pt x="138" y="665"/>
                    <a:pt x="161" y="665"/>
                  </a:cubicBezTo>
                  <a:cubicBezTo>
                    <a:pt x="184" y="664"/>
                    <a:pt x="202" y="644"/>
                    <a:pt x="202" y="622"/>
                  </a:cubicBezTo>
                  <a:cubicBezTo>
                    <a:pt x="202" y="475"/>
                    <a:pt x="202" y="475"/>
                    <a:pt x="202" y="475"/>
                  </a:cubicBezTo>
                  <a:cubicBezTo>
                    <a:pt x="235" y="475"/>
                    <a:pt x="235" y="475"/>
                    <a:pt x="235" y="475"/>
                  </a:cubicBezTo>
                  <a:cubicBezTo>
                    <a:pt x="235" y="623"/>
                    <a:pt x="235" y="623"/>
                    <a:pt x="235" y="623"/>
                  </a:cubicBezTo>
                  <a:cubicBezTo>
                    <a:pt x="235" y="646"/>
                    <a:pt x="255" y="665"/>
                    <a:pt x="279" y="665"/>
                  </a:cubicBezTo>
                  <a:cubicBezTo>
                    <a:pt x="301" y="664"/>
                    <a:pt x="319" y="644"/>
                    <a:pt x="319" y="622"/>
                  </a:cubicBezTo>
                  <a:cubicBezTo>
                    <a:pt x="319" y="475"/>
                    <a:pt x="319" y="475"/>
                    <a:pt x="319" y="475"/>
                  </a:cubicBezTo>
                  <a:cubicBezTo>
                    <a:pt x="332" y="475"/>
                    <a:pt x="332" y="475"/>
                    <a:pt x="332" y="475"/>
                  </a:cubicBezTo>
                  <a:cubicBezTo>
                    <a:pt x="365" y="475"/>
                    <a:pt x="388" y="444"/>
                    <a:pt x="378" y="412"/>
                  </a:cubicBezTo>
                  <a:cubicBezTo>
                    <a:pt x="319" y="227"/>
                    <a:pt x="319" y="227"/>
                    <a:pt x="319" y="227"/>
                  </a:cubicBezTo>
                  <a:cubicBezTo>
                    <a:pt x="319" y="203"/>
                    <a:pt x="319" y="203"/>
                    <a:pt x="319" y="203"/>
                  </a:cubicBezTo>
                  <a:cubicBezTo>
                    <a:pt x="338" y="248"/>
                    <a:pt x="338" y="248"/>
                    <a:pt x="338" y="248"/>
                  </a:cubicBezTo>
                  <a:cubicBezTo>
                    <a:pt x="337" y="248"/>
                    <a:pt x="337" y="248"/>
                    <a:pt x="337" y="248"/>
                  </a:cubicBezTo>
                  <a:cubicBezTo>
                    <a:pt x="371" y="331"/>
                    <a:pt x="371" y="331"/>
                    <a:pt x="371" y="331"/>
                  </a:cubicBezTo>
                  <a:cubicBezTo>
                    <a:pt x="376" y="343"/>
                    <a:pt x="388" y="350"/>
                    <a:pt x="401" y="350"/>
                  </a:cubicBezTo>
                  <a:cubicBezTo>
                    <a:pt x="405" y="350"/>
                    <a:pt x="409" y="350"/>
                    <a:pt x="413" y="348"/>
                  </a:cubicBezTo>
                  <a:cubicBezTo>
                    <a:pt x="429" y="341"/>
                    <a:pt x="437" y="323"/>
                    <a:pt x="430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 b="1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19F5C4-2E89-4FD2-A302-292842A06534}"/>
              </a:ext>
            </a:extLst>
          </p:cNvPr>
          <p:cNvGrpSpPr/>
          <p:nvPr/>
        </p:nvGrpSpPr>
        <p:grpSpPr>
          <a:xfrm>
            <a:off x="6982690" y="557180"/>
            <a:ext cx="377168" cy="742281"/>
            <a:chOff x="8287318" y="4739911"/>
            <a:chExt cx="2152487" cy="4236178"/>
          </a:xfrm>
          <a:solidFill>
            <a:schemeClr val="bg2">
              <a:lumMod val="50000"/>
              <a:alpha val="46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663019CB-4A9E-4C69-9187-2AED5AF95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212" y="4739911"/>
              <a:ext cx="820697" cy="8305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1952BE3-69A4-4AC1-9AF7-A04853488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318" y="5651525"/>
              <a:ext cx="2152487" cy="3324564"/>
            </a:xfrm>
            <a:custGeom>
              <a:avLst/>
              <a:gdLst>
                <a:gd name="T0" fmla="*/ 429 w 436"/>
                <a:gd name="T1" fmla="*/ 307 h 665"/>
                <a:gd name="T2" fmla="*/ 389 w 436"/>
                <a:gd name="T3" fmla="*/ 210 h 665"/>
                <a:gd name="T4" fmla="*/ 311 w 436"/>
                <a:gd name="T5" fmla="*/ 20 h 665"/>
                <a:gd name="T6" fmla="*/ 282 w 436"/>
                <a:gd name="T7" fmla="*/ 0 h 665"/>
                <a:gd name="T8" fmla="*/ 281 w 436"/>
                <a:gd name="T9" fmla="*/ 0 h 665"/>
                <a:gd name="T10" fmla="*/ 155 w 436"/>
                <a:gd name="T11" fmla="*/ 0 h 665"/>
                <a:gd name="T12" fmla="*/ 154 w 436"/>
                <a:gd name="T13" fmla="*/ 0 h 665"/>
                <a:gd name="T14" fmla="*/ 125 w 436"/>
                <a:gd name="T15" fmla="*/ 20 h 665"/>
                <a:gd name="T16" fmla="*/ 29 w 436"/>
                <a:gd name="T17" fmla="*/ 251 h 665"/>
                <a:gd name="T18" fmla="*/ 29 w 436"/>
                <a:gd name="T19" fmla="*/ 251 h 665"/>
                <a:gd name="T20" fmla="*/ 7 w 436"/>
                <a:gd name="T21" fmla="*/ 307 h 665"/>
                <a:gd name="T22" fmla="*/ 24 w 436"/>
                <a:gd name="T23" fmla="*/ 348 h 665"/>
                <a:gd name="T24" fmla="*/ 29 w 436"/>
                <a:gd name="T25" fmla="*/ 350 h 665"/>
                <a:gd name="T26" fmla="*/ 29 w 436"/>
                <a:gd name="T27" fmla="*/ 350 h 665"/>
                <a:gd name="T28" fmla="*/ 36 w 436"/>
                <a:gd name="T29" fmla="*/ 351 h 665"/>
                <a:gd name="T30" fmla="*/ 65 w 436"/>
                <a:gd name="T31" fmla="*/ 331 h 665"/>
                <a:gd name="T32" fmla="*/ 65 w 436"/>
                <a:gd name="T33" fmla="*/ 331 h 665"/>
                <a:gd name="T34" fmla="*/ 65 w 436"/>
                <a:gd name="T35" fmla="*/ 331 h 665"/>
                <a:gd name="T36" fmla="*/ 99 w 436"/>
                <a:gd name="T37" fmla="*/ 248 h 665"/>
                <a:gd name="T38" fmla="*/ 99 w 436"/>
                <a:gd name="T39" fmla="*/ 248 h 665"/>
                <a:gd name="T40" fmla="*/ 118 w 436"/>
                <a:gd name="T41" fmla="*/ 204 h 665"/>
                <a:gd name="T42" fmla="*/ 118 w 436"/>
                <a:gd name="T43" fmla="*/ 623 h 665"/>
                <a:gd name="T44" fmla="*/ 161 w 436"/>
                <a:gd name="T45" fmla="*/ 665 h 665"/>
                <a:gd name="T46" fmla="*/ 201 w 436"/>
                <a:gd name="T47" fmla="*/ 622 h 665"/>
                <a:gd name="T48" fmla="*/ 201 w 436"/>
                <a:gd name="T49" fmla="*/ 396 h 665"/>
                <a:gd name="T50" fmla="*/ 217 w 436"/>
                <a:gd name="T51" fmla="*/ 378 h 665"/>
                <a:gd name="T52" fmla="*/ 235 w 436"/>
                <a:gd name="T53" fmla="*/ 395 h 665"/>
                <a:gd name="T54" fmla="*/ 235 w 436"/>
                <a:gd name="T55" fmla="*/ 623 h 665"/>
                <a:gd name="T56" fmla="*/ 278 w 436"/>
                <a:gd name="T57" fmla="*/ 665 h 665"/>
                <a:gd name="T58" fmla="*/ 318 w 436"/>
                <a:gd name="T59" fmla="*/ 622 h 665"/>
                <a:gd name="T60" fmla="*/ 318 w 436"/>
                <a:gd name="T61" fmla="*/ 205 h 665"/>
                <a:gd name="T62" fmla="*/ 370 w 436"/>
                <a:gd name="T63" fmla="*/ 331 h 665"/>
                <a:gd name="T64" fmla="*/ 400 w 436"/>
                <a:gd name="T65" fmla="*/ 351 h 665"/>
                <a:gd name="T66" fmla="*/ 412 w 436"/>
                <a:gd name="T67" fmla="*/ 348 h 665"/>
                <a:gd name="T68" fmla="*/ 429 w 436"/>
                <a:gd name="T69" fmla="*/ 30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6" h="665">
                  <a:moveTo>
                    <a:pt x="429" y="307"/>
                  </a:moveTo>
                  <a:cubicBezTo>
                    <a:pt x="389" y="210"/>
                    <a:pt x="389" y="210"/>
                    <a:pt x="389" y="210"/>
                  </a:cubicBezTo>
                  <a:cubicBezTo>
                    <a:pt x="311" y="20"/>
                    <a:pt x="311" y="20"/>
                    <a:pt x="311" y="20"/>
                  </a:cubicBezTo>
                  <a:cubicBezTo>
                    <a:pt x="306" y="7"/>
                    <a:pt x="294" y="0"/>
                    <a:pt x="282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42" y="0"/>
                    <a:pt x="130" y="7"/>
                    <a:pt x="125" y="20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0" y="323"/>
                    <a:pt x="8" y="341"/>
                    <a:pt x="24" y="348"/>
                  </a:cubicBezTo>
                  <a:cubicBezTo>
                    <a:pt x="26" y="349"/>
                    <a:pt x="27" y="349"/>
                    <a:pt x="29" y="350"/>
                  </a:cubicBezTo>
                  <a:cubicBezTo>
                    <a:pt x="29" y="350"/>
                    <a:pt x="29" y="350"/>
                    <a:pt x="29" y="350"/>
                  </a:cubicBezTo>
                  <a:cubicBezTo>
                    <a:pt x="31" y="351"/>
                    <a:pt x="34" y="351"/>
                    <a:pt x="36" y="351"/>
                  </a:cubicBezTo>
                  <a:cubicBezTo>
                    <a:pt x="48" y="351"/>
                    <a:pt x="60" y="343"/>
                    <a:pt x="65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118" y="204"/>
                    <a:pt x="118" y="204"/>
                    <a:pt x="118" y="204"/>
                  </a:cubicBezTo>
                  <a:cubicBezTo>
                    <a:pt x="118" y="623"/>
                    <a:pt x="118" y="623"/>
                    <a:pt x="118" y="623"/>
                  </a:cubicBezTo>
                  <a:cubicBezTo>
                    <a:pt x="118" y="646"/>
                    <a:pt x="137" y="665"/>
                    <a:pt x="161" y="665"/>
                  </a:cubicBezTo>
                  <a:cubicBezTo>
                    <a:pt x="184" y="664"/>
                    <a:pt x="201" y="644"/>
                    <a:pt x="201" y="622"/>
                  </a:cubicBezTo>
                  <a:cubicBezTo>
                    <a:pt x="201" y="396"/>
                    <a:pt x="201" y="396"/>
                    <a:pt x="201" y="396"/>
                  </a:cubicBezTo>
                  <a:cubicBezTo>
                    <a:pt x="201" y="387"/>
                    <a:pt x="208" y="379"/>
                    <a:pt x="217" y="378"/>
                  </a:cubicBezTo>
                  <a:cubicBezTo>
                    <a:pt x="226" y="378"/>
                    <a:pt x="235" y="385"/>
                    <a:pt x="235" y="395"/>
                  </a:cubicBezTo>
                  <a:cubicBezTo>
                    <a:pt x="235" y="623"/>
                    <a:pt x="235" y="623"/>
                    <a:pt x="235" y="623"/>
                  </a:cubicBezTo>
                  <a:cubicBezTo>
                    <a:pt x="235" y="646"/>
                    <a:pt x="254" y="665"/>
                    <a:pt x="278" y="665"/>
                  </a:cubicBezTo>
                  <a:cubicBezTo>
                    <a:pt x="301" y="664"/>
                    <a:pt x="318" y="644"/>
                    <a:pt x="318" y="622"/>
                  </a:cubicBezTo>
                  <a:cubicBezTo>
                    <a:pt x="318" y="205"/>
                    <a:pt x="318" y="205"/>
                    <a:pt x="318" y="205"/>
                  </a:cubicBezTo>
                  <a:cubicBezTo>
                    <a:pt x="370" y="331"/>
                    <a:pt x="370" y="331"/>
                    <a:pt x="370" y="331"/>
                  </a:cubicBezTo>
                  <a:cubicBezTo>
                    <a:pt x="375" y="343"/>
                    <a:pt x="387" y="351"/>
                    <a:pt x="400" y="351"/>
                  </a:cubicBezTo>
                  <a:cubicBezTo>
                    <a:pt x="404" y="351"/>
                    <a:pt x="408" y="350"/>
                    <a:pt x="412" y="348"/>
                  </a:cubicBezTo>
                  <a:cubicBezTo>
                    <a:pt x="428" y="342"/>
                    <a:pt x="436" y="323"/>
                    <a:pt x="429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563746-4DEB-47EC-B8B8-91214BE4917C}"/>
              </a:ext>
            </a:extLst>
          </p:cNvPr>
          <p:cNvGrpSpPr/>
          <p:nvPr/>
        </p:nvGrpSpPr>
        <p:grpSpPr>
          <a:xfrm>
            <a:off x="7454461" y="557180"/>
            <a:ext cx="377168" cy="742281"/>
            <a:chOff x="8287318" y="4739911"/>
            <a:chExt cx="2152487" cy="4236178"/>
          </a:xfrm>
          <a:solidFill>
            <a:schemeClr val="bg2">
              <a:lumMod val="50000"/>
              <a:alpha val="46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7" name="Oval 5">
              <a:extLst>
                <a:ext uri="{FF2B5EF4-FFF2-40B4-BE49-F238E27FC236}">
                  <a16:creationId xmlns:a16="http://schemas.microsoft.com/office/drawing/2014/main" id="{BA7D2C77-F80D-4F60-8D9C-6D1EA62A4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212" y="4739911"/>
              <a:ext cx="820697" cy="8305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A9854E7D-5CCD-4150-BB06-C2D725050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318" y="5651525"/>
              <a:ext cx="2152487" cy="3324564"/>
            </a:xfrm>
            <a:custGeom>
              <a:avLst/>
              <a:gdLst>
                <a:gd name="T0" fmla="*/ 429 w 436"/>
                <a:gd name="T1" fmla="*/ 307 h 665"/>
                <a:gd name="T2" fmla="*/ 389 w 436"/>
                <a:gd name="T3" fmla="*/ 210 h 665"/>
                <a:gd name="T4" fmla="*/ 311 w 436"/>
                <a:gd name="T5" fmla="*/ 20 h 665"/>
                <a:gd name="T6" fmla="*/ 282 w 436"/>
                <a:gd name="T7" fmla="*/ 0 h 665"/>
                <a:gd name="T8" fmla="*/ 281 w 436"/>
                <a:gd name="T9" fmla="*/ 0 h 665"/>
                <a:gd name="T10" fmla="*/ 155 w 436"/>
                <a:gd name="T11" fmla="*/ 0 h 665"/>
                <a:gd name="T12" fmla="*/ 154 w 436"/>
                <a:gd name="T13" fmla="*/ 0 h 665"/>
                <a:gd name="T14" fmla="*/ 125 w 436"/>
                <a:gd name="T15" fmla="*/ 20 h 665"/>
                <a:gd name="T16" fmla="*/ 29 w 436"/>
                <a:gd name="T17" fmla="*/ 251 h 665"/>
                <a:gd name="T18" fmla="*/ 29 w 436"/>
                <a:gd name="T19" fmla="*/ 251 h 665"/>
                <a:gd name="T20" fmla="*/ 7 w 436"/>
                <a:gd name="T21" fmla="*/ 307 h 665"/>
                <a:gd name="T22" fmla="*/ 24 w 436"/>
                <a:gd name="T23" fmla="*/ 348 h 665"/>
                <a:gd name="T24" fmla="*/ 29 w 436"/>
                <a:gd name="T25" fmla="*/ 350 h 665"/>
                <a:gd name="T26" fmla="*/ 29 w 436"/>
                <a:gd name="T27" fmla="*/ 350 h 665"/>
                <a:gd name="T28" fmla="*/ 36 w 436"/>
                <a:gd name="T29" fmla="*/ 351 h 665"/>
                <a:gd name="T30" fmla="*/ 65 w 436"/>
                <a:gd name="T31" fmla="*/ 331 h 665"/>
                <a:gd name="T32" fmla="*/ 65 w 436"/>
                <a:gd name="T33" fmla="*/ 331 h 665"/>
                <a:gd name="T34" fmla="*/ 65 w 436"/>
                <a:gd name="T35" fmla="*/ 331 h 665"/>
                <a:gd name="T36" fmla="*/ 99 w 436"/>
                <a:gd name="T37" fmla="*/ 248 h 665"/>
                <a:gd name="T38" fmla="*/ 99 w 436"/>
                <a:gd name="T39" fmla="*/ 248 h 665"/>
                <a:gd name="T40" fmla="*/ 118 w 436"/>
                <a:gd name="T41" fmla="*/ 204 h 665"/>
                <a:gd name="T42" fmla="*/ 118 w 436"/>
                <a:gd name="T43" fmla="*/ 623 h 665"/>
                <a:gd name="T44" fmla="*/ 161 w 436"/>
                <a:gd name="T45" fmla="*/ 665 h 665"/>
                <a:gd name="T46" fmla="*/ 201 w 436"/>
                <a:gd name="T47" fmla="*/ 622 h 665"/>
                <a:gd name="T48" fmla="*/ 201 w 436"/>
                <a:gd name="T49" fmla="*/ 396 h 665"/>
                <a:gd name="T50" fmla="*/ 217 w 436"/>
                <a:gd name="T51" fmla="*/ 378 h 665"/>
                <a:gd name="T52" fmla="*/ 235 w 436"/>
                <a:gd name="T53" fmla="*/ 395 h 665"/>
                <a:gd name="T54" fmla="*/ 235 w 436"/>
                <a:gd name="T55" fmla="*/ 623 h 665"/>
                <a:gd name="T56" fmla="*/ 278 w 436"/>
                <a:gd name="T57" fmla="*/ 665 h 665"/>
                <a:gd name="T58" fmla="*/ 318 w 436"/>
                <a:gd name="T59" fmla="*/ 622 h 665"/>
                <a:gd name="T60" fmla="*/ 318 w 436"/>
                <a:gd name="T61" fmla="*/ 205 h 665"/>
                <a:gd name="T62" fmla="*/ 370 w 436"/>
                <a:gd name="T63" fmla="*/ 331 h 665"/>
                <a:gd name="T64" fmla="*/ 400 w 436"/>
                <a:gd name="T65" fmla="*/ 351 h 665"/>
                <a:gd name="T66" fmla="*/ 412 w 436"/>
                <a:gd name="T67" fmla="*/ 348 h 665"/>
                <a:gd name="T68" fmla="*/ 429 w 436"/>
                <a:gd name="T69" fmla="*/ 30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6" h="665">
                  <a:moveTo>
                    <a:pt x="429" y="307"/>
                  </a:moveTo>
                  <a:cubicBezTo>
                    <a:pt x="389" y="210"/>
                    <a:pt x="389" y="210"/>
                    <a:pt x="389" y="210"/>
                  </a:cubicBezTo>
                  <a:cubicBezTo>
                    <a:pt x="311" y="20"/>
                    <a:pt x="311" y="20"/>
                    <a:pt x="311" y="20"/>
                  </a:cubicBezTo>
                  <a:cubicBezTo>
                    <a:pt x="306" y="7"/>
                    <a:pt x="294" y="0"/>
                    <a:pt x="282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42" y="0"/>
                    <a:pt x="130" y="7"/>
                    <a:pt x="125" y="20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0" y="323"/>
                    <a:pt x="8" y="341"/>
                    <a:pt x="24" y="348"/>
                  </a:cubicBezTo>
                  <a:cubicBezTo>
                    <a:pt x="26" y="349"/>
                    <a:pt x="27" y="349"/>
                    <a:pt x="29" y="350"/>
                  </a:cubicBezTo>
                  <a:cubicBezTo>
                    <a:pt x="29" y="350"/>
                    <a:pt x="29" y="350"/>
                    <a:pt x="29" y="350"/>
                  </a:cubicBezTo>
                  <a:cubicBezTo>
                    <a:pt x="31" y="351"/>
                    <a:pt x="34" y="351"/>
                    <a:pt x="36" y="351"/>
                  </a:cubicBezTo>
                  <a:cubicBezTo>
                    <a:pt x="48" y="351"/>
                    <a:pt x="60" y="343"/>
                    <a:pt x="65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118" y="204"/>
                    <a:pt x="118" y="204"/>
                    <a:pt x="118" y="204"/>
                  </a:cubicBezTo>
                  <a:cubicBezTo>
                    <a:pt x="118" y="623"/>
                    <a:pt x="118" y="623"/>
                    <a:pt x="118" y="623"/>
                  </a:cubicBezTo>
                  <a:cubicBezTo>
                    <a:pt x="118" y="646"/>
                    <a:pt x="137" y="665"/>
                    <a:pt x="161" y="665"/>
                  </a:cubicBezTo>
                  <a:cubicBezTo>
                    <a:pt x="184" y="664"/>
                    <a:pt x="201" y="644"/>
                    <a:pt x="201" y="622"/>
                  </a:cubicBezTo>
                  <a:cubicBezTo>
                    <a:pt x="201" y="396"/>
                    <a:pt x="201" y="396"/>
                    <a:pt x="201" y="396"/>
                  </a:cubicBezTo>
                  <a:cubicBezTo>
                    <a:pt x="201" y="387"/>
                    <a:pt x="208" y="379"/>
                    <a:pt x="217" y="378"/>
                  </a:cubicBezTo>
                  <a:cubicBezTo>
                    <a:pt x="226" y="378"/>
                    <a:pt x="235" y="385"/>
                    <a:pt x="235" y="395"/>
                  </a:cubicBezTo>
                  <a:cubicBezTo>
                    <a:pt x="235" y="623"/>
                    <a:pt x="235" y="623"/>
                    <a:pt x="235" y="623"/>
                  </a:cubicBezTo>
                  <a:cubicBezTo>
                    <a:pt x="235" y="646"/>
                    <a:pt x="254" y="665"/>
                    <a:pt x="278" y="665"/>
                  </a:cubicBezTo>
                  <a:cubicBezTo>
                    <a:pt x="301" y="664"/>
                    <a:pt x="318" y="644"/>
                    <a:pt x="318" y="622"/>
                  </a:cubicBezTo>
                  <a:cubicBezTo>
                    <a:pt x="318" y="205"/>
                    <a:pt x="318" y="205"/>
                    <a:pt x="318" y="205"/>
                  </a:cubicBezTo>
                  <a:cubicBezTo>
                    <a:pt x="370" y="331"/>
                    <a:pt x="370" y="331"/>
                    <a:pt x="370" y="331"/>
                  </a:cubicBezTo>
                  <a:cubicBezTo>
                    <a:pt x="375" y="343"/>
                    <a:pt x="387" y="351"/>
                    <a:pt x="400" y="351"/>
                  </a:cubicBezTo>
                  <a:cubicBezTo>
                    <a:pt x="404" y="351"/>
                    <a:pt x="408" y="350"/>
                    <a:pt x="412" y="348"/>
                  </a:cubicBezTo>
                  <a:cubicBezTo>
                    <a:pt x="428" y="342"/>
                    <a:pt x="436" y="323"/>
                    <a:pt x="429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F110735-9416-4988-8F2F-45F40C2E6E2D}"/>
              </a:ext>
            </a:extLst>
          </p:cNvPr>
          <p:cNvGrpSpPr/>
          <p:nvPr/>
        </p:nvGrpSpPr>
        <p:grpSpPr>
          <a:xfrm>
            <a:off x="7242953" y="1346065"/>
            <a:ext cx="377168" cy="742281"/>
            <a:chOff x="8287318" y="4739911"/>
            <a:chExt cx="2152487" cy="4236178"/>
          </a:xfrm>
          <a:solidFill>
            <a:schemeClr val="bg2">
              <a:lumMod val="50000"/>
              <a:alpha val="46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0" name="Oval 5">
              <a:extLst>
                <a:ext uri="{FF2B5EF4-FFF2-40B4-BE49-F238E27FC236}">
                  <a16:creationId xmlns:a16="http://schemas.microsoft.com/office/drawing/2014/main" id="{89EAA7EF-6043-4760-A83D-290D2C654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212" y="4739911"/>
              <a:ext cx="820697" cy="8305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FA401E96-4D1F-4A97-9021-37AE6C12F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318" y="5651525"/>
              <a:ext cx="2152487" cy="3324564"/>
            </a:xfrm>
            <a:custGeom>
              <a:avLst/>
              <a:gdLst>
                <a:gd name="T0" fmla="*/ 429 w 436"/>
                <a:gd name="T1" fmla="*/ 307 h 665"/>
                <a:gd name="T2" fmla="*/ 389 w 436"/>
                <a:gd name="T3" fmla="*/ 210 h 665"/>
                <a:gd name="T4" fmla="*/ 311 w 436"/>
                <a:gd name="T5" fmla="*/ 20 h 665"/>
                <a:gd name="T6" fmla="*/ 282 w 436"/>
                <a:gd name="T7" fmla="*/ 0 h 665"/>
                <a:gd name="T8" fmla="*/ 281 w 436"/>
                <a:gd name="T9" fmla="*/ 0 h 665"/>
                <a:gd name="T10" fmla="*/ 155 w 436"/>
                <a:gd name="T11" fmla="*/ 0 h 665"/>
                <a:gd name="T12" fmla="*/ 154 w 436"/>
                <a:gd name="T13" fmla="*/ 0 h 665"/>
                <a:gd name="T14" fmla="*/ 125 w 436"/>
                <a:gd name="T15" fmla="*/ 20 h 665"/>
                <a:gd name="T16" fmla="*/ 29 w 436"/>
                <a:gd name="T17" fmla="*/ 251 h 665"/>
                <a:gd name="T18" fmla="*/ 29 w 436"/>
                <a:gd name="T19" fmla="*/ 251 h 665"/>
                <a:gd name="T20" fmla="*/ 7 w 436"/>
                <a:gd name="T21" fmla="*/ 307 h 665"/>
                <a:gd name="T22" fmla="*/ 24 w 436"/>
                <a:gd name="T23" fmla="*/ 348 h 665"/>
                <a:gd name="T24" fmla="*/ 29 w 436"/>
                <a:gd name="T25" fmla="*/ 350 h 665"/>
                <a:gd name="T26" fmla="*/ 29 w 436"/>
                <a:gd name="T27" fmla="*/ 350 h 665"/>
                <a:gd name="T28" fmla="*/ 36 w 436"/>
                <a:gd name="T29" fmla="*/ 351 h 665"/>
                <a:gd name="T30" fmla="*/ 65 w 436"/>
                <a:gd name="T31" fmla="*/ 331 h 665"/>
                <a:gd name="T32" fmla="*/ 65 w 436"/>
                <a:gd name="T33" fmla="*/ 331 h 665"/>
                <a:gd name="T34" fmla="*/ 65 w 436"/>
                <a:gd name="T35" fmla="*/ 331 h 665"/>
                <a:gd name="T36" fmla="*/ 99 w 436"/>
                <a:gd name="T37" fmla="*/ 248 h 665"/>
                <a:gd name="T38" fmla="*/ 99 w 436"/>
                <a:gd name="T39" fmla="*/ 248 h 665"/>
                <a:gd name="T40" fmla="*/ 118 w 436"/>
                <a:gd name="T41" fmla="*/ 204 h 665"/>
                <a:gd name="T42" fmla="*/ 118 w 436"/>
                <a:gd name="T43" fmla="*/ 623 h 665"/>
                <a:gd name="T44" fmla="*/ 161 w 436"/>
                <a:gd name="T45" fmla="*/ 665 h 665"/>
                <a:gd name="T46" fmla="*/ 201 w 436"/>
                <a:gd name="T47" fmla="*/ 622 h 665"/>
                <a:gd name="T48" fmla="*/ 201 w 436"/>
                <a:gd name="T49" fmla="*/ 396 h 665"/>
                <a:gd name="T50" fmla="*/ 217 w 436"/>
                <a:gd name="T51" fmla="*/ 378 h 665"/>
                <a:gd name="T52" fmla="*/ 235 w 436"/>
                <a:gd name="T53" fmla="*/ 395 h 665"/>
                <a:gd name="T54" fmla="*/ 235 w 436"/>
                <a:gd name="T55" fmla="*/ 623 h 665"/>
                <a:gd name="T56" fmla="*/ 278 w 436"/>
                <a:gd name="T57" fmla="*/ 665 h 665"/>
                <a:gd name="T58" fmla="*/ 318 w 436"/>
                <a:gd name="T59" fmla="*/ 622 h 665"/>
                <a:gd name="T60" fmla="*/ 318 w 436"/>
                <a:gd name="T61" fmla="*/ 205 h 665"/>
                <a:gd name="T62" fmla="*/ 370 w 436"/>
                <a:gd name="T63" fmla="*/ 331 h 665"/>
                <a:gd name="T64" fmla="*/ 400 w 436"/>
                <a:gd name="T65" fmla="*/ 351 h 665"/>
                <a:gd name="T66" fmla="*/ 412 w 436"/>
                <a:gd name="T67" fmla="*/ 348 h 665"/>
                <a:gd name="T68" fmla="*/ 429 w 436"/>
                <a:gd name="T69" fmla="*/ 30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6" h="665">
                  <a:moveTo>
                    <a:pt x="429" y="307"/>
                  </a:moveTo>
                  <a:cubicBezTo>
                    <a:pt x="389" y="210"/>
                    <a:pt x="389" y="210"/>
                    <a:pt x="389" y="210"/>
                  </a:cubicBezTo>
                  <a:cubicBezTo>
                    <a:pt x="311" y="20"/>
                    <a:pt x="311" y="20"/>
                    <a:pt x="311" y="20"/>
                  </a:cubicBezTo>
                  <a:cubicBezTo>
                    <a:pt x="306" y="7"/>
                    <a:pt x="294" y="0"/>
                    <a:pt x="282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42" y="0"/>
                    <a:pt x="130" y="7"/>
                    <a:pt x="125" y="20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0" y="323"/>
                    <a:pt x="8" y="341"/>
                    <a:pt x="24" y="348"/>
                  </a:cubicBezTo>
                  <a:cubicBezTo>
                    <a:pt x="26" y="349"/>
                    <a:pt x="27" y="349"/>
                    <a:pt x="29" y="350"/>
                  </a:cubicBezTo>
                  <a:cubicBezTo>
                    <a:pt x="29" y="350"/>
                    <a:pt x="29" y="350"/>
                    <a:pt x="29" y="350"/>
                  </a:cubicBezTo>
                  <a:cubicBezTo>
                    <a:pt x="31" y="351"/>
                    <a:pt x="34" y="351"/>
                    <a:pt x="36" y="351"/>
                  </a:cubicBezTo>
                  <a:cubicBezTo>
                    <a:pt x="48" y="351"/>
                    <a:pt x="60" y="343"/>
                    <a:pt x="65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118" y="204"/>
                    <a:pt x="118" y="204"/>
                    <a:pt x="118" y="204"/>
                  </a:cubicBezTo>
                  <a:cubicBezTo>
                    <a:pt x="118" y="623"/>
                    <a:pt x="118" y="623"/>
                    <a:pt x="118" y="623"/>
                  </a:cubicBezTo>
                  <a:cubicBezTo>
                    <a:pt x="118" y="646"/>
                    <a:pt x="137" y="665"/>
                    <a:pt x="161" y="665"/>
                  </a:cubicBezTo>
                  <a:cubicBezTo>
                    <a:pt x="184" y="664"/>
                    <a:pt x="201" y="644"/>
                    <a:pt x="201" y="622"/>
                  </a:cubicBezTo>
                  <a:cubicBezTo>
                    <a:pt x="201" y="396"/>
                    <a:pt x="201" y="396"/>
                    <a:pt x="201" y="396"/>
                  </a:cubicBezTo>
                  <a:cubicBezTo>
                    <a:pt x="201" y="387"/>
                    <a:pt x="208" y="379"/>
                    <a:pt x="217" y="378"/>
                  </a:cubicBezTo>
                  <a:cubicBezTo>
                    <a:pt x="226" y="378"/>
                    <a:pt x="235" y="385"/>
                    <a:pt x="235" y="395"/>
                  </a:cubicBezTo>
                  <a:cubicBezTo>
                    <a:pt x="235" y="623"/>
                    <a:pt x="235" y="623"/>
                    <a:pt x="235" y="623"/>
                  </a:cubicBezTo>
                  <a:cubicBezTo>
                    <a:pt x="235" y="646"/>
                    <a:pt x="254" y="665"/>
                    <a:pt x="278" y="665"/>
                  </a:cubicBezTo>
                  <a:cubicBezTo>
                    <a:pt x="301" y="664"/>
                    <a:pt x="318" y="644"/>
                    <a:pt x="318" y="622"/>
                  </a:cubicBezTo>
                  <a:cubicBezTo>
                    <a:pt x="318" y="205"/>
                    <a:pt x="318" y="205"/>
                    <a:pt x="318" y="205"/>
                  </a:cubicBezTo>
                  <a:cubicBezTo>
                    <a:pt x="370" y="331"/>
                    <a:pt x="370" y="331"/>
                    <a:pt x="370" y="331"/>
                  </a:cubicBezTo>
                  <a:cubicBezTo>
                    <a:pt x="375" y="343"/>
                    <a:pt x="387" y="351"/>
                    <a:pt x="400" y="351"/>
                  </a:cubicBezTo>
                  <a:cubicBezTo>
                    <a:pt x="404" y="351"/>
                    <a:pt x="408" y="350"/>
                    <a:pt x="412" y="348"/>
                  </a:cubicBezTo>
                  <a:cubicBezTo>
                    <a:pt x="428" y="342"/>
                    <a:pt x="436" y="323"/>
                    <a:pt x="429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121BBAD-CAE6-45BA-BD7C-6D2989F2AC90}"/>
              </a:ext>
            </a:extLst>
          </p:cNvPr>
          <p:cNvGrpSpPr/>
          <p:nvPr/>
        </p:nvGrpSpPr>
        <p:grpSpPr>
          <a:xfrm>
            <a:off x="7693493" y="1336971"/>
            <a:ext cx="377168" cy="742281"/>
            <a:chOff x="8287318" y="4739911"/>
            <a:chExt cx="2152487" cy="4236178"/>
          </a:xfrm>
          <a:solidFill>
            <a:schemeClr val="bg2">
              <a:lumMod val="50000"/>
              <a:alpha val="46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id="{D7EFFA06-61F9-4B8F-BEB6-0CBAB2992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212" y="4739911"/>
              <a:ext cx="820697" cy="8305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B51F0634-8604-443C-A35E-E37E9F5E7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318" y="5651525"/>
              <a:ext cx="2152487" cy="3324564"/>
            </a:xfrm>
            <a:custGeom>
              <a:avLst/>
              <a:gdLst>
                <a:gd name="T0" fmla="*/ 429 w 436"/>
                <a:gd name="T1" fmla="*/ 307 h 665"/>
                <a:gd name="T2" fmla="*/ 389 w 436"/>
                <a:gd name="T3" fmla="*/ 210 h 665"/>
                <a:gd name="T4" fmla="*/ 311 w 436"/>
                <a:gd name="T5" fmla="*/ 20 h 665"/>
                <a:gd name="T6" fmla="*/ 282 w 436"/>
                <a:gd name="T7" fmla="*/ 0 h 665"/>
                <a:gd name="T8" fmla="*/ 281 w 436"/>
                <a:gd name="T9" fmla="*/ 0 h 665"/>
                <a:gd name="T10" fmla="*/ 155 w 436"/>
                <a:gd name="T11" fmla="*/ 0 h 665"/>
                <a:gd name="T12" fmla="*/ 154 w 436"/>
                <a:gd name="T13" fmla="*/ 0 h 665"/>
                <a:gd name="T14" fmla="*/ 125 w 436"/>
                <a:gd name="T15" fmla="*/ 20 h 665"/>
                <a:gd name="T16" fmla="*/ 29 w 436"/>
                <a:gd name="T17" fmla="*/ 251 h 665"/>
                <a:gd name="T18" fmla="*/ 29 w 436"/>
                <a:gd name="T19" fmla="*/ 251 h 665"/>
                <a:gd name="T20" fmla="*/ 7 w 436"/>
                <a:gd name="T21" fmla="*/ 307 h 665"/>
                <a:gd name="T22" fmla="*/ 24 w 436"/>
                <a:gd name="T23" fmla="*/ 348 h 665"/>
                <a:gd name="T24" fmla="*/ 29 w 436"/>
                <a:gd name="T25" fmla="*/ 350 h 665"/>
                <a:gd name="T26" fmla="*/ 29 w 436"/>
                <a:gd name="T27" fmla="*/ 350 h 665"/>
                <a:gd name="T28" fmla="*/ 36 w 436"/>
                <a:gd name="T29" fmla="*/ 351 h 665"/>
                <a:gd name="T30" fmla="*/ 65 w 436"/>
                <a:gd name="T31" fmla="*/ 331 h 665"/>
                <a:gd name="T32" fmla="*/ 65 w 436"/>
                <a:gd name="T33" fmla="*/ 331 h 665"/>
                <a:gd name="T34" fmla="*/ 65 w 436"/>
                <a:gd name="T35" fmla="*/ 331 h 665"/>
                <a:gd name="T36" fmla="*/ 99 w 436"/>
                <a:gd name="T37" fmla="*/ 248 h 665"/>
                <a:gd name="T38" fmla="*/ 99 w 436"/>
                <a:gd name="T39" fmla="*/ 248 h 665"/>
                <a:gd name="T40" fmla="*/ 118 w 436"/>
                <a:gd name="T41" fmla="*/ 204 h 665"/>
                <a:gd name="T42" fmla="*/ 118 w 436"/>
                <a:gd name="T43" fmla="*/ 623 h 665"/>
                <a:gd name="T44" fmla="*/ 161 w 436"/>
                <a:gd name="T45" fmla="*/ 665 h 665"/>
                <a:gd name="T46" fmla="*/ 201 w 436"/>
                <a:gd name="T47" fmla="*/ 622 h 665"/>
                <a:gd name="T48" fmla="*/ 201 w 436"/>
                <a:gd name="T49" fmla="*/ 396 h 665"/>
                <a:gd name="T50" fmla="*/ 217 w 436"/>
                <a:gd name="T51" fmla="*/ 378 h 665"/>
                <a:gd name="T52" fmla="*/ 235 w 436"/>
                <a:gd name="T53" fmla="*/ 395 h 665"/>
                <a:gd name="T54" fmla="*/ 235 w 436"/>
                <a:gd name="T55" fmla="*/ 623 h 665"/>
                <a:gd name="T56" fmla="*/ 278 w 436"/>
                <a:gd name="T57" fmla="*/ 665 h 665"/>
                <a:gd name="T58" fmla="*/ 318 w 436"/>
                <a:gd name="T59" fmla="*/ 622 h 665"/>
                <a:gd name="T60" fmla="*/ 318 w 436"/>
                <a:gd name="T61" fmla="*/ 205 h 665"/>
                <a:gd name="T62" fmla="*/ 370 w 436"/>
                <a:gd name="T63" fmla="*/ 331 h 665"/>
                <a:gd name="T64" fmla="*/ 400 w 436"/>
                <a:gd name="T65" fmla="*/ 351 h 665"/>
                <a:gd name="T66" fmla="*/ 412 w 436"/>
                <a:gd name="T67" fmla="*/ 348 h 665"/>
                <a:gd name="T68" fmla="*/ 429 w 436"/>
                <a:gd name="T69" fmla="*/ 30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6" h="665">
                  <a:moveTo>
                    <a:pt x="429" y="307"/>
                  </a:moveTo>
                  <a:cubicBezTo>
                    <a:pt x="389" y="210"/>
                    <a:pt x="389" y="210"/>
                    <a:pt x="389" y="210"/>
                  </a:cubicBezTo>
                  <a:cubicBezTo>
                    <a:pt x="311" y="20"/>
                    <a:pt x="311" y="20"/>
                    <a:pt x="311" y="20"/>
                  </a:cubicBezTo>
                  <a:cubicBezTo>
                    <a:pt x="306" y="7"/>
                    <a:pt x="294" y="0"/>
                    <a:pt x="282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42" y="0"/>
                    <a:pt x="130" y="7"/>
                    <a:pt x="125" y="20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0" y="323"/>
                    <a:pt x="8" y="341"/>
                    <a:pt x="24" y="348"/>
                  </a:cubicBezTo>
                  <a:cubicBezTo>
                    <a:pt x="26" y="349"/>
                    <a:pt x="27" y="349"/>
                    <a:pt x="29" y="350"/>
                  </a:cubicBezTo>
                  <a:cubicBezTo>
                    <a:pt x="29" y="350"/>
                    <a:pt x="29" y="350"/>
                    <a:pt x="29" y="350"/>
                  </a:cubicBezTo>
                  <a:cubicBezTo>
                    <a:pt x="31" y="351"/>
                    <a:pt x="34" y="351"/>
                    <a:pt x="36" y="351"/>
                  </a:cubicBezTo>
                  <a:cubicBezTo>
                    <a:pt x="48" y="351"/>
                    <a:pt x="60" y="343"/>
                    <a:pt x="65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118" y="204"/>
                    <a:pt x="118" y="204"/>
                    <a:pt x="118" y="204"/>
                  </a:cubicBezTo>
                  <a:cubicBezTo>
                    <a:pt x="118" y="623"/>
                    <a:pt x="118" y="623"/>
                    <a:pt x="118" y="623"/>
                  </a:cubicBezTo>
                  <a:cubicBezTo>
                    <a:pt x="118" y="646"/>
                    <a:pt x="137" y="665"/>
                    <a:pt x="161" y="665"/>
                  </a:cubicBezTo>
                  <a:cubicBezTo>
                    <a:pt x="184" y="664"/>
                    <a:pt x="201" y="644"/>
                    <a:pt x="201" y="622"/>
                  </a:cubicBezTo>
                  <a:cubicBezTo>
                    <a:pt x="201" y="396"/>
                    <a:pt x="201" y="396"/>
                    <a:pt x="201" y="396"/>
                  </a:cubicBezTo>
                  <a:cubicBezTo>
                    <a:pt x="201" y="387"/>
                    <a:pt x="208" y="379"/>
                    <a:pt x="217" y="378"/>
                  </a:cubicBezTo>
                  <a:cubicBezTo>
                    <a:pt x="226" y="378"/>
                    <a:pt x="235" y="385"/>
                    <a:pt x="235" y="395"/>
                  </a:cubicBezTo>
                  <a:cubicBezTo>
                    <a:pt x="235" y="623"/>
                    <a:pt x="235" y="623"/>
                    <a:pt x="235" y="623"/>
                  </a:cubicBezTo>
                  <a:cubicBezTo>
                    <a:pt x="235" y="646"/>
                    <a:pt x="254" y="665"/>
                    <a:pt x="278" y="665"/>
                  </a:cubicBezTo>
                  <a:cubicBezTo>
                    <a:pt x="301" y="664"/>
                    <a:pt x="318" y="644"/>
                    <a:pt x="318" y="622"/>
                  </a:cubicBezTo>
                  <a:cubicBezTo>
                    <a:pt x="318" y="205"/>
                    <a:pt x="318" y="205"/>
                    <a:pt x="318" y="205"/>
                  </a:cubicBezTo>
                  <a:cubicBezTo>
                    <a:pt x="370" y="331"/>
                    <a:pt x="370" y="331"/>
                    <a:pt x="370" y="331"/>
                  </a:cubicBezTo>
                  <a:cubicBezTo>
                    <a:pt x="375" y="343"/>
                    <a:pt x="387" y="351"/>
                    <a:pt x="400" y="351"/>
                  </a:cubicBezTo>
                  <a:cubicBezTo>
                    <a:pt x="404" y="351"/>
                    <a:pt x="408" y="350"/>
                    <a:pt x="412" y="348"/>
                  </a:cubicBezTo>
                  <a:cubicBezTo>
                    <a:pt x="428" y="342"/>
                    <a:pt x="436" y="323"/>
                    <a:pt x="429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121BBAD-CAE6-45BA-BD7C-6D2989F2AC90}"/>
              </a:ext>
            </a:extLst>
          </p:cNvPr>
          <p:cNvGrpSpPr/>
          <p:nvPr/>
        </p:nvGrpSpPr>
        <p:grpSpPr>
          <a:xfrm>
            <a:off x="7904155" y="580481"/>
            <a:ext cx="377168" cy="742281"/>
            <a:chOff x="8287318" y="4739911"/>
            <a:chExt cx="2152487" cy="4236178"/>
          </a:xfrm>
          <a:solidFill>
            <a:schemeClr val="bg2">
              <a:lumMod val="50000"/>
              <a:alpha val="46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5" name="Oval 5">
              <a:extLst>
                <a:ext uri="{FF2B5EF4-FFF2-40B4-BE49-F238E27FC236}">
                  <a16:creationId xmlns:a16="http://schemas.microsoft.com/office/drawing/2014/main" id="{D7EFFA06-61F9-4B8F-BEB6-0CBAB2992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3212" y="4739911"/>
              <a:ext cx="820697" cy="83052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B51F0634-8604-443C-A35E-E37E9F5E7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318" y="5651525"/>
              <a:ext cx="2152487" cy="3324564"/>
            </a:xfrm>
            <a:custGeom>
              <a:avLst/>
              <a:gdLst>
                <a:gd name="T0" fmla="*/ 429 w 436"/>
                <a:gd name="T1" fmla="*/ 307 h 665"/>
                <a:gd name="T2" fmla="*/ 389 w 436"/>
                <a:gd name="T3" fmla="*/ 210 h 665"/>
                <a:gd name="T4" fmla="*/ 311 w 436"/>
                <a:gd name="T5" fmla="*/ 20 h 665"/>
                <a:gd name="T6" fmla="*/ 282 w 436"/>
                <a:gd name="T7" fmla="*/ 0 h 665"/>
                <a:gd name="T8" fmla="*/ 281 w 436"/>
                <a:gd name="T9" fmla="*/ 0 h 665"/>
                <a:gd name="T10" fmla="*/ 155 w 436"/>
                <a:gd name="T11" fmla="*/ 0 h 665"/>
                <a:gd name="T12" fmla="*/ 154 w 436"/>
                <a:gd name="T13" fmla="*/ 0 h 665"/>
                <a:gd name="T14" fmla="*/ 125 w 436"/>
                <a:gd name="T15" fmla="*/ 20 h 665"/>
                <a:gd name="T16" fmla="*/ 29 w 436"/>
                <a:gd name="T17" fmla="*/ 251 h 665"/>
                <a:gd name="T18" fmla="*/ 29 w 436"/>
                <a:gd name="T19" fmla="*/ 251 h 665"/>
                <a:gd name="T20" fmla="*/ 7 w 436"/>
                <a:gd name="T21" fmla="*/ 307 h 665"/>
                <a:gd name="T22" fmla="*/ 24 w 436"/>
                <a:gd name="T23" fmla="*/ 348 h 665"/>
                <a:gd name="T24" fmla="*/ 29 w 436"/>
                <a:gd name="T25" fmla="*/ 350 h 665"/>
                <a:gd name="T26" fmla="*/ 29 w 436"/>
                <a:gd name="T27" fmla="*/ 350 h 665"/>
                <a:gd name="T28" fmla="*/ 36 w 436"/>
                <a:gd name="T29" fmla="*/ 351 h 665"/>
                <a:gd name="T30" fmla="*/ 65 w 436"/>
                <a:gd name="T31" fmla="*/ 331 h 665"/>
                <a:gd name="T32" fmla="*/ 65 w 436"/>
                <a:gd name="T33" fmla="*/ 331 h 665"/>
                <a:gd name="T34" fmla="*/ 65 w 436"/>
                <a:gd name="T35" fmla="*/ 331 h 665"/>
                <a:gd name="T36" fmla="*/ 99 w 436"/>
                <a:gd name="T37" fmla="*/ 248 h 665"/>
                <a:gd name="T38" fmla="*/ 99 w 436"/>
                <a:gd name="T39" fmla="*/ 248 h 665"/>
                <a:gd name="T40" fmla="*/ 118 w 436"/>
                <a:gd name="T41" fmla="*/ 204 h 665"/>
                <a:gd name="T42" fmla="*/ 118 w 436"/>
                <a:gd name="T43" fmla="*/ 623 h 665"/>
                <a:gd name="T44" fmla="*/ 161 w 436"/>
                <a:gd name="T45" fmla="*/ 665 h 665"/>
                <a:gd name="T46" fmla="*/ 201 w 436"/>
                <a:gd name="T47" fmla="*/ 622 h 665"/>
                <a:gd name="T48" fmla="*/ 201 w 436"/>
                <a:gd name="T49" fmla="*/ 396 h 665"/>
                <a:gd name="T50" fmla="*/ 217 w 436"/>
                <a:gd name="T51" fmla="*/ 378 h 665"/>
                <a:gd name="T52" fmla="*/ 235 w 436"/>
                <a:gd name="T53" fmla="*/ 395 h 665"/>
                <a:gd name="T54" fmla="*/ 235 w 436"/>
                <a:gd name="T55" fmla="*/ 623 h 665"/>
                <a:gd name="T56" fmla="*/ 278 w 436"/>
                <a:gd name="T57" fmla="*/ 665 h 665"/>
                <a:gd name="T58" fmla="*/ 318 w 436"/>
                <a:gd name="T59" fmla="*/ 622 h 665"/>
                <a:gd name="T60" fmla="*/ 318 w 436"/>
                <a:gd name="T61" fmla="*/ 205 h 665"/>
                <a:gd name="T62" fmla="*/ 370 w 436"/>
                <a:gd name="T63" fmla="*/ 331 h 665"/>
                <a:gd name="T64" fmla="*/ 400 w 436"/>
                <a:gd name="T65" fmla="*/ 351 h 665"/>
                <a:gd name="T66" fmla="*/ 412 w 436"/>
                <a:gd name="T67" fmla="*/ 348 h 665"/>
                <a:gd name="T68" fmla="*/ 429 w 436"/>
                <a:gd name="T69" fmla="*/ 307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6" h="665">
                  <a:moveTo>
                    <a:pt x="429" y="307"/>
                  </a:moveTo>
                  <a:cubicBezTo>
                    <a:pt x="389" y="210"/>
                    <a:pt x="389" y="210"/>
                    <a:pt x="389" y="210"/>
                  </a:cubicBezTo>
                  <a:cubicBezTo>
                    <a:pt x="311" y="20"/>
                    <a:pt x="311" y="20"/>
                    <a:pt x="311" y="20"/>
                  </a:cubicBezTo>
                  <a:cubicBezTo>
                    <a:pt x="306" y="7"/>
                    <a:pt x="294" y="0"/>
                    <a:pt x="282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42" y="0"/>
                    <a:pt x="130" y="7"/>
                    <a:pt x="125" y="20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7" y="307"/>
                    <a:pt x="7" y="307"/>
                    <a:pt x="7" y="307"/>
                  </a:cubicBezTo>
                  <a:cubicBezTo>
                    <a:pt x="0" y="323"/>
                    <a:pt x="8" y="341"/>
                    <a:pt x="24" y="348"/>
                  </a:cubicBezTo>
                  <a:cubicBezTo>
                    <a:pt x="26" y="349"/>
                    <a:pt x="27" y="349"/>
                    <a:pt x="29" y="350"/>
                  </a:cubicBezTo>
                  <a:cubicBezTo>
                    <a:pt x="29" y="350"/>
                    <a:pt x="29" y="350"/>
                    <a:pt x="29" y="350"/>
                  </a:cubicBezTo>
                  <a:cubicBezTo>
                    <a:pt x="31" y="351"/>
                    <a:pt x="34" y="351"/>
                    <a:pt x="36" y="351"/>
                  </a:cubicBezTo>
                  <a:cubicBezTo>
                    <a:pt x="48" y="351"/>
                    <a:pt x="60" y="343"/>
                    <a:pt x="65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65" y="331"/>
                    <a:pt x="65" y="331"/>
                    <a:pt x="65" y="331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99" y="248"/>
                    <a:pt x="99" y="248"/>
                    <a:pt x="99" y="248"/>
                  </a:cubicBezTo>
                  <a:cubicBezTo>
                    <a:pt x="118" y="204"/>
                    <a:pt x="118" y="204"/>
                    <a:pt x="118" y="204"/>
                  </a:cubicBezTo>
                  <a:cubicBezTo>
                    <a:pt x="118" y="623"/>
                    <a:pt x="118" y="623"/>
                    <a:pt x="118" y="623"/>
                  </a:cubicBezTo>
                  <a:cubicBezTo>
                    <a:pt x="118" y="646"/>
                    <a:pt x="137" y="665"/>
                    <a:pt x="161" y="665"/>
                  </a:cubicBezTo>
                  <a:cubicBezTo>
                    <a:pt x="184" y="664"/>
                    <a:pt x="201" y="644"/>
                    <a:pt x="201" y="622"/>
                  </a:cubicBezTo>
                  <a:cubicBezTo>
                    <a:pt x="201" y="396"/>
                    <a:pt x="201" y="396"/>
                    <a:pt x="201" y="396"/>
                  </a:cubicBezTo>
                  <a:cubicBezTo>
                    <a:pt x="201" y="387"/>
                    <a:pt x="208" y="379"/>
                    <a:pt x="217" y="378"/>
                  </a:cubicBezTo>
                  <a:cubicBezTo>
                    <a:pt x="226" y="378"/>
                    <a:pt x="235" y="385"/>
                    <a:pt x="235" y="395"/>
                  </a:cubicBezTo>
                  <a:cubicBezTo>
                    <a:pt x="235" y="623"/>
                    <a:pt x="235" y="623"/>
                    <a:pt x="235" y="623"/>
                  </a:cubicBezTo>
                  <a:cubicBezTo>
                    <a:pt x="235" y="646"/>
                    <a:pt x="254" y="665"/>
                    <a:pt x="278" y="665"/>
                  </a:cubicBezTo>
                  <a:cubicBezTo>
                    <a:pt x="301" y="664"/>
                    <a:pt x="318" y="644"/>
                    <a:pt x="318" y="622"/>
                  </a:cubicBezTo>
                  <a:cubicBezTo>
                    <a:pt x="318" y="205"/>
                    <a:pt x="318" y="205"/>
                    <a:pt x="318" y="205"/>
                  </a:cubicBezTo>
                  <a:cubicBezTo>
                    <a:pt x="370" y="331"/>
                    <a:pt x="370" y="331"/>
                    <a:pt x="370" y="331"/>
                  </a:cubicBezTo>
                  <a:cubicBezTo>
                    <a:pt x="375" y="343"/>
                    <a:pt x="387" y="351"/>
                    <a:pt x="400" y="351"/>
                  </a:cubicBezTo>
                  <a:cubicBezTo>
                    <a:pt x="404" y="351"/>
                    <a:pt x="408" y="350"/>
                    <a:pt x="412" y="348"/>
                  </a:cubicBezTo>
                  <a:cubicBezTo>
                    <a:pt x="428" y="342"/>
                    <a:pt x="436" y="323"/>
                    <a:pt x="429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8092739" y="6198101"/>
            <a:ext cx="3526730" cy="189219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070660" y="6198101"/>
            <a:ext cx="2836825" cy="18921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97257" y="6094980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70 </a:t>
            </a:r>
            <a:r>
              <a:rPr lang="en-US" b="1" dirty="0"/>
              <a:t>years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33152" y="786702"/>
            <a:ext cx="2444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i</a:t>
            </a:r>
            <a:r>
              <a:rPr lang="en-US" sz="3600" b="1" dirty="0" smtClean="0"/>
              <a:t>ncidence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3549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2824625" y="854724"/>
            <a:ext cx="6553831" cy="1001874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F297C3-1258-4761-8DA7-D6AB35151B73}"/>
              </a:ext>
            </a:extLst>
          </p:cNvPr>
          <p:cNvSpPr/>
          <p:nvPr/>
        </p:nvSpPr>
        <p:spPr>
          <a:xfrm>
            <a:off x="2912202" y="1001718"/>
            <a:ext cx="6378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</a:t>
            </a:r>
            <a:r>
              <a:rPr lang="en-US" sz="4000" b="1" dirty="0" smtClean="0"/>
              <a:t>linical </a:t>
            </a:r>
            <a:r>
              <a:rPr lang="en-US" sz="4000" b="1" dirty="0"/>
              <a:t>manifestations</a:t>
            </a:r>
            <a:endParaRPr lang="en-US" sz="4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C8C2DE-CA43-4DC4-9844-8F2B305D1C12}"/>
              </a:ext>
            </a:extLst>
          </p:cNvPr>
          <p:cNvSpPr/>
          <p:nvPr/>
        </p:nvSpPr>
        <p:spPr>
          <a:xfrm>
            <a:off x="1442131" y="4524358"/>
            <a:ext cx="2944479" cy="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Anemia</a:t>
            </a:r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6B21CC-FEE4-4D8C-8B66-A0E2AD36B7BD}"/>
              </a:ext>
            </a:extLst>
          </p:cNvPr>
          <p:cNvSpPr/>
          <p:nvPr/>
        </p:nvSpPr>
        <p:spPr>
          <a:xfrm>
            <a:off x="4732281" y="4524358"/>
            <a:ext cx="2944479" cy="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Infection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E18B79-4D95-4ACA-9E3B-DEEA7D8F60E4}"/>
              </a:ext>
            </a:extLst>
          </p:cNvPr>
          <p:cNvSpPr/>
          <p:nvPr/>
        </p:nvSpPr>
        <p:spPr>
          <a:xfrm>
            <a:off x="8024598" y="4524358"/>
            <a:ext cx="2944479" cy="679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bleeding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12794"/>
          <a:stretch>
            <a:fillRect/>
          </a:stretch>
        </p:blipFill>
        <p:spPr>
          <a:xfrm>
            <a:off x="4732281" y="2883817"/>
            <a:ext cx="2944479" cy="1640541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4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9" b="8119"/>
          <a:stretch>
            <a:fillRect/>
          </a:stretch>
        </p:blipFill>
        <p:spPr>
          <a:xfrm>
            <a:off x="8024599" y="2883817"/>
            <a:ext cx="2944478" cy="1640541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4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r="2238"/>
          <a:stretch>
            <a:fillRect/>
          </a:stretch>
        </p:blipFill>
        <p:spPr>
          <a:xfrm>
            <a:off x="1439963" y="2883817"/>
            <a:ext cx="2944479" cy="1640541"/>
          </a:xfrm>
        </p:spPr>
      </p:pic>
    </p:spTree>
    <p:extLst>
      <p:ext uri="{BB962C8B-B14F-4D97-AF65-F5344CB8AC3E}">
        <p14:creationId xmlns:p14="http://schemas.microsoft.com/office/powerpoint/2010/main" val="3824045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4506381" y="665723"/>
            <a:ext cx="3379303" cy="903916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F297C3-1258-4761-8DA7-D6AB35151B73}"/>
              </a:ext>
            </a:extLst>
          </p:cNvPr>
          <p:cNvSpPr/>
          <p:nvPr/>
        </p:nvSpPr>
        <p:spPr>
          <a:xfrm>
            <a:off x="4327155" y="794515"/>
            <a:ext cx="3737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morphology</a:t>
            </a:r>
            <a:endParaRPr lang="en-US" sz="36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C8C2DE-CA43-4DC4-9844-8F2B305D1C12}"/>
              </a:ext>
            </a:extLst>
          </p:cNvPr>
          <p:cNvSpPr/>
          <p:nvPr/>
        </p:nvSpPr>
        <p:spPr>
          <a:xfrm>
            <a:off x="1183863" y="4182034"/>
            <a:ext cx="2944479" cy="679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Dyserythropoiesis</a:t>
            </a:r>
            <a:endParaRPr lang="en-US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6B21CC-FEE4-4D8C-8B66-A0E2AD36B7BD}"/>
              </a:ext>
            </a:extLst>
          </p:cNvPr>
          <p:cNvSpPr/>
          <p:nvPr/>
        </p:nvSpPr>
        <p:spPr>
          <a:xfrm>
            <a:off x="4761672" y="4182034"/>
            <a:ext cx="2944479" cy="679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Dysgranulopoiesis</a:t>
            </a:r>
            <a:endParaRPr lang="en-US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E18B79-4D95-4ACA-9E3B-DEEA7D8F60E4}"/>
              </a:ext>
            </a:extLst>
          </p:cNvPr>
          <p:cNvSpPr/>
          <p:nvPr/>
        </p:nvSpPr>
        <p:spPr>
          <a:xfrm>
            <a:off x="8339481" y="4182034"/>
            <a:ext cx="2944479" cy="67972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Dysmegakaryopoiesis</a:t>
            </a:r>
            <a:endParaRPr lang="en-US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3" b="8153"/>
          <a:stretch>
            <a:fillRect/>
          </a:stretch>
        </p:blipFill>
        <p:spPr>
          <a:xfrm>
            <a:off x="1183864" y="2541493"/>
            <a:ext cx="2944479" cy="164054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4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12839"/>
          <a:stretch>
            <a:fillRect/>
          </a:stretch>
        </p:blipFill>
        <p:spPr>
          <a:xfrm>
            <a:off x="4771132" y="2541493"/>
            <a:ext cx="2935020" cy="164054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4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7" b="22347"/>
          <a:stretch>
            <a:fillRect/>
          </a:stretch>
        </p:blipFill>
        <p:spPr>
          <a:xfrm>
            <a:off x="8339482" y="2541493"/>
            <a:ext cx="2944478" cy="164054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03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F34B5AB-2A32-49A7-BE0E-B1F5EDF33B84}"/>
              </a:ext>
            </a:extLst>
          </p:cNvPr>
          <p:cNvSpPr/>
          <p:nvPr/>
        </p:nvSpPr>
        <p:spPr>
          <a:xfrm>
            <a:off x="0" y="447"/>
            <a:ext cx="12192000" cy="6857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B50AE8-B49C-4DB3-B4BC-4DBAE2C58A1A}"/>
              </a:ext>
            </a:extLst>
          </p:cNvPr>
          <p:cNvSpPr>
            <a:spLocks/>
          </p:cNvSpPr>
          <p:nvPr/>
        </p:nvSpPr>
        <p:spPr bwMode="auto">
          <a:xfrm>
            <a:off x="0" y="447"/>
            <a:ext cx="12192000" cy="6857107"/>
          </a:xfrm>
          <a:custGeom>
            <a:avLst/>
            <a:gdLst>
              <a:gd name="connsiteX0" fmla="*/ 0 w 24387176"/>
              <a:gd name="connsiteY0" fmla="*/ 0 h 13716000"/>
              <a:gd name="connsiteX1" fmla="*/ 24387176 w 24387176"/>
              <a:gd name="connsiteY1" fmla="*/ 0 h 13716000"/>
              <a:gd name="connsiteX2" fmla="*/ 24387176 w 24387176"/>
              <a:gd name="connsiteY2" fmla="*/ 13716000 h 13716000"/>
              <a:gd name="connsiteX3" fmla="*/ 10799724 w 24387176"/>
              <a:gd name="connsiteY3" fmla="*/ 13716000 h 13716000"/>
              <a:gd name="connsiteX4" fmla="*/ 18629526 w 24387176"/>
              <a:gd name="connsiteY4" fmla="*/ 6903823 h 13716000"/>
              <a:gd name="connsiteX5" fmla="*/ 20455236 w 24387176"/>
              <a:gd name="connsiteY5" fmla="*/ 2773156 h 13716000"/>
              <a:gd name="connsiteX6" fmla="*/ 20847348 w 24387176"/>
              <a:gd name="connsiteY6" fmla="*/ 2773156 h 13716000"/>
              <a:gd name="connsiteX7" fmla="*/ 20438640 w 24387176"/>
              <a:gd name="connsiteY7" fmla="*/ 1807812 h 13716000"/>
              <a:gd name="connsiteX8" fmla="*/ 19183464 w 24387176"/>
              <a:gd name="connsiteY8" fmla="*/ 2809670 h 13716000"/>
              <a:gd name="connsiteX9" fmla="*/ 19583876 w 24387176"/>
              <a:gd name="connsiteY9" fmla="*/ 2809670 h 13716000"/>
              <a:gd name="connsiteX10" fmla="*/ 17032030 w 24387176"/>
              <a:gd name="connsiteY10" fmla="*/ 6903823 h 13716000"/>
              <a:gd name="connsiteX11" fmla="*/ 17032032 w 24387176"/>
              <a:gd name="connsiteY11" fmla="*/ 6903823 h 13716000"/>
              <a:gd name="connsiteX12" fmla="*/ 2113083 w 24387176"/>
              <a:gd name="connsiteY12" fmla="*/ 13716000 h 13716000"/>
              <a:gd name="connsiteX13" fmla="*/ 0 w 24387176"/>
              <a:gd name="connsiteY1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87176" h="13716000">
                <a:moveTo>
                  <a:pt x="0" y="0"/>
                </a:moveTo>
                <a:lnTo>
                  <a:pt x="24387176" y="0"/>
                </a:lnTo>
                <a:lnTo>
                  <a:pt x="24387176" y="13716000"/>
                </a:lnTo>
                <a:lnTo>
                  <a:pt x="10799724" y="13716000"/>
                </a:lnTo>
                <a:lnTo>
                  <a:pt x="18629526" y="6903823"/>
                </a:lnTo>
                <a:lnTo>
                  <a:pt x="20455236" y="2773156"/>
                </a:lnTo>
                <a:lnTo>
                  <a:pt x="20847348" y="2773156"/>
                </a:lnTo>
                <a:lnTo>
                  <a:pt x="20438640" y="1807812"/>
                </a:lnTo>
                <a:lnTo>
                  <a:pt x="19183464" y="2809670"/>
                </a:lnTo>
                <a:lnTo>
                  <a:pt x="19583876" y="2809670"/>
                </a:lnTo>
                <a:lnTo>
                  <a:pt x="17032030" y="6903823"/>
                </a:lnTo>
                <a:lnTo>
                  <a:pt x="17032032" y="6903823"/>
                </a:lnTo>
                <a:lnTo>
                  <a:pt x="2113083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9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A4A61D-909B-4150-999D-F03AA69CBE1C}"/>
              </a:ext>
            </a:extLst>
          </p:cNvPr>
          <p:cNvGrpSpPr/>
          <p:nvPr/>
        </p:nvGrpSpPr>
        <p:grpSpPr>
          <a:xfrm>
            <a:off x="2679818" y="4266273"/>
            <a:ext cx="3015364" cy="2398550"/>
            <a:chOff x="9262860" y="9697805"/>
            <a:chExt cx="2424425" cy="2081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37630ED-F70D-443A-A96D-4DD472078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62860" y="10431828"/>
              <a:ext cx="2424425" cy="1347245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A38D5E-BB32-4289-A449-FCE6D9BE12CB}"/>
                </a:ext>
              </a:extLst>
            </p:cNvPr>
            <p:cNvSpPr/>
            <p:nvPr/>
          </p:nvSpPr>
          <p:spPr>
            <a:xfrm>
              <a:off x="9588663" y="9697805"/>
              <a:ext cx="1727100" cy="1727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99" dirty="0" smtClean="0">
                  <a:solidFill>
                    <a:srgbClr val="FFFFFF"/>
                  </a:solidFill>
                  <a:latin typeface="dt-business-05" panose="02000509000000000000" pitchFamily="49" charset="0"/>
                </a:rPr>
                <a:t>1982</a:t>
              </a:r>
              <a:endParaRPr lang="en-US" sz="3599" dirty="0">
                <a:solidFill>
                  <a:srgbClr val="FFFFFF"/>
                </a:solidFill>
                <a:latin typeface="dt-business-04" panose="02000509000000000000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607338-FC6F-4744-AC9D-7AE0A517A26C}"/>
              </a:ext>
            </a:extLst>
          </p:cNvPr>
          <p:cNvGrpSpPr/>
          <p:nvPr/>
        </p:nvGrpSpPr>
        <p:grpSpPr>
          <a:xfrm>
            <a:off x="5237828" y="3743089"/>
            <a:ext cx="2054780" cy="1705710"/>
            <a:chOff x="9262860" y="9697805"/>
            <a:chExt cx="2424425" cy="2081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6745749-1DCD-469D-9722-ABDCC1750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62860" y="10431828"/>
              <a:ext cx="2424425" cy="1347245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64EEAE-4C63-402B-B6BB-CEEBCF1E2FE4}"/>
                </a:ext>
              </a:extLst>
            </p:cNvPr>
            <p:cNvSpPr/>
            <p:nvPr/>
          </p:nvSpPr>
          <p:spPr>
            <a:xfrm>
              <a:off x="9588663" y="9697805"/>
              <a:ext cx="1727100" cy="172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FFFF"/>
                  </a:solidFill>
                  <a:latin typeface="dt-business-05" panose="02000509000000000000" pitchFamily="49" charset="0"/>
                </a:rPr>
                <a:t>2008</a:t>
              </a:r>
              <a:endParaRPr lang="en-US" sz="2400" dirty="0">
                <a:solidFill>
                  <a:srgbClr val="FFFFFF"/>
                </a:solidFill>
                <a:latin typeface="dt-business-04" panose="02000509000000000000" pitchFamily="49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E31474-CF4F-4090-B5AA-74CD914D9CA4}"/>
              </a:ext>
            </a:extLst>
          </p:cNvPr>
          <p:cNvGrpSpPr/>
          <p:nvPr/>
        </p:nvGrpSpPr>
        <p:grpSpPr>
          <a:xfrm>
            <a:off x="7056797" y="3449422"/>
            <a:ext cx="1255364" cy="1066978"/>
            <a:chOff x="9262860" y="9697805"/>
            <a:chExt cx="2424425" cy="2081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86D2AE-2F66-44BF-BE90-2427CBF52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62860" y="10431828"/>
              <a:ext cx="2424425" cy="1347245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D2D3F5D-FE07-42A9-876D-6A5BF74AB941}"/>
                </a:ext>
              </a:extLst>
            </p:cNvPr>
            <p:cNvSpPr/>
            <p:nvPr/>
          </p:nvSpPr>
          <p:spPr>
            <a:xfrm>
              <a:off x="9588663" y="9697805"/>
              <a:ext cx="1727100" cy="17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FFFFFF"/>
                  </a:solidFill>
                  <a:latin typeface="dt-business-05" panose="02000509000000000000" pitchFamily="49" charset="0"/>
                </a:rPr>
                <a:t>2016</a:t>
              </a:r>
              <a:endParaRPr lang="en-US" sz="1400" dirty="0">
                <a:solidFill>
                  <a:srgbClr val="FFFFFF"/>
                </a:solidFill>
                <a:latin typeface="dt-business-04" panose="02000509000000000000" pitchFamily="49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F32B7F-8B07-4D4F-BDA9-BE5CE6D735C2}"/>
              </a:ext>
            </a:extLst>
          </p:cNvPr>
          <p:cNvGrpSpPr/>
          <p:nvPr/>
        </p:nvGrpSpPr>
        <p:grpSpPr>
          <a:xfrm>
            <a:off x="8288488" y="3155754"/>
            <a:ext cx="684173" cy="587335"/>
            <a:chOff x="9262860" y="9697805"/>
            <a:chExt cx="2424425" cy="20812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0D6EB68-DC7F-40D9-933A-F60D77E27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62860" y="10431828"/>
              <a:ext cx="2424425" cy="1347245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2B356A3-EC48-4D9A-BC1F-43D5DF96D2C6}"/>
                </a:ext>
              </a:extLst>
            </p:cNvPr>
            <p:cNvSpPr/>
            <p:nvPr/>
          </p:nvSpPr>
          <p:spPr>
            <a:xfrm>
              <a:off x="9588663" y="9697805"/>
              <a:ext cx="1727100" cy="17271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  <a:latin typeface="dt-business-05" panose="02000509000000000000" pitchFamily="49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0DABD26-3015-4DAF-AC49-2C53B3FE0DF5}"/>
              </a:ext>
            </a:extLst>
          </p:cNvPr>
          <p:cNvSpPr txBox="1"/>
          <p:nvPr/>
        </p:nvSpPr>
        <p:spPr>
          <a:xfrm>
            <a:off x="6612659" y="5523247"/>
            <a:ext cx="2809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FAB</a:t>
            </a:r>
            <a:endParaRPr lang="en-US" sz="4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595D51-DAAD-4084-9C34-FB8F553E8E8F}"/>
              </a:ext>
            </a:extLst>
          </p:cNvPr>
          <p:cNvSpPr txBox="1"/>
          <p:nvPr/>
        </p:nvSpPr>
        <p:spPr>
          <a:xfrm>
            <a:off x="5789118" y="4803828"/>
            <a:ext cx="295853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3"/>
                </a:solidFill>
              </a:rPr>
              <a:t>WHO</a:t>
            </a:r>
          </a:p>
          <a:p>
            <a:pPr algn="r"/>
            <a:endParaRPr lang="en-US" sz="9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199ADF-BFF8-4D63-A260-FA878198D949}"/>
              </a:ext>
            </a:extLst>
          </p:cNvPr>
          <p:cNvSpPr txBox="1"/>
          <p:nvPr/>
        </p:nvSpPr>
        <p:spPr>
          <a:xfrm>
            <a:off x="8653664" y="4115229"/>
            <a:ext cx="325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WHO</a:t>
            </a:r>
          </a:p>
          <a:p>
            <a:endParaRPr lang="en-US" sz="9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9AE773-D4A4-42CD-8AC2-46E0EB4CB1D1}"/>
              </a:ext>
            </a:extLst>
          </p:cNvPr>
          <p:cNvSpPr/>
          <p:nvPr/>
        </p:nvSpPr>
        <p:spPr>
          <a:xfrm>
            <a:off x="821784" y="822268"/>
            <a:ext cx="4739461" cy="1078758"/>
          </a:xfrm>
          <a:prstGeom prst="rect">
            <a:avLst/>
          </a:prstGeom>
          <a:solidFill>
            <a:schemeClr val="bg1">
              <a:lumMod val="85000"/>
              <a:lumOff val="15000"/>
              <a:alpha val="42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MDS classification history</a:t>
            </a:r>
          </a:p>
        </p:txBody>
      </p:sp>
    </p:spTree>
    <p:extLst>
      <p:ext uri="{BB962C8B-B14F-4D97-AF65-F5344CB8AC3E}">
        <p14:creationId xmlns:p14="http://schemas.microsoft.com/office/powerpoint/2010/main" val="411349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26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26" grpId="0"/>
          <p:bldP spid="27" grpId="0"/>
          <p:bldP spid="29" grpId="0"/>
        </p:bldLst>
      </p:timing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5316</TotalTime>
  <Words>500</Words>
  <Application>Microsoft Office PowerPoint</Application>
  <PresentationFormat>Widescreen</PresentationFormat>
  <Paragraphs>298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NSimSun</vt:lpstr>
      <vt:lpstr>Arial</vt:lpstr>
      <vt:lpstr>Calibri</vt:lpstr>
      <vt:lpstr>Castellar</vt:lpstr>
      <vt:lpstr>Century Gothic</vt:lpstr>
      <vt:lpstr>dt-business-04</vt:lpstr>
      <vt:lpstr>dt-business-05</vt:lpstr>
      <vt:lpstr>Lato Black</vt:lpstr>
      <vt:lpstr>Open Sans Bold</vt:lpstr>
      <vt:lpstr>Times New Roman</vt:lpstr>
      <vt:lpstr>Wingdings</vt:lpstr>
      <vt:lpstr>Wingdings 3</vt:lpstr>
      <vt:lpstr>헤드라인A</vt:lpstr>
      <vt:lpstr>Ion</vt:lpstr>
      <vt:lpstr>In the name of god</vt:lpstr>
      <vt:lpstr>PowerPoint Presentation</vt:lpstr>
      <vt:lpstr>Myelodysplastic syndrome (MDS)</vt:lpstr>
      <vt:lpstr>definition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mutations</vt:lpstr>
      <vt:lpstr>Ring sideroblasts </vt:lpstr>
      <vt:lpstr>PowerPoint Presentation</vt:lpstr>
      <vt:lpstr>SF3B1??</vt:lpstr>
      <vt:lpstr>Maturity of mRNA</vt:lpstr>
      <vt:lpstr>snRNPs (snurps)</vt:lpstr>
      <vt:lpstr>U2 snRNP</vt:lpstr>
      <vt:lpstr>mutated sf3b1</vt:lpstr>
      <vt:lpstr>PowerPoint Presentation</vt:lpstr>
      <vt:lpstr>mutated sf3b1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195</cp:revision>
  <dcterms:created xsi:type="dcterms:W3CDTF">2018-04-19T10:05:56Z</dcterms:created>
  <dcterms:modified xsi:type="dcterms:W3CDTF">2018-05-07T19:01:12Z</dcterms:modified>
</cp:coreProperties>
</file>