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271" r:id="rId4"/>
    <p:sldId id="272" r:id="rId5"/>
    <p:sldId id="360" r:id="rId6"/>
    <p:sldId id="361" r:id="rId7"/>
    <p:sldId id="362" r:id="rId8"/>
    <p:sldId id="317" r:id="rId9"/>
    <p:sldId id="314" r:id="rId10"/>
    <p:sldId id="366" r:id="rId11"/>
    <p:sldId id="367" r:id="rId12"/>
    <p:sldId id="368" r:id="rId13"/>
    <p:sldId id="369" r:id="rId14"/>
    <p:sldId id="370" r:id="rId15"/>
    <p:sldId id="381" r:id="rId16"/>
    <p:sldId id="373" r:id="rId17"/>
    <p:sldId id="375" r:id="rId18"/>
    <p:sldId id="376" r:id="rId19"/>
    <p:sldId id="380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6196" autoAdjust="0"/>
  </p:normalViewPr>
  <p:slideViewPr>
    <p:cSldViewPr snapToGrid="0" showGuides="1">
      <p:cViewPr varScale="1">
        <p:scale>
          <a:sx n="88" d="100"/>
          <a:sy n="88" d="100"/>
        </p:scale>
        <p:origin x="518" y="6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5" r:id="rId4"/>
    <p:sldLayoutId id="2147483666" r:id="rId5"/>
    <p:sldLayoutId id="2147483669" r:id="rId6"/>
    <p:sldLayoutId id="2147483670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4D163132-3CC9-4ED1-96E7-94ED06090D64}"/>
              </a:ext>
            </a:extLst>
          </p:cNvPr>
          <p:cNvGrpSpPr/>
          <p:nvPr/>
        </p:nvGrpSpPr>
        <p:grpSpPr>
          <a:xfrm>
            <a:off x="2804645" y="2799907"/>
            <a:ext cx="786508" cy="1309462"/>
            <a:chOff x="756338" y="2636912"/>
            <a:chExt cx="1152128" cy="1918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CE12FB-3048-446D-8347-602B742AC1D7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00F3EE6-EBD4-4ECD-9B55-50D8A592B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45" name="Rounded Rectangle 49">
                <a:extLst>
                  <a:ext uri="{FF2B5EF4-FFF2-40B4-BE49-F238E27FC236}">
                    <a16:creationId xmlns:a16="http://schemas.microsoft.com/office/drawing/2014/main" id="{51FD6AAB-232E-4757-B2AF-9B8711E23A98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F366F26-1968-49FF-A581-E33622EA2865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7" name="Right Triangle 3">
                <a:extLst>
                  <a:ext uri="{FF2B5EF4-FFF2-40B4-BE49-F238E27FC236}">
                    <a16:creationId xmlns:a16="http://schemas.microsoft.com/office/drawing/2014/main" id="{A1B5D54A-9F54-4707-BCAD-E2D8B20A6FE4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9421A6-E6BE-454B-955B-D37238C54135}"/>
                </a:ext>
              </a:extLst>
            </p:cNvPr>
            <p:cNvSpPr/>
            <p:nvPr/>
          </p:nvSpPr>
          <p:spPr>
            <a:xfrm>
              <a:off x="1260394" y="4352086"/>
              <a:ext cx="144017" cy="14401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5BF392-5D0F-4A28-B627-CC829DC3666D}"/>
              </a:ext>
            </a:extLst>
          </p:cNvPr>
          <p:cNvSpPr/>
          <p:nvPr/>
        </p:nvSpPr>
        <p:spPr>
          <a:xfrm>
            <a:off x="3405286" y="3418416"/>
            <a:ext cx="548033" cy="74014"/>
          </a:xfrm>
          <a:custGeom>
            <a:avLst/>
            <a:gdLst>
              <a:gd name="connsiteX0" fmla="*/ 37007 w 548033"/>
              <a:gd name="connsiteY0" fmla="*/ 0 h 74014"/>
              <a:gd name="connsiteX1" fmla="*/ 548033 w 548033"/>
              <a:gd name="connsiteY1" fmla="*/ 0 h 74014"/>
              <a:gd name="connsiteX2" fmla="*/ 548033 w 548033"/>
              <a:gd name="connsiteY2" fmla="*/ 73374 h 74014"/>
              <a:gd name="connsiteX3" fmla="*/ 37007 w 548033"/>
              <a:gd name="connsiteY3" fmla="*/ 74014 h 74014"/>
              <a:gd name="connsiteX4" fmla="*/ 0 w 548033"/>
              <a:gd name="connsiteY4" fmla="*/ 37007 h 74014"/>
              <a:gd name="connsiteX5" fmla="*/ 37007 w 548033"/>
              <a:gd name="connsiteY5" fmla="*/ 0 h 7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033" h="74014">
                <a:moveTo>
                  <a:pt x="37007" y="0"/>
                </a:moveTo>
                <a:lnTo>
                  <a:pt x="548033" y="0"/>
                </a:lnTo>
                <a:lnTo>
                  <a:pt x="548033" y="73374"/>
                </a:lnTo>
                <a:lnTo>
                  <a:pt x="37007" y="74014"/>
                </a:lnTo>
                <a:cubicBezTo>
                  <a:pt x="16535" y="74014"/>
                  <a:pt x="0" y="56692"/>
                  <a:pt x="0" y="37007"/>
                </a:cubicBezTo>
                <a:cubicBezTo>
                  <a:pt x="0" y="16535"/>
                  <a:pt x="17322" y="0"/>
                  <a:pt x="3700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EFC2CE-8920-45A3-BAD7-488164AB9ECF}"/>
              </a:ext>
            </a:extLst>
          </p:cNvPr>
          <p:cNvGrpSpPr/>
          <p:nvPr/>
        </p:nvGrpSpPr>
        <p:grpSpPr>
          <a:xfrm>
            <a:off x="-7366" y="2231690"/>
            <a:ext cx="4086409" cy="2407122"/>
            <a:chOff x="-7366" y="2231690"/>
            <a:chExt cx="4086409" cy="2407122"/>
          </a:xfrm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51995150-19E4-48E2-AFCD-3BDCA3FFA7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0850" y="2833400"/>
              <a:ext cx="2055457" cy="1210749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353684FE-726F-4FD7-A093-6128EBEBE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70238" y="2630006"/>
              <a:ext cx="2407122" cy="161048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562376-4534-4AC8-B5F3-1CCDF3489370}"/>
                </a:ext>
              </a:extLst>
            </p:cNvPr>
            <p:cNvSpPr/>
            <p:nvPr/>
          </p:nvSpPr>
          <p:spPr>
            <a:xfrm>
              <a:off x="-7366" y="3374070"/>
              <a:ext cx="1318846" cy="1223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Graphic 1">
            <a:extLst>
              <a:ext uri="{FF2B5EF4-FFF2-40B4-BE49-F238E27FC236}">
                <a16:creationId xmlns:a16="http://schemas.microsoft.com/office/drawing/2014/main" id="{709AA23E-ED76-4145-A236-499C363391D1}"/>
              </a:ext>
            </a:extLst>
          </p:cNvPr>
          <p:cNvSpPr/>
          <p:nvPr/>
        </p:nvSpPr>
        <p:spPr>
          <a:xfrm>
            <a:off x="3882860" y="2074179"/>
            <a:ext cx="2803068" cy="2228282"/>
          </a:xfrm>
          <a:custGeom>
            <a:avLst/>
            <a:gdLst>
              <a:gd name="connsiteX0" fmla="*/ 2900363 w 3390900"/>
              <a:gd name="connsiteY0" fmla="*/ 1265873 h 2695575"/>
              <a:gd name="connsiteX1" fmla="*/ 2855595 w 3390900"/>
              <a:gd name="connsiteY1" fmla="*/ 1234440 h 2695575"/>
              <a:gd name="connsiteX2" fmla="*/ 2813685 w 3390900"/>
              <a:gd name="connsiteY2" fmla="*/ 1269683 h 2695575"/>
              <a:gd name="connsiteX3" fmla="*/ 2707005 w 3390900"/>
              <a:gd name="connsiteY3" fmla="*/ 1832610 h 2695575"/>
              <a:gd name="connsiteX4" fmla="*/ 2597468 w 3390900"/>
              <a:gd name="connsiteY4" fmla="*/ 628650 h 2695575"/>
              <a:gd name="connsiteX5" fmla="*/ 2552700 w 3390900"/>
              <a:gd name="connsiteY5" fmla="*/ 589598 h 2695575"/>
              <a:gd name="connsiteX6" fmla="*/ 2507933 w 3390900"/>
              <a:gd name="connsiteY6" fmla="*/ 628650 h 2695575"/>
              <a:gd name="connsiteX7" fmla="*/ 2333625 w 3390900"/>
              <a:gd name="connsiteY7" fmla="*/ 1626870 h 2695575"/>
              <a:gd name="connsiteX8" fmla="*/ 1795463 w 3390900"/>
              <a:gd name="connsiteY8" fmla="*/ 1626870 h 2695575"/>
              <a:gd name="connsiteX9" fmla="*/ 1660208 w 3390900"/>
              <a:gd name="connsiteY9" fmla="*/ 1047750 h 2695575"/>
              <a:gd name="connsiteX10" fmla="*/ 1617345 w 3390900"/>
              <a:gd name="connsiteY10" fmla="*/ 1013460 h 2695575"/>
              <a:gd name="connsiteX11" fmla="*/ 1574483 w 3390900"/>
              <a:gd name="connsiteY11" fmla="*/ 1047750 h 2695575"/>
              <a:gd name="connsiteX12" fmla="*/ 1479233 w 3390900"/>
              <a:gd name="connsiteY12" fmla="*/ 1475423 h 2695575"/>
              <a:gd name="connsiteX13" fmla="*/ 1363028 w 3390900"/>
              <a:gd name="connsiteY13" fmla="*/ 40958 h 2695575"/>
              <a:gd name="connsiteX14" fmla="*/ 1319213 w 3390900"/>
              <a:gd name="connsiteY14" fmla="*/ 0 h 2695575"/>
              <a:gd name="connsiteX15" fmla="*/ 1274445 w 3390900"/>
              <a:gd name="connsiteY15" fmla="*/ 41910 h 2695575"/>
              <a:gd name="connsiteX16" fmla="*/ 1102043 w 3390900"/>
              <a:gd name="connsiteY16" fmla="*/ 2458403 h 2695575"/>
              <a:gd name="connsiteX17" fmla="*/ 992505 w 3390900"/>
              <a:gd name="connsiteY17" fmla="*/ 1335405 h 2695575"/>
              <a:gd name="connsiteX18" fmla="*/ 954405 w 3390900"/>
              <a:gd name="connsiteY18" fmla="*/ 1294448 h 2695575"/>
              <a:gd name="connsiteX19" fmla="*/ 907733 w 3390900"/>
              <a:gd name="connsiteY19" fmla="*/ 1323975 h 2695575"/>
              <a:gd name="connsiteX20" fmla="*/ 797243 w 3390900"/>
              <a:gd name="connsiteY20" fmla="*/ 1624013 h 2695575"/>
              <a:gd name="connsiteX21" fmla="*/ 44768 w 3390900"/>
              <a:gd name="connsiteY21" fmla="*/ 1624013 h 2695575"/>
              <a:gd name="connsiteX22" fmla="*/ 0 w 3390900"/>
              <a:gd name="connsiteY22" fmla="*/ 1668780 h 2695575"/>
              <a:gd name="connsiteX23" fmla="*/ 44768 w 3390900"/>
              <a:gd name="connsiteY23" fmla="*/ 1713548 h 2695575"/>
              <a:gd name="connsiteX24" fmla="*/ 805815 w 3390900"/>
              <a:gd name="connsiteY24" fmla="*/ 1712595 h 2695575"/>
              <a:gd name="connsiteX25" fmla="*/ 878205 w 3390900"/>
              <a:gd name="connsiteY25" fmla="*/ 1662113 h 2695575"/>
              <a:gd name="connsiteX26" fmla="*/ 922973 w 3390900"/>
              <a:gd name="connsiteY26" fmla="*/ 1541145 h 2695575"/>
              <a:gd name="connsiteX27" fmla="*/ 1028700 w 3390900"/>
              <a:gd name="connsiteY27" fmla="*/ 2635568 h 2695575"/>
              <a:gd name="connsiteX28" fmla="*/ 1100138 w 3390900"/>
              <a:gd name="connsiteY28" fmla="*/ 2704148 h 2695575"/>
              <a:gd name="connsiteX29" fmla="*/ 1104900 w 3390900"/>
              <a:gd name="connsiteY29" fmla="*/ 2704148 h 2695575"/>
              <a:gd name="connsiteX30" fmla="*/ 1154430 w 3390900"/>
              <a:gd name="connsiteY30" fmla="*/ 2685098 h 2695575"/>
              <a:gd name="connsiteX31" fmla="*/ 1180148 w 3390900"/>
              <a:gd name="connsiteY31" fmla="*/ 2632710 h 2695575"/>
              <a:gd name="connsiteX32" fmla="*/ 1326833 w 3390900"/>
              <a:gd name="connsiteY32" fmla="*/ 537210 h 2695575"/>
              <a:gd name="connsiteX33" fmla="*/ 1403985 w 3390900"/>
              <a:gd name="connsiteY33" fmla="*/ 1604963 h 2695575"/>
              <a:gd name="connsiteX34" fmla="*/ 1458278 w 3390900"/>
              <a:gd name="connsiteY34" fmla="*/ 1668780 h 2695575"/>
              <a:gd name="connsiteX35" fmla="*/ 1542098 w 3390900"/>
              <a:gd name="connsiteY35" fmla="*/ 1615440 h 2695575"/>
              <a:gd name="connsiteX36" fmla="*/ 1622108 w 3390900"/>
              <a:gd name="connsiteY36" fmla="*/ 1254443 h 2695575"/>
              <a:gd name="connsiteX37" fmla="*/ 1716405 w 3390900"/>
              <a:gd name="connsiteY37" fmla="*/ 1659255 h 2695575"/>
              <a:gd name="connsiteX38" fmla="*/ 1784033 w 3390900"/>
              <a:gd name="connsiteY38" fmla="*/ 1712595 h 2695575"/>
              <a:gd name="connsiteX39" fmla="*/ 2356485 w 3390900"/>
              <a:gd name="connsiteY39" fmla="*/ 1712595 h 2695575"/>
              <a:gd name="connsiteX40" fmla="*/ 2425065 w 3390900"/>
              <a:gd name="connsiteY40" fmla="*/ 1652588 h 2695575"/>
              <a:gd name="connsiteX41" fmla="*/ 2555558 w 3390900"/>
              <a:gd name="connsiteY41" fmla="*/ 879158 h 2695575"/>
              <a:gd name="connsiteX42" fmla="*/ 2640330 w 3390900"/>
              <a:gd name="connsiteY42" fmla="*/ 1994535 h 2695575"/>
              <a:gd name="connsiteX43" fmla="*/ 2693670 w 3390900"/>
              <a:gd name="connsiteY43" fmla="*/ 2051685 h 2695575"/>
              <a:gd name="connsiteX44" fmla="*/ 2769870 w 3390900"/>
              <a:gd name="connsiteY44" fmla="*/ 1999298 h 2695575"/>
              <a:gd name="connsiteX45" fmla="*/ 2871788 w 3390900"/>
              <a:gd name="connsiteY45" fmla="*/ 1464945 h 2695575"/>
              <a:gd name="connsiteX46" fmla="*/ 2927985 w 3390900"/>
              <a:gd name="connsiteY46" fmla="*/ 1656398 h 2695575"/>
              <a:gd name="connsiteX47" fmla="*/ 2989898 w 3390900"/>
              <a:gd name="connsiteY47" fmla="*/ 1702118 h 2695575"/>
              <a:gd name="connsiteX48" fmla="*/ 3398520 w 3390900"/>
              <a:gd name="connsiteY48" fmla="*/ 1702118 h 2695575"/>
              <a:gd name="connsiteX49" fmla="*/ 3398520 w 3390900"/>
              <a:gd name="connsiteY49" fmla="*/ 1615440 h 2695575"/>
              <a:gd name="connsiteX50" fmla="*/ 3005138 w 3390900"/>
              <a:gd name="connsiteY50" fmla="*/ 1615440 h 2695575"/>
              <a:gd name="connsiteX51" fmla="*/ 2900363 w 3390900"/>
              <a:gd name="connsiteY51" fmla="*/ 1265873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90900" h="2695575">
                <a:moveTo>
                  <a:pt x="2900363" y="1265873"/>
                </a:moveTo>
                <a:cubicBezTo>
                  <a:pt x="2895600" y="1246823"/>
                  <a:pt x="2877503" y="1232535"/>
                  <a:pt x="2855595" y="1234440"/>
                </a:cubicBezTo>
                <a:cubicBezTo>
                  <a:pt x="2835593" y="1234440"/>
                  <a:pt x="2817495" y="1249680"/>
                  <a:pt x="2813685" y="1269683"/>
                </a:cubicBezTo>
                <a:lnTo>
                  <a:pt x="2707005" y="1832610"/>
                </a:lnTo>
                <a:lnTo>
                  <a:pt x="2597468" y="628650"/>
                </a:lnTo>
                <a:cubicBezTo>
                  <a:pt x="2594610" y="605790"/>
                  <a:pt x="2575560" y="589598"/>
                  <a:pt x="2552700" y="589598"/>
                </a:cubicBezTo>
                <a:cubicBezTo>
                  <a:pt x="2529840" y="589598"/>
                  <a:pt x="2510790" y="605790"/>
                  <a:pt x="2507933" y="628650"/>
                </a:cubicBezTo>
                <a:lnTo>
                  <a:pt x="2333625" y="1626870"/>
                </a:lnTo>
                <a:lnTo>
                  <a:pt x="1795463" y="1626870"/>
                </a:lnTo>
                <a:lnTo>
                  <a:pt x="1660208" y="1047750"/>
                </a:lnTo>
                <a:cubicBezTo>
                  <a:pt x="1655445" y="1027748"/>
                  <a:pt x="1637348" y="1013460"/>
                  <a:pt x="1617345" y="1013460"/>
                </a:cubicBezTo>
                <a:cubicBezTo>
                  <a:pt x="1597343" y="1013460"/>
                  <a:pt x="1579245" y="1027748"/>
                  <a:pt x="1574483" y="1047750"/>
                </a:cubicBezTo>
                <a:lnTo>
                  <a:pt x="1479233" y="1475423"/>
                </a:lnTo>
                <a:lnTo>
                  <a:pt x="1363028" y="40958"/>
                </a:lnTo>
                <a:cubicBezTo>
                  <a:pt x="1362075" y="18098"/>
                  <a:pt x="1342073" y="0"/>
                  <a:pt x="1319213" y="0"/>
                </a:cubicBezTo>
                <a:cubicBezTo>
                  <a:pt x="1295400" y="0"/>
                  <a:pt x="1276350" y="19050"/>
                  <a:pt x="1274445" y="41910"/>
                </a:cubicBezTo>
                <a:lnTo>
                  <a:pt x="1102043" y="2458403"/>
                </a:lnTo>
                <a:lnTo>
                  <a:pt x="992505" y="1335405"/>
                </a:lnTo>
                <a:cubicBezTo>
                  <a:pt x="991553" y="1313498"/>
                  <a:pt x="974408" y="1297305"/>
                  <a:pt x="954405" y="1294448"/>
                </a:cubicBezTo>
                <a:cubicBezTo>
                  <a:pt x="934403" y="1291590"/>
                  <a:pt x="915353" y="1304925"/>
                  <a:pt x="907733" y="1323975"/>
                </a:cubicBezTo>
                <a:lnTo>
                  <a:pt x="797243" y="1624013"/>
                </a:lnTo>
                <a:lnTo>
                  <a:pt x="44768" y="1624013"/>
                </a:lnTo>
                <a:cubicBezTo>
                  <a:pt x="20955" y="1624013"/>
                  <a:pt x="0" y="1644015"/>
                  <a:pt x="0" y="1668780"/>
                </a:cubicBezTo>
                <a:cubicBezTo>
                  <a:pt x="0" y="1692593"/>
                  <a:pt x="20003" y="1713548"/>
                  <a:pt x="44768" y="1713548"/>
                </a:cubicBezTo>
                <a:lnTo>
                  <a:pt x="805815" y="1712595"/>
                </a:lnTo>
                <a:cubicBezTo>
                  <a:pt x="837248" y="1712595"/>
                  <a:pt x="866775" y="1692593"/>
                  <a:pt x="878205" y="1662113"/>
                </a:cubicBezTo>
                <a:lnTo>
                  <a:pt x="922973" y="1541145"/>
                </a:lnTo>
                <a:lnTo>
                  <a:pt x="1028700" y="2635568"/>
                </a:lnTo>
                <a:cubicBezTo>
                  <a:pt x="1032510" y="2672715"/>
                  <a:pt x="1062990" y="2701290"/>
                  <a:pt x="1100138" y="2704148"/>
                </a:cubicBezTo>
                <a:cubicBezTo>
                  <a:pt x="1101090" y="2704148"/>
                  <a:pt x="1103948" y="2704148"/>
                  <a:pt x="1104900" y="2704148"/>
                </a:cubicBezTo>
                <a:cubicBezTo>
                  <a:pt x="1122998" y="2704148"/>
                  <a:pt x="1140143" y="2697480"/>
                  <a:pt x="1154430" y="2685098"/>
                </a:cubicBezTo>
                <a:cubicBezTo>
                  <a:pt x="1169670" y="2670810"/>
                  <a:pt x="1178243" y="2653665"/>
                  <a:pt x="1180148" y="2632710"/>
                </a:cubicBezTo>
                <a:lnTo>
                  <a:pt x="1326833" y="537210"/>
                </a:lnTo>
                <a:lnTo>
                  <a:pt x="1403985" y="1604963"/>
                </a:lnTo>
                <a:cubicBezTo>
                  <a:pt x="1406843" y="1635443"/>
                  <a:pt x="1427798" y="1662113"/>
                  <a:pt x="1458278" y="1668780"/>
                </a:cubicBezTo>
                <a:cubicBezTo>
                  <a:pt x="1496378" y="1677353"/>
                  <a:pt x="1533525" y="1653540"/>
                  <a:pt x="1542098" y="1615440"/>
                </a:cubicBezTo>
                <a:lnTo>
                  <a:pt x="1622108" y="1254443"/>
                </a:lnTo>
                <a:lnTo>
                  <a:pt x="1716405" y="1659255"/>
                </a:lnTo>
                <a:cubicBezTo>
                  <a:pt x="1724025" y="1690688"/>
                  <a:pt x="1751648" y="1712595"/>
                  <a:pt x="1784033" y="1712595"/>
                </a:cubicBezTo>
                <a:lnTo>
                  <a:pt x="2356485" y="1712595"/>
                </a:lnTo>
                <a:cubicBezTo>
                  <a:pt x="2391728" y="1712595"/>
                  <a:pt x="2421255" y="1686878"/>
                  <a:pt x="2425065" y="1652588"/>
                </a:cubicBezTo>
                <a:lnTo>
                  <a:pt x="2555558" y="879158"/>
                </a:lnTo>
                <a:lnTo>
                  <a:pt x="2640330" y="1994535"/>
                </a:lnTo>
                <a:cubicBezTo>
                  <a:pt x="2644140" y="2024063"/>
                  <a:pt x="2666048" y="2046923"/>
                  <a:pt x="2693670" y="2051685"/>
                </a:cubicBezTo>
                <a:cubicBezTo>
                  <a:pt x="2728913" y="2058353"/>
                  <a:pt x="2763203" y="2035493"/>
                  <a:pt x="2769870" y="1999298"/>
                </a:cubicBezTo>
                <a:lnTo>
                  <a:pt x="2871788" y="1464945"/>
                </a:lnTo>
                <a:lnTo>
                  <a:pt x="2927985" y="1656398"/>
                </a:lnTo>
                <a:cubicBezTo>
                  <a:pt x="2936558" y="1683068"/>
                  <a:pt x="2962275" y="1702118"/>
                  <a:pt x="2989898" y="1702118"/>
                </a:cubicBezTo>
                <a:lnTo>
                  <a:pt x="3398520" y="1702118"/>
                </a:lnTo>
                <a:lnTo>
                  <a:pt x="3398520" y="1615440"/>
                </a:lnTo>
                <a:lnTo>
                  <a:pt x="3005138" y="1615440"/>
                </a:lnTo>
                <a:lnTo>
                  <a:pt x="2900363" y="126587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E6664-8F69-4DC2-BC58-15393C0F85BC}"/>
              </a:ext>
            </a:extLst>
          </p:cNvPr>
          <p:cNvSpPr txBox="1"/>
          <p:nvPr/>
        </p:nvSpPr>
        <p:spPr>
          <a:xfrm>
            <a:off x="6143223" y="2112135"/>
            <a:ext cx="517730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Platelet Microparticles </a:t>
            </a:r>
            <a:r>
              <a:rPr lang="en-US" altLang="ko-KR" sz="28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andmiRnA</a:t>
            </a:r>
            <a:endParaRPr lang="en-US" altLang="ko-KR" sz="2800" b="1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Transfer in Cancer Progression</a:t>
            </a:r>
            <a:endParaRPr lang="ko-KR" altLang="en-US" sz="2800" b="1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A68B72-1094-4144-9006-189612CA7367}"/>
              </a:ext>
            </a:extLst>
          </p:cNvPr>
          <p:cNvSpPr/>
          <p:nvPr/>
        </p:nvSpPr>
        <p:spPr>
          <a:xfrm>
            <a:off x="10497284" y="2074179"/>
            <a:ext cx="1711808" cy="2235369"/>
          </a:xfrm>
          <a:custGeom>
            <a:avLst/>
            <a:gdLst>
              <a:gd name="connsiteX0" fmla="*/ 1090520 w 1711808"/>
              <a:gd name="connsiteY0" fmla="*/ 0 h 2235369"/>
              <a:gd name="connsiteX1" fmla="*/ 1126739 w 1711808"/>
              <a:gd name="connsiteY1" fmla="*/ 33858 h 2235369"/>
              <a:gd name="connsiteX2" fmla="*/ 1222800 w 1711808"/>
              <a:gd name="connsiteY2" fmla="*/ 1219650 h 2235369"/>
              <a:gd name="connsiteX3" fmla="*/ 1301537 w 1711808"/>
              <a:gd name="connsiteY3" fmla="*/ 866117 h 2235369"/>
              <a:gd name="connsiteX4" fmla="*/ 1336969 w 1711808"/>
              <a:gd name="connsiteY4" fmla="*/ 837771 h 2235369"/>
              <a:gd name="connsiteX5" fmla="*/ 1372401 w 1711808"/>
              <a:gd name="connsiteY5" fmla="*/ 866117 h 2235369"/>
              <a:gd name="connsiteX6" fmla="*/ 1484209 w 1711808"/>
              <a:gd name="connsiteY6" fmla="*/ 1344843 h 2235369"/>
              <a:gd name="connsiteX7" fmla="*/ 1711808 w 1711808"/>
              <a:gd name="connsiteY7" fmla="*/ 1344843 h 2235369"/>
              <a:gd name="connsiteX8" fmla="*/ 1711808 w 1711808"/>
              <a:gd name="connsiteY8" fmla="*/ 1415707 h 2235369"/>
              <a:gd name="connsiteX9" fmla="*/ 1474761 w 1711808"/>
              <a:gd name="connsiteY9" fmla="*/ 1415707 h 2235369"/>
              <a:gd name="connsiteX10" fmla="*/ 1418856 w 1711808"/>
              <a:gd name="connsiteY10" fmla="*/ 1371614 h 2235369"/>
              <a:gd name="connsiteX11" fmla="*/ 1340906 w 1711808"/>
              <a:gd name="connsiteY11" fmla="*/ 1036978 h 2235369"/>
              <a:gd name="connsiteX12" fmla="*/ 1274766 w 1711808"/>
              <a:gd name="connsiteY12" fmla="*/ 1335395 h 2235369"/>
              <a:gd name="connsiteX13" fmla="*/ 1205477 w 1711808"/>
              <a:gd name="connsiteY13" fmla="*/ 1379488 h 2235369"/>
              <a:gd name="connsiteX14" fmla="*/ 1160596 w 1711808"/>
              <a:gd name="connsiteY14" fmla="*/ 1326734 h 2235369"/>
              <a:gd name="connsiteX15" fmla="*/ 1096819 w 1711808"/>
              <a:gd name="connsiteY15" fmla="*/ 444082 h 2235369"/>
              <a:gd name="connsiteX16" fmla="*/ 975563 w 1711808"/>
              <a:gd name="connsiteY16" fmla="*/ 2176315 h 2235369"/>
              <a:gd name="connsiteX17" fmla="*/ 954303 w 1711808"/>
              <a:gd name="connsiteY17" fmla="*/ 2219621 h 2235369"/>
              <a:gd name="connsiteX18" fmla="*/ 913359 w 1711808"/>
              <a:gd name="connsiteY18" fmla="*/ 2235369 h 2235369"/>
              <a:gd name="connsiteX19" fmla="*/ 909423 w 1711808"/>
              <a:gd name="connsiteY19" fmla="*/ 2235369 h 2235369"/>
              <a:gd name="connsiteX20" fmla="*/ 850369 w 1711808"/>
              <a:gd name="connsiteY20" fmla="*/ 2178678 h 2235369"/>
              <a:gd name="connsiteX21" fmla="*/ 762970 w 1711808"/>
              <a:gd name="connsiteY21" fmla="*/ 1273979 h 2235369"/>
              <a:gd name="connsiteX22" fmla="*/ 725963 w 1711808"/>
              <a:gd name="connsiteY22" fmla="*/ 1373977 h 2235369"/>
              <a:gd name="connsiteX23" fmla="*/ 666122 w 1711808"/>
              <a:gd name="connsiteY23" fmla="*/ 1415707 h 2235369"/>
              <a:gd name="connsiteX24" fmla="*/ 37007 w 1711808"/>
              <a:gd name="connsiteY24" fmla="*/ 1416495 h 2235369"/>
              <a:gd name="connsiteX25" fmla="*/ 0 w 1711808"/>
              <a:gd name="connsiteY25" fmla="*/ 1379488 h 2235369"/>
              <a:gd name="connsiteX26" fmla="*/ 37007 w 1711808"/>
              <a:gd name="connsiteY26" fmla="*/ 1342481 h 2235369"/>
              <a:gd name="connsiteX27" fmla="*/ 659036 w 1711808"/>
              <a:gd name="connsiteY27" fmla="*/ 1342481 h 2235369"/>
              <a:gd name="connsiteX28" fmla="*/ 750372 w 1711808"/>
              <a:gd name="connsiteY28" fmla="*/ 1094457 h 2235369"/>
              <a:gd name="connsiteX29" fmla="*/ 788953 w 1711808"/>
              <a:gd name="connsiteY29" fmla="*/ 1070048 h 2235369"/>
              <a:gd name="connsiteX30" fmla="*/ 820449 w 1711808"/>
              <a:gd name="connsiteY30" fmla="*/ 1103905 h 2235369"/>
              <a:gd name="connsiteX31" fmla="*/ 910998 w 1711808"/>
              <a:gd name="connsiteY31" fmla="*/ 2032225 h 2235369"/>
              <a:gd name="connsiteX32" fmla="*/ 1053513 w 1711808"/>
              <a:gd name="connsiteY32" fmla="*/ 34645 h 2235369"/>
              <a:gd name="connsiteX33" fmla="*/ 1090520 w 1711808"/>
              <a:gd name="connsiteY33" fmla="*/ 0 h 223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11808" h="2235369">
                <a:moveTo>
                  <a:pt x="1090520" y="0"/>
                </a:moveTo>
                <a:cubicBezTo>
                  <a:pt x="1109417" y="0"/>
                  <a:pt x="1125952" y="14961"/>
                  <a:pt x="1126739" y="33858"/>
                </a:cubicBezTo>
                <a:lnTo>
                  <a:pt x="1222800" y="1219650"/>
                </a:lnTo>
                <a:lnTo>
                  <a:pt x="1301537" y="866117"/>
                </a:lnTo>
                <a:cubicBezTo>
                  <a:pt x="1305474" y="849582"/>
                  <a:pt x="1320434" y="837771"/>
                  <a:pt x="1336969" y="837771"/>
                </a:cubicBezTo>
                <a:cubicBezTo>
                  <a:pt x="1353504" y="837771"/>
                  <a:pt x="1368464" y="849582"/>
                  <a:pt x="1372401" y="866117"/>
                </a:cubicBezTo>
                <a:lnTo>
                  <a:pt x="1484209" y="1344843"/>
                </a:lnTo>
                <a:lnTo>
                  <a:pt x="1711808" y="1344843"/>
                </a:lnTo>
                <a:lnTo>
                  <a:pt x="1711808" y="1415707"/>
                </a:lnTo>
                <a:lnTo>
                  <a:pt x="1474761" y="1415707"/>
                </a:lnTo>
                <a:cubicBezTo>
                  <a:pt x="1447990" y="1415707"/>
                  <a:pt x="1425155" y="1397598"/>
                  <a:pt x="1418856" y="1371614"/>
                </a:cubicBezTo>
                <a:lnTo>
                  <a:pt x="1340906" y="1036978"/>
                </a:lnTo>
                <a:lnTo>
                  <a:pt x="1274766" y="1335395"/>
                </a:lnTo>
                <a:cubicBezTo>
                  <a:pt x="1267680" y="1366890"/>
                  <a:pt x="1236972" y="1386575"/>
                  <a:pt x="1205477" y="1379488"/>
                </a:cubicBezTo>
                <a:cubicBezTo>
                  <a:pt x="1180281" y="1373977"/>
                  <a:pt x="1162959" y="1351930"/>
                  <a:pt x="1160596" y="1326734"/>
                </a:cubicBezTo>
                <a:lnTo>
                  <a:pt x="1096819" y="444082"/>
                </a:lnTo>
                <a:lnTo>
                  <a:pt x="975563" y="2176315"/>
                </a:lnTo>
                <a:cubicBezTo>
                  <a:pt x="973988" y="2193637"/>
                  <a:pt x="966901" y="2207810"/>
                  <a:pt x="954303" y="2219621"/>
                </a:cubicBezTo>
                <a:cubicBezTo>
                  <a:pt x="942493" y="2229857"/>
                  <a:pt x="928320" y="2235369"/>
                  <a:pt x="913359" y="2235369"/>
                </a:cubicBezTo>
                <a:cubicBezTo>
                  <a:pt x="912572" y="2235369"/>
                  <a:pt x="910210" y="2235369"/>
                  <a:pt x="909423" y="2235369"/>
                </a:cubicBezTo>
                <a:cubicBezTo>
                  <a:pt x="878715" y="2233006"/>
                  <a:pt x="853518" y="2209385"/>
                  <a:pt x="850369" y="2178678"/>
                </a:cubicBezTo>
                <a:lnTo>
                  <a:pt x="762970" y="1273979"/>
                </a:lnTo>
                <a:lnTo>
                  <a:pt x="725963" y="1373977"/>
                </a:lnTo>
                <a:cubicBezTo>
                  <a:pt x="716515" y="1399173"/>
                  <a:pt x="692106" y="1415707"/>
                  <a:pt x="666122" y="1415707"/>
                </a:cubicBezTo>
                <a:lnTo>
                  <a:pt x="37007" y="1416495"/>
                </a:lnTo>
                <a:cubicBezTo>
                  <a:pt x="16535" y="1416495"/>
                  <a:pt x="0" y="1399173"/>
                  <a:pt x="0" y="1379488"/>
                </a:cubicBezTo>
                <a:cubicBezTo>
                  <a:pt x="0" y="1359016"/>
                  <a:pt x="17322" y="1342481"/>
                  <a:pt x="37007" y="1342481"/>
                </a:cubicBezTo>
                <a:lnTo>
                  <a:pt x="659036" y="1342481"/>
                </a:lnTo>
                <a:lnTo>
                  <a:pt x="750372" y="1094457"/>
                </a:lnTo>
                <a:cubicBezTo>
                  <a:pt x="756671" y="1078709"/>
                  <a:pt x="772419" y="1067686"/>
                  <a:pt x="788953" y="1070048"/>
                </a:cubicBezTo>
                <a:cubicBezTo>
                  <a:pt x="805489" y="1072410"/>
                  <a:pt x="819662" y="1085796"/>
                  <a:pt x="820449" y="1103905"/>
                </a:cubicBezTo>
                <a:lnTo>
                  <a:pt x="910998" y="2032225"/>
                </a:lnTo>
                <a:lnTo>
                  <a:pt x="1053513" y="34645"/>
                </a:lnTo>
                <a:cubicBezTo>
                  <a:pt x="1055087" y="15748"/>
                  <a:pt x="1070835" y="0"/>
                  <a:pt x="1090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7636EC-E3C6-4752-B775-F817117E46A3}"/>
              </a:ext>
            </a:extLst>
          </p:cNvPr>
          <p:cNvGrpSpPr/>
          <p:nvPr/>
        </p:nvGrpSpPr>
        <p:grpSpPr>
          <a:xfrm>
            <a:off x="2985586" y="3251850"/>
            <a:ext cx="447048" cy="424626"/>
            <a:chOff x="2968494" y="3216687"/>
            <a:chExt cx="447048" cy="4246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85FD941-5397-4F02-BB88-A42A2D57A74C}"/>
                </a:ext>
              </a:extLst>
            </p:cNvPr>
            <p:cNvSpPr/>
            <p:nvPr/>
          </p:nvSpPr>
          <p:spPr>
            <a:xfrm>
              <a:off x="2968494" y="3216687"/>
              <a:ext cx="424626" cy="42462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7A30FC-31E9-4C80-840C-261BC33E1590}"/>
                </a:ext>
              </a:extLst>
            </p:cNvPr>
            <p:cNvSpPr/>
            <p:nvPr/>
          </p:nvSpPr>
          <p:spPr>
            <a:xfrm>
              <a:off x="3324102" y="3383253"/>
              <a:ext cx="91440" cy="74014"/>
            </a:xfrm>
            <a:custGeom>
              <a:avLst/>
              <a:gdLst>
                <a:gd name="connsiteX0" fmla="*/ 37007 w 548033"/>
                <a:gd name="connsiteY0" fmla="*/ 0 h 74014"/>
                <a:gd name="connsiteX1" fmla="*/ 548033 w 548033"/>
                <a:gd name="connsiteY1" fmla="*/ 0 h 74014"/>
                <a:gd name="connsiteX2" fmla="*/ 548033 w 548033"/>
                <a:gd name="connsiteY2" fmla="*/ 73374 h 74014"/>
                <a:gd name="connsiteX3" fmla="*/ 37007 w 548033"/>
                <a:gd name="connsiteY3" fmla="*/ 74014 h 74014"/>
                <a:gd name="connsiteX4" fmla="*/ 0 w 548033"/>
                <a:gd name="connsiteY4" fmla="*/ 37007 h 74014"/>
                <a:gd name="connsiteX5" fmla="*/ 37007 w 548033"/>
                <a:gd name="connsiteY5" fmla="*/ 0 h 7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33" h="74014">
                  <a:moveTo>
                    <a:pt x="37007" y="0"/>
                  </a:moveTo>
                  <a:lnTo>
                    <a:pt x="548033" y="0"/>
                  </a:lnTo>
                  <a:lnTo>
                    <a:pt x="548033" y="73374"/>
                  </a:lnTo>
                  <a:lnTo>
                    <a:pt x="37007" y="74014"/>
                  </a:lnTo>
                  <a:cubicBezTo>
                    <a:pt x="16535" y="74014"/>
                    <a:pt x="0" y="56692"/>
                    <a:pt x="0" y="37007"/>
                  </a:cubicBezTo>
                  <a:cubicBezTo>
                    <a:pt x="0" y="16535"/>
                    <a:pt x="17322" y="0"/>
                    <a:pt x="370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AA7B49-74D1-4C5F-976A-0F15392DBA5E}"/>
                </a:ext>
              </a:extLst>
            </p:cNvPr>
            <p:cNvSpPr/>
            <p:nvPr/>
          </p:nvSpPr>
          <p:spPr>
            <a:xfrm>
              <a:off x="3027869" y="3276062"/>
              <a:ext cx="305876" cy="3058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CDCF8A-AE60-4280-B511-75E0F7FEF13A}"/>
                </a:ext>
              </a:extLst>
            </p:cNvPr>
            <p:cNvSpPr/>
            <p:nvPr/>
          </p:nvSpPr>
          <p:spPr>
            <a:xfrm>
              <a:off x="3058443" y="3306636"/>
              <a:ext cx="244728" cy="24472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4B0319-8F21-451E-9F78-64C6BC44BF3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67091" y="3415284"/>
              <a:ext cx="27432" cy="274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4160" y="5772434"/>
            <a:ext cx="473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By: </a:t>
            </a:r>
            <a:r>
              <a:rPr lang="en-US" dirty="0" err="1" smtClean="0">
                <a:solidFill>
                  <a:schemeClr val="bg1"/>
                </a:solidFill>
              </a:rPr>
              <a:t>Fariba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Nikravesh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6104" y="5811840"/>
            <a:ext cx="44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Adviser: Dr </a:t>
            </a:r>
            <a:r>
              <a:rPr lang="en-US" dirty="0" err="1" smtClean="0">
                <a:solidFill>
                  <a:schemeClr val="bg1"/>
                </a:solidFill>
              </a:rPr>
              <a:t>Mardani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0" y="3199328"/>
            <a:ext cx="5798443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BD34023-E098-40BD-B9E8-FA94D7BBCB50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758" y="3220872"/>
            <a:ext cx="3620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dirty="0" smtClean="0"/>
              <a:t> Angiogenesis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Arya\Desktop\تصویر زورنال\yt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370" r="143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667022-8A86-4548-9196-F8F3B792E55F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AFCA1B8A-5DB5-4FCB-90C4-92E370A4193E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C2E5FFAB-6866-40A7-BA9B-1A2E70304970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DD278-65BE-4BDF-A61D-3896BB9FC3C5}"/>
              </a:ext>
            </a:extLst>
          </p:cNvPr>
          <p:cNvCxnSpPr>
            <a:cxnSpLocks/>
          </p:cNvCxnSpPr>
          <p:nvPr/>
        </p:nvCxnSpPr>
        <p:spPr>
          <a:xfrm flipV="1">
            <a:off x="1282596" y="1471175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EEA09F-0CE8-4778-9012-A25367FB02B7}"/>
              </a:ext>
            </a:extLst>
          </p:cNvPr>
          <p:cNvCxnSpPr>
            <a:cxnSpLocks/>
          </p:cNvCxnSpPr>
          <p:nvPr/>
        </p:nvCxnSpPr>
        <p:spPr>
          <a:xfrm>
            <a:off x="6977560" y="1484823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3">
            <a:extLst>
              <a:ext uri="{FF2B5EF4-FFF2-40B4-BE49-F238E27FC236}">
                <a16:creationId xmlns:a16="http://schemas.microsoft.com/office/drawing/2014/main" id="{FA139A37-4C20-4AEF-8A54-68A0AA2EC579}"/>
              </a:ext>
            </a:extLst>
          </p:cNvPr>
          <p:cNvGrpSpPr/>
          <p:nvPr/>
        </p:nvGrpSpPr>
        <p:grpSpPr>
          <a:xfrm>
            <a:off x="9136635" y="2006221"/>
            <a:ext cx="1966098" cy="472462"/>
            <a:chOff x="9200245" y="2152037"/>
            <a:chExt cx="1728297" cy="3812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5CA55A-911A-4451-8433-4D71877FDF93}"/>
                </a:ext>
              </a:extLst>
            </p:cNvPr>
            <p:cNvSpPr txBox="1"/>
            <p:nvPr/>
          </p:nvSpPr>
          <p:spPr>
            <a:xfrm>
              <a:off x="9284221" y="2348607"/>
              <a:ext cx="16443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BEE9E6-E65A-40E5-8D20-F84F7611E4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1738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en-US" altLang="ko-KR" sz="1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C1607EAB-3231-4563-A475-10A63084CF11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그룹 6">
            <a:extLst>
              <a:ext uri="{FF2B5EF4-FFF2-40B4-BE49-F238E27FC236}">
                <a16:creationId xmlns:a16="http://schemas.microsoft.com/office/drawing/2014/main" id="{C5EC1D68-ABC0-44EB-B7DC-6BA7E28F630B}"/>
              </a:ext>
            </a:extLst>
          </p:cNvPr>
          <p:cNvGrpSpPr/>
          <p:nvPr/>
        </p:nvGrpSpPr>
        <p:grpSpPr>
          <a:xfrm>
            <a:off x="976973" y="5302022"/>
            <a:ext cx="2262988" cy="396915"/>
            <a:chOff x="1730330" y="5175558"/>
            <a:chExt cx="1742087" cy="3969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95E600-AD08-4D78-806A-7AF13C5EEAA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9E364-AA9B-4755-9745-330E8E896D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D38EB-569D-40E7-B9C0-77B15DE31526}"/>
              </a:ext>
            </a:extLst>
          </p:cNvPr>
          <p:cNvCxnSpPr>
            <a:cxnSpLocks/>
          </p:cNvCxnSpPr>
          <p:nvPr/>
        </p:nvCxnSpPr>
        <p:spPr>
          <a:xfrm>
            <a:off x="2136000" y="493740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5D11E167-B86F-4491-A454-A6F0DFDD6402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EB16A4B8-F728-4822-9A04-BBA743EABC03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092A66A6-9FC5-43D1-9225-DE51579BFF9A}"/>
              </a:ext>
            </a:extLst>
          </p:cNvPr>
          <p:cNvGrpSpPr/>
          <p:nvPr/>
        </p:nvGrpSpPr>
        <p:grpSpPr>
          <a:xfrm>
            <a:off x="8898340" y="5418161"/>
            <a:ext cx="2326140" cy="830997"/>
            <a:chOff x="5666956" y="5291697"/>
            <a:chExt cx="1790702" cy="8309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7B70E-AF5D-4028-9BBA-6100403574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C2F060-2B07-4082-B13E-C553B4A9BA91}"/>
                </a:ext>
              </a:extLst>
            </p:cNvPr>
            <p:cNvSpPr txBox="1"/>
            <p:nvPr/>
          </p:nvSpPr>
          <p:spPr>
            <a:xfrm>
              <a:off x="5666956" y="5291697"/>
              <a:ext cx="1725906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Binding  MRNA And perevendig translation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92F6E3-DD6D-46EF-BF2C-CDFE6D8CE958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07C52A-0A62-4315-912F-0A74CEECF565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36" name="Chord 32">
            <a:extLst>
              <a:ext uri="{FF2B5EF4-FFF2-40B4-BE49-F238E27FC236}">
                <a16:creationId xmlns:a16="http://schemas.microsoft.com/office/drawing/2014/main" id="{032550A2-997E-4057-87FF-BBA11839757F}"/>
              </a:ext>
            </a:extLst>
          </p:cNvPr>
          <p:cNvSpPr/>
          <p:nvPr/>
        </p:nvSpPr>
        <p:spPr>
          <a:xfrm>
            <a:off x="1939760" y="4769880"/>
            <a:ext cx="317111" cy="3143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197C5F32-E3E5-4D10-AF73-C57AE3E9F75D}"/>
              </a:ext>
            </a:extLst>
          </p:cNvPr>
          <p:cNvSpPr/>
          <p:nvPr/>
        </p:nvSpPr>
        <p:spPr>
          <a:xfrm rot="2942052">
            <a:off x="9968453" y="4830960"/>
            <a:ext cx="260428" cy="27705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8A064907-872E-4105-988F-18B0AE584E02}"/>
              </a:ext>
            </a:extLst>
          </p:cNvPr>
          <p:cNvSpPr>
            <a:spLocks noChangeAspect="1"/>
          </p:cNvSpPr>
          <p:nvPr/>
        </p:nvSpPr>
        <p:spPr>
          <a:xfrm>
            <a:off x="6018913" y="4936073"/>
            <a:ext cx="187460" cy="29826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0F72BE4D-1821-407C-BE65-EC05AFF53DA4}"/>
              </a:ext>
            </a:extLst>
          </p:cNvPr>
          <p:cNvSpPr>
            <a:spLocks noChangeAspect="1"/>
          </p:cNvSpPr>
          <p:nvPr/>
        </p:nvSpPr>
        <p:spPr>
          <a:xfrm>
            <a:off x="5782372" y="2351593"/>
            <a:ext cx="648072" cy="7319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698" y="1609798"/>
            <a:ext cx="8243248" cy="30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572991" y="553715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Short non- coding RNA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2496" y="5564453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Regulate the expression of  genes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AE8CA-F76B-45F2-A7CB-A9ED037FC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591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58D056-5ECA-4A7D-8732-2C82F076AAE9}"/>
              </a:ext>
            </a:extLst>
          </p:cNvPr>
          <p:cNvGrpSpPr/>
          <p:nvPr/>
        </p:nvGrpSpPr>
        <p:grpSpPr>
          <a:xfrm rot="2700000" flipH="1">
            <a:off x="10463893" y="2624067"/>
            <a:ext cx="2096405" cy="1986647"/>
            <a:chOff x="-116760" y="950876"/>
            <a:chExt cx="6261875" cy="5934029"/>
          </a:xfrm>
        </p:grpSpPr>
        <p:grpSp>
          <p:nvGrpSpPr>
            <p:cNvPr id="13" name="Group 120">
              <a:extLst>
                <a:ext uri="{FF2B5EF4-FFF2-40B4-BE49-F238E27FC236}">
                  <a16:creationId xmlns:a16="http://schemas.microsoft.com/office/drawing/2014/main" id="{9B5CE975-14FB-49B9-AA90-7BD87EFCE8D6}"/>
                </a:ext>
              </a:extLst>
            </p:cNvPr>
            <p:cNvGrpSpPr/>
            <p:nvPr/>
          </p:nvGrpSpPr>
          <p:grpSpPr>
            <a:xfrm rot="532827">
              <a:off x="-116763" y="3488412"/>
              <a:ext cx="3619070" cy="3396497"/>
              <a:chOff x="509678" y="1797347"/>
              <a:chExt cx="2339381" cy="2195507"/>
            </a:xfrm>
          </p:grpSpPr>
          <p:sp>
            <p:nvSpPr>
              <p:cNvPr id="27" name="Rounded Rectangle 41">
                <a:extLst>
                  <a:ext uri="{FF2B5EF4-FFF2-40B4-BE49-F238E27FC236}">
                    <a16:creationId xmlns:a16="http://schemas.microsoft.com/office/drawing/2014/main" id="{8C149EB7-5FAC-41BE-B5F6-9DBFD941569B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2">
                <a:extLst>
                  <a:ext uri="{FF2B5EF4-FFF2-40B4-BE49-F238E27FC236}">
                    <a16:creationId xmlns:a16="http://schemas.microsoft.com/office/drawing/2014/main" id="{8A94A8D1-68B4-4ED5-916F-51DDB2A74F4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3">
                <a:extLst>
                  <a:ext uri="{FF2B5EF4-FFF2-40B4-BE49-F238E27FC236}">
                    <a16:creationId xmlns:a16="http://schemas.microsoft.com/office/drawing/2014/main" id="{5406790C-6013-4CAA-B484-5ADE8C73FD2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64">
                <a:extLst>
                  <a:ext uri="{FF2B5EF4-FFF2-40B4-BE49-F238E27FC236}">
                    <a16:creationId xmlns:a16="http://schemas.microsoft.com/office/drawing/2014/main" id="{ADF74437-C9F7-410A-B6FB-05F7BF2711D6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65">
                <a:extLst>
                  <a:ext uri="{FF2B5EF4-FFF2-40B4-BE49-F238E27FC236}">
                    <a16:creationId xmlns:a16="http://schemas.microsoft.com/office/drawing/2014/main" id="{EA420558-09DB-4C1F-B0D5-E7B872048BE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66">
                <a:extLst>
                  <a:ext uri="{FF2B5EF4-FFF2-40B4-BE49-F238E27FC236}">
                    <a16:creationId xmlns:a16="http://schemas.microsoft.com/office/drawing/2014/main" id="{E330BC2C-7122-4EE2-82DC-5386413A2EB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ounded Rectangle 67">
                <a:extLst>
                  <a:ext uri="{FF2B5EF4-FFF2-40B4-BE49-F238E27FC236}">
                    <a16:creationId xmlns:a16="http://schemas.microsoft.com/office/drawing/2014/main" id="{4C6839C3-C5DF-402C-9AD6-22041EA0CAA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ounded Rectangle 68">
                <a:extLst>
                  <a:ext uri="{FF2B5EF4-FFF2-40B4-BE49-F238E27FC236}">
                    <a16:creationId xmlns:a16="http://schemas.microsoft.com/office/drawing/2014/main" id="{AE2FFA5F-A01E-4E37-9E9A-83E7976D72B1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ounded Rectangle 69">
                <a:extLst>
                  <a:ext uri="{FF2B5EF4-FFF2-40B4-BE49-F238E27FC236}">
                    <a16:creationId xmlns:a16="http://schemas.microsoft.com/office/drawing/2014/main" id="{767B70E1-8040-4BBB-85EF-54BD5A9CEA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9">
                <a:extLst>
                  <a:ext uri="{FF2B5EF4-FFF2-40B4-BE49-F238E27FC236}">
                    <a16:creationId xmlns:a16="http://schemas.microsoft.com/office/drawing/2014/main" id="{0665E510-1852-4211-BD5C-22C1ED0B5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9">
                <a:extLst>
                  <a:ext uri="{FF2B5EF4-FFF2-40B4-BE49-F238E27FC236}">
                    <a16:creationId xmlns:a16="http://schemas.microsoft.com/office/drawing/2014/main" id="{7331C195-D8D3-4B4F-A4BD-1D7F81D992E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4" name="Group 121">
              <a:extLst>
                <a:ext uri="{FF2B5EF4-FFF2-40B4-BE49-F238E27FC236}">
                  <a16:creationId xmlns:a16="http://schemas.microsoft.com/office/drawing/2014/main" id="{C6D07C53-C7C7-4193-ADC1-179358155D29}"/>
                </a:ext>
              </a:extLst>
            </p:cNvPr>
            <p:cNvGrpSpPr/>
            <p:nvPr/>
          </p:nvGrpSpPr>
          <p:grpSpPr>
            <a:xfrm rot="532827">
              <a:off x="2526043" y="950878"/>
              <a:ext cx="3619071" cy="3396497"/>
              <a:chOff x="509678" y="1797347"/>
              <a:chExt cx="2339381" cy="2195507"/>
            </a:xfrm>
          </p:grpSpPr>
          <p:sp>
            <p:nvSpPr>
              <p:cNvPr id="15" name="Rounded Rectangle 16">
                <a:extLst>
                  <a:ext uri="{FF2B5EF4-FFF2-40B4-BE49-F238E27FC236}">
                    <a16:creationId xmlns:a16="http://schemas.microsoft.com/office/drawing/2014/main" id="{19A0A09F-0307-4D21-AD1B-15CD4D5AD5E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ounded Rectangle 17">
                <a:extLst>
                  <a:ext uri="{FF2B5EF4-FFF2-40B4-BE49-F238E27FC236}">
                    <a16:creationId xmlns:a16="http://schemas.microsoft.com/office/drawing/2014/main" id="{971248D9-864E-4EBE-A507-2C3E20AE353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8">
                <a:extLst>
                  <a:ext uri="{FF2B5EF4-FFF2-40B4-BE49-F238E27FC236}">
                    <a16:creationId xmlns:a16="http://schemas.microsoft.com/office/drawing/2014/main" id="{4523DD3B-9DB0-40CE-B0EB-028B1F404B76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13BFF095-D3BA-4494-BBBC-1D4F4D8AE2F1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A77E94A6-6442-4F25-8660-CD3CE815713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21">
                <a:extLst>
                  <a:ext uri="{FF2B5EF4-FFF2-40B4-BE49-F238E27FC236}">
                    <a16:creationId xmlns:a16="http://schemas.microsoft.com/office/drawing/2014/main" id="{90E38DF5-33D6-4711-9CA3-2DBFF23A790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Rounded Rectangle 22">
                <a:extLst>
                  <a:ext uri="{FF2B5EF4-FFF2-40B4-BE49-F238E27FC236}">
                    <a16:creationId xmlns:a16="http://schemas.microsoft.com/office/drawing/2014/main" id="{7E1D12F2-AF22-4AE3-9226-223C9478B344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23">
                <a:extLst>
                  <a:ext uri="{FF2B5EF4-FFF2-40B4-BE49-F238E27FC236}">
                    <a16:creationId xmlns:a16="http://schemas.microsoft.com/office/drawing/2014/main" id="{258DF15F-5B39-4A3F-92BA-E5E0FC776CAE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24">
                <a:extLst>
                  <a:ext uri="{FF2B5EF4-FFF2-40B4-BE49-F238E27FC236}">
                    <a16:creationId xmlns:a16="http://schemas.microsoft.com/office/drawing/2014/main" id="{34B402B2-2E36-4D9C-BD6F-CFEB082A97C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39">
                <a:extLst>
                  <a:ext uri="{FF2B5EF4-FFF2-40B4-BE49-F238E27FC236}">
                    <a16:creationId xmlns:a16="http://schemas.microsoft.com/office/drawing/2014/main" id="{F0310A1F-B195-49DE-8049-01AB1BBB188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39">
                <a:extLst>
                  <a:ext uri="{FF2B5EF4-FFF2-40B4-BE49-F238E27FC236}">
                    <a16:creationId xmlns:a16="http://schemas.microsoft.com/office/drawing/2014/main" id="{904B982E-6BAA-4D74-8616-C6E85A40969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1">
                <a:extLst>
                  <a:ext uri="{FF2B5EF4-FFF2-40B4-BE49-F238E27FC236}">
                    <a16:creationId xmlns:a16="http://schemas.microsoft.com/office/drawing/2014/main" id="{1992D2D7-6B33-4F6E-9F73-4711F9BD9F5E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642" y="25762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/>
              <a:t>interactions of PMPs with </a:t>
            </a:r>
            <a:r>
              <a:rPr lang="en-US" sz="4000" dirty="0" err="1" smtClean="0"/>
              <a:t>NKcells</a:t>
            </a:r>
            <a:endParaRPr lang="en-US" sz="4000" dirty="0"/>
          </a:p>
        </p:txBody>
      </p: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67391" y="2293294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6703451" y="1818093"/>
            <a:ext cx="4143637" cy="469774"/>
            <a:chOff x="5247690" y="1714185"/>
            <a:chExt cx="2924710" cy="4697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502974" y="5193864"/>
            <a:ext cx="4119875" cy="489218"/>
            <a:chOff x="5247690" y="1753071"/>
            <a:chExt cx="2907938" cy="489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815548" y="4332596"/>
            <a:ext cx="2801007" cy="489218"/>
            <a:chOff x="6096920" y="1753071"/>
            <a:chExt cx="2463138" cy="489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1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77469" y="4940490"/>
            <a:ext cx="900752" cy="818865"/>
          </a:xfrm>
          <a:prstGeom prst="bentConnector3">
            <a:avLst>
              <a:gd name="adj1" fmla="val 803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FDA341-25C0-496E-B5F7-636B2B3AB11A}"/>
              </a:ext>
            </a:extLst>
          </p:cNvPr>
          <p:cNvSpPr/>
          <p:nvPr/>
        </p:nvSpPr>
        <p:spPr>
          <a:xfrm>
            <a:off x="4823561" y="3483724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31">
            <a:extLst>
              <a:ext uri="{FF2B5EF4-FFF2-40B4-BE49-F238E27FC236}">
                <a16:creationId xmlns:a16="http://schemas.microsoft.com/office/drawing/2014/main" id="{33838F69-9D87-4099-AC69-6314F504327D}"/>
              </a:ext>
            </a:extLst>
          </p:cNvPr>
          <p:cNvGrpSpPr/>
          <p:nvPr/>
        </p:nvGrpSpPr>
        <p:grpSpPr>
          <a:xfrm>
            <a:off x="6630672" y="3161522"/>
            <a:ext cx="671163" cy="1092041"/>
            <a:chOff x="6630672" y="3264554"/>
            <a:chExt cx="671163" cy="109204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9EBE12-715D-49AB-93BE-E58C81394094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solidFill>
              <a:schemeClr val="bg1"/>
            </a:solidFill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6D631894-F03D-4F76-8620-FCF82961242D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</p:grpSpPr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589137F-B03F-4F6A-8AEA-77266353BE43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1B36AD47-F07C-4A7C-89F9-462AF57B64AA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6A70A93-2AF3-4924-89AE-0C2DF5002711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8393" y="3028577"/>
            <a:ext cx="2377124" cy="201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5645625" y="16844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reduced expression of several activating surface receptors (NKG2D, NKp30, and DNAM-1)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" y="5767148"/>
            <a:ext cx="7233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Repress function via suppression of NK activation </a:t>
            </a:r>
            <a:r>
              <a:rPr lang="en-US" dirty="0" err="1" smtClean="0"/>
              <a:t>adaotor</a:t>
            </a:r>
            <a:r>
              <a:rPr lang="en-US" dirty="0" smtClean="0"/>
              <a:t> DAP12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680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/>
              <a:t>Interactions of PMPs with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Neutrophils</a:t>
            </a:r>
            <a:endParaRPr lang="en-US" sz="3200" dirty="0"/>
          </a:p>
        </p:txBody>
      </p: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29521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6771690" y="1749854"/>
            <a:ext cx="4143637" cy="469774"/>
            <a:chOff x="5247690" y="1714185"/>
            <a:chExt cx="2924710" cy="4697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380144" y="5152921"/>
            <a:ext cx="4119875" cy="489218"/>
            <a:chOff x="5247690" y="1753071"/>
            <a:chExt cx="2907938" cy="489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815548" y="4332596"/>
            <a:ext cx="2801006" cy="489218"/>
            <a:chOff x="6096920" y="1753071"/>
            <a:chExt cx="2463137" cy="489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9249BC5-3765-4EA3-8CD0-91B75235A9AB}"/>
              </a:ext>
            </a:extLst>
          </p:cNvPr>
          <p:cNvCxnSpPr/>
          <p:nvPr/>
        </p:nvCxnSpPr>
        <p:spPr>
          <a:xfrm flipV="1">
            <a:off x="3485402" y="3806310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562886" y="5231570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1">
            <a:extLst>
              <a:ext uri="{FF2B5EF4-FFF2-40B4-BE49-F238E27FC236}">
                <a16:creationId xmlns:a16="http://schemas.microsoft.com/office/drawing/2014/main" id="{33838F69-9D87-4099-AC69-6314F504327D}"/>
              </a:ext>
            </a:extLst>
          </p:cNvPr>
          <p:cNvGrpSpPr/>
          <p:nvPr/>
        </p:nvGrpSpPr>
        <p:grpSpPr>
          <a:xfrm>
            <a:off x="6630672" y="3161522"/>
            <a:ext cx="671163" cy="1092041"/>
            <a:chOff x="6630672" y="3264554"/>
            <a:chExt cx="671163" cy="109204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9EBE12-715D-49AB-93BE-E58C81394094}"/>
                </a:ext>
              </a:extLst>
            </p:cNvPr>
            <p:cNvSpPr/>
            <p:nvPr/>
          </p:nvSpPr>
          <p:spPr>
            <a:xfrm>
              <a:off x="6630672" y="3470846"/>
              <a:ext cx="671163" cy="885749"/>
            </a:xfrm>
            <a:custGeom>
              <a:avLst/>
              <a:gdLst>
                <a:gd name="connsiteX0" fmla="*/ 455515 w 671163"/>
                <a:gd name="connsiteY0" fmla="*/ 656948 h 885749"/>
                <a:gd name="connsiteX1" fmla="*/ 455515 w 671163"/>
                <a:gd name="connsiteY1" fmla="*/ 713511 h 885749"/>
                <a:gd name="connsiteX2" fmla="*/ 399128 w 671163"/>
                <a:gd name="connsiteY2" fmla="*/ 713511 h 885749"/>
                <a:gd name="connsiteX3" fmla="*/ 399128 w 671163"/>
                <a:gd name="connsiteY3" fmla="*/ 791640 h 885749"/>
                <a:gd name="connsiteX4" fmla="*/ 455868 w 671163"/>
                <a:gd name="connsiteY4" fmla="*/ 791640 h 885749"/>
                <a:gd name="connsiteX5" fmla="*/ 455868 w 671163"/>
                <a:gd name="connsiteY5" fmla="*/ 847673 h 885749"/>
                <a:gd name="connsiteX6" fmla="*/ 533820 w 671163"/>
                <a:gd name="connsiteY6" fmla="*/ 847673 h 885749"/>
                <a:gd name="connsiteX7" fmla="*/ 533820 w 671163"/>
                <a:gd name="connsiteY7" fmla="*/ 791109 h 885749"/>
                <a:gd name="connsiteX8" fmla="*/ 590029 w 671163"/>
                <a:gd name="connsiteY8" fmla="*/ 791109 h 885749"/>
                <a:gd name="connsiteX9" fmla="*/ 590029 w 671163"/>
                <a:gd name="connsiteY9" fmla="*/ 712804 h 885749"/>
                <a:gd name="connsiteX10" fmla="*/ 533466 w 671163"/>
                <a:gd name="connsiteY10" fmla="*/ 712804 h 885749"/>
                <a:gd name="connsiteX11" fmla="*/ 533466 w 671163"/>
                <a:gd name="connsiteY11" fmla="*/ 656948 h 885749"/>
                <a:gd name="connsiteX12" fmla="*/ 455515 w 671163"/>
                <a:gd name="connsiteY12" fmla="*/ 656948 h 885749"/>
                <a:gd name="connsiteX13" fmla="*/ 457105 w 671163"/>
                <a:gd name="connsiteY13" fmla="*/ 384206 h 885749"/>
                <a:gd name="connsiteX14" fmla="*/ 543718 w 671163"/>
                <a:gd name="connsiteY14" fmla="*/ 384559 h 885749"/>
                <a:gd name="connsiteX15" fmla="*/ 671163 w 671163"/>
                <a:gd name="connsiteY15" fmla="*/ 514125 h 885749"/>
                <a:gd name="connsiteX16" fmla="*/ 671163 w 671163"/>
                <a:gd name="connsiteY16" fmla="*/ 885749 h 885749"/>
                <a:gd name="connsiteX17" fmla="*/ 353385 w 671163"/>
                <a:gd name="connsiteY17" fmla="*/ 885749 h 885749"/>
                <a:gd name="connsiteX18" fmla="*/ 353346 w 671163"/>
                <a:gd name="connsiteY18" fmla="*/ 716517 h 885749"/>
                <a:gd name="connsiteX19" fmla="*/ 361124 w 671163"/>
                <a:gd name="connsiteY19" fmla="*/ 699371 h 885749"/>
                <a:gd name="connsiteX20" fmla="*/ 453747 w 671163"/>
                <a:gd name="connsiteY20" fmla="*/ 617353 h 885749"/>
                <a:gd name="connsiteX21" fmla="*/ 459757 w 671163"/>
                <a:gd name="connsiteY21" fmla="*/ 611697 h 885749"/>
                <a:gd name="connsiteX22" fmla="*/ 439429 w 671163"/>
                <a:gd name="connsiteY22" fmla="*/ 556018 h 885749"/>
                <a:gd name="connsiteX23" fmla="*/ 507482 w 671163"/>
                <a:gd name="connsiteY23" fmla="*/ 535160 h 885749"/>
                <a:gd name="connsiteX24" fmla="*/ 452863 w 671163"/>
                <a:gd name="connsiteY24" fmla="*/ 384913 h 885749"/>
                <a:gd name="connsiteX25" fmla="*/ 457105 w 671163"/>
                <a:gd name="connsiteY25" fmla="*/ 384206 h 885749"/>
                <a:gd name="connsiteX26" fmla="*/ 228907 w 671163"/>
                <a:gd name="connsiteY26" fmla="*/ 384206 h 885749"/>
                <a:gd name="connsiteX27" fmla="*/ 174110 w 671163"/>
                <a:gd name="connsiteY27" fmla="*/ 534983 h 885749"/>
                <a:gd name="connsiteX28" fmla="*/ 242164 w 671163"/>
                <a:gd name="connsiteY28" fmla="*/ 555840 h 885749"/>
                <a:gd name="connsiteX29" fmla="*/ 225018 w 671163"/>
                <a:gd name="connsiteY29" fmla="*/ 601976 h 885749"/>
                <a:gd name="connsiteX30" fmla="*/ 229614 w 671163"/>
                <a:gd name="connsiteY30" fmla="*/ 618944 h 885749"/>
                <a:gd name="connsiteX31" fmla="*/ 320292 w 671163"/>
                <a:gd name="connsiteY31" fmla="*/ 699017 h 885749"/>
                <a:gd name="connsiteX32" fmla="*/ 328600 w 671163"/>
                <a:gd name="connsiteY32" fmla="*/ 717046 h 885749"/>
                <a:gd name="connsiteX33" fmla="*/ 328561 w 671163"/>
                <a:gd name="connsiteY33" fmla="*/ 885749 h 885749"/>
                <a:gd name="connsiteX34" fmla="*/ 0 w 671163"/>
                <a:gd name="connsiteY34" fmla="*/ 885749 h 885749"/>
                <a:gd name="connsiteX35" fmla="*/ 0 w 671163"/>
                <a:gd name="connsiteY35" fmla="*/ 511120 h 885749"/>
                <a:gd name="connsiteX36" fmla="*/ 122496 w 671163"/>
                <a:gd name="connsiteY36" fmla="*/ 384383 h 885749"/>
                <a:gd name="connsiteX37" fmla="*/ 228907 w 671163"/>
                <a:gd name="connsiteY37" fmla="*/ 384206 h 885749"/>
                <a:gd name="connsiteX38" fmla="*/ 262314 w 671163"/>
                <a:gd name="connsiteY38" fmla="*/ 383852 h 885749"/>
                <a:gd name="connsiteX39" fmla="*/ 277869 w 671163"/>
                <a:gd name="connsiteY39" fmla="*/ 392513 h 885749"/>
                <a:gd name="connsiteX40" fmla="*/ 331958 w 671163"/>
                <a:gd name="connsiteY40" fmla="*/ 531448 h 885749"/>
                <a:gd name="connsiteX41" fmla="*/ 335670 w 671163"/>
                <a:gd name="connsiteY41" fmla="*/ 540286 h 885749"/>
                <a:gd name="connsiteX42" fmla="*/ 339912 w 671163"/>
                <a:gd name="connsiteY42" fmla="*/ 530564 h 885749"/>
                <a:gd name="connsiteX43" fmla="*/ 394178 w 671163"/>
                <a:gd name="connsiteY43" fmla="*/ 391630 h 885749"/>
                <a:gd name="connsiteX44" fmla="*/ 405668 w 671163"/>
                <a:gd name="connsiteY44" fmla="*/ 383852 h 885749"/>
                <a:gd name="connsiteX45" fmla="*/ 435011 w 671163"/>
                <a:gd name="connsiteY45" fmla="*/ 404887 h 885749"/>
                <a:gd name="connsiteX46" fmla="*/ 475312 w 671163"/>
                <a:gd name="connsiteY46" fmla="*/ 519075 h 885749"/>
                <a:gd name="connsiteX47" fmla="*/ 407435 w 671163"/>
                <a:gd name="connsiteY47" fmla="*/ 539933 h 885749"/>
                <a:gd name="connsiteX48" fmla="*/ 415213 w 671163"/>
                <a:gd name="connsiteY48" fmla="*/ 561497 h 885749"/>
                <a:gd name="connsiteX49" fmla="*/ 428823 w 671163"/>
                <a:gd name="connsiteY49" fmla="*/ 598794 h 885749"/>
                <a:gd name="connsiteX50" fmla="*/ 427940 w 671163"/>
                <a:gd name="connsiteY50" fmla="*/ 607102 h 885749"/>
                <a:gd name="connsiteX51" fmla="*/ 341149 w 671163"/>
                <a:gd name="connsiteY51" fmla="*/ 684523 h 885749"/>
                <a:gd name="connsiteX52" fmla="*/ 333549 w 671163"/>
                <a:gd name="connsiteY52" fmla="*/ 678336 h 885749"/>
                <a:gd name="connsiteX53" fmla="*/ 257541 w 671163"/>
                <a:gd name="connsiteY53" fmla="*/ 610991 h 885749"/>
                <a:gd name="connsiteX54" fmla="*/ 253653 w 671163"/>
                <a:gd name="connsiteY54" fmla="*/ 596319 h 885749"/>
                <a:gd name="connsiteX55" fmla="*/ 274511 w 671163"/>
                <a:gd name="connsiteY55" fmla="*/ 540286 h 885749"/>
                <a:gd name="connsiteX56" fmla="*/ 206457 w 671163"/>
                <a:gd name="connsiteY56" fmla="*/ 519251 h 885749"/>
                <a:gd name="connsiteX57" fmla="*/ 231911 w 671163"/>
                <a:gd name="connsiteY57" fmla="*/ 447310 h 885749"/>
                <a:gd name="connsiteX58" fmla="*/ 251178 w 671163"/>
                <a:gd name="connsiteY58" fmla="*/ 393398 h 885749"/>
                <a:gd name="connsiteX59" fmla="*/ 262314 w 671163"/>
                <a:gd name="connsiteY59" fmla="*/ 383852 h 885749"/>
                <a:gd name="connsiteX60" fmla="*/ 334989 w 671163"/>
                <a:gd name="connsiteY60" fmla="*/ 0 h 885749"/>
                <a:gd name="connsiteX61" fmla="*/ 509601 w 671163"/>
                <a:gd name="connsiteY61" fmla="*/ 173561 h 885749"/>
                <a:gd name="connsiteX62" fmla="*/ 496035 w 671163"/>
                <a:gd name="connsiteY62" fmla="*/ 241497 h 885749"/>
                <a:gd name="connsiteX63" fmla="*/ 492097 w 671163"/>
                <a:gd name="connsiteY63" fmla="*/ 247353 h 885749"/>
                <a:gd name="connsiteX64" fmla="*/ 458495 w 671163"/>
                <a:gd name="connsiteY64" fmla="*/ 272469 h 885749"/>
                <a:gd name="connsiteX65" fmla="*/ 411467 w 671163"/>
                <a:gd name="connsiteY65" fmla="*/ 288680 h 885749"/>
                <a:gd name="connsiteX66" fmla="*/ 395543 w 671163"/>
                <a:gd name="connsiteY66" fmla="*/ 290679 h 885749"/>
                <a:gd name="connsiteX67" fmla="*/ 393627 w 671163"/>
                <a:gd name="connsiteY67" fmla="*/ 286053 h 885749"/>
                <a:gd name="connsiteX68" fmla="*/ 384960 w 671163"/>
                <a:gd name="connsiteY68" fmla="*/ 282463 h 885749"/>
                <a:gd name="connsiteX69" fmla="*/ 318547 w 671163"/>
                <a:gd name="connsiteY69" fmla="*/ 282463 h 885749"/>
                <a:gd name="connsiteX70" fmla="*/ 306290 w 671163"/>
                <a:gd name="connsiteY70" fmla="*/ 294720 h 885749"/>
                <a:gd name="connsiteX71" fmla="*/ 306290 w 671163"/>
                <a:gd name="connsiteY71" fmla="*/ 302326 h 885749"/>
                <a:gd name="connsiteX72" fmla="*/ 318547 w 671163"/>
                <a:gd name="connsiteY72" fmla="*/ 314583 h 885749"/>
                <a:gd name="connsiteX73" fmla="*/ 384960 w 671163"/>
                <a:gd name="connsiteY73" fmla="*/ 314583 h 885749"/>
                <a:gd name="connsiteX74" fmla="*/ 393627 w 671163"/>
                <a:gd name="connsiteY74" fmla="*/ 310993 h 885749"/>
                <a:gd name="connsiteX75" fmla="*/ 394833 w 671163"/>
                <a:gd name="connsiteY75" fmla="*/ 308082 h 885749"/>
                <a:gd name="connsiteX76" fmla="*/ 415387 w 671163"/>
                <a:gd name="connsiteY76" fmla="*/ 305501 h 885749"/>
                <a:gd name="connsiteX77" fmla="*/ 464342 w 671163"/>
                <a:gd name="connsiteY77" fmla="*/ 288627 h 885749"/>
                <a:gd name="connsiteX78" fmla="*/ 458673 w 671163"/>
                <a:gd name="connsiteY78" fmla="*/ 297057 h 885749"/>
                <a:gd name="connsiteX79" fmla="*/ 335289 w 671163"/>
                <a:gd name="connsiteY79" fmla="*/ 348323 h 885749"/>
                <a:gd name="connsiteX80" fmla="*/ 161127 w 671163"/>
                <a:gd name="connsiteY80" fmla="*/ 174162 h 885749"/>
                <a:gd name="connsiteX81" fmla="*/ 334989 w 671163"/>
                <a:gd name="connsiteY81" fmla="*/ 0 h 8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71163" h="885749">
                  <a:moveTo>
                    <a:pt x="455515" y="656948"/>
                  </a:moveTo>
                  <a:cubicBezTo>
                    <a:pt x="455515" y="675861"/>
                    <a:pt x="455515" y="694068"/>
                    <a:pt x="455515" y="713511"/>
                  </a:cubicBezTo>
                  <a:cubicBezTo>
                    <a:pt x="436071" y="713511"/>
                    <a:pt x="417864" y="713511"/>
                    <a:pt x="399128" y="713511"/>
                  </a:cubicBezTo>
                  <a:cubicBezTo>
                    <a:pt x="399128" y="739672"/>
                    <a:pt x="399128" y="765126"/>
                    <a:pt x="399128" y="791640"/>
                  </a:cubicBezTo>
                  <a:cubicBezTo>
                    <a:pt x="418041" y="791640"/>
                    <a:pt x="436601" y="791640"/>
                    <a:pt x="455868" y="791640"/>
                  </a:cubicBezTo>
                  <a:cubicBezTo>
                    <a:pt x="455868" y="810907"/>
                    <a:pt x="455868" y="829113"/>
                    <a:pt x="455868" y="847673"/>
                  </a:cubicBezTo>
                  <a:cubicBezTo>
                    <a:pt x="482029" y="847673"/>
                    <a:pt x="507482" y="847673"/>
                    <a:pt x="533820" y="847673"/>
                  </a:cubicBezTo>
                  <a:cubicBezTo>
                    <a:pt x="533820" y="828936"/>
                    <a:pt x="533820" y="810554"/>
                    <a:pt x="533820" y="791109"/>
                  </a:cubicBezTo>
                  <a:cubicBezTo>
                    <a:pt x="553086" y="791109"/>
                    <a:pt x="571470" y="791109"/>
                    <a:pt x="590029" y="791109"/>
                  </a:cubicBezTo>
                  <a:cubicBezTo>
                    <a:pt x="590029" y="764772"/>
                    <a:pt x="590029" y="739319"/>
                    <a:pt x="590029" y="712804"/>
                  </a:cubicBezTo>
                  <a:cubicBezTo>
                    <a:pt x="571116" y="712804"/>
                    <a:pt x="552733" y="712804"/>
                    <a:pt x="533466" y="712804"/>
                  </a:cubicBezTo>
                  <a:cubicBezTo>
                    <a:pt x="533466" y="693361"/>
                    <a:pt x="533466" y="674978"/>
                    <a:pt x="533466" y="656948"/>
                  </a:cubicBezTo>
                  <a:cubicBezTo>
                    <a:pt x="507128" y="656948"/>
                    <a:pt x="481675" y="656948"/>
                    <a:pt x="455515" y="656948"/>
                  </a:cubicBezTo>
                  <a:close/>
                  <a:moveTo>
                    <a:pt x="457105" y="384206"/>
                  </a:moveTo>
                  <a:cubicBezTo>
                    <a:pt x="485917" y="384206"/>
                    <a:pt x="514906" y="383498"/>
                    <a:pt x="543718" y="384559"/>
                  </a:cubicBezTo>
                  <a:cubicBezTo>
                    <a:pt x="615837" y="386857"/>
                    <a:pt x="670633" y="441830"/>
                    <a:pt x="671163" y="514125"/>
                  </a:cubicBezTo>
                  <a:lnTo>
                    <a:pt x="671163" y="885749"/>
                  </a:lnTo>
                  <a:lnTo>
                    <a:pt x="353385" y="885749"/>
                  </a:lnTo>
                  <a:lnTo>
                    <a:pt x="353346" y="716517"/>
                  </a:lnTo>
                  <a:cubicBezTo>
                    <a:pt x="353346" y="709092"/>
                    <a:pt x="355467" y="704143"/>
                    <a:pt x="361124" y="699371"/>
                  </a:cubicBezTo>
                  <a:cubicBezTo>
                    <a:pt x="392234" y="672326"/>
                    <a:pt x="422814" y="644752"/>
                    <a:pt x="453747" y="617353"/>
                  </a:cubicBezTo>
                  <a:cubicBezTo>
                    <a:pt x="455691" y="615586"/>
                    <a:pt x="457636" y="613819"/>
                    <a:pt x="459757" y="611697"/>
                  </a:cubicBezTo>
                  <a:cubicBezTo>
                    <a:pt x="453040" y="593491"/>
                    <a:pt x="446500" y="575284"/>
                    <a:pt x="439429" y="556018"/>
                  </a:cubicBezTo>
                  <a:cubicBezTo>
                    <a:pt x="462055" y="549123"/>
                    <a:pt x="483973" y="542230"/>
                    <a:pt x="507482" y="535160"/>
                  </a:cubicBezTo>
                  <a:cubicBezTo>
                    <a:pt x="489276" y="484960"/>
                    <a:pt x="471069" y="435289"/>
                    <a:pt x="452863" y="384913"/>
                  </a:cubicBezTo>
                  <a:cubicBezTo>
                    <a:pt x="454454" y="384559"/>
                    <a:pt x="455868" y="384206"/>
                    <a:pt x="457105" y="384206"/>
                  </a:cubicBezTo>
                  <a:close/>
                  <a:moveTo>
                    <a:pt x="228907" y="384206"/>
                  </a:moveTo>
                  <a:cubicBezTo>
                    <a:pt x="210523" y="434582"/>
                    <a:pt x="192493" y="484253"/>
                    <a:pt x="174110" y="534983"/>
                  </a:cubicBezTo>
                  <a:cubicBezTo>
                    <a:pt x="196913" y="542054"/>
                    <a:pt x="219008" y="548770"/>
                    <a:pt x="242164" y="555840"/>
                  </a:cubicBezTo>
                  <a:cubicBezTo>
                    <a:pt x="236507" y="571395"/>
                    <a:pt x="231382" y="586951"/>
                    <a:pt x="225018" y="601976"/>
                  </a:cubicBezTo>
                  <a:cubicBezTo>
                    <a:pt x="221836" y="609576"/>
                    <a:pt x="223604" y="613819"/>
                    <a:pt x="229614" y="618944"/>
                  </a:cubicBezTo>
                  <a:cubicBezTo>
                    <a:pt x="260016" y="645459"/>
                    <a:pt x="289889" y="672503"/>
                    <a:pt x="320292" y="699017"/>
                  </a:cubicBezTo>
                  <a:cubicBezTo>
                    <a:pt x="326125" y="704143"/>
                    <a:pt x="328600" y="709092"/>
                    <a:pt x="328600" y="717046"/>
                  </a:cubicBezTo>
                  <a:lnTo>
                    <a:pt x="328561" y="885749"/>
                  </a:lnTo>
                  <a:lnTo>
                    <a:pt x="0" y="885749"/>
                  </a:lnTo>
                  <a:lnTo>
                    <a:pt x="0" y="511120"/>
                  </a:lnTo>
                  <a:cubicBezTo>
                    <a:pt x="354" y="443244"/>
                    <a:pt x="54620" y="387210"/>
                    <a:pt x="122496" y="384383"/>
                  </a:cubicBezTo>
                  <a:cubicBezTo>
                    <a:pt x="157495" y="382969"/>
                    <a:pt x="192493" y="384206"/>
                    <a:pt x="228907" y="384206"/>
                  </a:cubicBezTo>
                  <a:close/>
                  <a:moveTo>
                    <a:pt x="262314" y="383852"/>
                  </a:moveTo>
                  <a:cubicBezTo>
                    <a:pt x="269208" y="384383"/>
                    <a:pt x="274511" y="383852"/>
                    <a:pt x="277869" y="392513"/>
                  </a:cubicBezTo>
                  <a:cubicBezTo>
                    <a:pt x="295369" y="439002"/>
                    <a:pt x="313928" y="485136"/>
                    <a:pt x="331958" y="531448"/>
                  </a:cubicBezTo>
                  <a:cubicBezTo>
                    <a:pt x="332842" y="533923"/>
                    <a:pt x="333902" y="536397"/>
                    <a:pt x="335670" y="540286"/>
                  </a:cubicBezTo>
                  <a:cubicBezTo>
                    <a:pt x="337438" y="536220"/>
                    <a:pt x="338674" y="533393"/>
                    <a:pt x="339912" y="530564"/>
                  </a:cubicBezTo>
                  <a:cubicBezTo>
                    <a:pt x="358119" y="484253"/>
                    <a:pt x="376325" y="438118"/>
                    <a:pt x="394178" y="391630"/>
                  </a:cubicBezTo>
                  <a:cubicBezTo>
                    <a:pt x="396476" y="385620"/>
                    <a:pt x="399481" y="383852"/>
                    <a:pt x="405668" y="383852"/>
                  </a:cubicBezTo>
                  <a:cubicBezTo>
                    <a:pt x="427762" y="384029"/>
                    <a:pt x="427586" y="383852"/>
                    <a:pt x="435011" y="404887"/>
                  </a:cubicBezTo>
                  <a:cubicBezTo>
                    <a:pt x="448090" y="442537"/>
                    <a:pt x="461524" y="480364"/>
                    <a:pt x="475312" y="519075"/>
                  </a:cubicBezTo>
                  <a:cubicBezTo>
                    <a:pt x="452333" y="526145"/>
                    <a:pt x="430414" y="532862"/>
                    <a:pt x="407435" y="539933"/>
                  </a:cubicBezTo>
                  <a:cubicBezTo>
                    <a:pt x="410086" y="547356"/>
                    <a:pt x="412561" y="554427"/>
                    <a:pt x="415213" y="561497"/>
                  </a:cubicBezTo>
                  <a:cubicBezTo>
                    <a:pt x="419808" y="573870"/>
                    <a:pt x="424581" y="586244"/>
                    <a:pt x="428823" y="598794"/>
                  </a:cubicBezTo>
                  <a:cubicBezTo>
                    <a:pt x="429707" y="601269"/>
                    <a:pt x="429530" y="605688"/>
                    <a:pt x="427940" y="607102"/>
                  </a:cubicBezTo>
                  <a:cubicBezTo>
                    <a:pt x="399304" y="632909"/>
                    <a:pt x="370492" y="658539"/>
                    <a:pt x="341149" y="684523"/>
                  </a:cubicBezTo>
                  <a:cubicBezTo>
                    <a:pt x="338498" y="682225"/>
                    <a:pt x="335847" y="680281"/>
                    <a:pt x="333549" y="678336"/>
                  </a:cubicBezTo>
                  <a:cubicBezTo>
                    <a:pt x="308272" y="655888"/>
                    <a:pt x="282995" y="633263"/>
                    <a:pt x="257541" y="610991"/>
                  </a:cubicBezTo>
                  <a:cubicBezTo>
                    <a:pt x="252415" y="606571"/>
                    <a:pt x="250825" y="603213"/>
                    <a:pt x="253653" y="596319"/>
                  </a:cubicBezTo>
                  <a:cubicBezTo>
                    <a:pt x="261076" y="578113"/>
                    <a:pt x="267440" y="559552"/>
                    <a:pt x="274511" y="540286"/>
                  </a:cubicBezTo>
                  <a:cubicBezTo>
                    <a:pt x="251708" y="533216"/>
                    <a:pt x="229436" y="526322"/>
                    <a:pt x="206457" y="519251"/>
                  </a:cubicBezTo>
                  <a:cubicBezTo>
                    <a:pt x="215118" y="494682"/>
                    <a:pt x="223426" y="470996"/>
                    <a:pt x="231911" y="447310"/>
                  </a:cubicBezTo>
                  <a:cubicBezTo>
                    <a:pt x="238275" y="429280"/>
                    <a:pt x="244815" y="411427"/>
                    <a:pt x="251178" y="393398"/>
                  </a:cubicBezTo>
                  <a:cubicBezTo>
                    <a:pt x="253122" y="387917"/>
                    <a:pt x="254536" y="383145"/>
                    <a:pt x="262314" y="383852"/>
                  </a:cubicBezTo>
                  <a:close/>
                  <a:moveTo>
                    <a:pt x="334989" y="0"/>
                  </a:moveTo>
                  <a:cubicBezTo>
                    <a:pt x="431146" y="-300"/>
                    <a:pt x="509451" y="77405"/>
                    <a:pt x="509601" y="173561"/>
                  </a:cubicBezTo>
                  <a:cubicBezTo>
                    <a:pt x="509676" y="197638"/>
                    <a:pt x="504838" y="220599"/>
                    <a:pt x="496035" y="241497"/>
                  </a:cubicBezTo>
                  <a:lnTo>
                    <a:pt x="492097" y="247353"/>
                  </a:lnTo>
                  <a:lnTo>
                    <a:pt x="458495" y="272469"/>
                  </a:lnTo>
                  <a:cubicBezTo>
                    <a:pt x="443456" y="279455"/>
                    <a:pt x="427698" y="284896"/>
                    <a:pt x="411467" y="288680"/>
                  </a:cubicBezTo>
                  <a:lnTo>
                    <a:pt x="395543" y="290679"/>
                  </a:lnTo>
                  <a:lnTo>
                    <a:pt x="393627" y="286053"/>
                  </a:lnTo>
                  <a:cubicBezTo>
                    <a:pt x="391409" y="283835"/>
                    <a:pt x="388345" y="282463"/>
                    <a:pt x="384960" y="282463"/>
                  </a:cubicBezTo>
                  <a:lnTo>
                    <a:pt x="318547" y="282463"/>
                  </a:lnTo>
                  <a:cubicBezTo>
                    <a:pt x="311778" y="282463"/>
                    <a:pt x="306290" y="287951"/>
                    <a:pt x="306290" y="294720"/>
                  </a:cubicBezTo>
                  <a:lnTo>
                    <a:pt x="306290" y="302326"/>
                  </a:lnTo>
                  <a:cubicBezTo>
                    <a:pt x="306290" y="309095"/>
                    <a:pt x="311778" y="314583"/>
                    <a:pt x="318547" y="314583"/>
                  </a:cubicBezTo>
                  <a:lnTo>
                    <a:pt x="384960" y="314583"/>
                  </a:lnTo>
                  <a:cubicBezTo>
                    <a:pt x="388345" y="314583"/>
                    <a:pt x="391409" y="313211"/>
                    <a:pt x="393627" y="310993"/>
                  </a:cubicBezTo>
                  <a:lnTo>
                    <a:pt x="394833" y="308082"/>
                  </a:lnTo>
                  <a:lnTo>
                    <a:pt x="415387" y="305501"/>
                  </a:lnTo>
                  <a:lnTo>
                    <a:pt x="464342" y="288627"/>
                  </a:lnTo>
                  <a:lnTo>
                    <a:pt x="458673" y="297057"/>
                  </a:lnTo>
                  <a:cubicBezTo>
                    <a:pt x="427096" y="328709"/>
                    <a:pt x="383443" y="348323"/>
                    <a:pt x="335289" y="348323"/>
                  </a:cubicBezTo>
                  <a:cubicBezTo>
                    <a:pt x="239283" y="348323"/>
                    <a:pt x="161278" y="270318"/>
                    <a:pt x="161127" y="174162"/>
                  </a:cubicBezTo>
                  <a:cubicBezTo>
                    <a:pt x="161127" y="77855"/>
                    <a:pt x="238533" y="300"/>
                    <a:pt x="334989" y="0"/>
                  </a:cubicBezTo>
                  <a:close/>
                </a:path>
              </a:pathLst>
            </a:custGeom>
            <a:solidFill>
              <a:schemeClr val="bg1"/>
            </a:solidFill>
            <a:ln w="64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6D631894-F03D-4F76-8620-FCF82961242D}"/>
                </a:ext>
              </a:extLst>
            </p:cNvPr>
            <p:cNvGrpSpPr/>
            <p:nvPr/>
          </p:nvGrpSpPr>
          <p:grpSpPr>
            <a:xfrm>
              <a:off x="6727931" y="3264554"/>
              <a:ext cx="518559" cy="594624"/>
              <a:chOff x="6727931" y="3264554"/>
              <a:chExt cx="518559" cy="594624"/>
            </a:xfrm>
          </p:grpSpPr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7589137F-B03F-4F6A-8AEA-77266353BE43}"/>
                  </a:ext>
                </a:extLst>
              </p:cNvPr>
              <p:cNvSpPr/>
              <p:nvPr/>
            </p:nvSpPr>
            <p:spPr>
              <a:xfrm>
                <a:off x="6751666" y="3431306"/>
                <a:ext cx="427871" cy="427872"/>
              </a:xfrm>
              <a:prstGeom prst="blockArc">
                <a:avLst>
                  <a:gd name="adj1" fmla="val 10800000"/>
                  <a:gd name="adj2" fmla="val 21541319"/>
                  <a:gd name="adj3" fmla="val 5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1B36AD47-F07C-4A7C-89F9-462AF57B64AA}"/>
                  </a:ext>
                </a:extLst>
              </p:cNvPr>
              <p:cNvSpPr/>
              <p:nvPr/>
            </p:nvSpPr>
            <p:spPr>
              <a:xfrm rot="5400000">
                <a:off x="7120360" y="3635026"/>
                <a:ext cx="116333" cy="45719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6A70A93-2AF3-4924-89AE-0C2DF5002711}"/>
                  </a:ext>
                </a:extLst>
              </p:cNvPr>
              <p:cNvSpPr/>
              <p:nvPr/>
            </p:nvSpPr>
            <p:spPr>
              <a:xfrm>
                <a:off x="6727931" y="3264554"/>
                <a:ext cx="518559" cy="518559"/>
              </a:xfrm>
              <a:prstGeom prst="blockArc">
                <a:avLst>
                  <a:gd name="adj1" fmla="val 2481797"/>
                  <a:gd name="adj2" fmla="val 3696891"/>
                  <a:gd name="adj3" fmla="val 364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122" name="Picture 2" descr="C:\Users\Arya\Desktop\تصویر زورنال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346" y="3026177"/>
            <a:ext cx="2143125" cy="21431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690259" y="157930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Mediate interaction with other leukocytes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0628" y="571457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Activate </a:t>
            </a:r>
            <a:r>
              <a:rPr lang="en-US" dirty="0" err="1" smtClean="0"/>
              <a:t>Neuttophils</a:t>
            </a:r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526992" y="4267916"/>
            <a:ext cx="289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Transfer Gp2b/3a receptor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177" y="245660"/>
            <a:ext cx="11573197" cy="1022813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Interactions of PMPs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err="1" smtClean="0"/>
              <a:t>monocytes</a:t>
            </a:r>
            <a:endParaRPr lang="en-US" sz="4400" dirty="0" smtClean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71293-3E4A-41AA-9551-B3F58419801B}"/>
              </a:ext>
            </a:extLst>
          </p:cNvPr>
          <p:cNvGrpSpPr/>
          <p:nvPr/>
        </p:nvGrpSpPr>
        <p:grpSpPr>
          <a:xfrm flipH="1">
            <a:off x="4607993" y="2389664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E84194-1D01-4984-BC19-C09132A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4A54CA-5517-44AE-8982-9E4A273A07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B30C4D-8EB1-4E67-8580-B768B95AAA03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BA3F2873-CFDD-4BAA-94B6-5C3D12B3FA69}"/>
              </a:ext>
            </a:extLst>
          </p:cNvPr>
          <p:cNvGrpSpPr/>
          <p:nvPr/>
        </p:nvGrpSpPr>
        <p:grpSpPr>
          <a:xfrm>
            <a:off x="6195468" y="2335072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6DE91074-E8E3-4197-B4CC-D00D9954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A4FEAC85-0B65-4F2E-97F1-14F59029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3A94E896-B08D-48AB-8BA6-30BA531C0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D216927-81D4-4933-977D-97FF4BC386A7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B86DBFE5-8BEA-4836-BDFA-0429C37B9C1D}"/>
              </a:ext>
            </a:extLst>
          </p:cNvPr>
          <p:cNvGrpSpPr/>
          <p:nvPr/>
        </p:nvGrpSpPr>
        <p:grpSpPr>
          <a:xfrm>
            <a:off x="8637334" y="1821454"/>
            <a:ext cx="2757497" cy="481100"/>
            <a:chOff x="2219009" y="2204864"/>
            <a:chExt cx="781194" cy="4811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2A272C-AA16-4316-847C-2DCAD261D93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B6878-CC5D-4ECB-A9A1-C2C5709FA4C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1CE8CFF-39F2-40F9-8AB9-97640B7997AD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E30EBE87-AE1D-4B5A-BE57-152E6DF7EC4C}"/>
              </a:ext>
            </a:extLst>
          </p:cNvPr>
          <p:cNvGrpSpPr/>
          <p:nvPr/>
        </p:nvGrpSpPr>
        <p:grpSpPr>
          <a:xfrm>
            <a:off x="8637334" y="5120304"/>
            <a:ext cx="2757497" cy="481100"/>
            <a:chOff x="2219009" y="2204864"/>
            <a:chExt cx="781194" cy="4811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17A437D-04F2-4926-8F06-C1AF37EC9331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277D1AEC-32C6-4A2F-9998-A8F6AAEFD97F}"/>
              </a:ext>
            </a:extLst>
          </p:cNvPr>
          <p:cNvGrpSpPr/>
          <p:nvPr/>
        </p:nvGrpSpPr>
        <p:grpSpPr>
          <a:xfrm>
            <a:off x="613880" y="1848134"/>
            <a:ext cx="3279610" cy="277614"/>
            <a:chOff x="2225502" y="2231544"/>
            <a:chExt cx="858823" cy="2776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967DBB-E09C-4202-B8FE-67227B202EB4}"/>
                </a:ext>
              </a:extLst>
            </p:cNvPr>
            <p:cNvSpPr txBox="1"/>
            <p:nvPr/>
          </p:nvSpPr>
          <p:spPr>
            <a:xfrm>
              <a:off x="2308357" y="2231544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7F4C61-CBB6-42B6-99A5-2F37FA78BB94}"/>
                </a:ext>
              </a:extLst>
            </p:cNvPr>
            <p:cNvSpPr txBox="1"/>
            <p:nvPr/>
          </p:nvSpPr>
          <p:spPr>
            <a:xfrm>
              <a:off x="2225502" y="2232159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B7BCDB5-FD6E-4ED9-A686-55C924E51133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25">
            <a:extLst>
              <a:ext uri="{FF2B5EF4-FFF2-40B4-BE49-F238E27FC236}">
                <a16:creationId xmlns:a16="http://schemas.microsoft.com/office/drawing/2014/main" id="{37DE9390-F71F-4697-BB36-C9E54CF82D59}"/>
              </a:ext>
            </a:extLst>
          </p:cNvPr>
          <p:cNvGrpSpPr/>
          <p:nvPr/>
        </p:nvGrpSpPr>
        <p:grpSpPr>
          <a:xfrm>
            <a:off x="411663" y="5161247"/>
            <a:ext cx="2983166" cy="481100"/>
            <a:chOff x="2219009" y="2204864"/>
            <a:chExt cx="781194" cy="4811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A2F17E-A404-4A0C-B7D6-585E292FA84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66246A-54EF-43D2-A61C-ADBBD64A860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39DB858-3739-4FEC-B52B-725FC8665011}"/>
              </a:ext>
            </a:extLst>
          </p:cNvPr>
          <p:cNvSpPr txBox="1"/>
          <p:nvPr/>
        </p:nvSpPr>
        <p:spPr>
          <a:xfrm>
            <a:off x="8418970" y="3661331"/>
            <a:ext cx="273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6A46F7B2-C207-498B-B9C9-823A852B7B0C}"/>
              </a:ext>
            </a:extLst>
          </p:cNvPr>
          <p:cNvGrpSpPr/>
          <p:nvPr/>
        </p:nvGrpSpPr>
        <p:grpSpPr>
          <a:xfrm>
            <a:off x="507198" y="3525469"/>
            <a:ext cx="2983166" cy="481100"/>
            <a:chOff x="2219009" y="2204864"/>
            <a:chExt cx="781194" cy="4811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FB37FF-5699-48E8-8289-EAAE1E2DFA2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295DD3-54BF-46FB-99C1-414A4EA04E7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Heart 17">
            <a:extLst>
              <a:ext uri="{FF2B5EF4-FFF2-40B4-BE49-F238E27FC236}">
                <a16:creationId xmlns:a16="http://schemas.microsoft.com/office/drawing/2014/main" id="{053D9A91-4CDD-4A7F-89D4-216035FE5A68}"/>
              </a:ext>
            </a:extLst>
          </p:cNvPr>
          <p:cNvSpPr/>
          <p:nvPr/>
        </p:nvSpPr>
        <p:spPr>
          <a:xfrm>
            <a:off x="3902079" y="5405771"/>
            <a:ext cx="391429" cy="38378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Chord 32">
            <a:extLst>
              <a:ext uri="{FF2B5EF4-FFF2-40B4-BE49-F238E27FC236}">
                <a16:creationId xmlns:a16="http://schemas.microsoft.com/office/drawing/2014/main" id="{4607E45B-003C-4701-92CA-049920C2CA69}"/>
              </a:ext>
            </a:extLst>
          </p:cNvPr>
          <p:cNvSpPr/>
          <p:nvPr/>
        </p:nvSpPr>
        <p:spPr>
          <a:xfrm>
            <a:off x="3902079" y="2045882"/>
            <a:ext cx="388596" cy="38518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ed Rectangle 40">
            <a:extLst>
              <a:ext uri="{FF2B5EF4-FFF2-40B4-BE49-F238E27FC236}">
                <a16:creationId xmlns:a16="http://schemas.microsoft.com/office/drawing/2014/main" id="{C5D267B8-1EAE-4529-86DC-E7A43EF33A4C}"/>
              </a:ext>
            </a:extLst>
          </p:cNvPr>
          <p:cNvSpPr/>
          <p:nvPr/>
        </p:nvSpPr>
        <p:spPr>
          <a:xfrm rot="2942052">
            <a:off x="7956470" y="5400990"/>
            <a:ext cx="361215" cy="38427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ed Rectangle 17">
            <a:extLst>
              <a:ext uri="{FF2B5EF4-FFF2-40B4-BE49-F238E27FC236}">
                <a16:creationId xmlns:a16="http://schemas.microsoft.com/office/drawing/2014/main" id="{88908644-8735-48E5-AA3B-C1481EE6B74A}"/>
              </a:ext>
            </a:extLst>
          </p:cNvPr>
          <p:cNvSpPr>
            <a:spLocks noChangeAspect="1"/>
          </p:cNvSpPr>
          <p:nvPr/>
        </p:nvSpPr>
        <p:spPr>
          <a:xfrm>
            <a:off x="8000922" y="3704316"/>
            <a:ext cx="260009" cy="41369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Oval 25">
            <a:extLst>
              <a:ext uri="{FF2B5EF4-FFF2-40B4-BE49-F238E27FC236}">
                <a16:creationId xmlns:a16="http://schemas.microsoft.com/office/drawing/2014/main" id="{322DBC6F-B52D-473E-A68D-9C68D024D4A6}"/>
              </a:ext>
            </a:extLst>
          </p:cNvPr>
          <p:cNvSpPr>
            <a:spLocks noChangeAspect="1"/>
          </p:cNvSpPr>
          <p:nvPr/>
        </p:nvSpPr>
        <p:spPr>
          <a:xfrm>
            <a:off x="7928594" y="2042776"/>
            <a:ext cx="413129" cy="41369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546" y="3111689"/>
            <a:ext cx="2088107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/>
        </p:nvSpPr>
        <p:spPr>
          <a:xfrm>
            <a:off x="213095" y="1961445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Induce motility via </a:t>
            </a:r>
            <a:r>
              <a:rPr lang="en-US" dirty="0" err="1" smtClean="0"/>
              <a:t>chemotaxis</a:t>
            </a:r>
            <a:endParaRPr lang="en-US" dirty="0" smtClean="0"/>
          </a:p>
        </p:txBody>
      </p:sp>
      <p:sp>
        <p:nvSpPr>
          <p:cNvPr id="72" name="Rectangle 71"/>
          <p:cNvSpPr/>
          <p:nvPr/>
        </p:nvSpPr>
        <p:spPr>
          <a:xfrm>
            <a:off x="0" y="6260489"/>
            <a:ext cx="466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Trigger cytokine responses via Il-1 signaling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170726" y="2875844"/>
            <a:ext cx="5220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macrophage &amp; </a:t>
            </a:r>
            <a:r>
              <a:rPr lang="en-US" dirty="0" err="1" smtClean="0"/>
              <a:t>dendritic</a:t>
            </a:r>
            <a:r>
              <a:rPr lang="en-US" dirty="0" smtClean="0"/>
              <a:t> cell differentiation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E30EBE87-AE1D-4B5A-BE57-152E6DF7EC4C}"/>
              </a:ext>
            </a:extLst>
          </p:cNvPr>
          <p:cNvGrpSpPr/>
          <p:nvPr/>
        </p:nvGrpSpPr>
        <p:grpSpPr>
          <a:xfrm>
            <a:off x="8789734" y="5272704"/>
            <a:ext cx="2757497" cy="481100"/>
            <a:chOff x="2219009" y="2204864"/>
            <a:chExt cx="781194" cy="4811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522819" y="6042125"/>
            <a:ext cx="5669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Promote </a:t>
            </a:r>
            <a:r>
              <a:rPr lang="en-US" dirty="0" err="1" smtClean="0"/>
              <a:t>monocyte</a:t>
            </a:r>
            <a:r>
              <a:rPr lang="en-US" dirty="0" smtClean="0"/>
              <a:t> differentiation </a:t>
            </a:r>
            <a:r>
              <a:rPr lang="en-US" dirty="0" err="1" smtClean="0"/>
              <a:t>tp</a:t>
            </a:r>
            <a:r>
              <a:rPr lang="en-US" dirty="0" smtClean="0"/>
              <a:t> M2 macrophages</a:t>
            </a:r>
          </a:p>
        </p:txBody>
      </p:sp>
    </p:spTree>
    <p:extLst>
      <p:ext uri="{BB962C8B-B14F-4D97-AF65-F5344CB8AC3E}">
        <p14:creationId xmlns:p14="http://schemas.microsoft.com/office/powerpoint/2010/main" val="12330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Interactions of PMPs with macrophages</a:t>
            </a:r>
            <a:endParaRPr lang="en-US" sz="4000" dirty="0"/>
          </a:p>
        </p:txBody>
      </p: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29521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6771690" y="1749854"/>
            <a:ext cx="4143637" cy="469774"/>
            <a:chOff x="5247690" y="1714185"/>
            <a:chExt cx="2924710" cy="4697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284610" y="5193864"/>
            <a:ext cx="4119875" cy="489218"/>
            <a:chOff x="5247690" y="1753071"/>
            <a:chExt cx="2907938" cy="489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815548" y="4332596"/>
            <a:ext cx="2801006" cy="489218"/>
            <a:chOff x="6096920" y="1753071"/>
            <a:chExt cx="2463137" cy="489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9249BC5-3765-4EA3-8CD0-91B75235A9AB}"/>
              </a:ext>
            </a:extLst>
          </p:cNvPr>
          <p:cNvCxnSpPr/>
          <p:nvPr/>
        </p:nvCxnSpPr>
        <p:spPr>
          <a:xfrm flipV="1">
            <a:off x="3485402" y="3806310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44967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C:\Users\Arya\Desktop\تصویر زورنال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750" y="2961565"/>
            <a:ext cx="2415653" cy="210175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951802" y="4431689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Induced release of TGF-b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43315" y="2111569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miR-126-3p lead to a more </a:t>
            </a:r>
            <a:r>
              <a:rPr lang="en-US" dirty="0" err="1" smtClean="0"/>
              <a:t>phagocytic</a:t>
            </a:r>
            <a:r>
              <a:rPr lang="en-US" dirty="0" smtClean="0"/>
              <a:t> phenotype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69190" y="5496215"/>
            <a:ext cx="432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Reduced the release of TNF-a and IL-10</a:t>
            </a:r>
          </a:p>
        </p:txBody>
      </p: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05A116-24BA-4F4F-A848-39EAF8FD96D8}"/>
              </a:ext>
            </a:extLst>
          </p:cNvPr>
          <p:cNvGrpSpPr/>
          <p:nvPr/>
        </p:nvGrpSpPr>
        <p:grpSpPr>
          <a:xfrm flipH="1">
            <a:off x="322494" y="762117"/>
            <a:ext cx="1618448" cy="4601681"/>
            <a:chOff x="9855906" y="1144710"/>
            <a:chExt cx="1908906" cy="5427531"/>
          </a:xfrm>
        </p:grpSpPr>
        <p:sp>
          <p:nvSpPr>
            <p:cNvPr id="3" name="Freeform: Shape 27">
              <a:extLst>
                <a:ext uri="{FF2B5EF4-FFF2-40B4-BE49-F238E27FC236}">
                  <a16:creationId xmlns:a16="http://schemas.microsoft.com/office/drawing/2014/main" id="{1BA12EA7-A386-43A3-B45B-4924FF87C968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8">
              <a:extLst>
                <a:ext uri="{FF2B5EF4-FFF2-40B4-BE49-F238E27FC236}">
                  <a16:creationId xmlns:a16="http://schemas.microsoft.com/office/drawing/2014/main" id="{8F53E7E0-C117-4CE7-928D-4945D8F06F19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">
              <a:extLst>
                <a:ext uri="{FF2B5EF4-FFF2-40B4-BE49-F238E27FC236}">
                  <a16:creationId xmlns:a16="http://schemas.microsoft.com/office/drawing/2014/main" id="{87F605EC-D7E3-4E88-AAA6-5FCFFC5094E7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">
              <a:extLst>
                <a:ext uri="{FF2B5EF4-FFF2-40B4-BE49-F238E27FC236}">
                  <a16:creationId xmlns:a16="http://schemas.microsoft.com/office/drawing/2014/main" id="{58389362-70EB-4E0C-81B9-EB49AE547C4A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84C8788A-09F9-456D-A867-092053581955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F6241F90-C748-4266-BA11-0DC3F547AD00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3">
              <a:extLst>
                <a:ext uri="{FF2B5EF4-FFF2-40B4-BE49-F238E27FC236}">
                  <a16:creationId xmlns:a16="http://schemas.microsoft.com/office/drawing/2014/main" id="{416E49AB-8131-4B4A-979F-E9E000076BC3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FA12E049-A1FC-45B4-AE0A-E2E854D097D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35">
              <a:extLst>
                <a:ext uri="{FF2B5EF4-FFF2-40B4-BE49-F238E27FC236}">
                  <a16:creationId xmlns:a16="http://schemas.microsoft.com/office/drawing/2014/main" id="{5BFB8B62-2C74-40D7-9258-633922AED198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id="{9BBB8D6E-D310-4057-846E-A435DA367520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C5F87A69-31CB-4241-9661-D02E2498E33C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:a16="http://schemas.microsoft.com/office/drawing/2014/main" id="{7F60F477-314B-42BF-9BA6-D5226C6B829C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:a16="http://schemas.microsoft.com/office/drawing/2014/main" id="{5443FD36-3181-432D-B673-B78158944FB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:a16="http://schemas.microsoft.com/office/drawing/2014/main" id="{7BCCEB07-FA96-46DD-BA41-4F01EF07EA84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1">
              <a:extLst>
                <a:ext uri="{FF2B5EF4-FFF2-40B4-BE49-F238E27FC236}">
                  <a16:creationId xmlns:a16="http://schemas.microsoft.com/office/drawing/2014/main" id="{212F5B61-977B-4209-B96B-8E505C130609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2">
              <a:extLst>
                <a:ext uri="{FF2B5EF4-FFF2-40B4-BE49-F238E27FC236}">
                  <a16:creationId xmlns:a16="http://schemas.microsoft.com/office/drawing/2014/main" id="{6CD3A0A3-897B-46B7-BD5E-6118A0473CB3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3">
              <a:extLst>
                <a:ext uri="{FF2B5EF4-FFF2-40B4-BE49-F238E27FC236}">
                  <a16:creationId xmlns:a16="http://schemas.microsoft.com/office/drawing/2014/main" id="{B2FA3D64-C250-49B2-8EF1-28D3E75A207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4">
              <a:extLst>
                <a:ext uri="{FF2B5EF4-FFF2-40B4-BE49-F238E27FC236}">
                  <a16:creationId xmlns:a16="http://schemas.microsoft.com/office/drawing/2014/main" id="{A94DA935-8E2D-4745-A8BA-AFB071DE54A5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5">
              <a:extLst>
                <a:ext uri="{FF2B5EF4-FFF2-40B4-BE49-F238E27FC236}">
                  <a16:creationId xmlns:a16="http://schemas.microsoft.com/office/drawing/2014/main" id="{A02269D7-EDA8-42A4-A096-B3A369DF57F9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6">
              <a:extLst>
                <a:ext uri="{FF2B5EF4-FFF2-40B4-BE49-F238E27FC236}">
                  <a16:creationId xmlns:a16="http://schemas.microsoft.com/office/drawing/2014/main" id="{243488B0-19BF-4704-AE1E-FBCF11248077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7">
              <a:extLst>
                <a:ext uri="{FF2B5EF4-FFF2-40B4-BE49-F238E27FC236}">
                  <a16:creationId xmlns:a16="http://schemas.microsoft.com/office/drawing/2014/main" id="{BD95BF60-0CFC-42E5-BC1B-57D7FAF99711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8">
              <a:extLst>
                <a:ext uri="{FF2B5EF4-FFF2-40B4-BE49-F238E27FC236}">
                  <a16:creationId xmlns:a16="http://schemas.microsoft.com/office/drawing/2014/main" id="{2007EBE4-4C5E-4A1B-A02E-B4DB4F146F4C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9">
              <a:extLst>
                <a:ext uri="{FF2B5EF4-FFF2-40B4-BE49-F238E27FC236}">
                  <a16:creationId xmlns:a16="http://schemas.microsoft.com/office/drawing/2014/main" id="{47D1B2C0-CBDB-49FB-A12C-997BA9245111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0">
              <a:extLst>
                <a:ext uri="{FF2B5EF4-FFF2-40B4-BE49-F238E27FC236}">
                  <a16:creationId xmlns:a16="http://schemas.microsoft.com/office/drawing/2014/main" id="{1A159B55-CDE4-4028-831D-5F52709FB160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1">
              <a:extLst>
                <a:ext uri="{FF2B5EF4-FFF2-40B4-BE49-F238E27FC236}">
                  <a16:creationId xmlns:a16="http://schemas.microsoft.com/office/drawing/2014/main" id="{E54D80F8-C514-441F-9DB3-40D5FF34B896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2">
              <a:extLst>
                <a:ext uri="{FF2B5EF4-FFF2-40B4-BE49-F238E27FC236}">
                  <a16:creationId xmlns:a16="http://schemas.microsoft.com/office/drawing/2014/main" id="{CBD7A8EA-E8BB-411A-92F0-047CB83ED453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027" y="1365913"/>
            <a:ext cx="85309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1869743" y="337361"/>
            <a:ext cx="8297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interactions of PMPs with</a:t>
            </a:r>
            <a:r>
              <a:rPr lang="en-US" sz="3200" dirty="0" smtClean="0"/>
              <a:t> endothelial cells </a:t>
            </a:r>
            <a:endParaRPr lang="en-US" sz="3200" dirty="0"/>
          </a:p>
        </p:txBody>
      </p:sp>
      <p:sp>
        <p:nvSpPr>
          <p:cNvPr id="38" name="Freeform: Shape 165">
            <a:extLst>
              <a:ext uri="{FF2B5EF4-FFF2-40B4-BE49-F238E27FC236}">
                <a16:creationId xmlns:a16="http://schemas.microsoft.com/office/drawing/2014/main" id="{CCD12D01-854C-456E-BF36-9D55F7F5B731}"/>
              </a:ext>
            </a:extLst>
          </p:cNvPr>
          <p:cNvSpPr/>
          <p:nvPr/>
        </p:nvSpPr>
        <p:spPr>
          <a:xfrm>
            <a:off x="10959152" y="4497386"/>
            <a:ext cx="1232847" cy="2360614"/>
          </a:xfrm>
          <a:custGeom>
            <a:avLst/>
            <a:gdLst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686716 w 4246481"/>
              <a:gd name="connsiteY490" fmla="*/ 2353928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801016 w 4246481"/>
              <a:gd name="connsiteY490" fmla="*/ 2579670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801016 w 4246481"/>
              <a:gd name="connsiteY489" fmla="*/ 257967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55296 w 4246481"/>
              <a:gd name="connsiteY489" fmla="*/ 252252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489424 w 4246481"/>
              <a:gd name="connsiteY51" fmla="*/ 2530435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03712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4246481" h="4248240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 w="4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233" y="271421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9600" dirty="0" err="1" smtClean="0"/>
              <a:t>conclution</a:t>
            </a:r>
            <a:endParaRPr lang="en-US" sz="9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E84BC-1A61-4F7A-AF68-B418D9BDD1C3}"/>
              </a:ext>
            </a:extLst>
          </p:cNvPr>
          <p:cNvGrpSpPr/>
          <p:nvPr/>
        </p:nvGrpSpPr>
        <p:grpSpPr>
          <a:xfrm>
            <a:off x="9732137" y="733036"/>
            <a:ext cx="2053695" cy="5839205"/>
            <a:chOff x="9855906" y="1144710"/>
            <a:chExt cx="1908906" cy="542753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59497A-8904-4F5F-A887-261BDB90F41A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3B5912-2454-4674-8CCF-5FFDA6538235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B608774-2376-437D-A016-399B04D4D23E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793455-087B-4B35-958A-43A39282579F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524778-2599-4C32-8F3F-EFAA7FABA209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E477B16-2428-4DC0-9408-F0524FE5F7DB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601572-1DDD-46CE-B441-59A0BFBC3686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27027D-17F0-41CC-AA4E-116C4062959D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99D4C7-8BE3-458D-8D9B-E8FEC8962A5E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57180A-B953-4A7A-81F7-9EBA0A55D514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412C01-F8FF-462C-BED9-B8F82FB92575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09089-9C60-4037-AB4A-6613550DCEE4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1A26E1-E976-4DC3-B8A7-1786B359905D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EC6C0B-B462-4444-B086-0A7E507D6B6A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F2BC21-CDBF-4555-9EA4-FE9E5A7A6EED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B6867-1AC7-4388-9F31-5E20F77ABB9B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6CEA81-F6A5-418F-9661-27A6674780A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363668-E29E-4CC2-BF82-4F9B5C933341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4C9B37-95FC-48FA-ACC9-79C633D00095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594BD9-8781-4B6E-87E8-B476949AC273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7C2800-9F7E-4D31-B8F6-6B0A9BE5E6EC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36B2A4-8314-4F78-AA5D-EBA7C2BDDFF1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9E54B4-ABF6-4247-967C-F0BE8EAB8EAB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85383B-554E-48FF-8B71-91330EA4BCD8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0D435A-AA0F-4215-B472-D7F097E2AEF2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3B8A4F7-D6CA-41C1-B1EF-CE9BB3A1BB91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80">
            <a:extLst>
              <a:ext uri="{FF2B5EF4-FFF2-40B4-BE49-F238E27FC236}">
                <a16:creationId xmlns:a16="http://schemas.microsoft.com/office/drawing/2014/main" id="{6B93E172-4E9F-4510-800D-D12FEE21768E}"/>
              </a:ext>
            </a:extLst>
          </p:cNvPr>
          <p:cNvGrpSpPr/>
          <p:nvPr/>
        </p:nvGrpSpPr>
        <p:grpSpPr>
          <a:xfrm>
            <a:off x="826290" y="4022593"/>
            <a:ext cx="2652566" cy="496506"/>
            <a:chOff x="2079596" y="4282215"/>
            <a:chExt cx="3303213" cy="49650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E39206F-BC25-4208-BB4C-B13F7D12AB57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F78BE1-7063-40D6-AA90-60D91AD53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1" name="Group 83">
            <a:extLst>
              <a:ext uri="{FF2B5EF4-FFF2-40B4-BE49-F238E27FC236}">
                <a16:creationId xmlns:a16="http://schemas.microsoft.com/office/drawing/2014/main" id="{32E78359-3F3B-4CC5-948F-5F7D10885059}"/>
              </a:ext>
            </a:extLst>
          </p:cNvPr>
          <p:cNvGrpSpPr/>
          <p:nvPr/>
        </p:nvGrpSpPr>
        <p:grpSpPr>
          <a:xfrm>
            <a:off x="4189863" y="3848670"/>
            <a:ext cx="2935811" cy="670430"/>
            <a:chOff x="1943635" y="4336806"/>
            <a:chExt cx="3439173" cy="441915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423DA7D-33FB-465E-834F-0A72FFCD2751}"/>
                </a:ext>
              </a:extLst>
            </p:cNvPr>
            <p:cNvSpPr txBox="1"/>
            <p:nvPr/>
          </p:nvSpPr>
          <p:spPr>
            <a:xfrm>
              <a:off x="1943635" y="4336806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4" name="Group 87">
            <a:extLst>
              <a:ext uri="{FF2B5EF4-FFF2-40B4-BE49-F238E27FC236}">
                <a16:creationId xmlns:a16="http://schemas.microsoft.com/office/drawing/2014/main" id="{B3D9141A-C1EF-4C8E-85F4-E0793241133D}"/>
              </a:ext>
            </a:extLst>
          </p:cNvPr>
          <p:cNvGrpSpPr/>
          <p:nvPr/>
        </p:nvGrpSpPr>
        <p:grpSpPr>
          <a:xfrm>
            <a:off x="763967" y="5096225"/>
            <a:ext cx="5332033" cy="586413"/>
            <a:chOff x="4980628" y="1360115"/>
            <a:chExt cx="2236570" cy="586413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16A1C-D0B1-4086-8D4D-588C00A44AD3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9162AA-CFC7-44E8-9988-59B3A16F0392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76">
            <a:extLst>
              <a:ext uri="{FF2B5EF4-FFF2-40B4-BE49-F238E27FC236}">
                <a16:creationId xmlns:a16="http://schemas.microsoft.com/office/drawing/2014/main" id="{EB6D36CB-8C49-4DF4-B436-733A0B074E7E}"/>
              </a:ext>
            </a:extLst>
          </p:cNvPr>
          <p:cNvGrpSpPr/>
          <p:nvPr/>
        </p:nvGrpSpPr>
        <p:grpSpPr>
          <a:xfrm>
            <a:off x="200203" y="5243385"/>
            <a:ext cx="3167829" cy="1614615"/>
            <a:chOff x="394498" y="4213077"/>
            <a:chExt cx="4289882" cy="2186516"/>
          </a:xfrm>
        </p:grpSpPr>
        <p:sp>
          <p:nvSpPr>
            <p:cNvPr id="78" name="Freeform: Shape 14">
              <a:extLst>
                <a:ext uri="{FF2B5EF4-FFF2-40B4-BE49-F238E27FC236}">
                  <a16:creationId xmlns:a16="http://schemas.microsoft.com/office/drawing/2014/main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5">
              <a:extLst>
                <a:ext uri="{FF2B5EF4-FFF2-40B4-BE49-F238E27FC236}">
                  <a16:creationId xmlns:a16="http://schemas.microsoft.com/office/drawing/2014/main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6">
              <a:extLst>
                <a:ext uri="{FF2B5EF4-FFF2-40B4-BE49-F238E27FC236}">
                  <a16:creationId xmlns:a16="http://schemas.microsoft.com/office/drawing/2014/main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7">
              <a:extLst>
                <a:ext uri="{FF2B5EF4-FFF2-40B4-BE49-F238E27FC236}">
                  <a16:creationId xmlns:a16="http://schemas.microsoft.com/office/drawing/2014/main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8">
              <a:extLst>
                <a:ext uri="{FF2B5EF4-FFF2-40B4-BE49-F238E27FC236}">
                  <a16:creationId xmlns:a16="http://schemas.microsoft.com/office/drawing/2014/main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9">
              <a:extLst>
                <a:ext uri="{FF2B5EF4-FFF2-40B4-BE49-F238E27FC236}">
                  <a16:creationId xmlns:a16="http://schemas.microsoft.com/office/drawing/2014/main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0">
              <a:extLst>
                <a:ext uri="{FF2B5EF4-FFF2-40B4-BE49-F238E27FC236}">
                  <a16:creationId xmlns:a16="http://schemas.microsoft.com/office/drawing/2014/main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1">
              <a:extLst>
                <a:ext uri="{FF2B5EF4-FFF2-40B4-BE49-F238E27FC236}">
                  <a16:creationId xmlns:a16="http://schemas.microsoft.com/office/drawing/2014/main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2">
              <a:extLst>
                <a:ext uri="{FF2B5EF4-FFF2-40B4-BE49-F238E27FC236}">
                  <a16:creationId xmlns:a16="http://schemas.microsoft.com/office/drawing/2014/main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3">
              <a:extLst>
                <a:ext uri="{FF2B5EF4-FFF2-40B4-BE49-F238E27FC236}">
                  <a16:creationId xmlns:a16="http://schemas.microsoft.com/office/drawing/2014/main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4">
              <a:extLst>
                <a:ext uri="{FF2B5EF4-FFF2-40B4-BE49-F238E27FC236}">
                  <a16:creationId xmlns:a16="http://schemas.microsoft.com/office/drawing/2014/main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5">
              <a:extLst>
                <a:ext uri="{FF2B5EF4-FFF2-40B4-BE49-F238E27FC236}">
                  <a16:creationId xmlns:a16="http://schemas.microsoft.com/office/drawing/2014/main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6">
              <a:extLst>
                <a:ext uri="{FF2B5EF4-FFF2-40B4-BE49-F238E27FC236}">
                  <a16:creationId xmlns:a16="http://schemas.microsoft.com/office/drawing/2014/main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7">
              <a:extLst>
                <a:ext uri="{FF2B5EF4-FFF2-40B4-BE49-F238E27FC236}">
                  <a16:creationId xmlns:a16="http://schemas.microsoft.com/office/drawing/2014/main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8">
              <a:extLst>
                <a:ext uri="{FF2B5EF4-FFF2-40B4-BE49-F238E27FC236}">
                  <a16:creationId xmlns:a16="http://schemas.microsoft.com/office/drawing/2014/main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9">
              <a:extLst>
                <a:ext uri="{FF2B5EF4-FFF2-40B4-BE49-F238E27FC236}">
                  <a16:creationId xmlns:a16="http://schemas.microsoft.com/office/drawing/2014/main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30">
              <a:extLst>
                <a:ext uri="{FF2B5EF4-FFF2-40B4-BE49-F238E27FC236}">
                  <a16:creationId xmlns:a16="http://schemas.microsoft.com/office/drawing/2014/main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105">
            <a:extLst>
              <a:ext uri="{FF2B5EF4-FFF2-40B4-BE49-F238E27FC236}">
                <a16:creationId xmlns:a16="http://schemas.microsoft.com/office/drawing/2014/main" id="{7816BB40-A828-45DF-ABFA-F61F32E97DD7}"/>
              </a:ext>
            </a:extLst>
          </p:cNvPr>
          <p:cNvGrpSpPr/>
          <p:nvPr/>
        </p:nvGrpSpPr>
        <p:grpSpPr>
          <a:xfrm>
            <a:off x="368490" y="261052"/>
            <a:ext cx="1474374" cy="2065891"/>
            <a:chOff x="4319603" y="1262897"/>
            <a:chExt cx="3719773" cy="5366298"/>
          </a:xfrm>
        </p:grpSpPr>
        <p:sp>
          <p:nvSpPr>
            <p:cNvPr id="107" name="Graphic 193">
              <a:extLst>
                <a:ext uri="{FF2B5EF4-FFF2-40B4-BE49-F238E27FC236}">
                  <a16:creationId xmlns:a16="http://schemas.microsoft.com/office/drawing/2014/main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86">
              <a:extLst>
                <a:ext uri="{FF2B5EF4-FFF2-40B4-BE49-F238E27FC236}">
                  <a16:creationId xmlns:a16="http://schemas.microsoft.com/office/drawing/2014/main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87">
              <a:extLst>
                <a:ext uri="{FF2B5EF4-FFF2-40B4-BE49-F238E27FC236}">
                  <a16:creationId xmlns:a16="http://schemas.microsoft.com/office/drawing/2014/main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88">
              <a:extLst>
                <a:ext uri="{FF2B5EF4-FFF2-40B4-BE49-F238E27FC236}">
                  <a16:creationId xmlns:a16="http://schemas.microsoft.com/office/drawing/2014/main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89">
              <a:extLst>
                <a:ext uri="{FF2B5EF4-FFF2-40B4-BE49-F238E27FC236}">
                  <a16:creationId xmlns:a16="http://schemas.microsoft.com/office/drawing/2014/main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39" name="Freeform: Shape 117">
                <a:extLst>
                  <a:ext uri="{FF2B5EF4-FFF2-40B4-BE49-F238E27FC236}">
                    <a16:creationId xmlns:a16="http://schemas.microsoft.com/office/drawing/2014/main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18">
                <a:extLst>
                  <a:ext uri="{FF2B5EF4-FFF2-40B4-BE49-F238E27FC236}">
                    <a16:creationId xmlns:a16="http://schemas.microsoft.com/office/drawing/2014/main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90">
              <a:extLst>
                <a:ext uri="{FF2B5EF4-FFF2-40B4-BE49-F238E27FC236}">
                  <a16:creationId xmlns:a16="http://schemas.microsoft.com/office/drawing/2014/main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91">
              <a:extLst>
                <a:ext uri="{FF2B5EF4-FFF2-40B4-BE49-F238E27FC236}">
                  <a16:creationId xmlns:a16="http://schemas.microsoft.com/office/drawing/2014/main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92">
              <a:extLst>
                <a:ext uri="{FF2B5EF4-FFF2-40B4-BE49-F238E27FC236}">
                  <a16:creationId xmlns:a16="http://schemas.microsoft.com/office/drawing/2014/main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93">
              <a:extLst>
                <a:ext uri="{FF2B5EF4-FFF2-40B4-BE49-F238E27FC236}">
                  <a16:creationId xmlns:a16="http://schemas.microsoft.com/office/drawing/2014/main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94">
              <a:extLst>
                <a:ext uri="{FF2B5EF4-FFF2-40B4-BE49-F238E27FC236}">
                  <a16:creationId xmlns:a16="http://schemas.microsoft.com/office/drawing/2014/main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95">
              <a:extLst>
                <a:ext uri="{FF2B5EF4-FFF2-40B4-BE49-F238E27FC236}">
                  <a16:creationId xmlns:a16="http://schemas.microsoft.com/office/drawing/2014/main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96">
              <a:extLst>
                <a:ext uri="{FF2B5EF4-FFF2-40B4-BE49-F238E27FC236}">
                  <a16:creationId xmlns:a16="http://schemas.microsoft.com/office/drawing/2014/main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97">
              <a:extLst>
                <a:ext uri="{FF2B5EF4-FFF2-40B4-BE49-F238E27FC236}">
                  <a16:creationId xmlns:a16="http://schemas.microsoft.com/office/drawing/2014/main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98">
              <a:extLst>
                <a:ext uri="{FF2B5EF4-FFF2-40B4-BE49-F238E27FC236}">
                  <a16:creationId xmlns:a16="http://schemas.microsoft.com/office/drawing/2014/main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99">
              <a:extLst>
                <a:ext uri="{FF2B5EF4-FFF2-40B4-BE49-F238E27FC236}">
                  <a16:creationId xmlns:a16="http://schemas.microsoft.com/office/drawing/2014/main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00">
              <a:extLst>
                <a:ext uri="{FF2B5EF4-FFF2-40B4-BE49-F238E27FC236}">
                  <a16:creationId xmlns:a16="http://schemas.microsoft.com/office/drawing/2014/main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01">
              <a:extLst>
                <a:ext uri="{FF2B5EF4-FFF2-40B4-BE49-F238E27FC236}">
                  <a16:creationId xmlns:a16="http://schemas.microsoft.com/office/drawing/2014/main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Chord 87">
              <a:extLst>
                <a:ext uri="{FF2B5EF4-FFF2-40B4-BE49-F238E27FC236}">
                  <a16:creationId xmlns:a16="http://schemas.microsoft.com/office/drawing/2014/main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03">
              <a:extLst>
                <a:ext uri="{FF2B5EF4-FFF2-40B4-BE49-F238E27FC236}">
                  <a16:creationId xmlns:a16="http://schemas.microsoft.com/office/drawing/2014/main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34" name="Freeform: Shape 112">
                <a:extLst>
                  <a:ext uri="{FF2B5EF4-FFF2-40B4-BE49-F238E27FC236}">
                    <a16:creationId xmlns:a16="http://schemas.microsoft.com/office/drawing/2014/main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13">
                <a:extLst>
                  <a:ext uri="{FF2B5EF4-FFF2-40B4-BE49-F238E27FC236}">
                    <a16:creationId xmlns:a16="http://schemas.microsoft.com/office/drawing/2014/main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14">
                <a:extLst>
                  <a:ext uri="{FF2B5EF4-FFF2-40B4-BE49-F238E27FC236}">
                    <a16:creationId xmlns:a16="http://schemas.microsoft.com/office/drawing/2014/main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15">
                <a:extLst>
                  <a:ext uri="{FF2B5EF4-FFF2-40B4-BE49-F238E27FC236}">
                    <a16:creationId xmlns:a16="http://schemas.microsoft.com/office/drawing/2014/main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16">
                <a:extLst>
                  <a:ext uri="{FF2B5EF4-FFF2-40B4-BE49-F238E27FC236}">
                    <a16:creationId xmlns:a16="http://schemas.microsoft.com/office/drawing/2014/main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oup 104">
              <a:extLst>
                <a:ext uri="{FF2B5EF4-FFF2-40B4-BE49-F238E27FC236}">
                  <a16:creationId xmlns:a16="http://schemas.microsoft.com/office/drawing/2014/main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32" name="Freeform: Shape 110">
                <a:extLst>
                  <a:ext uri="{FF2B5EF4-FFF2-40B4-BE49-F238E27FC236}">
                    <a16:creationId xmlns:a16="http://schemas.microsoft.com/office/drawing/2014/main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11">
                <a:extLst>
                  <a:ext uri="{FF2B5EF4-FFF2-40B4-BE49-F238E27FC236}">
                    <a16:creationId xmlns:a16="http://schemas.microsoft.com/office/drawing/2014/main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7" name="Freeform: Shape 105">
              <a:extLst>
                <a:ext uri="{FF2B5EF4-FFF2-40B4-BE49-F238E27FC236}">
                  <a16:creationId xmlns:a16="http://schemas.microsoft.com/office/drawing/2014/main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0" name="Group 106">
              <a:extLst>
                <a:ext uri="{FF2B5EF4-FFF2-40B4-BE49-F238E27FC236}">
                  <a16:creationId xmlns:a16="http://schemas.microsoft.com/office/drawing/2014/main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29" name="Freeform: Shape 107">
                <a:extLst>
                  <a:ext uri="{FF2B5EF4-FFF2-40B4-BE49-F238E27FC236}">
                    <a16:creationId xmlns:a16="http://schemas.microsoft.com/office/drawing/2014/main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: Shape 108">
                <a:extLst>
                  <a:ext uri="{FF2B5EF4-FFF2-40B4-BE49-F238E27FC236}">
                    <a16:creationId xmlns:a16="http://schemas.microsoft.com/office/drawing/2014/main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: Shape 109">
                <a:extLst>
                  <a:ext uri="{FF2B5EF4-FFF2-40B4-BE49-F238E27FC236}">
                    <a16:creationId xmlns:a16="http://schemas.microsoft.com/office/drawing/2014/main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65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A0BEF-587B-4A93-80CD-8999022E5E6D}"/>
              </a:ext>
            </a:extLst>
          </p:cNvPr>
          <p:cNvGrpSpPr/>
          <p:nvPr/>
        </p:nvGrpSpPr>
        <p:grpSpPr>
          <a:xfrm>
            <a:off x="1757356" y="2409769"/>
            <a:ext cx="1143794" cy="2010733"/>
            <a:chOff x="4871870" y="1763729"/>
            <a:chExt cx="2448272" cy="4303935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D4BC684C-041F-4B88-9CF0-ECE0DDA3532B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9B4A4720-3BBC-4B27-BC9F-959A89549DB8}"/>
                  </a:ext>
                </a:extLst>
              </p:cNvPr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20F8CC13-EFAD-45FD-BA3E-7E5207421F92}"/>
                  </a:ext>
                </a:extLst>
              </p:cNvPr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42CD73E-6103-4AEA-A445-1D2B0CCB0F05}"/>
                  </a:ext>
                </a:extLst>
              </p:cNvPr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CD9D617B-7D93-48B9-ADD1-FB24762646B2}"/>
                    </a:ext>
                  </a:extLst>
                </p:cNvPr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04CCA352-6596-4EE3-BCF8-248E86B334BF}"/>
                    </a:ext>
                  </a:extLst>
                </p:cNvPr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7" name="Picture Placeholder 2">
              <a:extLst>
                <a:ext uri="{FF2B5EF4-FFF2-40B4-BE49-F238E27FC236}">
                  <a16:creationId xmlns:a16="http://schemas.microsoft.com/office/drawing/2014/main" id="{77EB584B-0620-49F6-9167-284CAC6C356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46" name="Heart 45">
            <a:extLst>
              <a:ext uri="{FF2B5EF4-FFF2-40B4-BE49-F238E27FC236}">
                <a16:creationId xmlns:a16="http://schemas.microsoft.com/office/drawing/2014/main" id="{0D61234A-9078-497B-B44F-C85C29220E10}"/>
              </a:ext>
            </a:extLst>
          </p:cNvPr>
          <p:cNvSpPr/>
          <p:nvPr/>
        </p:nvSpPr>
        <p:spPr>
          <a:xfrm>
            <a:off x="1899454" y="2978692"/>
            <a:ext cx="874316" cy="874316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CEE53-7F4A-4984-ADDF-72E44539565F}"/>
              </a:ext>
            </a:extLst>
          </p:cNvPr>
          <p:cNvSpPr/>
          <p:nvPr/>
        </p:nvSpPr>
        <p:spPr>
          <a:xfrm rot="16200000">
            <a:off x="1499930" y="5979380"/>
            <a:ext cx="164592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FF1C3E-318E-4D13-BF8C-EB8A9AABF41D}"/>
              </a:ext>
            </a:extLst>
          </p:cNvPr>
          <p:cNvSpPr/>
          <p:nvPr/>
        </p:nvSpPr>
        <p:spPr>
          <a:xfrm rot="16200000">
            <a:off x="2061821" y="3108294"/>
            <a:ext cx="522150" cy="5221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8B4D6C70-F433-47A4-A279-102747793736}"/>
              </a:ext>
            </a:extLst>
          </p:cNvPr>
          <p:cNvSpPr>
            <a:spLocks/>
          </p:cNvSpPr>
          <p:nvPr/>
        </p:nvSpPr>
        <p:spPr bwMode="auto">
          <a:xfrm>
            <a:off x="1063474" y="3837822"/>
            <a:ext cx="2527532" cy="1488821"/>
          </a:xfrm>
          <a:custGeom>
            <a:avLst/>
            <a:gdLst/>
            <a:ahLst/>
            <a:cxnLst/>
            <a:rect l="l" t="t" r="r" b="b"/>
            <a:pathLst>
              <a:path w="1255887" h="739769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2C5C9A3E-99C9-4205-B483-5AB38D9831DC}"/>
              </a:ext>
            </a:extLst>
          </p:cNvPr>
          <p:cNvSpPr>
            <a:spLocks/>
          </p:cNvSpPr>
          <p:nvPr/>
        </p:nvSpPr>
        <p:spPr bwMode="auto">
          <a:xfrm>
            <a:off x="842914" y="1864093"/>
            <a:ext cx="2959964" cy="1980369"/>
          </a:xfrm>
          <a:custGeom>
            <a:avLst/>
            <a:gdLst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5638 w 1608138"/>
              <a:gd name="connsiteY49" fmla="*/ 14288 h 1075928"/>
              <a:gd name="connsiteX50" fmla="*/ 658813 w 1608138"/>
              <a:gd name="connsiteY50" fmla="*/ 19050 h 1075928"/>
              <a:gd name="connsiteX51" fmla="*/ 663575 w 1608138"/>
              <a:gd name="connsiteY51" fmla="*/ 25400 h 1075928"/>
              <a:gd name="connsiteX52" fmla="*/ 676275 w 1608138"/>
              <a:gd name="connsiteY52" fmla="*/ 53975 h 1075928"/>
              <a:gd name="connsiteX53" fmla="*/ 676275 w 1608138"/>
              <a:gd name="connsiteY53" fmla="*/ 85725 h 1075928"/>
              <a:gd name="connsiteX54" fmla="*/ 666750 w 1608138"/>
              <a:gd name="connsiteY54" fmla="*/ 114300 h 1075928"/>
              <a:gd name="connsiteX55" fmla="*/ 649288 w 1608138"/>
              <a:gd name="connsiteY55" fmla="*/ 138113 h 1075928"/>
              <a:gd name="connsiteX56" fmla="*/ 617538 w 1608138"/>
              <a:gd name="connsiteY56" fmla="*/ 149225 h 1075928"/>
              <a:gd name="connsiteX57" fmla="*/ 585788 w 1608138"/>
              <a:gd name="connsiteY57" fmla="*/ 149225 h 1075928"/>
              <a:gd name="connsiteX58" fmla="*/ 550863 w 1608138"/>
              <a:gd name="connsiteY58" fmla="*/ 141288 h 1075928"/>
              <a:gd name="connsiteX59" fmla="*/ 517525 w 1608138"/>
              <a:gd name="connsiteY59" fmla="*/ 131763 h 1075928"/>
              <a:gd name="connsiteX60" fmla="*/ 479425 w 1608138"/>
              <a:gd name="connsiteY60" fmla="*/ 128588 h 1075928"/>
              <a:gd name="connsiteX61" fmla="*/ 441325 w 1608138"/>
              <a:gd name="connsiteY61" fmla="*/ 131763 h 1075928"/>
              <a:gd name="connsiteX62" fmla="*/ 360363 w 1608138"/>
              <a:gd name="connsiteY62" fmla="*/ 158750 h 1075928"/>
              <a:gd name="connsiteX63" fmla="*/ 292100 w 1608138"/>
              <a:gd name="connsiteY63" fmla="*/ 198438 h 1075928"/>
              <a:gd name="connsiteX64" fmla="*/ 231775 w 1608138"/>
              <a:gd name="connsiteY64" fmla="*/ 250825 h 1075928"/>
              <a:gd name="connsiteX65" fmla="*/ 182563 w 1608138"/>
              <a:gd name="connsiteY65" fmla="*/ 307975 h 1075928"/>
              <a:gd name="connsiteX66" fmla="*/ 141288 w 1608138"/>
              <a:gd name="connsiteY66" fmla="*/ 377825 h 1075928"/>
              <a:gd name="connsiteX67" fmla="*/ 109538 w 1608138"/>
              <a:gd name="connsiteY67" fmla="*/ 455613 h 1075928"/>
              <a:gd name="connsiteX68" fmla="*/ 98425 w 1608138"/>
              <a:gd name="connsiteY68" fmla="*/ 512763 h 1075928"/>
              <a:gd name="connsiteX69" fmla="*/ 92075 w 1608138"/>
              <a:gd name="connsiteY69" fmla="*/ 576263 h 1075928"/>
              <a:gd name="connsiteX70" fmla="*/ 95250 w 1608138"/>
              <a:gd name="connsiteY70" fmla="*/ 642938 h 1075928"/>
              <a:gd name="connsiteX71" fmla="*/ 101600 w 1608138"/>
              <a:gd name="connsiteY71" fmla="*/ 709613 h 1075928"/>
              <a:gd name="connsiteX72" fmla="*/ 109538 w 1608138"/>
              <a:gd name="connsiteY72" fmla="*/ 773113 h 1075928"/>
              <a:gd name="connsiteX73" fmla="*/ 123825 w 1608138"/>
              <a:gd name="connsiteY73" fmla="*/ 825500 h 1075928"/>
              <a:gd name="connsiteX74" fmla="*/ 161925 w 1608138"/>
              <a:gd name="connsiteY74" fmla="*/ 928688 h 1075928"/>
              <a:gd name="connsiteX75" fmla="*/ 207963 w 1608138"/>
              <a:gd name="connsiteY75" fmla="*/ 1030288 h 1075928"/>
              <a:gd name="connsiteX76" fmla="*/ 230783 w 1608138"/>
              <a:gd name="connsiteY76" fmla="*/ 1075928 h 1075928"/>
              <a:gd name="connsiteX77" fmla="*/ 119823 w 1608138"/>
              <a:gd name="connsiteY77" fmla="*/ 1075928 h 1075928"/>
              <a:gd name="connsiteX78" fmla="*/ 101600 w 1608138"/>
              <a:gd name="connsiteY78" fmla="*/ 1038225 h 1075928"/>
              <a:gd name="connsiteX79" fmla="*/ 60325 w 1608138"/>
              <a:gd name="connsiteY79" fmla="*/ 938213 h 1075928"/>
              <a:gd name="connsiteX80" fmla="*/ 28575 w 1608138"/>
              <a:gd name="connsiteY80" fmla="*/ 830263 h 1075928"/>
              <a:gd name="connsiteX81" fmla="*/ 14288 w 1608138"/>
              <a:gd name="connsiteY81" fmla="*/ 769938 h 1075928"/>
              <a:gd name="connsiteX82" fmla="*/ 6350 w 1608138"/>
              <a:gd name="connsiteY82" fmla="*/ 700088 h 1075928"/>
              <a:gd name="connsiteX83" fmla="*/ 0 w 1608138"/>
              <a:gd name="connsiteY83" fmla="*/ 628650 h 1075928"/>
              <a:gd name="connsiteX84" fmla="*/ 0 w 1608138"/>
              <a:gd name="connsiteY84" fmla="*/ 554038 h 1075928"/>
              <a:gd name="connsiteX85" fmla="*/ 9525 w 1608138"/>
              <a:gd name="connsiteY85" fmla="*/ 487363 h 1075928"/>
              <a:gd name="connsiteX86" fmla="*/ 23813 w 1608138"/>
              <a:gd name="connsiteY86" fmla="*/ 423863 h 1075928"/>
              <a:gd name="connsiteX87" fmla="*/ 52388 w 1608138"/>
              <a:gd name="connsiteY87" fmla="*/ 342900 h 1075928"/>
              <a:gd name="connsiteX88" fmla="*/ 95250 w 1608138"/>
              <a:gd name="connsiteY88" fmla="*/ 271463 h 1075928"/>
              <a:gd name="connsiteX89" fmla="*/ 144463 w 1608138"/>
              <a:gd name="connsiteY89" fmla="*/ 204788 h 1075928"/>
              <a:gd name="connsiteX90" fmla="*/ 204788 w 1608138"/>
              <a:gd name="connsiteY90" fmla="*/ 146050 h 1075928"/>
              <a:gd name="connsiteX91" fmla="*/ 271463 w 1608138"/>
              <a:gd name="connsiteY91" fmla="*/ 96838 h 1075928"/>
              <a:gd name="connsiteX92" fmla="*/ 346075 w 1608138"/>
              <a:gd name="connsiteY92" fmla="*/ 63500 h 1075928"/>
              <a:gd name="connsiteX93" fmla="*/ 395288 w 1608138"/>
              <a:gd name="connsiteY93" fmla="*/ 49213 h 1075928"/>
              <a:gd name="connsiteX94" fmla="*/ 447675 w 1608138"/>
              <a:gd name="connsiteY94" fmla="*/ 36513 h 1075928"/>
              <a:gd name="connsiteX95" fmla="*/ 500063 w 1608138"/>
              <a:gd name="connsiteY95" fmla="*/ 28575 h 1075928"/>
              <a:gd name="connsiteX96" fmla="*/ 549275 w 1608138"/>
              <a:gd name="connsiteY96" fmla="*/ 17463 h 1075928"/>
              <a:gd name="connsiteX97" fmla="*/ 595313 w 1608138"/>
              <a:gd name="connsiteY97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2463 w 1608138"/>
              <a:gd name="connsiteY48" fmla="*/ 14288 h 1075928"/>
              <a:gd name="connsiteX49" fmla="*/ 658813 w 1608138"/>
              <a:gd name="connsiteY49" fmla="*/ 19050 h 1075928"/>
              <a:gd name="connsiteX50" fmla="*/ 663575 w 1608138"/>
              <a:gd name="connsiteY50" fmla="*/ 25400 h 1075928"/>
              <a:gd name="connsiteX51" fmla="*/ 676275 w 1608138"/>
              <a:gd name="connsiteY51" fmla="*/ 53975 h 1075928"/>
              <a:gd name="connsiteX52" fmla="*/ 676275 w 1608138"/>
              <a:gd name="connsiteY52" fmla="*/ 85725 h 1075928"/>
              <a:gd name="connsiteX53" fmla="*/ 666750 w 1608138"/>
              <a:gd name="connsiteY53" fmla="*/ 114300 h 1075928"/>
              <a:gd name="connsiteX54" fmla="*/ 649288 w 1608138"/>
              <a:gd name="connsiteY54" fmla="*/ 138113 h 1075928"/>
              <a:gd name="connsiteX55" fmla="*/ 617538 w 1608138"/>
              <a:gd name="connsiteY55" fmla="*/ 149225 h 1075928"/>
              <a:gd name="connsiteX56" fmla="*/ 585788 w 1608138"/>
              <a:gd name="connsiteY56" fmla="*/ 149225 h 1075928"/>
              <a:gd name="connsiteX57" fmla="*/ 550863 w 1608138"/>
              <a:gd name="connsiteY57" fmla="*/ 141288 h 1075928"/>
              <a:gd name="connsiteX58" fmla="*/ 517525 w 1608138"/>
              <a:gd name="connsiteY58" fmla="*/ 131763 h 1075928"/>
              <a:gd name="connsiteX59" fmla="*/ 479425 w 1608138"/>
              <a:gd name="connsiteY59" fmla="*/ 128588 h 1075928"/>
              <a:gd name="connsiteX60" fmla="*/ 441325 w 1608138"/>
              <a:gd name="connsiteY60" fmla="*/ 131763 h 1075928"/>
              <a:gd name="connsiteX61" fmla="*/ 360363 w 1608138"/>
              <a:gd name="connsiteY61" fmla="*/ 158750 h 1075928"/>
              <a:gd name="connsiteX62" fmla="*/ 292100 w 1608138"/>
              <a:gd name="connsiteY62" fmla="*/ 198438 h 1075928"/>
              <a:gd name="connsiteX63" fmla="*/ 231775 w 1608138"/>
              <a:gd name="connsiteY63" fmla="*/ 250825 h 1075928"/>
              <a:gd name="connsiteX64" fmla="*/ 182563 w 1608138"/>
              <a:gd name="connsiteY64" fmla="*/ 307975 h 1075928"/>
              <a:gd name="connsiteX65" fmla="*/ 141288 w 1608138"/>
              <a:gd name="connsiteY65" fmla="*/ 377825 h 1075928"/>
              <a:gd name="connsiteX66" fmla="*/ 109538 w 1608138"/>
              <a:gd name="connsiteY66" fmla="*/ 455613 h 1075928"/>
              <a:gd name="connsiteX67" fmla="*/ 98425 w 1608138"/>
              <a:gd name="connsiteY67" fmla="*/ 512763 h 1075928"/>
              <a:gd name="connsiteX68" fmla="*/ 92075 w 1608138"/>
              <a:gd name="connsiteY68" fmla="*/ 576263 h 1075928"/>
              <a:gd name="connsiteX69" fmla="*/ 95250 w 1608138"/>
              <a:gd name="connsiteY69" fmla="*/ 642938 h 1075928"/>
              <a:gd name="connsiteX70" fmla="*/ 101600 w 1608138"/>
              <a:gd name="connsiteY70" fmla="*/ 709613 h 1075928"/>
              <a:gd name="connsiteX71" fmla="*/ 109538 w 1608138"/>
              <a:gd name="connsiteY71" fmla="*/ 773113 h 1075928"/>
              <a:gd name="connsiteX72" fmla="*/ 123825 w 1608138"/>
              <a:gd name="connsiteY72" fmla="*/ 825500 h 1075928"/>
              <a:gd name="connsiteX73" fmla="*/ 161925 w 1608138"/>
              <a:gd name="connsiteY73" fmla="*/ 928688 h 1075928"/>
              <a:gd name="connsiteX74" fmla="*/ 207963 w 1608138"/>
              <a:gd name="connsiteY74" fmla="*/ 1030288 h 1075928"/>
              <a:gd name="connsiteX75" fmla="*/ 230783 w 1608138"/>
              <a:gd name="connsiteY75" fmla="*/ 1075928 h 1075928"/>
              <a:gd name="connsiteX76" fmla="*/ 119823 w 1608138"/>
              <a:gd name="connsiteY76" fmla="*/ 1075928 h 1075928"/>
              <a:gd name="connsiteX77" fmla="*/ 101600 w 1608138"/>
              <a:gd name="connsiteY77" fmla="*/ 1038225 h 1075928"/>
              <a:gd name="connsiteX78" fmla="*/ 60325 w 1608138"/>
              <a:gd name="connsiteY78" fmla="*/ 938213 h 1075928"/>
              <a:gd name="connsiteX79" fmla="*/ 28575 w 1608138"/>
              <a:gd name="connsiteY79" fmla="*/ 830263 h 1075928"/>
              <a:gd name="connsiteX80" fmla="*/ 14288 w 1608138"/>
              <a:gd name="connsiteY80" fmla="*/ 769938 h 1075928"/>
              <a:gd name="connsiteX81" fmla="*/ 6350 w 1608138"/>
              <a:gd name="connsiteY81" fmla="*/ 700088 h 1075928"/>
              <a:gd name="connsiteX82" fmla="*/ 0 w 1608138"/>
              <a:gd name="connsiteY82" fmla="*/ 628650 h 1075928"/>
              <a:gd name="connsiteX83" fmla="*/ 0 w 1608138"/>
              <a:gd name="connsiteY83" fmla="*/ 554038 h 1075928"/>
              <a:gd name="connsiteX84" fmla="*/ 9525 w 1608138"/>
              <a:gd name="connsiteY84" fmla="*/ 487363 h 1075928"/>
              <a:gd name="connsiteX85" fmla="*/ 23813 w 1608138"/>
              <a:gd name="connsiteY85" fmla="*/ 423863 h 1075928"/>
              <a:gd name="connsiteX86" fmla="*/ 52388 w 1608138"/>
              <a:gd name="connsiteY86" fmla="*/ 342900 h 1075928"/>
              <a:gd name="connsiteX87" fmla="*/ 95250 w 1608138"/>
              <a:gd name="connsiteY87" fmla="*/ 271463 h 1075928"/>
              <a:gd name="connsiteX88" fmla="*/ 144463 w 1608138"/>
              <a:gd name="connsiteY88" fmla="*/ 204788 h 1075928"/>
              <a:gd name="connsiteX89" fmla="*/ 204788 w 1608138"/>
              <a:gd name="connsiteY89" fmla="*/ 146050 h 1075928"/>
              <a:gd name="connsiteX90" fmla="*/ 271463 w 1608138"/>
              <a:gd name="connsiteY90" fmla="*/ 96838 h 1075928"/>
              <a:gd name="connsiteX91" fmla="*/ 346075 w 1608138"/>
              <a:gd name="connsiteY91" fmla="*/ 63500 h 1075928"/>
              <a:gd name="connsiteX92" fmla="*/ 395288 w 1608138"/>
              <a:gd name="connsiteY92" fmla="*/ 49213 h 1075928"/>
              <a:gd name="connsiteX93" fmla="*/ 447675 w 1608138"/>
              <a:gd name="connsiteY93" fmla="*/ 36513 h 1075928"/>
              <a:gd name="connsiteX94" fmla="*/ 500063 w 1608138"/>
              <a:gd name="connsiteY94" fmla="*/ 28575 h 1075928"/>
              <a:gd name="connsiteX95" fmla="*/ 549275 w 1608138"/>
              <a:gd name="connsiteY95" fmla="*/ 17463 h 1075928"/>
              <a:gd name="connsiteX96" fmla="*/ 595313 w 1608138"/>
              <a:gd name="connsiteY96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58813 w 1608138"/>
              <a:gd name="connsiteY48" fmla="*/ 19050 h 1075928"/>
              <a:gd name="connsiteX49" fmla="*/ 663575 w 1608138"/>
              <a:gd name="connsiteY49" fmla="*/ 25400 h 1075928"/>
              <a:gd name="connsiteX50" fmla="*/ 676275 w 1608138"/>
              <a:gd name="connsiteY50" fmla="*/ 53975 h 1075928"/>
              <a:gd name="connsiteX51" fmla="*/ 676275 w 1608138"/>
              <a:gd name="connsiteY51" fmla="*/ 85725 h 1075928"/>
              <a:gd name="connsiteX52" fmla="*/ 666750 w 1608138"/>
              <a:gd name="connsiteY52" fmla="*/ 114300 h 1075928"/>
              <a:gd name="connsiteX53" fmla="*/ 649288 w 1608138"/>
              <a:gd name="connsiteY53" fmla="*/ 138113 h 1075928"/>
              <a:gd name="connsiteX54" fmla="*/ 617538 w 1608138"/>
              <a:gd name="connsiteY54" fmla="*/ 149225 h 1075928"/>
              <a:gd name="connsiteX55" fmla="*/ 585788 w 1608138"/>
              <a:gd name="connsiteY55" fmla="*/ 149225 h 1075928"/>
              <a:gd name="connsiteX56" fmla="*/ 550863 w 1608138"/>
              <a:gd name="connsiteY56" fmla="*/ 141288 h 1075928"/>
              <a:gd name="connsiteX57" fmla="*/ 517525 w 1608138"/>
              <a:gd name="connsiteY57" fmla="*/ 131763 h 1075928"/>
              <a:gd name="connsiteX58" fmla="*/ 479425 w 1608138"/>
              <a:gd name="connsiteY58" fmla="*/ 128588 h 1075928"/>
              <a:gd name="connsiteX59" fmla="*/ 441325 w 1608138"/>
              <a:gd name="connsiteY59" fmla="*/ 131763 h 1075928"/>
              <a:gd name="connsiteX60" fmla="*/ 360363 w 1608138"/>
              <a:gd name="connsiteY60" fmla="*/ 158750 h 1075928"/>
              <a:gd name="connsiteX61" fmla="*/ 292100 w 1608138"/>
              <a:gd name="connsiteY61" fmla="*/ 198438 h 1075928"/>
              <a:gd name="connsiteX62" fmla="*/ 231775 w 1608138"/>
              <a:gd name="connsiteY62" fmla="*/ 250825 h 1075928"/>
              <a:gd name="connsiteX63" fmla="*/ 182563 w 1608138"/>
              <a:gd name="connsiteY63" fmla="*/ 307975 h 1075928"/>
              <a:gd name="connsiteX64" fmla="*/ 141288 w 1608138"/>
              <a:gd name="connsiteY64" fmla="*/ 377825 h 1075928"/>
              <a:gd name="connsiteX65" fmla="*/ 109538 w 1608138"/>
              <a:gd name="connsiteY65" fmla="*/ 455613 h 1075928"/>
              <a:gd name="connsiteX66" fmla="*/ 98425 w 1608138"/>
              <a:gd name="connsiteY66" fmla="*/ 512763 h 1075928"/>
              <a:gd name="connsiteX67" fmla="*/ 92075 w 1608138"/>
              <a:gd name="connsiteY67" fmla="*/ 576263 h 1075928"/>
              <a:gd name="connsiteX68" fmla="*/ 95250 w 1608138"/>
              <a:gd name="connsiteY68" fmla="*/ 642938 h 1075928"/>
              <a:gd name="connsiteX69" fmla="*/ 101600 w 1608138"/>
              <a:gd name="connsiteY69" fmla="*/ 709613 h 1075928"/>
              <a:gd name="connsiteX70" fmla="*/ 109538 w 1608138"/>
              <a:gd name="connsiteY70" fmla="*/ 773113 h 1075928"/>
              <a:gd name="connsiteX71" fmla="*/ 123825 w 1608138"/>
              <a:gd name="connsiteY71" fmla="*/ 825500 h 1075928"/>
              <a:gd name="connsiteX72" fmla="*/ 161925 w 1608138"/>
              <a:gd name="connsiteY72" fmla="*/ 928688 h 1075928"/>
              <a:gd name="connsiteX73" fmla="*/ 207963 w 1608138"/>
              <a:gd name="connsiteY73" fmla="*/ 1030288 h 1075928"/>
              <a:gd name="connsiteX74" fmla="*/ 230783 w 1608138"/>
              <a:gd name="connsiteY74" fmla="*/ 1075928 h 1075928"/>
              <a:gd name="connsiteX75" fmla="*/ 119823 w 1608138"/>
              <a:gd name="connsiteY75" fmla="*/ 1075928 h 1075928"/>
              <a:gd name="connsiteX76" fmla="*/ 101600 w 1608138"/>
              <a:gd name="connsiteY76" fmla="*/ 1038225 h 1075928"/>
              <a:gd name="connsiteX77" fmla="*/ 60325 w 1608138"/>
              <a:gd name="connsiteY77" fmla="*/ 938213 h 1075928"/>
              <a:gd name="connsiteX78" fmla="*/ 28575 w 1608138"/>
              <a:gd name="connsiteY78" fmla="*/ 830263 h 1075928"/>
              <a:gd name="connsiteX79" fmla="*/ 14288 w 1608138"/>
              <a:gd name="connsiteY79" fmla="*/ 769938 h 1075928"/>
              <a:gd name="connsiteX80" fmla="*/ 6350 w 1608138"/>
              <a:gd name="connsiteY80" fmla="*/ 700088 h 1075928"/>
              <a:gd name="connsiteX81" fmla="*/ 0 w 1608138"/>
              <a:gd name="connsiteY81" fmla="*/ 628650 h 1075928"/>
              <a:gd name="connsiteX82" fmla="*/ 0 w 1608138"/>
              <a:gd name="connsiteY82" fmla="*/ 554038 h 1075928"/>
              <a:gd name="connsiteX83" fmla="*/ 9525 w 1608138"/>
              <a:gd name="connsiteY83" fmla="*/ 487363 h 1075928"/>
              <a:gd name="connsiteX84" fmla="*/ 23813 w 1608138"/>
              <a:gd name="connsiteY84" fmla="*/ 423863 h 1075928"/>
              <a:gd name="connsiteX85" fmla="*/ 52388 w 1608138"/>
              <a:gd name="connsiteY85" fmla="*/ 342900 h 1075928"/>
              <a:gd name="connsiteX86" fmla="*/ 95250 w 1608138"/>
              <a:gd name="connsiteY86" fmla="*/ 271463 h 1075928"/>
              <a:gd name="connsiteX87" fmla="*/ 144463 w 1608138"/>
              <a:gd name="connsiteY87" fmla="*/ 204788 h 1075928"/>
              <a:gd name="connsiteX88" fmla="*/ 204788 w 1608138"/>
              <a:gd name="connsiteY88" fmla="*/ 146050 h 1075928"/>
              <a:gd name="connsiteX89" fmla="*/ 271463 w 1608138"/>
              <a:gd name="connsiteY89" fmla="*/ 96838 h 1075928"/>
              <a:gd name="connsiteX90" fmla="*/ 346075 w 1608138"/>
              <a:gd name="connsiteY90" fmla="*/ 63500 h 1075928"/>
              <a:gd name="connsiteX91" fmla="*/ 395288 w 1608138"/>
              <a:gd name="connsiteY91" fmla="*/ 49213 h 1075928"/>
              <a:gd name="connsiteX92" fmla="*/ 447675 w 1608138"/>
              <a:gd name="connsiteY92" fmla="*/ 36513 h 1075928"/>
              <a:gd name="connsiteX93" fmla="*/ 500063 w 1608138"/>
              <a:gd name="connsiteY93" fmla="*/ 28575 h 1075928"/>
              <a:gd name="connsiteX94" fmla="*/ 549275 w 1608138"/>
              <a:gd name="connsiteY94" fmla="*/ 17463 h 1075928"/>
              <a:gd name="connsiteX95" fmla="*/ 595313 w 1608138"/>
              <a:gd name="connsiteY95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49288 w 1608138"/>
              <a:gd name="connsiteY47" fmla="*/ 11113 h 1075928"/>
              <a:gd name="connsiteX48" fmla="*/ 663575 w 1608138"/>
              <a:gd name="connsiteY48" fmla="*/ 25400 h 1075928"/>
              <a:gd name="connsiteX49" fmla="*/ 676275 w 1608138"/>
              <a:gd name="connsiteY49" fmla="*/ 53975 h 1075928"/>
              <a:gd name="connsiteX50" fmla="*/ 676275 w 1608138"/>
              <a:gd name="connsiteY50" fmla="*/ 85725 h 1075928"/>
              <a:gd name="connsiteX51" fmla="*/ 666750 w 1608138"/>
              <a:gd name="connsiteY51" fmla="*/ 114300 h 1075928"/>
              <a:gd name="connsiteX52" fmla="*/ 649288 w 1608138"/>
              <a:gd name="connsiteY52" fmla="*/ 138113 h 1075928"/>
              <a:gd name="connsiteX53" fmla="*/ 617538 w 1608138"/>
              <a:gd name="connsiteY53" fmla="*/ 149225 h 1075928"/>
              <a:gd name="connsiteX54" fmla="*/ 585788 w 1608138"/>
              <a:gd name="connsiteY54" fmla="*/ 149225 h 1075928"/>
              <a:gd name="connsiteX55" fmla="*/ 550863 w 1608138"/>
              <a:gd name="connsiteY55" fmla="*/ 141288 h 1075928"/>
              <a:gd name="connsiteX56" fmla="*/ 517525 w 1608138"/>
              <a:gd name="connsiteY56" fmla="*/ 131763 h 1075928"/>
              <a:gd name="connsiteX57" fmla="*/ 479425 w 1608138"/>
              <a:gd name="connsiteY57" fmla="*/ 128588 h 1075928"/>
              <a:gd name="connsiteX58" fmla="*/ 441325 w 1608138"/>
              <a:gd name="connsiteY58" fmla="*/ 131763 h 1075928"/>
              <a:gd name="connsiteX59" fmla="*/ 360363 w 1608138"/>
              <a:gd name="connsiteY59" fmla="*/ 158750 h 1075928"/>
              <a:gd name="connsiteX60" fmla="*/ 292100 w 1608138"/>
              <a:gd name="connsiteY60" fmla="*/ 198438 h 1075928"/>
              <a:gd name="connsiteX61" fmla="*/ 231775 w 1608138"/>
              <a:gd name="connsiteY61" fmla="*/ 250825 h 1075928"/>
              <a:gd name="connsiteX62" fmla="*/ 182563 w 1608138"/>
              <a:gd name="connsiteY62" fmla="*/ 307975 h 1075928"/>
              <a:gd name="connsiteX63" fmla="*/ 141288 w 1608138"/>
              <a:gd name="connsiteY63" fmla="*/ 377825 h 1075928"/>
              <a:gd name="connsiteX64" fmla="*/ 109538 w 1608138"/>
              <a:gd name="connsiteY64" fmla="*/ 455613 h 1075928"/>
              <a:gd name="connsiteX65" fmla="*/ 98425 w 1608138"/>
              <a:gd name="connsiteY65" fmla="*/ 512763 h 1075928"/>
              <a:gd name="connsiteX66" fmla="*/ 92075 w 1608138"/>
              <a:gd name="connsiteY66" fmla="*/ 576263 h 1075928"/>
              <a:gd name="connsiteX67" fmla="*/ 95250 w 1608138"/>
              <a:gd name="connsiteY67" fmla="*/ 642938 h 1075928"/>
              <a:gd name="connsiteX68" fmla="*/ 101600 w 1608138"/>
              <a:gd name="connsiteY68" fmla="*/ 709613 h 1075928"/>
              <a:gd name="connsiteX69" fmla="*/ 109538 w 1608138"/>
              <a:gd name="connsiteY69" fmla="*/ 773113 h 1075928"/>
              <a:gd name="connsiteX70" fmla="*/ 123825 w 1608138"/>
              <a:gd name="connsiteY70" fmla="*/ 825500 h 1075928"/>
              <a:gd name="connsiteX71" fmla="*/ 161925 w 1608138"/>
              <a:gd name="connsiteY71" fmla="*/ 928688 h 1075928"/>
              <a:gd name="connsiteX72" fmla="*/ 207963 w 1608138"/>
              <a:gd name="connsiteY72" fmla="*/ 1030288 h 1075928"/>
              <a:gd name="connsiteX73" fmla="*/ 230783 w 1608138"/>
              <a:gd name="connsiteY73" fmla="*/ 1075928 h 1075928"/>
              <a:gd name="connsiteX74" fmla="*/ 119823 w 1608138"/>
              <a:gd name="connsiteY74" fmla="*/ 1075928 h 1075928"/>
              <a:gd name="connsiteX75" fmla="*/ 101600 w 1608138"/>
              <a:gd name="connsiteY75" fmla="*/ 1038225 h 1075928"/>
              <a:gd name="connsiteX76" fmla="*/ 60325 w 1608138"/>
              <a:gd name="connsiteY76" fmla="*/ 938213 h 1075928"/>
              <a:gd name="connsiteX77" fmla="*/ 28575 w 1608138"/>
              <a:gd name="connsiteY77" fmla="*/ 830263 h 1075928"/>
              <a:gd name="connsiteX78" fmla="*/ 14288 w 1608138"/>
              <a:gd name="connsiteY78" fmla="*/ 769938 h 1075928"/>
              <a:gd name="connsiteX79" fmla="*/ 6350 w 1608138"/>
              <a:gd name="connsiteY79" fmla="*/ 700088 h 1075928"/>
              <a:gd name="connsiteX80" fmla="*/ 0 w 1608138"/>
              <a:gd name="connsiteY80" fmla="*/ 628650 h 1075928"/>
              <a:gd name="connsiteX81" fmla="*/ 0 w 1608138"/>
              <a:gd name="connsiteY81" fmla="*/ 554038 h 1075928"/>
              <a:gd name="connsiteX82" fmla="*/ 9525 w 1608138"/>
              <a:gd name="connsiteY82" fmla="*/ 487363 h 1075928"/>
              <a:gd name="connsiteX83" fmla="*/ 23813 w 1608138"/>
              <a:gd name="connsiteY83" fmla="*/ 423863 h 1075928"/>
              <a:gd name="connsiteX84" fmla="*/ 52388 w 1608138"/>
              <a:gd name="connsiteY84" fmla="*/ 342900 h 1075928"/>
              <a:gd name="connsiteX85" fmla="*/ 95250 w 1608138"/>
              <a:gd name="connsiteY85" fmla="*/ 271463 h 1075928"/>
              <a:gd name="connsiteX86" fmla="*/ 144463 w 1608138"/>
              <a:gd name="connsiteY86" fmla="*/ 204788 h 1075928"/>
              <a:gd name="connsiteX87" fmla="*/ 204788 w 1608138"/>
              <a:gd name="connsiteY87" fmla="*/ 146050 h 1075928"/>
              <a:gd name="connsiteX88" fmla="*/ 271463 w 1608138"/>
              <a:gd name="connsiteY88" fmla="*/ 96838 h 1075928"/>
              <a:gd name="connsiteX89" fmla="*/ 346075 w 1608138"/>
              <a:gd name="connsiteY89" fmla="*/ 63500 h 1075928"/>
              <a:gd name="connsiteX90" fmla="*/ 395288 w 1608138"/>
              <a:gd name="connsiteY90" fmla="*/ 49213 h 1075928"/>
              <a:gd name="connsiteX91" fmla="*/ 447675 w 1608138"/>
              <a:gd name="connsiteY91" fmla="*/ 36513 h 1075928"/>
              <a:gd name="connsiteX92" fmla="*/ 500063 w 1608138"/>
              <a:gd name="connsiteY92" fmla="*/ 28575 h 1075928"/>
              <a:gd name="connsiteX93" fmla="*/ 549275 w 1608138"/>
              <a:gd name="connsiteY93" fmla="*/ 17463 h 1075928"/>
              <a:gd name="connsiteX94" fmla="*/ 595313 w 1608138"/>
              <a:gd name="connsiteY94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5 w 1608138"/>
              <a:gd name="connsiteY45" fmla="*/ 4763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44525 w 1608138"/>
              <a:gd name="connsiteY46" fmla="*/ 7938 h 1075928"/>
              <a:gd name="connsiteX47" fmla="*/ 663575 w 1608138"/>
              <a:gd name="connsiteY47" fmla="*/ 25400 h 1075928"/>
              <a:gd name="connsiteX48" fmla="*/ 676275 w 1608138"/>
              <a:gd name="connsiteY48" fmla="*/ 53975 h 1075928"/>
              <a:gd name="connsiteX49" fmla="*/ 676275 w 1608138"/>
              <a:gd name="connsiteY49" fmla="*/ 85725 h 1075928"/>
              <a:gd name="connsiteX50" fmla="*/ 666750 w 1608138"/>
              <a:gd name="connsiteY50" fmla="*/ 114300 h 1075928"/>
              <a:gd name="connsiteX51" fmla="*/ 649288 w 1608138"/>
              <a:gd name="connsiteY51" fmla="*/ 138113 h 1075928"/>
              <a:gd name="connsiteX52" fmla="*/ 617538 w 1608138"/>
              <a:gd name="connsiteY52" fmla="*/ 149225 h 1075928"/>
              <a:gd name="connsiteX53" fmla="*/ 585788 w 1608138"/>
              <a:gd name="connsiteY53" fmla="*/ 149225 h 1075928"/>
              <a:gd name="connsiteX54" fmla="*/ 550863 w 1608138"/>
              <a:gd name="connsiteY54" fmla="*/ 141288 h 1075928"/>
              <a:gd name="connsiteX55" fmla="*/ 517525 w 1608138"/>
              <a:gd name="connsiteY55" fmla="*/ 131763 h 1075928"/>
              <a:gd name="connsiteX56" fmla="*/ 479425 w 1608138"/>
              <a:gd name="connsiteY56" fmla="*/ 128588 h 1075928"/>
              <a:gd name="connsiteX57" fmla="*/ 441325 w 1608138"/>
              <a:gd name="connsiteY57" fmla="*/ 131763 h 1075928"/>
              <a:gd name="connsiteX58" fmla="*/ 360363 w 1608138"/>
              <a:gd name="connsiteY58" fmla="*/ 158750 h 1075928"/>
              <a:gd name="connsiteX59" fmla="*/ 292100 w 1608138"/>
              <a:gd name="connsiteY59" fmla="*/ 198438 h 1075928"/>
              <a:gd name="connsiteX60" fmla="*/ 231775 w 1608138"/>
              <a:gd name="connsiteY60" fmla="*/ 250825 h 1075928"/>
              <a:gd name="connsiteX61" fmla="*/ 182563 w 1608138"/>
              <a:gd name="connsiteY61" fmla="*/ 307975 h 1075928"/>
              <a:gd name="connsiteX62" fmla="*/ 141288 w 1608138"/>
              <a:gd name="connsiteY62" fmla="*/ 377825 h 1075928"/>
              <a:gd name="connsiteX63" fmla="*/ 109538 w 1608138"/>
              <a:gd name="connsiteY63" fmla="*/ 455613 h 1075928"/>
              <a:gd name="connsiteX64" fmla="*/ 98425 w 1608138"/>
              <a:gd name="connsiteY64" fmla="*/ 512763 h 1075928"/>
              <a:gd name="connsiteX65" fmla="*/ 92075 w 1608138"/>
              <a:gd name="connsiteY65" fmla="*/ 576263 h 1075928"/>
              <a:gd name="connsiteX66" fmla="*/ 95250 w 1608138"/>
              <a:gd name="connsiteY66" fmla="*/ 642938 h 1075928"/>
              <a:gd name="connsiteX67" fmla="*/ 101600 w 1608138"/>
              <a:gd name="connsiteY67" fmla="*/ 709613 h 1075928"/>
              <a:gd name="connsiteX68" fmla="*/ 109538 w 1608138"/>
              <a:gd name="connsiteY68" fmla="*/ 773113 h 1075928"/>
              <a:gd name="connsiteX69" fmla="*/ 123825 w 1608138"/>
              <a:gd name="connsiteY69" fmla="*/ 825500 h 1075928"/>
              <a:gd name="connsiteX70" fmla="*/ 161925 w 1608138"/>
              <a:gd name="connsiteY70" fmla="*/ 928688 h 1075928"/>
              <a:gd name="connsiteX71" fmla="*/ 207963 w 1608138"/>
              <a:gd name="connsiteY71" fmla="*/ 1030288 h 1075928"/>
              <a:gd name="connsiteX72" fmla="*/ 230783 w 1608138"/>
              <a:gd name="connsiteY72" fmla="*/ 1075928 h 1075928"/>
              <a:gd name="connsiteX73" fmla="*/ 119823 w 1608138"/>
              <a:gd name="connsiteY73" fmla="*/ 1075928 h 1075928"/>
              <a:gd name="connsiteX74" fmla="*/ 101600 w 1608138"/>
              <a:gd name="connsiteY74" fmla="*/ 1038225 h 1075928"/>
              <a:gd name="connsiteX75" fmla="*/ 60325 w 1608138"/>
              <a:gd name="connsiteY75" fmla="*/ 938213 h 1075928"/>
              <a:gd name="connsiteX76" fmla="*/ 28575 w 1608138"/>
              <a:gd name="connsiteY76" fmla="*/ 830263 h 1075928"/>
              <a:gd name="connsiteX77" fmla="*/ 14288 w 1608138"/>
              <a:gd name="connsiteY77" fmla="*/ 769938 h 1075928"/>
              <a:gd name="connsiteX78" fmla="*/ 6350 w 1608138"/>
              <a:gd name="connsiteY78" fmla="*/ 700088 h 1075928"/>
              <a:gd name="connsiteX79" fmla="*/ 0 w 1608138"/>
              <a:gd name="connsiteY79" fmla="*/ 628650 h 1075928"/>
              <a:gd name="connsiteX80" fmla="*/ 0 w 1608138"/>
              <a:gd name="connsiteY80" fmla="*/ 554038 h 1075928"/>
              <a:gd name="connsiteX81" fmla="*/ 9525 w 1608138"/>
              <a:gd name="connsiteY81" fmla="*/ 487363 h 1075928"/>
              <a:gd name="connsiteX82" fmla="*/ 23813 w 1608138"/>
              <a:gd name="connsiteY82" fmla="*/ 423863 h 1075928"/>
              <a:gd name="connsiteX83" fmla="*/ 52388 w 1608138"/>
              <a:gd name="connsiteY83" fmla="*/ 342900 h 1075928"/>
              <a:gd name="connsiteX84" fmla="*/ 95250 w 1608138"/>
              <a:gd name="connsiteY84" fmla="*/ 271463 h 1075928"/>
              <a:gd name="connsiteX85" fmla="*/ 144463 w 1608138"/>
              <a:gd name="connsiteY85" fmla="*/ 204788 h 1075928"/>
              <a:gd name="connsiteX86" fmla="*/ 204788 w 1608138"/>
              <a:gd name="connsiteY86" fmla="*/ 146050 h 1075928"/>
              <a:gd name="connsiteX87" fmla="*/ 271463 w 1608138"/>
              <a:gd name="connsiteY87" fmla="*/ 96838 h 1075928"/>
              <a:gd name="connsiteX88" fmla="*/ 346075 w 1608138"/>
              <a:gd name="connsiteY88" fmla="*/ 63500 h 1075928"/>
              <a:gd name="connsiteX89" fmla="*/ 395288 w 1608138"/>
              <a:gd name="connsiteY89" fmla="*/ 49213 h 1075928"/>
              <a:gd name="connsiteX90" fmla="*/ 447675 w 1608138"/>
              <a:gd name="connsiteY90" fmla="*/ 36513 h 1075928"/>
              <a:gd name="connsiteX91" fmla="*/ 500063 w 1608138"/>
              <a:gd name="connsiteY91" fmla="*/ 28575 h 1075928"/>
              <a:gd name="connsiteX92" fmla="*/ 549275 w 1608138"/>
              <a:gd name="connsiteY92" fmla="*/ 17463 h 1075928"/>
              <a:gd name="connsiteX93" fmla="*/ 595313 w 1608138"/>
              <a:gd name="connsiteY93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76275 w 1608138"/>
              <a:gd name="connsiteY48" fmla="*/ 85725 h 1075928"/>
              <a:gd name="connsiteX49" fmla="*/ 666750 w 1608138"/>
              <a:gd name="connsiteY49" fmla="*/ 114300 h 1075928"/>
              <a:gd name="connsiteX50" fmla="*/ 649288 w 1608138"/>
              <a:gd name="connsiteY50" fmla="*/ 138113 h 1075928"/>
              <a:gd name="connsiteX51" fmla="*/ 617538 w 1608138"/>
              <a:gd name="connsiteY51" fmla="*/ 149225 h 1075928"/>
              <a:gd name="connsiteX52" fmla="*/ 585788 w 1608138"/>
              <a:gd name="connsiteY52" fmla="*/ 149225 h 1075928"/>
              <a:gd name="connsiteX53" fmla="*/ 550863 w 1608138"/>
              <a:gd name="connsiteY53" fmla="*/ 141288 h 1075928"/>
              <a:gd name="connsiteX54" fmla="*/ 517525 w 1608138"/>
              <a:gd name="connsiteY54" fmla="*/ 131763 h 1075928"/>
              <a:gd name="connsiteX55" fmla="*/ 479425 w 1608138"/>
              <a:gd name="connsiteY55" fmla="*/ 128588 h 1075928"/>
              <a:gd name="connsiteX56" fmla="*/ 441325 w 1608138"/>
              <a:gd name="connsiteY56" fmla="*/ 131763 h 1075928"/>
              <a:gd name="connsiteX57" fmla="*/ 360363 w 1608138"/>
              <a:gd name="connsiteY57" fmla="*/ 158750 h 1075928"/>
              <a:gd name="connsiteX58" fmla="*/ 292100 w 1608138"/>
              <a:gd name="connsiteY58" fmla="*/ 198438 h 1075928"/>
              <a:gd name="connsiteX59" fmla="*/ 231775 w 1608138"/>
              <a:gd name="connsiteY59" fmla="*/ 250825 h 1075928"/>
              <a:gd name="connsiteX60" fmla="*/ 182563 w 1608138"/>
              <a:gd name="connsiteY60" fmla="*/ 307975 h 1075928"/>
              <a:gd name="connsiteX61" fmla="*/ 141288 w 1608138"/>
              <a:gd name="connsiteY61" fmla="*/ 377825 h 1075928"/>
              <a:gd name="connsiteX62" fmla="*/ 109538 w 1608138"/>
              <a:gd name="connsiteY62" fmla="*/ 455613 h 1075928"/>
              <a:gd name="connsiteX63" fmla="*/ 98425 w 1608138"/>
              <a:gd name="connsiteY63" fmla="*/ 512763 h 1075928"/>
              <a:gd name="connsiteX64" fmla="*/ 92075 w 1608138"/>
              <a:gd name="connsiteY64" fmla="*/ 576263 h 1075928"/>
              <a:gd name="connsiteX65" fmla="*/ 95250 w 1608138"/>
              <a:gd name="connsiteY65" fmla="*/ 642938 h 1075928"/>
              <a:gd name="connsiteX66" fmla="*/ 101600 w 1608138"/>
              <a:gd name="connsiteY66" fmla="*/ 709613 h 1075928"/>
              <a:gd name="connsiteX67" fmla="*/ 109538 w 1608138"/>
              <a:gd name="connsiteY67" fmla="*/ 773113 h 1075928"/>
              <a:gd name="connsiteX68" fmla="*/ 123825 w 1608138"/>
              <a:gd name="connsiteY68" fmla="*/ 825500 h 1075928"/>
              <a:gd name="connsiteX69" fmla="*/ 161925 w 1608138"/>
              <a:gd name="connsiteY69" fmla="*/ 928688 h 1075928"/>
              <a:gd name="connsiteX70" fmla="*/ 207963 w 1608138"/>
              <a:gd name="connsiteY70" fmla="*/ 1030288 h 1075928"/>
              <a:gd name="connsiteX71" fmla="*/ 230783 w 1608138"/>
              <a:gd name="connsiteY71" fmla="*/ 1075928 h 1075928"/>
              <a:gd name="connsiteX72" fmla="*/ 119823 w 1608138"/>
              <a:gd name="connsiteY72" fmla="*/ 1075928 h 1075928"/>
              <a:gd name="connsiteX73" fmla="*/ 101600 w 1608138"/>
              <a:gd name="connsiteY73" fmla="*/ 1038225 h 1075928"/>
              <a:gd name="connsiteX74" fmla="*/ 60325 w 1608138"/>
              <a:gd name="connsiteY74" fmla="*/ 938213 h 1075928"/>
              <a:gd name="connsiteX75" fmla="*/ 28575 w 1608138"/>
              <a:gd name="connsiteY75" fmla="*/ 830263 h 1075928"/>
              <a:gd name="connsiteX76" fmla="*/ 14288 w 1608138"/>
              <a:gd name="connsiteY76" fmla="*/ 769938 h 1075928"/>
              <a:gd name="connsiteX77" fmla="*/ 6350 w 1608138"/>
              <a:gd name="connsiteY77" fmla="*/ 700088 h 1075928"/>
              <a:gd name="connsiteX78" fmla="*/ 0 w 1608138"/>
              <a:gd name="connsiteY78" fmla="*/ 628650 h 1075928"/>
              <a:gd name="connsiteX79" fmla="*/ 0 w 1608138"/>
              <a:gd name="connsiteY79" fmla="*/ 554038 h 1075928"/>
              <a:gd name="connsiteX80" fmla="*/ 9525 w 1608138"/>
              <a:gd name="connsiteY80" fmla="*/ 487363 h 1075928"/>
              <a:gd name="connsiteX81" fmla="*/ 23813 w 1608138"/>
              <a:gd name="connsiteY81" fmla="*/ 423863 h 1075928"/>
              <a:gd name="connsiteX82" fmla="*/ 52388 w 1608138"/>
              <a:gd name="connsiteY82" fmla="*/ 342900 h 1075928"/>
              <a:gd name="connsiteX83" fmla="*/ 95250 w 1608138"/>
              <a:gd name="connsiteY83" fmla="*/ 271463 h 1075928"/>
              <a:gd name="connsiteX84" fmla="*/ 144463 w 1608138"/>
              <a:gd name="connsiteY84" fmla="*/ 204788 h 1075928"/>
              <a:gd name="connsiteX85" fmla="*/ 204788 w 1608138"/>
              <a:gd name="connsiteY85" fmla="*/ 146050 h 1075928"/>
              <a:gd name="connsiteX86" fmla="*/ 271463 w 1608138"/>
              <a:gd name="connsiteY86" fmla="*/ 96838 h 1075928"/>
              <a:gd name="connsiteX87" fmla="*/ 346075 w 1608138"/>
              <a:gd name="connsiteY87" fmla="*/ 63500 h 1075928"/>
              <a:gd name="connsiteX88" fmla="*/ 395288 w 1608138"/>
              <a:gd name="connsiteY88" fmla="*/ 49213 h 1075928"/>
              <a:gd name="connsiteX89" fmla="*/ 447675 w 1608138"/>
              <a:gd name="connsiteY89" fmla="*/ 36513 h 1075928"/>
              <a:gd name="connsiteX90" fmla="*/ 500063 w 1608138"/>
              <a:gd name="connsiteY90" fmla="*/ 28575 h 1075928"/>
              <a:gd name="connsiteX91" fmla="*/ 549275 w 1608138"/>
              <a:gd name="connsiteY91" fmla="*/ 17463 h 1075928"/>
              <a:gd name="connsiteX92" fmla="*/ 595313 w 1608138"/>
              <a:gd name="connsiteY92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63575 w 1608138"/>
              <a:gd name="connsiteY46" fmla="*/ 25400 h 1075928"/>
              <a:gd name="connsiteX47" fmla="*/ 676275 w 1608138"/>
              <a:gd name="connsiteY47" fmla="*/ 53975 h 1075928"/>
              <a:gd name="connsiteX48" fmla="*/ 666750 w 1608138"/>
              <a:gd name="connsiteY48" fmla="*/ 114300 h 1075928"/>
              <a:gd name="connsiteX49" fmla="*/ 649288 w 1608138"/>
              <a:gd name="connsiteY49" fmla="*/ 138113 h 1075928"/>
              <a:gd name="connsiteX50" fmla="*/ 617538 w 1608138"/>
              <a:gd name="connsiteY50" fmla="*/ 149225 h 1075928"/>
              <a:gd name="connsiteX51" fmla="*/ 585788 w 1608138"/>
              <a:gd name="connsiteY51" fmla="*/ 149225 h 1075928"/>
              <a:gd name="connsiteX52" fmla="*/ 550863 w 1608138"/>
              <a:gd name="connsiteY52" fmla="*/ 141288 h 1075928"/>
              <a:gd name="connsiteX53" fmla="*/ 517525 w 1608138"/>
              <a:gd name="connsiteY53" fmla="*/ 131763 h 1075928"/>
              <a:gd name="connsiteX54" fmla="*/ 479425 w 1608138"/>
              <a:gd name="connsiteY54" fmla="*/ 128588 h 1075928"/>
              <a:gd name="connsiteX55" fmla="*/ 441325 w 1608138"/>
              <a:gd name="connsiteY55" fmla="*/ 131763 h 1075928"/>
              <a:gd name="connsiteX56" fmla="*/ 360363 w 1608138"/>
              <a:gd name="connsiteY56" fmla="*/ 158750 h 1075928"/>
              <a:gd name="connsiteX57" fmla="*/ 292100 w 1608138"/>
              <a:gd name="connsiteY57" fmla="*/ 198438 h 1075928"/>
              <a:gd name="connsiteX58" fmla="*/ 231775 w 1608138"/>
              <a:gd name="connsiteY58" fmla="*/ 250825 h 1075928"/>
              <a:gd name="connsiteX59" fmla="*/ 182563 w 1608138"/>
              <a:gd name="connsiteY59" fmla="*/ 307975 h 1075928"/>
              <a:gd name="connsiteX60" fmla="*/ 141288 w 1608138"/>
              <a:gd name="connsiteY60" fmla="*/ 377825 h 1075928"/>
              <a:gd name="connsiteX61" fmla="*/ 109538 w 1608138"/>
              <a:gd name="connsiteY61" fmla="*/ 455613 h 1075928"/>
              <a:gd name="connsiteX62" fmla="*/ 98425 w 1608138"/>
              <a:gd name="connsiteY62" fmla="*/ 512763 h 1075928"/>
              <a:gd name="connsiteX63" fmla="*/ 92075 w 1608138"/>
              <a:gd name="connsiteY63" fmla="*/ 576263 h 1075928"/>
              <a:gd name="connsiteX64" fmla="*/ 95250 w 1608138"/>
              <a:gd name="connsiteY64" fmla="*/ 642938 h 1075928"/>
              <a:gd name="connsiteX65" fmla="*/ 101600 w 1608138"/>
              <a:gd name="connsiteY65" fmla="*/ 709613 h 1075928"/>
              <a:gd name="connsiteX66" fmla="*/ 109538 w 1608138"/>
              <a:gd name="connsiteY66" fmla="*/ 773113 h 1075928"/>
              <a:gd name="connsiteX67" fmla="*/ 123825 w 1608138"/>
              <a:gd name="connsiteY67" fmla="*/ 825500 h 1075928"/>
              <a:gd name="connsiteX68" fmla="*/ 161925 w 1608138"/>
              <a:gd name="connsiteY68" fmla="*/ 928688 h 1075928"/>
              <a:gd name="connsiteX69" fmla="*/ 207963 w 1608138"/>
              <a:gd name="connsiteY69" fmla="*/ 1030288 h 1075928"/>
              <a:gd name="connsiteX70" fmla="*/ 230783 w 1608138"/>
              <a:gd name="connsiteY70" fmla="*/ 1075928 h 1075928"/>
              <a:gd name="connsiteX71" fmla="*/ 119823 w 1608138"/>
              <a:gd name="connsiteY71" fmla="*/ 1075928 h 1075928"/>
              <a:gd name="connsiteX72" fmla="*/ 101600 w 1608138"/>
              <a:gd name="connsiteY72" fmla="*/ 1038225 h 1075928"/>
              <a:gd name="connsiteX73" fmla="*/ 60325 w 1608138"/>
              <a:gd name="connsiteY73" fmla="*/ 938213 h 1075928"/>
              <a:gd name="connsiteX74" fmla="*/ 28575 w 1608138"/>
              <a:gd name="connsiteY74" fmla="*/ 830263 h 1075928"/>
              <a:gd name="connsiteX75" fmla="*/ 14288 w 1608138"/>
              <a:gd name="connsiteY75" fmla="*/ 769938 h 1075928"/>
              <a:gd name="connsiteX76" fmla="*/ 6350 w 1608138"/>
              <a:gd name="connsiteY76" fmla="*/ 700088 h 1075928"/>
              <a:gd name="connsiteX77" fmla="*/ 0 w 1608138"/>
              <a:gd name="connsiteY77" fmla="*/ 628650 h 1075928"/>
              <a:gd name="connsiteX78" fmla="*/ 0 w 1608138"/>
              <a:gd name="connsiteY78" fmla="*/ 554038 h 1075928"/>
              <a:gd name="connsiteX79" fmla="*/ 9525 w 1608138"/>
              <a:gd name="connsiteY79" fmla="*/ 487363 h 1075928"/>
              <a:gd name="connsiteX80" fmla="*/ 23813 w 1608138"/>
              <a:gd name="connsiteY80" fmla="*/ 423863 h 1075928"/>
              <a:gd name="connsiteX81" fmla="*/ 52388 w 1608138"/>
              <a:gd name="connsiteY81" fmla="*/ 342900 h 1075928"/>
              <a:gd name="connsiteX82" fmla="*/ 95250 w 1608138"/>
              <a:gd name="connsiteY82" fmla="*/ 271463 h 1075928"/>
              <a:gd name="connsiteX83" fmla="*/ 144463 w 1608138"/>
              <a:gd name="connsiteY83" fmla="*/ 204788 h 1075928"/>
              <a:gd name="connsiteX84" fmla="*/ 204788 w 1608138"/>
              <a:gd name="connsiteY84" fmla="*/ 146050 h 1075928"/>
              <a:gd name="connsiteX85" fmla="*/ 271463 w 1608138"/>
              <a:gd name="connsiteY85" fmla="*/ 96838 h 1075928"/>
              <a:gd name="connsiteX86" fmla="*/ 346075 w 1608138"/>
              <a:gd name="connsiteY86" fmla="*/ 63500 h 1075928"/>
              <a:gd name="connsiteX87" fmla="*/ 395288 w 1608138"/>
              <a:gd name="connsiteY87" fmla="*/ 49213 h 1075928"/>
              <a:gd name="connsiteX88" fmla="*/ 447675 w 1608138"/>
              <a:gd name="connsiteY88" fmla="*/ 36513 h 1075928"/>
              <a:gd name="connsiteX89" fmla="*/ 500063 w 1608138"/>
              <a:gd name="connsiteY89" fmla="*/ 28575 h 1075928"/>
              <a:gd name="connsiteX90" fmla="*/ 549275 w 1608138"/>
              <a:gd name="connsiteY90" fmla="*/ 17463 h 1075928"/>
              <a:gd name="connsiteX91" fmla="*/ 595313 w 1608138"/>
              <a:gd name="connsiteY91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66750 w 1608138"/>
              <a:gd name="connsiteY47" fmla="*/ 114300 h 1075928"/>
              <a:gd name="connsiteX48" fmla="*/ 649288 w 1608138"/>
              <a:gd name="connsiteY48" fmla="*/ 138113 h 1075928"/>
              <a:gd name="connsiteX49" fmla="*/ 617538 w 1608138"/>
              <a:gd name="connsiteY49" fmla="*/ 149225 h 1075928"/>
              <a:gd name="connsiteX50" fmla="*/ 585788 w 1608138"/>
              <a:gd name="connsiteY50" fmla="*/ 149225 h 1075928"/>
              <a:gd name="connsiteX51" fmla="*/ 550863 w 1608138"/>
              <a:gd name="connsiteY51" fmla="*/ 141288 h 1075928"/>
              <a:gd name="connsiteX52" fmla="*/ 517525 w 1608138"/>
              <a:gd name="connsiteY52" fmla="*/ 131763 h 1075928"/>
              <a:gd name="connsiteX53" fmla="*/ 479425 w 1608138"/>
              <a:gd name="connsiteY53" fmla="*/ 128588 h 1075928"/>
              <a:gd name="connsiteX54" fmla="*/ 441325 w 1608138"/>
              <a:gd name="connsiteY54" fmla="*/ 131763 h 1075928"/>
              <a:gd name="connsiteX55" fmla="*/ 360363 w 1608138"/>
              <a:gd name="connsiteY55" fmla="*/ 158750 h 1075928"/>
              <a:gd name="connsiteX56" fmla="*/ 292100 w 1608138"/>
              <a:gd name="connsiteY56" fmla="*/ 198438 h 1075928"/>
              <a:gd name="connsiteX57" fmla="*/ 231775 w 1608138"/>
              <a:gd name="connsiteY57" fmla="*/ 250825 h 1075928"/>
              <a:gd name="connsiteX58" fmla="*/ 182563 w 1608138"/>
              <a:gd name="connsiteY58" fmla="*/ 307975 h 1075928"/>
              <a:gd name="connsiteX59" fmla="*/ 141288 w 1608138"/>
              <a:gd name="connsiteY59" fmla="*/ 377825 h 1075928"/>
              <a:gd name="connsiteX60" fmla="*/ 109538 w 1608138"/>
              <a:gd name="connsiteY60" fmla="*/ 455613 h 1075928"/>
              <a:gd name="connsiteX61" fmla="*/ 98425 w 1608138"/>
              <a:gd name="connsiteY61" fmla="*/ 512763 h 1075928"/>
              <a:gd name="connsiteX62" fmla="*/ 92075 w 1608138"/>
              <a:gd name="connsiteY62" fmla="*/ 576263 h 1075928"/>
              <a:gd name="connsiteX63" fmla="*/ 95250 w 1608138"/>
              <a:gd name="connsiteY63" fmla="*/ 642938 h 1075928"/>
              <a:gd name="connsiteX64" fmla="*/ 101600 w 1608138"/>
              <a:gd name="connsiteY64" fmla="*/ 709613 h 1075928"/>
              <a:gd name="connsiteX65" fmla="*/ 109538 w 1608138"/>
              <a:gd name="connsiteY65" fmla="*/ 773113 h 1075928"/>
              <a:gd name="connsiteX66" fmla="*/ 123825 w 1608138"/>
              <a:gd name="connsiteY66" fmla="*/ 825500 h 1075928"/>
              <a:gd name="connsiteX67" fmla="*/ 161925 w 1608138"/>
              <a:gd name="connsiteY67" fmla="*/ 928688 h 1075928"/>
              <a:gd name="connsiteX68" fmla="*/ 207963 w 1608138"/>
              <a:gd name="connsiteY68" fmla="*/ 1030288 h 1075928"/>
              <a:gd name="connsiteX69" fmla="*/ 230783 w 1608138"/>
              <a:gd name="connsiteY69" fmla="*/ 1075928 h 1075928"/>
              <a:gd name="connsiteX70" fmla="*/ 119823 w 1608138"/>
              <a:gd name="connsiteY70" fmla="*/ 1075928 h 1075928"/>
              <a:gd name="connsiteX71" fmla="*/ 101600 w 1608138"/>
              <a:gd name="connsiteY71" fmla="*/ 1038225 h 1075928"/>
              <a:gd name="connsiteX72" fmla="*/ 60325 w 1608138"/>
              <a:gd name="connsiteY72" fmla="*/ 938213 h 1075928"/>
              <a:gd name="connsiteX73" fmla="*/ 28575 w 1608138"/>
              <a:gd name="connsiteY73" fmla="*/ 830263 h 1075928"/>
              <a:gd name="connsiteX74" fmla="*/ 14288 w 1608138"/>
              <a:gd name="connsiteY74" fmla="*/ 769938 h 1075928"/>
              <a:gd name="connsiteX75" fmla="*/ 6350 w 1608138"/>
              <a:gd name="connsiteY75" fmla="*/ 700088 h 1075928"/>
              <a:gd name="connsiteX76" fmla="*/ 0 w 1608138"/>
              <a:gd name="connsiteY76" fmla="*/ 628650 h 1075928"/>
              <a:gd name="connsiteX77" fmla="*/ 0 w 1608138"/>
              <a:gd name="connsiteY77" fmla="*/ 554038 h 1075928"/>
              <a:gd name="connsiteX78" fmla="*/ 9525 w 1608138"/>
              <a:gd name="connsiteY78" fmla="*/ 487363 h 1075928"/>
              <a:gd name="connsiteX79" fmla="*/ 23813 w 1608138"/>
              <a:gd name="connsiteY79" fmla="*/ 423863 h 1075928"/>
              <a:gd name="connsiteX80" fmla="*/ 52388 w 1608138"/>
              <a:gd name="connsiteY80" fmla="*/ 342900 h 1075928"/>
              <a:gd name="connsiteX81" fmla="*/ 95250 w 1608138"/>
              <a:gd name="connsiteY81" fmla="*/ 271463 h 1075928"/>
              <a:gd name="connsiteX82" fmla="*/ 144463 w 1608138"/>
              <a:gd name="connsiteY82" fmla="*/ 204788 h 1075928"/>
              <a:gd name="connsiteX83" fmla="*/ 204788 w 1608138"/>
              <a:gd name="connsiteY83" fmla="*/ 146050 h 1075928"/>
              <a:gd name="connsiteX84" fmla="*/ 271463 w 1608138"/>
              <a:gd name="connsiteY84" fmla="*/ 96838 h 1075928"/>
              <a:gd name="connsiteX85" fmla="*/ 346075 w 1608138"/>
              <a:gd name="connsiteY85" fmla="*/ 63500 h 1075928"/>
              <a:gd name="connsiteX86" fmla="*/ 395288 w 1608138"/>
              <a:gd name="connsiteY86" fmla="*/ 49213 h 1075928"/>
              <a:gd name="connsiteX87" fmla="*/ 447675 w 1608138"/>
              <a:gd name="connsiteY87" fmla="*/ 36513 h 1075928"/>
              <a:gd name="connsiteX88" fmla="*/ 500063 w 1608138"/>
              <a:gd name="connsiteY88" fmla="*/ 28575 h 1075928"/>
              <a:gd name="connsiteX89" fmla="*/ 549275 w 1608138"/>
              <a:gd name="connsiteY89" fmla="*/ 17463 h 1075928"/>
              <a:gd name="connsiteX90" fmla="*/ 595313 w 1608138"/>
              <a:gd name="connsiteY90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  <a:gd name="connsiteX0" fmla="*/ 1012825 w 1608138"/>
              <a:gd name="connsiteY0" fmla="*/ 4763 h 1075928"/>
              <a:gd name="connsiteX1" fmla="*/ 1062038 w 1608138"/>
              <a:gd name="connsiteY1" fmla="*/ 4763 h 1075928"/>
              <a:gd name="connsiteX2" fmla="*/ 1108075 w 1608138"/>
              <a:gd name="connsiteY2" fmla="*/ 17463 h 1075928"/>
              <a:gd name="connsiteX3" fmla="*/ 1157288 w 1608138"/>
              <a:gd name="connsiteY3" fmla="*/ 36513 h 1075928"/>
              <a:gd name="connsiteX4" fmla="*/ 1201738 w 1608138"/>
              <a:gd name="connsiteY4" fmla="*/ 57150 h 1075928"/>
              <a:gd name="connsiteX5" fmla="*/ 1241425 w 1608138"/>
              <a:gd name="connsiteY5" fmla="*/ 74613 h 1075928"/>
              <a:gd name="connsiteX6" fmla="*/ 1301750 w 1608138"/>
              <a:gd name="connsiteY6" fmla="*/ 106363 h 1075928"/>
              <a:gd name="connsiteX7" fmla="*/ 1365250 w 1608138"/>
              <a:gd name="connsiteY7" fmla="*/ 149225 h 1075928"/>
              <a:gd name="connsiteX8" fmla="*/ 1423988 w 1608138"/>
              <a:gd name="connsiteY8" fmla="*/ 198438 h 1075928"/>
              <a:gd name="connsiteX9" fmla="*/ 1474788 w 1608138"/>
              <a:gd name="connsiteY9" fmla="*/ 258763 h 1075928"/>
              <a:gd name="connsiteX10" fmla="*/ 1520826 w 1608138"/>
              <a:gd name="connsiteY10" fmla="*/ 328613 h 1075928"/>
              <a:gd name="connsiteX11" fmla="*/ 1558926 w 1608138"/>
              <a:gd name="connsiteY11" fmla="*/ 406400 h 1075928"/>
              <a:gd name="connsiteX12" fmla="*/ 1587501 w 1608138"/>
              <a:gd name="connsiteY12" fmla="*/ 490538 h 1075928"/>
              <a:gd name="connsiteX13" fmla="*/ 1604963 w 1608138"/>
              <a:gd name="connsiteY13" fmla="*/ 579438 h 1075928"/>
              <a:gd name="connsiteX14" fmla="*/ 1608138 w 1608138"/>
              <a:gd name="connsiteY14" fmla="*/ 677863 h 1075928"/>
              <a:gd name="connsiteX15" fmla="*/ 1597026 w 1608138"/>
              <a:gd name="connsiteY15" fmla="*/ 779463 h 1075928"/>
              <a:gd name="connsiteX16" fmla="*/ 1576388 w 1608138"/>
              <a:gd name="connsiteY16" fmla="*/ 865188 h 1075928"/>
              <a:gd name="connsiteX17" fmla="*/ 1547813 w 1608138"/>
              <a:gd name="connsiteY17" fmla="*/ 942975 h 1075928"/>
              <a:gd name="connsiteX18" fmla="*/ 1516063 w 1608138"/>
              <a:gd name="connsiteY18" fmla="*/ 1017588 h 1075928"/>
              <a:gd name="connsiteX19" fmla="*/ 1486893 w 1608138"/>
              <a:gd name="connsiteY19" fmla="*/ 1075928 h 1075928"/>
              <a:gd name="connsiteX20" fmla="*/ 1381632 w 1608138"/>
              <a:gd name="connsiteY20" fmla="*/ 1075928 h 1075928"/>
              <a:gd name="connsiteX21" fmla="*/ 1495426 w 1608138"/>
              <a:gd name="connsiteY21" fmla="*/ 830263 h 1075928"/>
              <a:gd name="connsiteX22" fmla="*/ 1506538 w 1608138"/>
              <a:gd name="connsiteY22" fmla="*/ 762000 h 1075928"/>
              <a:gd name="connsiteX23" fmla="*/ 1509713 w 1608138"/>
              <a:gd name="connsiteY23" fmla="*/ 685800 h 1075928"/>
              <a:gd name="connsiteX24" fmla="*/ 1506538 w 1608138"/>
              <a:gd name="connsiteY24" fmla="*/ 608013 h 1075928"/>
              <a:gd name="connsiteX25" fmla="*/ 1495426 w 1608138"/>
              <a:gd name="connsiteY25" fmla="*/ 536575 h 1075928"/>
              <a:gd name="connsiteX26" fmla="*/ 1477963 w 1608138"/>
              <a:gd name="connsiteY26" fmla="*/ 466725 h 1075928"/>
              <a:gd name="connsiteX27" fmla="*/ 1457326 w 1608138"/>
              <a:gd name="connsiteY27" fmla="*/ 403225 h 1075928"/>
              <a:gd name="connsiteX28" fmla="*/ 1431926 w 1608138"/>
              <a:gd name="connsiteY28" fmla="*/ 354013 h 1075928"/>
              <a:gd name="connsiteX29" fmla="*/ 1389063 w 1608138"/>
              <a:gd name="connsiteY29" fmla="*/ 296863 h 1075928"/>
              <a:gd name="connsiteX30" fmla="*/ 1336675 w 1608138"/>
              <a:gd name="connsiteY30" fmla="*/ 239713 h 1075928"/>
              <a:gd name="connsiteX31" fmla="*/ 1273175 w 1608138"/>
              <a:gd name="connsiteY31" fmla="*/ 190500 h 1075928"/>
              <a:gd name="connsiteX32" fmla="*/ 1201738 w 1608138"/>
              <a:gd name="connsiteY32" fmla="*/ 149225 h 1075928"/>
              <a:gd name="connsiteX33" fmla="*/ 1125538 w 1608138"/>
              <a:gd name="connsiteY33" fmla="*/ 127000 h 1075928"/>
              <a:gd name="connsiteX34" fmla="*/ 1096963 w 1608138"/>
              <a:gd name="connsiteY34" fmla="*/ 123825 h 1075928"/>
              <a:gd name="connsiteX35" fmla="*/ 1071563 w 1608138"/>
              <a:gd name="connsiteY35" fmla="*/ 131763 h 1075928"/>
              <a:gd name="connsiteX36" fmla="*/ 1042988 w 1608138"/>
              <a:gd name="connsiteY36" fmla="*/ 138113 h 1075928"/>
              <a:gd name="connsiteX37" fmla="*/ 1012825 w 1608138"/>
              <a:gd name="connsiteY37" fmla="*/ 146050 h 1075928"/>
              <a:gd name="connsiteX38" fmla="*/ 981075 w 1608138"/>
              <a:gd name="connsiteY38" fmla="*/ 144463 h 1075928"/>
              <a:gd name="connsiteX39" fmla="*/ 966788 w 1608138"/>
              <a:gd name="connsiteY39" fmla="*/ 127000 h 1075928"/>
              <a:gd name="connsiteX40" fmla="*/ 958850 w 1608138"/>
              <a:gd name="connsiteY40" fmla="*/ 100013 h 1075928"/>
              <a:gd name="connsiteX41" fmla="*/ 955675 w 1608138"/>
              <a:gd name="connsiteY41" fmla="*/ 71438 h 1075928"/>
              <a:gd name="connsiteX42" fmla="*/ 962025 w 1608138"/>
              <a:gd name="connsiteY42" fmla="*/ 42863 h 1075928"/>
              <a:gd name="connsiteX43" fmla="*/ 1012825 w 1608138"/>
              <a:gd name="connsiteY43" fmla="*/ 4763 h 1075928"/>
              <a:gd name="connsiteX44" fmla="*/ 595313 w 1608138"/>
              <a:gd name="connsiteY44" fmla="*/ 0 h 1075928"/>
              <a:gd name="connsiteX45" fmla="*/ 638177 w 1608138"/>
              <a:gd name="connsiteY45" fmla="*/ 4762 h 1075928"/>
              <a:gd name="connsiteX46" fmla="*/ 676275 w 1608138"/>
              <a:gd name="connsiteY46" fmla="*/ 53975 h 1075928"/>
              <a:gd name="connsiteX47" fmla="*/ 649288 w 1608138"/>
              <a:gd name="connsiteY47" fmla="*/ 138113 h 1075928"/>
              <a:gd name="connsiteX48" fmla="*/ 617538 w 1608138"/>
              <a:gd name="connsiteY48" fmla="*/ 149225 h 1075928"/>
              <a:gd name="connsiteX49" fmla="*/ 585788 w 1608138"/>
              <a:gd name="connsiteY49" fmla="*/ 149225 h 1075928"/>
              <a:gd name="connsiteX50" fmla="*/ 550863 w 1608138"/>
              <a:gd name="connsiteY50" fmla="*/ 141288 h 1075928"/>
              <a:gd name="connsiteX51" fmla="*/ 517525 w 1608138"/>
              <a:gd name="connsiteY51" fmla="*/ 131763 h 1075928"/>
              <a:gd name="connsiteX52" fmla="*/ 479425 w 1608138"/>
              <a:gd name="connsiteY52" fmla="*/ 128588 h 1075928"/>
              <a:gd name="connsiteX53" fmla="*/ 441325 w 1608138"/>
              <a:gd name="connsiteY53" fmla="*/ 131763 h 1075928"/>
              <a:gd name="connsiteX54" fmla="*/ 360363 w 1608138"/>
              <a:gd name="connsiteY54" fmla="*/ 158750 h 1075928"/>
              <a:gd name="connsiteX55" fmla="*/ 292100 w 1608138"/>
              <a:gd name="connsiteY55" fmla="*/ 198438 h 1075928"/>
              <a:gd name="connsiteX56" fmla="*/ 231775 w 1608138"/>
              <a:gd name="connsiteY56" fmla="*/ 250825 h 1075928"/>
              <a:gd name="connsiteX57" fmla="*/ 182563 w 1608138"/>
              <a:gd name="connsiteY57" fmla="*/ 307975 h 1075928"/>
              <a:gd name="connsiteX58" fmla="*/ 141288 w 1608138"/>
              <a:gd name="connsiteY58" fmla="*/ 377825 h 1075928"/>
              <a:gd name="connsiteX59" fmla="*/ 109538 w 1608138"/>
              <a:gd name="connsiteY59" fmla="*/ 455613 h 1075928"/>
              <a:gd name="connsiteX60" fmla="*/ 98425 w 1608138"/>
              <a:gd name="connsiteY60" fmla="*/ 512763 h 1075928"/>
              <a:gd name="connsiteX61" fmla="*/ 92075 w 1608138"/>
              <a:gd name="connsiteY61" fmla="*/ 576263 h 1075928"/>
              <a:gd name="connsiteX62" fmla="*/ 95250 w 1608138"/>
              <a:gd name="connsiteY62" fmla="*/ 642938 h 1075928"/>
              <a:gd name="connsiteX63" fmla="*/ 101600 w 1608138"/>
              <a:gd name="connsiteY63" fmla="*/ 709613 h 1075928"/>
              <a:gd name="connsiteX64" fmla="*/ 109538 w 1608138"/>
              <a:gd name="connsiteY64" fmla="*/ 773113 h 1075928"/>
              <a:gd name="connsiteX65" fmla="*/ 123825 w 1608138"/>
              <a:gd name="connsiteY65" fmla="*/ 825500 h 1075928"/>
              <a:gd name="connsiteX66" fmla="*/ 161925 w 1608138"/>
              <a:gd name="connsiteY66" fmla="*/ 928688 h 1075928"/>
              <a:gd name="connsiteX67" fmla="*/ 207963 w 1608138"/>
              <a:gd name="connsiteY67" fmla="*/ 1030288 h 1075928"/>
              <a:gd name="connsiteX68" fmla="*/ 230783 w 1608138"/>
              <a:gd name="connsiteY68" fmla="*/ 1075928 h 1075928"/>
              <a:gd name="connsiteX69" fmla="*/ 119823 w 1608138"/>
              <a:gd name="connsiteY69" fmla="*/ 1075928 h 1075928"/>
              <a:gd name="connsiteX70" fmla="*/ 101600 w 1608138"/>
              <a:gd name="connsiteY70" fmla="*/ 1038225 h 1075928"/>
              <a:gd name="connsiteX71" fmla="*/ 60325 w 1608138"/>
              <a:gd name="connsiteY71" fmla="*/ 938213 h 1075928"/>
              <a:gd name="connsiteX72" fmla="*/ 28575 w 1608138"/>
              <a:gd name="connsiteY72" fmla="*/ 830263 h 1075928"/>
              <a:gd name="connsiteX73" fmla="*/ 14288 w 1608138"/>
              <a:gd name="connsiteY73" fmla="*/ 769938 h 1075928"/>
              <a:gd name="connsiteX74" fmla="*/ 6350 w 1608138"/>
              <a:gd name="connsiteY74" fmla="*/ 700088 h 1075928"/>
              <a:gd name="connsiteX75" fmla="*/ 0 w 1608138"/>
              <a:gd name="connsiteY75" fmla="*/ 628650 h 1075928"/>
              <a:gd name="connsiteX76" fmla="*/ 0 w 1608138"/>
              <a:gd name="connsiteY76" fmla="*/ 554038 h 1075928"/>
              <a:gd name="connsiteX77" fmla="*/ 9525 w 1608138"/>
              <a:gd name="connsiteY77" fmla="*/ 487363 h 1075928"/>
              <a:gd name="connsiteX78" fmla="*/ 23813 w 1608138"/>
              <a:gd name="connsiteY78" fmla="*/ 423863 h 1075928"/>
              <a:gd name="connsiteX79" fmla="*/ 52388 w 1608138"/>
              <a:gd name="connsiteY79" fmla="*/ 342900 h 1075928"/>
              <a:gd name="connsiteX80" fmla="*/ 95250 w 1608138"/>
              <a:gd name="connsiteY80" fmla="*/ 271463 h 1075928"/>
              <a:gd name="connsiteX81" fmla="*/ 144463 w 1608138"/>
              <a:gd name="connsiteY81" fmla="*/ 204788 h 1075928"/>
              <a:gd name="connsiteX82" fmla="*/ 204788 w 1608138"/>
              <a:gd name="connsiteY82" fmla="*/ 146050 h 1075928"/>
              <a:gd name="connsiteX83" fmla="*/ 271463 w 1608138"/>
              <a:gd name="connsiteY83" fmla="*/ 96838 h 1075928"/>
              <a:gd name="connsiteX84" fmla="*/ 346075 w 1608138"/>
              <a:gd name="connsiteY84" fmla="*/ 63500 h 1075928"/>
              <a:gd name="connsiteX85" fmla="*/ 395288 w 1608138"/>
              <a:gd name="connsiteY85" fmla="*/ 49213 h 1075928"/>
              <a:gd name="connsiteX86" fmla="*/ 447675 w 1608138"/>
              <a:gd name="connsiteY86" fmla="*/ 36513 h 1075928"/>
              <a:gd name="connsiteX87" fmla="*/ 500063 w 1608138"/>
              <a:gd name="connsiteY87" fmla="*/ 28575 h 1075928"/>
              <a:gd name="connsiteX88" fmla="*/ 549275 w 1608138"/>
              <a:gd name="connsiteY88" fmla="*/ 17463 h 1075928"/>
              <a:gd name="connsiteX89" fmla="*/ 595313 w 1608138"/>
              <a:gd name="connsiteY89" fmla="*/ 0 h 10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08138" h="107592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812413"/>
            <a:chOff x="5616952" y="2519949"/>
            <a:chExt cx="5351450" cy="81241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01496"/>
              <a:chOff x="6751979" y="1666120"/>
              <a:chExt cx="4526164" cy="70149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fa-IR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MicroParticle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812413"/>
            <a:chOff x="5616952" y="2519949"/>
            <a:chExt cx="5351450" cy="8124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01496"/>
              <a:chOff x="6751979" y="1666120"/>
              <a:chExt cx="4526164" cy="70149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Platelet Microparticles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41914"/>
            <a:chOff x="5616952" y="2519949"/>
            <a:chExt cx="5351450" cy="94191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30997"/>
              <a:chOff x="6751979" y="1666120"/>
              <a:chExt cx="4526164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83099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Platelet Microparticles </a:t>
                </a:r>
                <a:r>
                  <a:rPr lang="fa-IR" altLang="ko-KR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and</a:t>
                </a:r>
                <a:endParaRPr lang="ko-KR" altLang="en-US" sz="24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2400" b="1" dirty="0" smtClean="0">
                    <a:solidFill>
                      <a:schemeClr val="bg1"/>
                    </a:solidFill>
                    <a:cs typeface="Arial" pitchFamily="34" charset="0"/>
                  </a:rPr>
                  <a:t>Cancer Progression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812413"/>
            <a:chOff x="5616952" y="2519949"/>
            <a:chExt cx="5351450" cy="8124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01496"/>
              <a:chOff x="6751979" y="1666120"/>
              <a:chExt cx="4526164" cy="70149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Con</a:t>
                </a:r>
                <a:r>
                  <a:rPr lang="fa-IR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clution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C77D5-2587-46D8-A268-CA228B4A098C}"/>
              </a:ext>
            </a:extLst>
          </p:cNvPr>
          <p:cNvSpPr/>
          <p:nvPr/>
        </p:nvSpPr>
        <p:spPr>
          <a:xfrm rot="16200000">
            <a:off x="690692" y="1573052"/>
            <a:ext cx="3291840" cy="122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9DB49-0254-44A0-BE69-F368A157C8BA}"/>
              </a:ext>
            </a:extLst>
          </p:cNvPr>
          <p:cNvGrpSpPr/>
          <p:nvPr/>
        </p:nvGrpSpPr>
        <p:grpSpPr>
          <a:xfrm>
            <a:off x="2134833" y="3181305"/>
            <a:ext cx="376126" cy="376126"/>
            <a:chOff x="1733181" y="3181305"/>
            <a:chExt cx="376126" cy="3761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3CAEC-985A-4B21-955A-E622106FA4B4}"/>
                </a:ext>
              </a:extLst>
            </p:cNvPr>
            <p:cNvSpPr/>
            <p:nvPr/>
          </p:nvSpPr>
          <p:spPr>
            <a:xfrm rot="16200000">
              <a:off x="1733181" y="3181305"/>
              <a:ext cx="376126" cy="3761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C6A506-154C-470E-A60B-988C7FC2B1BA}"/>
                </a:ext>
              </a:extLst>
            </p:cNvPr>
            <p:cNvSpPr/>
            <p:nvPr/>
          </p:nvSpPr>
          <p:spPr>
            <a:xfrm rot="16200000">
              <a:off x="1770777" y="3218901"/>
              <a:ext cx="300935" cy="3009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DE85E2-17CB-4EE3-9E0F-D4D1CFA65AD6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1904378" y="3352502"/>
              <a:ext cx="33732" cy="337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332344" y="4299425"/>
            <a:ext cx="4256663" cy="912142"/>
          </a:xfrm>
          <a:prstGeom prst="rect">
            <a:avLst/>
          </a:prstGeom>
        </p:spPr>
      </p:pic>
      <p:grpSp>
        <p:nvGrpSpPr>
          <p:cNvPr id="9" name="Graphic 166">
            <a:extLst>
              <a:ext uri="{FF2B5EF4-FFF2-40B4-BE49-F238E27FC236}">
                <a16:creationId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6756983" y="5147700"/>
            <a:ext cx="3163016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6519090" y="3422085"/>
            <a:ext cx="103820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8796978" y="1000913"/>
            <a:ext cx="2869724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94" name="Plus Sign 293">
            <a:extLst>
              <a:ext uri="{FF2B5EF4-FFF2-40B4-BE49-F238E27FC236}">
                <a16:creationId xmlns:a16="http://schemas.microsoft.com/office/drawing/2014/main" id="{E6A53C31-13EC-4A82-92D1-525B0EA3A6ED}"/>
              </a:ext>
            </a:extLst>
          </p:cNvPr>
          <p:cNvSpPr/>
          <p:nvPr/>
        </p:nvSpPr>
        <p:spPr>
          <a:xfrm>
            <a:off x="9528169" y="2586099"/>
            <a:ext cx="1944598" cy="194459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9348567" y="4135124"/>
            <a:ext cx="1455645" cy="977651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653473" y="614043"/>
            <a:ext cx="4431061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fa-IR" altLang="ko-KR" sz="4400" b="1" dirty="0" smtClean="0">
                <a:solidFill>
                  <a:schemeClr val="accent2"/>
                </a:solidFill>
                <a:cs typeface="Arial" pitchFamily="34" charset="0"/>
              </a:rPr>
              <a:t>Microvesicles</a:t>
            </a:r>
            <a:endParaRPr lang="en-US" sz="4000" b="1" dirty="0"/>
          </a:p>
        </p:txBody>
      </p:sp>
      <p:sp>
        <p:nvSpPr>
          <p:cNvPr id="530" name="직사각형 1">
            <a:extLst>
              <a:ext uri="{FF2B5EF4-FFF2-40B4-BE49-F238E27FC236}">
                <a16:creationId xmlns:a16="http://schemas.microsoft.com/office/drawing/2014/main" id="{B0E1B4E8-9E77-412C-BC87-052532B32250}"/>
              </a:ext>
            </a:extLst>
          </p:cNvPr>
          <p:cNvSpPr/>
          <p:nvPr/>
        </p:nvSpPr>
        <p:spPr>
          <a:xfrm>
            <a:off x="988328" y="2814960"/>
            <a:ext cx="4431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altLang="ko-KR" sz="1600" b="1" dirty="0" smtClean="0"/>
              <a:t>Budding off the  plasma membrance</a:t>
            </a:r>
          </a:p>
          <a:p>
            <a:endParaRPr lang="fa-IR" altLang="ko-KR" sz="1600" b="1" dirty="0" smtClean="0"/>
          </a:p>
          <a:p>
            <a:r>
              <a:rPr lang="en-US" altLang="ko-KR" sz="1600" b="1" dirty="0" smtClean="0"/>
              <a:t>100 – 1000 </a:t>
            </a:r>
            <a:r>
              <a:rPr lang="fa-IR" altLang="ko-KR" sz="1600" b="1" dirty="0" smtClean="0"/>
              <a:t>nm</a:t>
            </a:r>
          </a:p>
          <a:p>
            <a:endParaRPr lang="fa-IR" altLang="ko-KR" sz="1600" b="1" dirty="0" smtClean="0"/>
          </a:p>
          <a:p>
            <a:r>
              <a:rPr lang="fa-IR" altLang="ko-KR" sz="1600" b="1" dirty="0" smtClean="0"/>
              <a:t>Proteins, Lipids , mRNA,  miRNA and cytosol</a:t>
            </a:r>
          </a:p>
          <a:p>
            <a:endParaRPr lang="en-US" altLang="ko-KR" sz="1600" b="1" dirty="0"/>
          </a:p>
        </p:txBody>
      </p:sp>
      <p:sp>
        <p:nvSpPr>
          <p:cNvPr id="534" name="Down Arrow 1">
            <a:extLst>
              <a:ext uri="{FF2B5EF4-FFF2-40B4-BE49-F238E27FC236}">
                <a16:creationId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193644" y="3385646"/>
            <a:ext cx="521208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1" name="Picture 2" descr="C:\Users\Arya\Desktop\تصویر زورنال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7443" y="1485202"/>
            <a:ext cx="5743977" cy="4307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7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35729" y="24792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8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4356" y="300017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9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6631" y="350741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9B3D69E-C404-43B9-972F-88599C00DD1F}"/>
              </a:ext>
            </a:extLst>
          </p:cNvPr>
          <p:cNvSpPr txBox="1"/>
          <p:nvPr/>
        </p:nvSpPr>
        <p:spPr>
          <a:xfrm>
            <a:off x="733233" y="669125"/>
            <a:ext cx="74190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Source of Microparticles</a:t>
            </a:r>
            <a:endParaRPr lang="en-US" altLang="ko-KR" sz="44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967334" y="3924513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81" name="Picture 2" descr="C:\Users\Arya\Desktop\تصویر زورنال\microparti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727" y="1370531"/>
            <a:ext cx="5410200" cy="5257800"/>
          </a:xfrm>
          <a:prstGeom prst="rect">
            <a:avLst/>
          </a:prstGeom>
          <a:noFill/>
        </p:spPr>
      </p:pic>
      <p:sp>
        <p:nvSpPr>
          <p:cNvPr id="84" name="Freeform 9">
            <a:extLst>
              <a:ext uri="{FF2B5EF4-FFF2-40B4-BE49-F238E27FC236}">
                <a16:creationId xmlns:a16="http://schemas.microsoft.com/office/drawing/2014/main" id="{50C94F13-7B16-4F89-8862-BB037160AF4A}"/>
              </a:ext>
            </a:extLst>
          </p:cNvPr>
          <p:cNvSpPr>
            <a:spLocks/>
          </p:cNvSpPr>
          <p:nvPr/>
        </p:nvSpPr>
        <p:spPr bwMode="auto">
          <a:xfrm>
            <a:off x="1053194" y="1707224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:a16="http://schemas.microsoft.com/office/drawing/2014/main" id="{05404FF0-091C-4199-A36E-A2CFF50AFF49}"/>
              </a:ext>
            </a:extLst>
          </p:cNvPr>
          <p:cNvSpPr>
            <a:spLocks noEditPoints="1"/>
          </p:cNvSpPr>
          <p:nvPr/>
        </p:nvSpPr>
        <p:spPr bwMode="auto">
          <a:xfrm>
            <a:off x="998274" y="2381136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Freeform 9">
            <a:extLst>
              <a:ext uri="{FF2B5EF4-FFF2-40B4-BE49-F238E27FC236}">
                <a16:creationId xmlns:a16="http://schemas.microsoft.com/office/drawing/2014/main" id="{5309FABE-6E79-4C08-929B-EDBED9878E7F}"/>
              </a:ext>
            </a:extLst>
          </p:cNvPr>
          <p:cNvSpPr>
            <a:spLocks noEditPoints="1"/>
          </p:cNvSpPr>
          <p:nvPr/>
        </p:nvSpPr>
        <p:spPr bwMode="auto">
          <a:xfrm>
            <a:off x="987653" y="2795239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484DF1EF-B7D0-4E7D-B229-478EF72C0721}"/>
              </a:ext>
            </a:extLst>
          </p:cNvPr>
          <p:cNvSpPr>
            <a:spLocks/>
          </p:cNvSpPr>
          <p:nvPr/>
        </p:nvSpPr>
        <p:spPr bwMode="auto">
          <a:xfrm>
            <a:off x="945758" y="3364911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4D1A03-4720-46A6-887D-DDBEA29DAD78}"/>
              </a:ext>
            </a:extLst>
          </p:cNvPr>
          <p:cNvSpPr txBox="1"/>
          <p:nvPr/>
        </p:nvSpPr>
        <p:spPr>
          <a:xfrm>
            <a:off x="1456339" y="1803249"/>
            <a:ext cx="4781430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fa-I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eukocytes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AFFFF35-9124-476E-9FFA-DBA8C23B4A21}"/>
              </a:ext>
            </a:extLst>
          </p:cNvPr>
          <p:cNvSpPr txBox="1"/>
          <p:nvPr/>
        </p:nvSpPr>
        <p:spPr>
          <a:xfrm>
            <a:off x="1469218" y="2345791"/>
            <a:ext cx="4781430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Erythrocytes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99106A9-02BD-43D6-917B-C4284A08F494}"/>
              </a:ext>
            </a:extLst>
          </p:cNvPr>
          <p:cNvSpPr txBox="1"/>
          <p:nvPr/>
        </p:nvSpPr>
        <p:spPr>
          <a:xfrm>
            <a:off x="1456339" y="2862575"/>
            <a:ext cx="4781430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Endothelial cells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6372AC8-3207-42BA-A699-B9ABC5A3337B}"/>
              </a:ext>
            </a:extLst>
          </p:cNvPr>
          <p:cNvSpPr txBox="1"/>
          <p:nvPr/>
        </p:nvSpPr>
        <p:spPr>
          <a:xfrm>
            <a:off x="1473017" y="3417999"/>
            <a:ext cx="3064744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Platelets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372AC8-3207-42BA-A699-B9ABC5A3337B}"/>
              </a:ext>
            </a:extLst>
          </p:cNvPr>
          <p:cNvSpPr txBox="1"/>
          <p:nvPr/>
        </p:nvSpPr>
        <p:spPr>
          <a:xfrm>
            <a:off x="1522386" y="3969643"/>
            <a:ext cx="3064744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fa-I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Tumor Cell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7D93D44-45AB-4E1C-99F5-30BC47E0FD19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그룹 13">
            <a:extLst>
              <a:ext uri="{FF2B5EF4-FFF2-40B4-BE49-F238E27FC236}">
                <a16:creationId xmlns:a16="http://schemas.microsoft.com/office/drawing/2014/main" id="{14948877-9A32-4B26-90A4-171C1766F5F0}"/>
              </a:ext>
            </a:extLst>
          </p:cNvPr>
          <p:cNvGrpSpPr/>
          <p:nvPr/>
        </p:nvGrpSpPr>
        <p:grpSpPr>
          <a:xfrm>
            <a:off x="827388" y="4688732"/>
            <a:ext cx="2402198" cy="2052636"/>
            <a:chOff x="523919" y="5144040"/>
            <a:chExt cx="1869352" cy="1597328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1A8C11E7-5E17-4F49-B146-16BC55C19971}"/>
                </a:ext>
              </a:extLst>
            </p:cNvPr>
            <p:cNvSpPr/>
            <p:nvPr/>
          </p:nvSpPr>
          <p:spPr>
            <a:xfrm>
              <a:off x="1259632" y="5702855"/>
              <a:ext cx="1133639" cy="1038513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1BD562CA-B1CC-4898-8726-3BF4AFE8C138}"/>
                </a:ext>
              </a:extLst>
            </p:cNvPr>
            <p:cNvSpPr/>
            <p:nvPr/>
          </p:nvSpPr>
          <p:spPr>
            <a:xfrm rot="21072396">
              <a:off x="1100613" y="5144040"/>
              <a:ext cx="888676" cy="814105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3C077AFF-582F-4E62-8337-8FCD99010F53}"/>
                </a:ext>
              </a:extLst>
            </p:cNvPr>
            <p:cNvSpPr/>
            <p:nvPr/>
          </p:nvSpPr>
          <p:spPr>
            <a:xfrm rot="21072396">
              <a:off x="523919" y="5876969"/>
              <a:ext cx="705977" cy="646737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4086743" y="156998"/>
            <a:ext cx="7204194" cy="109225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23E20-EFD9-4AEB-AD82-1E283EB6767C}"/>
              </a:ext>
            </a:extLst>
          </p:cNvPr>
          <p:cNvSpPr txBox="1"/>
          <p:nvPr/>
        </p:nvSpPr>
        <p:spPr>
          <a:xfrm>
            <a:off x="167425" y="3175335"/>
            <a:ext cx="2911192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platelets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4073863" y="1350712"/>
            <a:ext cx="7204194" cy="114778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EC91-B70D-4FDD-B4E0-20A70091B020}"/>
              </a:ext>
            </a:extLst>
          </p:cNvPr>
          <p:cNvSpPr/>
          <p:nvPr/>
        </p:nvSpPr>
        <p:spPr>
          <a:xfrm>
            <a:off x="4073863" y="2621702"/>
            <a:ext cx="7204194" cy="10745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E29FE-C75D-4B99-987B-4EB0D9823A84}"/>
              </a:ext>
            </a:extLst>
          </p:cNvPr>
          <p:cNvSpPr/>
          <p:nvPr/>
        </p:nvSpPr>
        <p:spPr>
          <a:xfrm>
            <a:off x="4060984" y="3815418"/>
            <a:ext cx="7204194" cy="103991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29E14-072A-4110-9DD7-8DA8755D5340}"/>
              </a:ext>
            </a:extLst>
          </p:cNvPr>
          <p:cNvSpPr txBox="1"/>
          <p:nvPr/>
        </p:nvSpPr>
        <p:spPr>
          <a:xfrm>
            <a:off x="5735186" y="568364"/>
            <a:ext cx="5266798" cy="369332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Anucleate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discoid-shaped cells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94FF5E-4714-4065-9384-66534A3F7E72}"/>
              </a:ext>
            </a:extLst>
          </p:cNvPr>
          <p:cNvSpPr/>
          <p:nvPr/>
        </p:nvSpPr>
        <p:spPr>
          <a:xfrm>
            <a:off x="4582594" y="399417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CDF741-D0EA-4D20-96D6-54049621AEC9}"/>
              </a:ext>
            </a:extLst>
          </p:cNvPr>
          <p:cNvSpPr/>
          <p:nvPr/>
        </p:nvSpPr>
        <p:spPr>
          <a:xfrm>
            <a:off x="4582594" y="280665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147E9E-7073-49EF-9800-BEAFE23EFEB2}"/>
              </a:ext>
            </a:extLst>
          </p:cNvPr>
          <p:cNvSpPr/>
          <p:nvPr/>
        </p:nvSpPr>
        <p:spPr>
          <a:xfrm>
            <a:off x="4582594" y="399096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DB020AAB-ACB8-48AE-9ACC-94080BE42086}"/>
              </a:ext>
            </a:extLst>
          </p:cNvPr>
          <p:cNvSpPr/>
          <p:nvPr/>
        </p:nvSpPr>
        <p:spPr>
          <a:xfrm>
            <a:off x="4807222" y="3056736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Chord 32">
            <a:extLst>
              <a:ext uri="{FF2B5EF4-FFF2-40B4-BE49-F238E27FC236}">
                <a16:creationId xmlns:a16="http://schemas.microsoft.com/office/drawing/2014/main" id="{2F612839-B5F8-4D20-B285-24CCD9A2E39B}"/>
              </a:ext>
            </a:extLst>
          </p:cNvPr>
          <p:cNvSpPr/>
          <p:nvPr/>
        </p:nvSpPr>
        <p:spPr>
          <a:xfrm>
            <a:off x="4806951" y="4219408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7DBAD84C-6A12-4BDC-851E-053A5A8BE6AB}"/>
              </a:ext>
            </a:extLst>
          </p:cNvPr>
          <p:cNvSpPr>
            <a:spLocks noChangeAspect="1"/>
          </p:cNvSpPr>
          <p:nvPr/>
        </p:nvSpPr>
        <p:spPr>
          <a:xfrm>
            <a:off x="4862900" y="604428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7BB75-8F2A-488B-BA95-B9BA83B957B9}"/>
              </a:ext>
            </a:extLst>
          </p:cNvPr>
          <p:cNvSpPr txBox="1"/>
          <p:nvPr/>
        </p:nvSpPr>
        <p:spPr>
          <a:xfrm>
            <a:off x="5735186" y="3006188"/>
            <a:ext cx="5266798" cy="369332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Initial stages of the blood coagulation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0638EC-F17F-434B-AA35-22D6923274EA}"/>
              </a:ext>
            </a:extLst>
          </p:cNvPr>
          <p:cNvSpPr txBox="1"/>
          <p:nvPr/>
        </p:nvSpPr>
        <p:spPr>
          <a:xfrm>
            <a:off x="5735186" y="4100882"/>
            <a:ext cx="5266798" cy="369332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Include three types of granules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68A773-F88F-4D9B-85B7-6A404702E0C0}"/>
              </a:ext>
            </a:extLst>
          </p:cNvPr>
          <p:cNvSpPr/>
          <p:nvPr/>
        </p:nvSpPr>
        <p:spPr>
          <a:xfrm>
            <a:off x="4582594" y="163523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0A6DAA53-DC92-44FF-B5C5-838E37B62548}"/>
              </a:ext>
            </a:extLst>
          </p:cNvPr>
          <p:cNvSpPr/>
          <p:nvPr/>
        </p:nvSpPr>
        <p:spPr>
          <a:xfrm rot="2942052">
            <a:off x="4850362" y="189441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EE90D2-8371-44EC-95D6-1688454F83F7}"/>
              </a:ext>
            </a:extLst>
          </p:cNvPr>
          <p:cNvSpPr txBox="1"/>
          <p:nvPr/>
        </p:nvSpPr>
        <p:spPr>
          <a:xfrm>
            <a:off x="5735186" y="1760682"/>
            <a:ext cx="5266798" cy="369332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fa-I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evel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of 150–400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147E9E-7073-49EF-9800-BEAFE23EFEB2}"/>
              </a:ext>
            </a:extLst>
          </p:cNvPr>
          <p:cNvSpPr/>
          <p:nvPr/>
        </p:nvSpPr>
        <p:spPr>
          <a:xfrm>
            <a:off x="4593325" y="5135043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Chord 32">
            <a:extLst>
              <a:ext uri="{FF2B5EF4-FFF2-40B4-BE49-F238E27FC236}">
                <a16:creationId xmlns:a16="http://schemas.microsoft.com/office/drawing/2014/main" id="{2F612839-B5F8-4D20-B285-24CCD9A2E39B}"/>
              </a:ext>
            </a:extLst>
          </p:cNvPr>
          <p:cNvSpPr/>
          <p:nvPr/>
        </p:nvSpPr>
        <p:spPr>
          <a:xfrm>
            <a:off x="4817682" y="5363491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0638EC-F17F-434B-AA35-22D6923274EA}"/>
              </a:ext>
            </a:extLst>
          </p:cNvPr>
          <p:cNvSpPr txBox="1"/>
          <p:nvPr/>
        </p:nvSpPr>
        <p:spPr>
          <a:xfrm>
            <a:off x="5745917" y="5244965"/>
            <a:ext cx="5266798" cy="369332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Covered with a glycoprotein layer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4FEC91-B70D-4FDD-B4E0-20A70091B020}"/>
              </a:ext>
            </a:extLst>
          </p:cNvPr>
          <p:cNvSpPr/>
          <p:nvPr/>
        </p:nvSpPr>
        <p:spPr>
          <a:xfrm>
            <a:off x="4071715" y="4976411"/>
            <a:ext cx="7204194" cy="10745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88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Platelet-derived Microparticles (PMPs)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2326063" y="1066297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5011406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5011405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99852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071605"/>
            <a:ext cx="14966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cs typeface="Arial" pitchFamily="34" charset="0"/>
              </a:rPr>
              <a:t>90% of circulating micro particles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119037" y="4110242"/>
            <a:ext cx="222113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cs typeface="Arial" pitchFamily="34" charset="0"/>
              </a:rPr>
              <a:t>Contain many of proteins, lipids, and oligonucleotides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123121"/>
            <a:ext cx="14966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cs typeface="Arial" pitchFamily="34" charset="0"/>
              </a:rPr>
              <a:t>Enriched in microRNAs (</a:t>
            </a:r>
            <a:r>
              <a:rPr lang="en-US" altLang="ko-KR" sz="1400" b="1" dirty="0" err="1" smtClean="0">
                <a:cs typeface="Arial" pitchFamily="34" charset="0"/>
              </a:rPr>
              <a:t>miRNAs</a:t>
            </a:r>
            <a:r>
              <a:rPr lang="en-US" altLang="ko-KR" sz="1400" b="1" dirty="0" smtClean="0">
                <a:cs typeface="Arial" pitchFamily="34" charset="0"/>
              </a:rPr>
              <a:t>)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A746AC-205C-4560-80E9-577E736186FF}"/>
              </a:ext>
            </a:extLst>
          </p:cNvPr>
          <p:cNvSpPr/>
          <p:nvPr/>
        </p:nvSpPr>
        <p:spPr>
          <a:xfrm>
            <a:off x="3052711" y="521032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A040A9-123C-4133-A60C-6295D5BB6E37}"/>
              </a:ext>
            </a:extLst>
          </p:cNvPr>
          <p:cNvSpPr/>
          <p:nvPr/>
        </p:nvSpPr>
        <p:spPr>
          <a:xfrm>
            <a:off x="4911455" y="5207849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EE97CF-4CA8-4C0D-9911-B3199CEE1157}"/>
              </a:ext>
            </a:extLst>
          </p:cNvPr>
          <p:cNvSpPr/>
          <p:nvPr/>
        </p:nvSpPr>
        <p:spPr>
          <a:xfrm>
            <a:off x="1070609" y="5262715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186974" y="2475933"/>
            <a:ext cx="3490979" cy="24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59379" y="3777192"/>
            <a:ext cx="2356830" cy="155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Platelet-cancer loop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A44FB243-E108-44AF-8FD4-320DF2948F6B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913A6373-D260-49CA-8FB5-7A1AB30AABF4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9CA23824-0459-4DE2-A57B-A441EEA29118}"/>
              </a:ext>
            </a:extLst>
          </p:cNvPr>
          <p:cNvSpPr/>
          <p:nvPr/>
        </p:nvSpPr>
        <p:spPr>
          <a:xfrm>
            <a:off x="4017293" y="19168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88979ED4-6503-47CD-90CE-D9EF1DF45510}"/>
              </a:ext>
            </a:extLst>
          </p:cNvPr>
          <p:cNvSpPr/>
          <p:nvPr/>
        </p:nvSpPr>
        <p:spPr>
          <a:xfrm>
            <a:off x="4007768" y="19168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C0625-BAF6-4345-98EF-8F558D80BF20}"/>
              </a:ext>
            </a:extLst>
          </p:cNvPr>
          <p:cNvSpPr/>
          <p:nvPr/>
        </p:nvSpPr>
        <p:spPr>
          <a:xfrm>
            <a:off x="7248128" y="3923116"/>
            <a:ext cx="720080" cy="452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E0EC4-FFF7-409C-93D4-A72BDC811B36}"/>
              </a:ext>
            </a:extLst>
          </p:cNvPr>
          <p:cNvSpPr/>
          <p:nvPr/>
        </p:nvSpPr>
        <p:spPr>
          <a:xfrm>
            <a:off x="5951984" y="2470105"/>
            <a:ext cx="432048" cy="3982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E792E9-E4FD-4D8E-B1DC-0B59AA73AA88}"/>
              </a:ext>
            </a:extLst>
          </p:cNvPr>
          <p:cNvSpPr/>
          <p:nvPr/>
        </p:nvSpPr>
        <p:spPr>
          <a:xfrm>
            <a:off x="5777488" y="2020971"/>
            <a:ext cx="432048" cy="398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AEFBD0-9F74-460B-B58B-227D46D071AF}"/>
              </a:ext>
            </a:extLst>
          </p:cNvPr>
          <p:cNvSpPr/>
          <p:nvPr/>
        </p:nvSpPr>
        <p:spPr>
          <a:xfrm>
            <a:off x="4162976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A232F5-82EF-48D5-8C82-D75267804101}"/>
              </a:ext>
            </a:extLst>
          </p:cNvPr>
          <p:cNvSpPr/>
          <p:nvPr/>
        </p:nvSpPr>
        <p:spPr>
          <a:xfrm>
            <a:off x="4745450" y="3588471"/>
            <a:ext cx="288032" cy="700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C73C20-2EA0-4D8B-B961-14F74BB9DD91}"/>
              </a:ext>
            </a:extLst>
          </p:cNvPr>
          <p:cNvSpPr/>
          <p:nvPr/>
        </p:nvSpPr>
        <p:spPr>
          <a:xfrm>
            <a:off x="4305299" y="4860386"/>
            <a:ext cx="1724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Factor Release (VEGF, PDGF,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TFG</a:t>
            </a:r>
            <a:r>
              <a:rPr lang="en-US" sz="1200" dirty="0" err="1" smtClean="0">
                <a:solidFill>
                  <a:schemeClr val="bg1"/>
                </a:solidFill>
              </a:rPr>
              <a:t>β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E8D927-73A1-4F8E-AC10-074A4FABD1E4}"/>
              </a:ext>
            </a:extLst>
          </p:cNvPr>
          <p:cNvSpPr/>
          <p:nvPr/>
        </p:nvSpPr>
        <p:spPr>
          <a:xfrm>
            <a:off x="6528620" y="4888829"/>
            <a:ext cx="115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Activated </a:t>
            </a:r>
          </a:p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Platelets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2F6E46-D125-4D69-85CF-CE69768207A5}"/>
              </a:ext>
            </a:extLst>
          </p:cNvPr>
          <p:cNvSpPr/>
          <p:nvPr/>
        </p:nvSpPr>
        <p:spPr>
          <a:xfrm>
            <a:off x="4400320" y="2548752"/>
            <a:ext cx="115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Cancer/Tumor growth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99BF92-7C6C-4658-8BEB-034E22C2B5EB}"/>
              </a:ext>
            </a:extLst>
          </p:cNvPr>
          <p:cNvSpPr/>
          <p:nvPr/>
        </p:nvSpPr>
        <p:spPr>
          <a:xfrm>
            <a:off x="6670289" y="2832090"/>
            <a:ext cx="1155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Platelets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477053-4C78-41B2-8AD2-7BB0B72E6A2D}"/>
              </a:ext>
            </a:extLst>
          </p:cNvPr>
          <p:cNvSpPr/>
          <p:nvPr/>
        </p:nvSpPr>
        <p:spPr>
          <a:xfrm>
            <a:off x="5110615" y="30196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F1EE17-B50A-4747-AEC3-0C8F455318A6}"/>
              </a:ext>
            </a:extLst>
          </p:cNvPr>
          <p:cNvGrpSpPr/>
          <p:nvPr/>
        </p:nvGrpSpPr>
        <p:grpSpPr>
          <a:xfrm>
            <a:off x="5514443" y="2949648"/>
            <a:ext cx="1155682" cy="1767213"/>
            <a:chOff x="8914819" y="435632"/>
            <a:chExt cx="3989594" cy="61006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118C57-2543-464F-999F-5051D2B280C3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458C6E-8BF1-40C5-ADAD-35178BF2F103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9B21F339-9487-4917-9C30-8855D54B7FFD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Top Corners Rounded 57">
                <a:extLst>
                  <a:ext uri="{FF2B5EF4-FFF2-40B4-BE49-F238E27FC236}">
                    <a16:creationId xmlns:a16="http://schemas.microsoft.com/office/drawing/2014/main" id="{F61B4F14-2214-48D2-944D-2F2704107803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6A4F40A0-DF3F-40BF-85A7-03775D7CA6C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473ECC91-98F9-4A9D-9096-3B522DB6D1B1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0389E89-F8A7-4758-BAF0-A4C096C6AB41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Graphic 222">
              <a:extLst>
                <a:ext uri="{FF2B5EF4-FFF2-40B4-BE49-F238E27FC236}">
                  <a16:creationId xmlns:a16="http://schemas.microsoft.com/office/drawing/2014/main" id="{74174322-2D80-47E4-AEFD-A649F079BB3E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30745B-3CAD-4B8F-A0F7-4BC44D921D1F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18A3C7-F892-435E-B2A3-75933EACB42B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6E62C9-A347-44EF-85EE-FDD7223F2304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E27F470-594A-4FB5-81FD-452BE0341C4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A6D2769-C0BF-4883-90D8-FD754EF8104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13BF5C-EEDB-494A-A49C-05DDCA021D31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629A3BD-9F16-4F0F-81F8-8E37D7C2E7C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76AAC5-96CD-4F42-B3DF-378D621795C8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5550794" y="2228044"/>
            <a:ext cx="1017431" cy="5022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3" name="Right Arrow 62"/>
          <p:cNvSpPr/>
          <p:nvPr/>
        </p:nvSpPr>
        <p:spPr>
          <a:xfrm rot="5714674">
            <a:off x="7042596" y="4041822"/>
            <a:ext cx="1017431" cy="5022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Right Arrow 63"/>
          <p:cNvSpPr/>
          <p:nvPr/>
        </p:nvSpPr>
        <p:spPr>
          <a:xfrm rot="10800000">
            <a:off x="5663614" y="5300195"/>
            <a:ext cx="1017431" cy="5022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Right Arrow 64"/>
          <p:cNvSpPr/>
          <p:nvPr/>
        </p:nvSpPr>
        <p:spPr>
          <a:xfrm rot="16200000">
            <a:off x="4114799" y="3651164"/>
            <a:ext cx="1017431" cy="5022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6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Platelet-derived Microparticles (PMPs)</a:t>
            </a:r>
            <a:endParaRPr lang="en-US" sz="3600" dirty="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B7122A2-0927-4C30-816F-008E996388FE}"/>
              </a:ext>
            </a:extLst>
          </p:cNvPr>
          <p:cNvGrpSpPr/>
          <p:nvPr/>
        </p:nvGrpSpPr>
        <p:grpSpPr>
          <a:xfrm>
            <a:off x="8350654" y="3193756"/>
            <a:ext cx="3006000" cy="850432"/>
            <a:chOff x="6440400" y="2781881"/>
            <a:chExt cx="2092039" cy="8504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FE7B8E-239B-4641-AB37-3247B41F9286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61BD9B-9846-4534-855D-BE8B86ED922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A89157DF-3D40-46E8-AB35-D77DB2674CE9}"/>
              </a:ext>
            </a:extLst>
          </p:cNvPr>
          <p:cNvGrpSpPr/>
          <p:nvPr/>
        </p:nvGrpSpPr>
        <p:grpSpPr>
          <a:xfrm>
            <a:off x="8615330" y="4878960"/>
            <a:ext cx="3006000" cy="850432"/>
            <a:chOff x="6914356" y="4008592"/>
            <a:chExt cx="21221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70A3A-3EB2-4707-AC6E-F0B2F49D54D9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9FFD15-BFC8-4052-BD68-FAFA6A42106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67790277-5630-4BD2-9A4A-55DB13227052}"/>
              </a:ext>
            </a:extLst>
          </p:cNvPr>
          <p:cNvGrpSpPr/>
          <p:nvPr/>
        </p:nvGrpSpPr>
        <p:grpSpPr>
          <a:xfrm>
            <a:off x="2936632" y="1440681"/>
            <a:ext cx="6320806" cy="524918"/>
            <a:chOff x="1927195" y="2102122"/>
            <a:chExt cx="5291678" cy="5249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B8054-3326-40F0-8E5E-29CBB44C1665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will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37BFA-C163-48DC-87B3-41D65D7A524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A4CF4BA5-D3F9-4AFD-B8E1-C52962250EEA}"/>
              </a:ext>
            </a:extLst>
          </p:cNvPr>
          <p:cNvGrpSpPr/>
          <p:nvPr/>
        </p:nvGrpSpPr>
        <p:grpSpPr>
          <a:xfrm>
            <a:off x="835548" y="3193756"/>
            <a:ext cx="3006000" cy="850432"/>
            <a:chOff x="6440400" y="2781881"/>
            <a:chExt cx="2092039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773386-FCF9-4DF5-8B49-FD801AF9ABB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F8BC8-80BF-40C7-8DC4-42BC07C386FD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FE8BF2F7-C2B3-46FC-8260-25FFDD9C3047}"/>
              </a:ext>
            </a:extLst>
          </p:cNvPr>
          <p:cNvGrpSpPr/>
          <p:nvPr/>
        </p:nvGrpSpPr>
        <p:grpSpPr>
          <a:xfrm>
            <a:off x="566515" y="4878960"/>
            <a:ext cx="3006000" cy="850432"/>
            <a:chOff x="6914356" y="4008592"/>
            <a:chExt cx="2122139" cy="8504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A6317E-BDA5-462B-9A5C-9CD52CFACF8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7AEC2-239B-4E8B-9584-F8074EA07F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417CBFA-3D8E-440C-AC38-A07B201495CF}"/>
              </a:ext>
            </a:extLst>
          </p:cNvPr>
          <p:cNvSpPr/>
          <p:nvPr/>
        </p:nvSpPr>
        <p:spPr>
          <a:xfrm>
            <a:off x="5981132" y="2975063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70E8FF-32EA-4787-A556-67FBEE49200D}"/>
              </a:ext>
            </a:extLst>
          </p:cNvPr>
          <p:cNvSpPr/>
          <p:nvPr/>
        </p:nvSpPr>
        <p:spPr>
          <a:xfrm>
            <a:off x="7420541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4BC010-859A-4A1F-9700-A6B9DAA542BA}"/>
              </a:ext>
            </a:extLst>
          </p:cNvPr>
          <p:cNvSpPr/>
          <p:nvPr/>
        </p:nvSpPr>
        <p:spPr>
          <a:xfrm>
            <a:off x="4535884" y="5186524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26653C-ADFF-4A36-805A-09CE78927CA6}"/>
              </a:ext>
            </a:extLst>
          </p:cNvPr>
          <p:cNvSpPr/>
          <p:nvPr/>
        </p:nvSpPr>
        <p:spPr>
          <a:xfrm>
            <a:off x="7261788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C850B9-3D7D-4B1D-97F6-3ECEF5D8931C}"/>
              </a:ext>
            </a:extLst>
          </p:cNvPr>
          <p:cNvSpPr/>
          <p:nvPr/>
        </p:nvSpPr>
        <p:spPr>
          <a:xfrm>
            <a:off x="4653536" y="3690161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E79571-88CD-47E8-9696-A4938E45BD35}"/>
              </a:ext>
            </a:extLst>
          </p:cNvPr>
          <p:cNvSpPr/>
          <p:nvPr/>
        </p:nvSpPr>
        <p:spPr>
          <a:xfrm>
            <a:off x="5794822" y="2215283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0301B7-9136-4510-BA29-41A551D3EC5B}"/>
              </a:ext>
            </a:extLst>
          </p:cNvPr>
          <p:cNvSpPr/>
          <p:nvPr/>
        </p:nvSpPr>
        <p:spPr>
          <a:xfrm>
            <a:off x="3934174" y="330838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380E86-E3B7-41F3-AFAF-5D438D43F77C}"/>
              </a:ext>
            </a:extLst>
          </p:cNvPr>
          <p:cNvSpPr/>
          <p:nvPr/>
        </p:nvSpPr>
        <p:spPr>
          <a:xfrm>
            <a:off x="7623386" y="3362977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69911F-6D8E-447B-BFE9-606213782517}"/>
              </a:ext>
            </a:extLst>
          </p:cNvPr>
          <p:cNvSpPr/>
          <p:nvPr/>
        </p:nvSpPr>
        <p:spPr>
          <a:xfrm>
            <a:off x="3709652" y="5085019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8DD59A-0717-4EF5-A6A0-845E680EA7DB}"/>
              </a:ext>
            </a:extLst>
          </p:cNvPr>
          <p:cNvSpPr/>
          <p:nvPr/>
        </p:nvSpPr>
        <p:spPr>
          <a:xfrm>
            <a:off x="7847111" y="5003133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ABE481CD-4DEC-43D0-8C7C-CDA69AE7A4E5}"/>
              </a:ext>
            </a:extLst>
          </p:cNvPr>
          <p:cNvSpPr/>
          <p:nvPr/>
        </p:nvSpPr>
        <p:spPr>
          <a:xfrm>
            <a:off x="4483229" y="3088708"/>
            <a:ext cx="3200014" cy="3200014"/>
          </a:xfrm>
          <a:prstGeom prst="blockArc">
            <a:avLst>
              <a:gd name="adj1" fmla="val 9259919"/>
              <a:gd name="adj2" fmla="val 1520338"/>
              <a:gd name="adj3" fmla="val 13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Heart 17">
            <a:extLst>
              <a:ext uri="{FF2B5EF4-FFF2-40B4-BE49-F238E27FC236}">
                <a16:creationId xmlns:a16="http://schemas.microsoft.com/office/drawing/2014/main" id="{40E3D145-70FA-4C90-9EFD-132BC5B06C77}"/>
              </a:ext>
            </a:extLst>
          </p:cNvPr>
          <p:cNvSpPr/>
          <p:nvPr/>
        </p:nvSpPr>
        <p:spPr>
          <a:xfrm>
            <a:off x="6876439" y="2707339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D593F7CA-4536-45DC-9CD5-5337007659ED}"/>
              </a:ext>
            </a:extLst>
          </p:cNvPr>
          <p:cNvSpPr/>
          <p:nvPr/>
        </p:nvSpPr>
        <p:spPr>
          <a:xfrm>
            <a:off x="4051491" y="3466409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Chord 32">
            <a:extLst>
              <a:ext uri="{FF2B5EF4-FFF2-40B4-BE49-F238E27FC236}">
                <a16:creationId xmlns:a16="http://schemas.microsoft.com/office/drawing/2014/main" id="{276F75B9-0BE4-453D-B78D-5EC4EE5DED2E}"/>
              </a:ext>
            </a:extLst>
          </p:cNvPr>
          <p:cNvSpPr/>
          <p:nvPr/>
        </p:nvSpPr>
        <p:spPr>
          <a:xfrm>
            <a:off x="3852288" y="5232383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23AB3423-915A-486F-A7DF-0215217506C0}"/>
              </a:ext>
            </a:extLst>
          </p:cNvPr>
          <p:cNvSpPr/>
          <p:nvPr/>
        </p:nvSpPr>
        <p:spPr>
          <a:xfrm rot="2942052">
            <a:off x="7999978" y="5157484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366A580F-4C20-4930-9D49-06414456F38F}"/>
              </a:ext>
            </a:extLst>
          </p:cNvPr>
          <p:cNvSpPr>
            <a:spLocks noChangeAspect="1"/>
          </p:cNvSpPr>
          <p:nvPr/>
        </p:nvSpPr>
        <p:spPr>
          <a:xfrm>
            <a:off x="8613465" y="2441937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545" y="3799572"/>
            <a:ext cx="2156347" cy="152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191390"/>
            <a:ext cx="1028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Arya\Desktop\تصویر زورنال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1801" y="2910670"/>
            <a:ext cx="1251757" cy="111501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1050" y="4991740"/>
            <a:ext cx="771525" cy="69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Arya\Desktop\تصویر زورنال\images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8596" y="2892190"/>
            <a:ext cx="1089758" cy="1089758"/>
          </a:xfrm>
          <a:prstGeom prst="rect">
            <a:avLst/>
          </a:prstGeom>
          <a:noFill/>
        </p:spPr>
      </p:pic>
      <p:pic>
        <p:nvPicPr>
          <p:cNvPr id="1033" name="Picture 9" descr="C:\Users\Arya\Desktop\تصویر زورنال\images (1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128" y="5063319"/>
            <a:ext cx="934741" cy="68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2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>
            <a:extLst>
              <a:ext uri="{FF2B5EF4-FFF2-40B4-BE49-F238E27FC236}">
                <a16:creationId xmlns:a16="http://schemas.microsoft.com/office/drawing/2014/main" id="{0391955D-7C07-446C-ADC7-BAD6A457601E}"/>
              </a:ext>
            </a:extLst>
          </p:cNvPr>
          <p:cNvGrpSpPr/>
          <p:nvPr/>
        </p:nvGrpSpPr>
        <p:grpSpPr>
          <a:xfrm>
            <a:off x="1019031" y="1255510"/>
            <a:ext cx="3861004" cy="5602490"/>
            <a:chOff x="928131" y="447675"/>
            <a:chExt cx="4082018" cy="5923193"/>
          </a:xfrm>
        </p:grpSpPr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id="{94A102D5-56F8-43E0-96A0-643303B76912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0DAE108-5C9B-4D39-B568-97F5375DE1B6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7E1779-231D-4657-8B7D-C823AF81C6AE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1BE7C51-B94F-4D78-8AFA-37C14964457C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8033315-9532-4701-9B4A-0F86E59A51B2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ECF0ED-59C5-4F64-BA71-460B00300E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FBE768-9551-4A84-986D-179C99548710}"/>
              </a:ext>
            </a:extLst>
          </p:cNvPr>
          <p:cNvSpPr txBox="1"/>
          <p:nvPr/>
        </p:nvSpPr>
        <p:spPr>
          <a:xfrm>
            <a:off x="5728506" y="1630702"/>
            <a:ext cx="428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Tumor-shrouding</a:t>
            </a: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48">
            <a:extLst>
              <a:ext uri="{FF2B5EF4-FFF2-40B4-BE49-F238E27FC236}">
                <a16:creationId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6807328" y="3798339"/>
            <a:ext cx="4288588" cy="542077"/>
            <a:chOff x="4965552" y="1736224"/>
            <a:chExt cx="3484978" cy="5420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51">
            <a:extLst>
              <a:ext uri="{FF2B5EF4-FFF2-40B4-BE49-F238E27FC236}">
                <a16:creationId xmlns:a16="http://schemas.microsoft.com/office/drawing/2014/main" id="{77C82069-551B-4768-A3EC-821E7A075D72}"/>
              </a:ext>
            </a:extLst>
          </p:cNvPr>
          <p:cNvGrpSpPr/>
          <p:nvPr/>
        </p:nvGrpSpPr>
        <p:grpSpPr>
          <a:xfrm>
            <a:off x="6601964" y="3946107"/>
            <a:ext cx="4588838" cy="1238114"/>
            <a:chOff x="4998824" y="57549"/>
            <a:chExt cx="3728966" cy="123811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3D6CF7-1D88-4AE8-8077-047416A4C9F5}"/>
                </a:ext>
              </a:extLst>
            </p:cNvPr>
            <p:cNvSpPr txBox="1"/>
            <p:nvPr/>
          </p:nvSpPr>
          <p:spPr>
            <a:xfrm>
              <a:off x="4998824" y="1018664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48846E-50FC-4850-9F8F-9E6F54B227BB}"/>
                </a:ext>
              </a:extLst>
            </p:cNvPr>
            <p:cNvSpPr txBox="1"/>
            <p:nvPr/>
          </p:nvSpPr>
          <p:spPr>
            <a:xfrm>
              <a:off x="5242812" y="57549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7143323" y="4656969"/>
            <a:ext cx="4288588" cy="542077"/>
            <a:chOff x="4965552" y="1736224"/>
            <a:chExt cx="3484978" cy="54207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2928568-BF9D-4332-9FAD-7F63A1295985}"/>
              </a:ext>
            </a:extLst>
          </p:cNvPr>
          <p:cNvGrpSpPr/>
          <p:nvPr/>
        </p:nvGrpSpPr>
        <p:grpSpPr>
          <a:xfrm>
            <a:off x="1974047" y="1787085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98F58E-B60E-4C11-BB1F-5BC59BF92E42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1333F-59A3-45F0-8C9D-B78F7C8ECBC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3475846" y="177563"/>
            <a:ext cx="40709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685" y="4435522"/>
            <a:ext cx="1094665" cy="6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Rectangle 66"/>
          <p:cNvSpPr/>
          <p:nvPr/>
        </p:nvSpPr>
        <p:spPr>
          <a:xfrm>
            <a:off x="6569300" y="2661314"/>
            <a:ext cx="271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Metastatic dissemination</a:t>
            </a:r>
          </a:p>
        </p:txBody>
      </p:sp>
      <p:grpSp>
        <p:nvGrpSpPr>
          <p:cNvPr id="11" name="Group 67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6733890" y="4244456"/>
            <a:ext cx="4288588" cy="627045"/>
            <a:chOff x="4965552" y="1651256"/>
            <a:chExt cx="3484978" cy="62704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651256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867014" y="37493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Angiogenesis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568234" y="496395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Proliferative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640362" y="6042125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PMPmiRnAs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61397" y="2125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interactions of PMPs with</a:t>
            </a:r>
            <a:r>
              <a:rPr lang="en-US" sz="2400" dirty="0" smtClean="0"/>
              <a:t> </a:t>
            </a:r>
            <a:r>
              <a:rPr lang="en-US" sz="2400" dirty="0" err="1" smtClean="0"/>
              <a:t>tomur</a:t>
            </a:r>
            <a:r>
              <a:rPr lang="en-US" sz="2400" dirty="0" smtClean="0"/>
              <a:t> 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350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124</cp:revision>
  <dcterms:created xsi:type="dcterms:W3CDTF">2019-01-14T06:35:35Z</dcterms:created>
  <dcterms:modified xsi:type="dcterms:W3CDTF">2019-12-09T21:04:26Z</dcterms:modified>
</cp:coreProperties>
</file>