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6" r:id="rId5"/>
    <p:sldId id="258" r:id="rId6"/>
    <p:sldId id="259" r:id="rId7"/>
    <p:sldId id="260" r:id="rId8"/>
    <p:sldId id="276" r:id="rId9"/>
    <p:sldId id="261" r:id="rId10"/>
    <p:sldId id="284" r:id="rId11"/>
    <p:sldId id="285" r:id="rId12"/>
    <p:sldId id="263" r:id="rId13"/>
    <p:sldId id="277" r:id="rId14"/>
    <p:sldId id="262" r:id="rId15"/>
    <p:sldId id="286" r:id="rId16"/>
    <p:sldId id="287" r:id="rId17"/>
    <p:sldId id="264" r:id="rId18"/>
    <p:sldId id="267" r:id="rId19"/>
    <p:sldId id="279" r:id="rId20"/>
    <p:sldId id="268" r:id="rId21"/>
    <p:sldId id="288" r:id="rId22"/>
    <p:sldId id="269" r:id="rId23"/>
    <p:sldId id="280" r:id="rId24"/>
    <p:sldId id="270" r:id="rId25"/>
    <p:sldId id="283" r:id="rId26"/>
    <p:sldId id="281" r:id="rId27"/>
    <p:sldId id="282" r:id="rId28"/>
    <p:sldId id="271" r:id="rId29"/>
    <p:sldId id="27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068"/>
    <a:srgbClr val="EA3B1E"/>
    <a:srgbClr val="EA5C5C"/>
    <a:srgbClr val="F6B8EF"/>
    <a:srgbClr val="914A93"/>
    <a:srgbClr val="EE8686"/>
    <a:srgbClr val="EC5681"/>
    <a:srgbClr val="97E9A7"/>
    <a:srgbClr val="F8A6D1"/>
    <a:srgbClr val="28A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8F43-E5DC-454F-87D6-9E557ECB7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80623-CC1A-4739-BE89-68F56510C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C0E39-CE9E-468D-9633-F7AA1112D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026A-4315-49F8-AE1A-E75228FB223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8B27A-667B-4316-BCC8-EAE9D93FB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0B81E-D1F8-46A6-86B0-5ACBE3F99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5517-B9D0-4F5D-A95D-E10D9144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1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B17B-E33A-492D-8082-BCED510C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62A8C-1A9F-439B-A85B-1DA545B0B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86482-E77F-4691-B8D4-F8E7549B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026A-4315-49F8-AE1A-E75228FB223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F6DB0-A277-4859-AC3D-AA1ED2CC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21AC5-B4B7-4EA9-AE99-68C09393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5517-B9D0-4F5D-A95D-E10D9144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1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19ED0B-3AA6-4AFC-9A90-B648072DE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2D1055-E9B6-407D-8C27-A2F4C9F8D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728D2-39D5-45BC-8D0C-DAD1021C7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026A-4315-49F8-AE1A-E75228FB223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1E3E8-0515-4320-9897-6A53A67E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742BA-081E-42C6-BBC0-F0A959C8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5517-B9D0-4F5D-A95D-E10D9144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9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FE5F-B430-4F98-AEB4-2206572F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E3489-9C7A-4F7C-A6AC-73796AD50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73A97-B2C5-402D-95EF-961698BF0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026A-4315-49F8-AE1A-E75228FB223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0C723-A371-4E36-B7AF-017C260B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A5E0-74A9-4A84-832B-E1D9BFCA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5517-B9D0-4F5D-A95D-E10D9144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1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63EAA-97BE-4205-8A27-0BD98C3EC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BF035-5F46-4BD2-957E-94A3A3D00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BD919-46AA-4529-99BD-61B7DD1D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026A-4315-49F8-AE1A-E75228FB223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299A9-BA27-4C0D-B2D4-0C8BA8A3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8FAD6-B8B1-44B6-B65C-BEF9DA90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5517-B9D0-4F5D-A95D-E10D9144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7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5CBD3-216F-4372-BB9E-4FE71601E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D70EF-6383-458F-9438-E5BE629AF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CDDA5-7E81-44F0-B550-AF4208579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71703-CD0F-4DC6-BB8B-3A5BDA2AD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026A-4315-49F8-AE1A-E75228FB223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84088-201B-4E5A-8E95-603A30390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D6EE6-991E-45E2-B73C-F6F2C9815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5517-B9D0-4F5D-A95D-E10D9144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4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1E031-5184-40A5-9DDB-1D22140F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E884C-0A44-4CC6-A24A-FF03A6071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2617E-5F73-413B-BE34-D17BC5AD7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C61507-56D5-4C76-939F-F2D813EF1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4E9F2B-14EE-4A48-9840-FBFEAE5A8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B01072-1E3D-4649-A0FC-A724D56DC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026A-4315-49F8-AE1A-E75228FB223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937DCC-4152-446E-9FC1-5FDB2B0D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3DB1F4-92A0-43B9-A8ED-31573238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5517-B9D0-4F5D-A95D-E10D9144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4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3AD4-DC47-4874-8E52-E3900F26E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A4489-ABA9-4A6B-815A-4E26DB6E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026A-4315-49F8-AE1A-E75228FB223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F98D9-1AE5-49CC-AA2C-6AA5BE69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7D8F9-CD89-492A-B92D-1A84DC34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5517-B9D0-4F5D-A95D-E10D9144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8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E2DA0-AAE5-4B6C-94F3-728E9148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026A-4315-49F8-AE1A-E75228FB223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2C909-CC9F-42C1-BA25-DB652EC1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69973-FED2-49FC-94D8-D6DE6EC18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5517-B9D0-4F5D-A95D-E10D9144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6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3F3-2D5E-4FEC-B647-39D59FB8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D6D14-4FA8-45A5-803E-3782CD736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E9941-2E2F-4F5C-8AE8-7DCE9E2A4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A6309-1CC3-4B2E-A6C2-49AD04D6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026A-4315-49F8-AE1A-E75228FB223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3E91A-F415-4634-8B1E-3C133892B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5A9F8-E44F-4730-8D1F-D13C477E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5517-B9D0-4F5D-A95D-E10D9144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2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A2A9E-769E-4DF8-B6DE-E3CF42972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262A8-FF8B-4848-9213-2AD88F0EE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073EB-802C-4642-BCEA-1464B9402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4B2D4-EED1-433B-AF0C-39E69AD64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026A-4315-49F8-AE1A-E75228FB223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6B5EC-A410-4F44-90BD-5022E24D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761AA-BAC2-4F92-ABBC-5ABC815D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95517-B9D0-4F5D-A95D-E10D9144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4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2DAEAB-0AD7-4F0F-A2D7-23D2BA4C4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AC1FF-845D-4598-9FC7-64DC18087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A4864-F0AF-4590-9CCC-166BBE51D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026A-4315-49F8-AE1A-E75228FB2230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B4152-C729-4B1B-BF17-B60A2F3AE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1E999-BF22-4929-BC4A-73EF3E557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95517-B9D0-4F5D-A95D-E10D9144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2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fif"/><Relationship Id="rId5" Type="http://schemas.openxmlformats.org/officeDocument/2006/relationships/image" Target="../media/image8.jp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f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f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E84CD39-5280-49F2-AE35-48579DDA3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6015"/>
            <a:ext cx="12496800" cy="7564015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B7553A01-397F-4BE6-9193-74D417D4B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647" y="4931"/>
            <a:ext cx="1512168" cy="115426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AEE36F8-FD0B-40AA-8C7E-03C65087C07B}"/>
              </a:ext>
            </a:extLst>
          </p:cNvPr>
          <p:cNvSpPr/>
          <p:nvPr/>
        </p:nvSpPr>
        <p:spPr>
          <a:xfrm>
            <a:off x="7948391" y="742437"/>
            <a:ext cx="3173114" cy="6449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CA" sz="2400" b="1" dirty="0">
                <a:solidFill>
                  <a:schemeClr val="tx1"/>
                </a:solidFill>
              </a:rPr>
              <a:t>Title of Article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935B409B-F0D8-4A99-8FAB-FF6D497073FE}"/>
              </a:ext>
            </a:extLst>
          </p:cNvPr>
          <p:cNvSpPr/>
          <p:nvPr/>
        </p:nvSpPr>
        <p:spPr>
          <a:xfrm>
            <a:off x="7020296" y="1477794"/>
            <a:ext cx="5171704" cy="22064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3200" i="0" u="none" strike="noStrike" baseline="0" dirty="0">
                <a:solidFill>
                  <a:srgbClr val="000000"/>
                </a:solidFill>
              </a:rPr>
              <a:t>SARS-CoV-2 Infection: Differences in Hematological Parameters Between Adults and Children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821402-9B81-4D3A-A670-F48281A2BC53}"/>
              </a:ext>
            </a:extLst>
          </p:cNvPr>
          <p:cNvSpPr/>
          <p:nvPr/>
        </p:nvSpPr>
        <p:spPr>
          <a:xfrm>
            <a:off x="8203097" y="3762360"/>
            <a:ext cx="3173114" cy="56033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CA" sz="2400" b="1" dirty="0">
                <a:solidFill>
                  <a:schemeClr val="tx1"/>
                </a:solidFill>
              </a:rPr>
              <a:t>Supervised by: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A3C09778-687B-4412-87AD-B3C3A4BA500D}"/>
              </a:ext>
            </a:extLst>
          </p:cNvPr>
          <p:cNvSpPr/>
          <p:nvPr/>
        </p:nvSpPr>
        <p:spPr>
          <a:xfrm>
            <a:off x="7948391" y="4359973"/>
            <a:ext cx="3756543" cy="5427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Dr. Ahmad </a:t>
            </a:r>
            <a:r>
              <a:rPr lang="en-CA" sz="2000" dirty="0" err="1">
                <a:solidFill>
                  <a:schemeClr val="tx1"/>
                </a:solidFill>
              </a:rPr>
              <a:t>Fatemi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144DBC9-B708-4585-9C56-7D408BE3061F}"/>
              </a:ext>
            </a:extLst>
          </p:cNvPr>
          <p:cNvSpPr/>
          <p:nvPr/>
        </p:nvSpPr>
        <p:spPr>
          <a:xfrm>
            <a:off x="8203097" y="4998396"/>
            <a:ext cx="2730550" cy="51069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CA" sz="2000" b="1" dirty="0">
                <a:solidFill>
                  <a:schemeClr val="tx1"/>
                </a:solidFill>
              </a:rPr>
              <a:t>Presented by:</a:t>
            </a: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D575B63A-1D15-4663-9B9A-070EC21CBC57}"/>
              </a:ext>
            </a:extLst>
          </p:cNvPr>
          <p:cNvSpPr/>
          <p:nvPr/>
        </p:nvSpPr>
        <p:spPr>
          <a:xfrm>
            <a:off x="8421502" y="5604778"/>
            <a:ext cx="2736304" cy="5609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CA" dirty="0" err="1">
                <a:solidFill>
                  <a:schemeClr val="tx1"/>
                </a:solidFill>
              </a:rPr>
              <a:t>Nafise</a:t>
            </a:r>
            <a:r>
              <a:rPr lang="en-CA" dirty="0">
                <a:solidFill>
                  <a:schemeClr val="tx1"/>
                </a:solidFill>
              </a:rPr>
              <a:t> </a:t>
            </a:r>
            <a:r>
              <a:rPr lang="en-CA" dirty="0" err="1">
                <a:solidFill>
                  <a:schemeClr val="tx1"/>
                </a:solidFill>
              </a:rPr>
              <a:t>Ghadyani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AA02B4C-EED0-4493-9C62-4010DDF0E218}"/>
              </a:ext>
            </a:extLst>
          </p:cNvPr>
          <p:cNvSpPr/>
          <p:nvPr/>
        </p:nvSpPr>
        <p:spPr>
          <a:xfrm>
            <a:off x="7160108" y="6238045"/>
            <a:ext cx="4764481" cy="459579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nafisghadyani@yahoo.com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2BD4456-38CC-4AF6-AAB7-52AC1208C6A0}"/>
              </a:ext>
            </a:extLst>
          </p:cNvPr>
          <p:cNvSpPr/>
          <p:nvPr/>
        </p:nvSpPr>
        <p:spPr>
          <a:xfrm>
            <a:off x="11924589" y="6554743"/>
            <a:ext cx="500743" cy="2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7311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7E41410-4C0E-4FF9-91FF-8F52D6E9A9C3}"/>
              </a:ext>
            </a:extLst>
          </p:cNvPr>
          <p:cNvSpPr/>
          <p:nvPr/>
        </p:nvSpPr>
        <p:spPr>
          <a:xfrm>
            <a:off x="11436626" y="6463749"/>
            <a:ext cx="630928" cy="394251"/>
          </a:xfrm>
          <a:prstGeom prst="ellipse">
            <a:avLst/>
          </a:prstGeom>
          <a:solidFill>
            <a:srgbClr val="FC7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5DA0C-2772-4CDA-9BF1-6582CC3BB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6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86A8EB-BCE2-48AB-9CB9-8F5A646D8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027" y="189107"/>
            <a:ext cx="2592104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Minus Sign 7">
            <a:extLst>
              <a:ext uri="{FF2B5EF4-FFF2-40B4-BE49-F238E27FC236}">
                <a16:creationId xmlns:a16="http://schemas.microsoft.com/office/drawing/2014/main" id="{6386F670-05C6-46BF-BA45-26CDE9B06864}"/>
              </a:ext>
            </a:extLst>
          </p:cNvPr>
          <p:cNvSpPr/>
          <p:nvPr/>
        </p:nvSpPr>
        <p:spPr>
          <a:xfrm rot="18148405">
            <a:off x="4437318" y="431806"/>
            <a:ext cx="1922561" cy="937887"/>
          </a:xfrm>
          <a:prstGeom prst="mathMinus">
            <a:avLst/>
          </a:prstGeom>
          <a:solidFill>
            <a:srgbClr val="FC7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5E1195-B5AB-42C1-932E-B2648CA335CC}"/>
              </a:ext>
            </a:extLst>
          </p:cNvPr>
          <p:cNvCxnSpPr>
            <a:cxnSpLocks/>
          </p:cNvCxnSpPr>
          <p:nvPr/>
        </p:nvCxnSpPr>
        <p:spPr>
          <a:xfrm>
            <a:off x="-180088" y="1791226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592455ED-0FAF-434F-B4D4-7D86576D1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8807" y="1032576"/>
            <a:ext cx="1020416" cy="1088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6D472C-5C1E-464E-9A9C-EABE83D028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5" t="1580" r="9983" b="2560"/>
          <a:stretch/>
        </p:blipFill>
        <p:spPr>
          <a:xfrm>
            <a:off x="8999997" y="81997"/>
            <a:ext cx="2224573" cy="1602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65A40C6-2158-4034-BEBA-B691B611FE7E}"/>
              </a:ext>
            </a:extLst>
          </p:cNvPr>
          <p:cNvSpPr/>
          <p:nvPr/>
        </p:nvSpPr>
        <p:spPr>
          <a:xfrm>
            <a:off x="198783" y="1963505"/>
            <a:ext cx="3530657" cy="887895"/>
          </a:xfrm>
          <a:prstGeom prst="ellipse">
            <a:avLst/>
          </a:prstGeom>
          <a:solidFill>
            <a:srgbClr val="EC56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u="none" strike="noStrike" baseline="0" dirty="0">
                <a:solidFill>
                  <a:schemeClr val="bg1"/>
                </a:solidFill>
              </a:rPr>
              <a:t>Acute phase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0ABBA575-E2BF-4714-AB57-F4D49A5E97A8}"/>
              </a:ext>
            </a:extLst>
          </p:cNvPr>
          <p:cNvSpPr/>
          <p:nvPr/>
        </p:nvSpPr>
        <p:spPr>
          <a:xfrm rot="10800000">
            <a:off x="397565" y="3313043"/>
            <a:ext cx="318052" cy="318053"/>
          </a:xfrm>
          <a:prstGeom prst="downArrow">
            <a:avLst/>
          </a:prstGeom>
          <a:solidFill>
            <a:srgbClr val="A616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D75918D-66C3-40A2-BB7A-9F08E27AB8F8}"/>
              </a:ext>
            </a:extLst>
          </p:cNvPr>
          <p:cNvSpPr/>
          <p:nvPr/>
        </p:nvSpPr>
        <p:spPr>
          <a:xfrm>
            <a:off x="715617" y="3313043"/>
            <a:ext cx="849772" cy="318053"/>
          </a:xfrm>
          <a:prstGeom prst="roundRect">
            <a:avLst/>
          </a:prstGeom>
          <a:solidFill>
            <a:srgbClr val="F8A6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CD4+T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F233A3-866D-4883-A57E-FE5DBC9F65F9}"/>
              </a:ext>
            </a:extLst>
          </p:cNvPr>
          <p:cNvCxnSpPr>
            <a:cxnSpLocks/>
            <a:stCxn id="14" idx="4"/>
            <a:endCxn id="16" idx="0"/>
          </p:cNvCxnSpPr>
          <p:nvPr/>
        </p:nvCxnSpPr>
        <p:spPr>
          <a:xfrm flipH="1">
            <a:off x="1140503" y="2851400"/>
            <a:ext cx="823609" cy="461643"/>
          </a:xfrm>
          <a:prstGeom prst="line">
            <a:avLst/>
          </a:prstGeom>
          <a:ln>
            <a:solidFill>
              <a:srgbClr val="A616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86620A5-66EF-4121-9067-7A37A0D83EA8}"/>
              </a:ext>
            </a:extLst>
          </p:cNvPr>
          <p:cNvSpPr/>
          <p:nvPr/>
        </p:nvSpPr>
        <p:spPr>
          <a:xfrm>
            <a:off x="2196042" y="3286542"/>
            <a:ext cx="1102278" cy="371054"/>
          </a:xfrm>
          <a:prstGeom prst="roundRect">
            <a:avLst/>
          </a:prstGeom>
          <a:solidFill>
            <a:srgbClr val="F8A6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Treg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18F0A1-E0D9-42F4-ACC1-F168A4F3A4FB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1964112" y="2851400"/>
            <a:ext cx="858602" cy="289365"/>
          </a:xfrm>
          <a:prstGeom prst="line">
            <a:avLst/>
          </a:prstGeom>
          <a:ln>
            <a:solidFill>
              <a:srgbClr val="A616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126394-E1FD-4FA8-8433-991799157217}"/>
              </a:ext>
            </a:extLst>
          </p:cNvPr>
          <p:cNvCxnSpPr/>
          <p:nvPr/>
        </p:nvCxnSpPr>
        <p:spPr>
          <a:xfrm>
            <a:off x="2465641" y="3140765"/>
            <a:ext cx="527879" cy="0"/>
          </a:xfrm>
          <a:prstGeom prst="line">
            <a:avLst/>
          </a:prstGeom>
          <a:ln>
            <a:solidFill>
              <a:srgbClr val="A616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 Brace 26">
            <a:extLst>
              <a:ext uri="{FF2B5EF4-FFF2-40B4-BE49-F238E27FC236}">
                <a16:creationId xmlns:a16="http://schemas.microsoft.com/office/drawing/2014/main" id="{0958CA38-1863-44B3-B10C-D999927240A5}"/>
              </a:ext>
            </a:extLst>
          </p:cNvPr>
          <p:cNvSpPr/>
          <p:nvPr/>
        </p:nvSpPr>
        <p:spPr>
          <a:xfrm rot="16200000">
            <a:off x="1643263" y="2967948"/>
            <a:ext cx="318052" cy="1905031"/>
          </a:xfrm>
          <a:prstGeom prst="leftBrace">
            <a:avLst/>
          </a:prstGeom>
          <a:ln>
            <a:solidFill>
              <a:srgbClr val="A616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461714-AB70-4641-B87E-DACBBAD788F3}"/>
              </a:ext>
            </a:extLst>
          </p:cNvPr>
          <p:cNvSpPr/>
          <p:nvPr/>
        </p:nvSpPr>
        <p:spPr>
          <a:xfrm>
            <a:off x="901147" y="4200938"/>
            <a:ext cx="2862469" cy="461643"/>
          </a:xfrm>
          <a:prstGeom prst="rect">
            <a:avLst/>
          </a:prstGeom>
          <a:solidFill>
            <a:srgbClr val="EC56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obvious severe symptoms</a:t>
            </a: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1F046672-D75C-46CA-A3BD-97EC460D66E8}"/>
              </a:ext>
            </a:extLst>
          </p:cNvPr>
          <p:cNvSpPr/>
          <p:nvPr/>
        </p:nvSpPr>
        <p:spPr>
          <a:xfrm>
            <a:off x="25687" y="4156822"/>
            <a:ext cx="849773" cy="609599"/>
          </a:xfrm>
          <a:prstGeom prst="mathMultiply">
            <a:avLst/>
          </a:prstGeom>
          <a:solidFill>
            <a:srgbClr val="A616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Not Equal 29">
            <a:extLst>
              <a:ext uri="{FF2B5EF4-FFF2-40B4-BE49-F238E27FC236}">
                <a16:creationId xmlns:a16="http://schemas.microsoft.com/office/drawing/2014/main" id="{46B74222-4553-4776-9923-91F4C1D3D788}"/>
              </a:ext>
            </a:extLst>
          </p:cNvPr>
          <p:cNvSpPr/>
          <p:nvPr/>
        </p:nvSpPr>
        <p:spPr>
          <a:xfrm>
            <a:off x="1035141" y="4856962"/>
            <a:ext cx="1577010" cy="697922"/>
          </a:xfrm>
          <a:prstGeom prst="mathNotEqual">
            <a:avLst/>
          </a:prstGeom>
          <a:solidFill>
            <a:srgbClr val="A616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4E88ACE-93EE-4B79-A350-5F3D034144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" y="5538065"/>
            <a:ext cx="3171180" cy="1319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819E7BC5-1F89-43DA-BC8A-9B3001BB59AC}"/>
              </a:ext>
            </a:extLst>
          </p:cNvPr>
          <p:cNvSpPr/>
          <p:nvPr/>
        </p:nvSpPr>
        <p:spPr>
          <a:xfrm>
            <a:off x="7067757" y="1854536"/>
            <a:ext cx="2513565" cy="936104"/>
          </a:xfrm>
          <a:prstGeom prst="ellipse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Evidence</a:t>
            </a:r>
            <a:endParaRPr lang="fa-IR" sz="3200" b="1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F0545-D1D9-496B-9DB5-59EABE8A7E94}"/>
              </a:ext>
            </a:extLst>
          </p:cNvPr>
          <p:cNvSpPr/>
          <p:nvPr/>
        </p:nvSpPr>
        <p:spPr>
          <a:xfrm>
            <a:off x="8999997" y="3507001"/>
            <a:ext cx="2898872" cy="2835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5C0B58-0941-495E-90F0-2B19BFE471BA}"/>
              </a:ext>
            </a:extLst>
          </p:cNvPr>
          <p:cNvSpPr/>
          <p:nvPr/>
        </p:nvSpPr>
        <p:spPr>
          <a:xfrm>
            <a:off x="4875527" y="3322001"/>
            <a:ext cx="3138134" cy="34042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FF37CE5-0713-4E3A-8679-B020AAF760EF}"/>
              </a:ext>
            </a:extLst>
          </p:cNvPr>
          <p:cNvCxnSpPr>
            <a:cxnSpLocks/>
            <a:stCxn id="33" idx="2"/>
            <a:endCxn id="35" idx="0"/>
          </p:cNvCxnSpPr>
          <p:nvPr/>
        </p:nvCxnSpPr>
        <p:spPr>
          <a:xfrm flipH="1">
            <a:off x="6444594" y="2322588"/>
            <a:ext cx="623163" cy="999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7FC0656-F2A2-4D5C-B46F-360A46BC9EF8}"/>
              </a:ext>
            </a:extLst>
          </p:cNvPr>
          <p:cNvCxnSpPr>
            <a:cxnSpLocks/>
            <a:stCxn id="33" idx="6"/>
          </p:cNvCxnSpPr>
          <p:nvPr/>
        </p:nvCxnSpPr>
        <p:spPr>
          <a:xfrm>
            <a:off x="9581322" y="2322588"/>
            <a:ext cx="1009341" cy="1112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E335B16-094F-47B8-ADE1-447CF30D2644}"/>
              </a:ext>
            </a:extLst>
          </p:cNvPr>
          <p:cNvSpPr/>
          <p:nvPr/>
        </p:nvSpPr>
        <p:spPr>
          <a:xfrm>
            <a:off x="5036024" y="3631096"/>
            <a:ext cx="2727659" cy="6903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68 children with SARS-COV-2 in Marrakech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03E361C-A6C2-42EF-A847-83333F54A3E1}"/>
              </a:ext>
            </a:extLst>
          </p:cNvPr>
          <p:cNvSpPr/>
          <p:nvPr/>
        </p:nvSpPr>
        <p:spPr>
          <a:xfrm>
            <a:off x="5064946" y="5320827"/>
            <a:ext cx="714756" cy="38457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F872001-6877-4CDA-8D37-884E9B6DE4BA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5779702" y="5513117"/>
            <a:ext cx="8325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9ADE06A-694E-412F-8DEF-FDB2FB67AA48}"/>
              </a:ext>
            </a:extLst>
          </p:cNvPr>
          <p:cNvSpPr/>
          <p:nvPr/>
        </p:nvSpPr>
        <p:spPr>
          <a:xfrm>
            <a:off x="7067757" y="5295330"/>
            <a:ext cx="834297" cy="38457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Lym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Arrow: Down 48">
            <a:extLst>
              <a:ext uri="{FF2B5EF4-FFF2-40B4-BE49-F238E27FC236}">
                <a16:creationId xmlns:a16="http://schemas.microsoft.com/office/drawing/2014/main" id="{ABC9593C-0C4A-4A0D-A6EB-ED23D38CB429}"/>
              </a:ext>
            </a:extLst>
          </p:cNvPr>
          <p:cNvSpPr/>
          <p:nvPr/>
        </p:nvSpPr>
        <p:spPr>
          <a:xfrm>
            <a:off x="6782937" y="5145206"/>
            <a:ext cx="284820" cy="69031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7D4ECFB-834A-4CC1-A609-93FB0B3A0F5D}"/>
              </a:ext>
            </a:extLst>
          </p:cNvPr>
          <p:cNvSpPr/>
          <p:nvPr/>
        </p:nvSpPr>
        <p:spPr>
          <a:xfrm>
            <a:off x="9213569" y="3679965"/>
            <a:ext cx="2464904" cy="7209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171 children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6E0F29F-319F-4354-8775-C3C76803A2EC}"/>
              </a:ext>
            </a:extLst>
          </p:cNvPr>
          <p:cNvSpPr/>
          <p:nvPr/>
        </p:nvSpPr>
        <p:spPr>
          <a:xfrm>
            <a:off x="9037997" y="5145206"/>
            <a:ext cx="979460" cy="3928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3.5%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1A409B68-F301-4257-85C1-3A1AD4E4FFA0}"/>
              </a:ext>
            </a:extLst>
          </p:cNvPr>
          <p:cNvSpPr/>
          <p:nvPr/>
        </p:nvSpPr>
        <p:spPr>
          <a:xfrm>
            <a:off x="10725457" y="5175094"/>
            <a:ext cx="979460" cy="39285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Lym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0DFF644B-CE53-41B9-98A6-F97D4DEBD344}"/>
              </a:ext>
            </a:extLst>
          </p:cNvPr>
          <p:cNvSpPr/>
          <p:nvPr/>
        </p:nvSpPr>
        <p:spPr>
          <a:xfrm>
            <a:off x="10468433" y="5165597"/>
            <a:ext cx="272355" cy="47398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D54F238-63A1-4082-B8CE-DB0322025A08}"/>
              </a:ext>
            </a:extLst>
          </p:cNvPr>
          <p:cNvCxnSpPr>
            <a:stCxn id="51" idx="3"/>
          </p:cNvCxnSpPr>
          <p:nvPr/>
        </p:nvCxnSpPr>
        <p:spPr>
          <a:xfrm flipV="1">
            <a:off x="10017457" y="5341635"/>
            <a:ext cx="4285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Arrow: Striped Right 55">
            <a:extLst>
              <a:ext uri="{FF2B5EF4-FFF2-40B4-BE49-F238E27FC236}">
                <a16:creationId xmlns:a16="http://schemas.microsoft.com/office/drawing/2014/main" id="{1C912779-5BF2-4453-A5CA-4D31C119615A}"/>
              </a:ext>
            </a:extLst>
          </p:cNvPr>
          <p:cNvSpPr/>
          <p:nvPr/>
        </p:nvSpPr>
        <p:spPr>
          <a:xfrm rot="5400000">
            <a:off x="5898258" y="4286377"/>
            <a:ext cx="652195" cy="1106849"/>
          </a:xfrm>
          <a:prstGeom prst="strip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Arrow: Striped Right 56">
            <a:extLst>
              <a:ext uri="{FF2B5EF4-FFF2-40B4-BE49-F238E27FC236}">
                <a16:creationId xmlns:a16="http://schemas.microsoft.com/office/drawing/2014/main" id="{4C3DDAF0-6C9A-4640-AB82-912B07306095}"/>
              </a:ext>
            </a:extLst>
          </p:cNvPr>
          <p:cNvSpPr/>
          <p:nvPr/>
        </p:nvSpPr>
        <p:spPr>
          <a:xfrm rot="5400000">
            <a:off x="10119923" y="4281326"/>
            <a:ext cx="652195" cy="1106849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77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8D07DA4-10C8-40F0-832C-6D210B8C228F}"/>
              </a:ext>
            </a:extLst>
          </p:cNvPr>
          <p:cNvSpPr/>
          <p:nvPr/>
        </p:nvSpPr>
        <p:spPr>
          <a:xfrm>
            <a:off x="11318807" y="6463749"/>
            <a:ext cx="748747" cy="39425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51F998-CA89-40D8-8102-9AD2A09AA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6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277463-343A-4264-AA6C-6D95FDF43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027" y="189107"/>
            <a:ext cx="2592104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Minus Sign 4">
            <a:extLst>
              <a:ext uri="{FF2B5EF4-FFF2-40B4-BE49-F238E27FC236}">
                <a16:creationId xmlns:a16="http://schemas.microsoft.com/office/drawing/2014/main" id="{AB3B613A-C020-4BF5-B962-E5303B23DA22}"/>
              </a:ext>
            </a:extLst>
          </p:cNvPr>
          <p:cNvSpPr/>
          <p:nvPr/>
        </p:nvSpPr>
        <p:spPr>
          <a:xfrm rot="18148405">
            <a:off x="4437318" y="431806"/>
            <a:ext cx="1922561" cy="937887"/>
          </a:xfrm>
          <a:prstGeom prst="mathMin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5C605A-CFA8-4AE1-A303-B45D6D84C1F4}"/>
              </a:ext>
            </a:extLst>
          </p:cNvPr>
          <p:cNvCxnSpPr>
            <a:cxnSpLocks/>
          </p:cNvCxnSpPr>
          <p:nvPr/>
        </p:nvCxnSpPr>
        <p:spPr>
          <a:xfrm>
            <a:off x="-180088" y="1791226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2A655B2-4EFE-4A53-B499-E3DE1BD01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8807" y="1032576"/>
            <a:ext cx="1020416" cy="1088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53AAAD-A543-41C5-98AA-1C09AD4E17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5" t="1580" r="9983" b="2560"/>
          <a:stretch/>
        </p:blipFill>
        <p:spPr>
          <a:xfrm>
            <a:off x="8999997" y="81997"/>
            <a:ext cx="2224573" cy="1602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4F6ADD-9541-4D80-97D7-8C59E3422F58}"/>
              </a:ext>
            </a:extLst>
          </p:cNvPr>
          <p:cNvSpPr/>
          <p:nvPr/>
        </p:nvSpPr>
        <p:spPr>
          <a:xfrm>
            <a:off x="4486859" y="1898337"/>
            <a:ext cx="2569034" cy="967693"/>
          </a:xfrm>
          <a:prstGeom prst="roundRect">
            <a:avLst/>
          </a:prstGeom>
          <a:solidFill>
            <a:srgbClr val="97E9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Reasons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57376C-7667-43E4-A9AD-C91AA5F59D4B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3166282" y="2866030"/>
            <a:ext cx="2605094" cy="5629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53D087C-AB6E-4C8E-A0EC-2DFC77FB3B21}"/>
              </a:ext>
            </a:extLst>
          </p:cNvPr>
          <p:cNvSpPr/>
          <p:nvPr/>
        </p:nvSpPr>
        <p:spPr>
          <a:xfrm>
            <a:off x="1569493" y="3530239"/>
            <a:ext cx="2115403" cy="10748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NKC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645A79A8-A64F-4A5A-AAAE-37F8542DBFEF}"/>
              </a:ext>
            </a:extLst>
          </p:cNvPr>
          <p:cNvSpPr/>
          <p:nvPr/>
        </p:nvSpPr>
        <p:spPr>
          <a:xfrm>
            <a:off x="818866" y="3394012"/>
            <a:ext cx="612363" cy="1174281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F54635-FC5F-4310-8583-AD4905B1640B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771376" y="2866030"/>
            <a:ext cx="0" cy="6642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F849E16-ADD4-4A68-9422-0BBDB29910A4}"/>
              </a:ext>
            </a:extLst>
          </p:cNvPr>
          <p:cNvSpPr/>
          <p:nvPr/>
        </p:nvSpPr>
        <p:spPr>
          <a:xfrm>
            <a:off x="4486859" y="3530239"/>
            <a:ext cx="3565319" cy="10748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effective innate immune system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180E8B-396E-42C2-A4B0-214270860FB9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5771376" y="2866030"/>
            <a:ext cx="5601758" cy="5629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1BB5589-5345-4775-A15D-65D8DD1F454A}"/>
              </a:ext>
            </a:extLst>
          </p:cNvPr>
          <p:cNvSpPr/>
          <p:nvPr/>
        </p:nvSpPr>
        <p:spPr>
          <a:xfrm>
            <a:off x="8379725" y="3530238"/>
            <a:ext cx="3565319" cy="9405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maturity of ACE2</a:t>
            </a:r>
          </a:p>
        </p:txBody>
      </p:sp>
    </p:spTree>
    <p:extLst>
      <p:ext uri="{BB962C8B-B14F-4D97-AF65-F5344CB8AC3E}">
        <p14:creationId xmlns:p14="http://schemas.microsoft.com/office/powerpoint/2010/main" val="195088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9392792-DA7B-454B-AD2B-102A7F3EC778}"/>
              </a:ext>
            </a:extLst>
          </p:cNvPr>
          <p:cNvSpPr/>
          <p:nvPr/>
        </p:nvSpPr>
        <p:spPr>
          <a:xfrm>
            <a:off x="11318807" y="6506817"/>
            <a:ext cx="727419" cy="351183"/>
          </a:xfrm>
          <a:prstGeom prst="flowChartConnector">
            <a:avLst/>
          </a:prstGeom>
          <a:solidFill>
            <a:srgbClr val="914A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F0114-00B7-489B-A234-7FBC68BB7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6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Minus Sign 3">
            <a:extLst>
              <a:ext uri="{FF2B5EF4-FFF2-40B4-BE49-F238E27FC236}">
                <a16:creationId xmlns:a16="http://schemas.microsoft.com/office/drawing/2014/main" id="{8D2BA39E-4573-4494-AFBC-4659FD0F4185}"/>
              </a:ext>
            </a:extLst>
          </p:cNvPr>
          <p:cNvSpPr/>
          <p:nvPr/>
        </p:nvSpPr>
        <p:spPr>
          <a:xfrm rot="18148405">
            <a:off x="4437318" y="431806"/>
            <a:ext cx="1922561" cy="937887"/>
          </a:xfrm>
          <a:prstGeom prst="mathMinus">
            <a:avLst/>
          </a:prstGeom>
          <a:solidFill>
            <a:srgbClr val="F8A6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70B8E4-4CEE-4BA6-B010-FAC4FEA16D4A}"/>
              </a:ext>
            </a:extLst>
          </p:cNvPr>
          <p:cNvCxnSpPr>
            <a:cxnSpLocks/>
          </p:cNvCxnSpPr>
          <p:nvPr/>
        </p:nvCxnSpPr>
        <p:spPr>
          <a:xfrm>
            <a:off x="-180088" y="1791226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F377A054-4507-4493-A2DE-98D1F5AFA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807" y="1032576"/>
            <a:ext cx="1020416" cy="1088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57C828-53B3-447F-B555-7A500D591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107"/>
            <a:ext cx="2988956" cy="13878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F718D7-85A8-4568-9D95-84E3E92DCA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51" y="2123483"/>
            <a:ext cx="9468384" cy="42878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834181-9FDA-4D3D-BB53-6F89FE620EE5}"/>
              </a:ext>
            </a:extLst>
          </p:cNvPr>
          <p:cNvSpPr/>
          <p:nvPr/>
        </p:nvSpPr>
        <p:spPr>
          <a:xfrm>
            <a:off x="1364055" y="4653416"/>
            <a:ext cx="5486400" cy="1378188"/>
          </a:xfrm>
          <a:prstGeom prst="rect">
            <a:avLst/>
          </a:prstGeom>
          <a:solidFill>
            <a:srgbClr val="FFF3F1"/>
          </a:solidFill>
          <a:ln>
            <a:solidFill>
              <a:srgbClr val="FFF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2919A3-3015-48CC-9092-A2C79D3C024F}"/>
              </a:ext>
            </a:extLst>
          </p:cNvPr>
          <p:cNvSpPr/>
          <p:nvPr/>
        </p:nvSpPr>
        <p:spPr>
          <a:xfrm>
            <a:off x="6877878" y="5367130"/>
            <a:ext cx="450574" cy="119270"/>
          </a:xfrm>
          <a:prstGeom prst="rect">
            <a:avLst/>
          </a:prstGeom>
          <a:solidFill>
            <a:srgbClr val="FFF3F1"/>
          </a:solidFill>
          <a:ln>
            <a:solidFill>
              <a:srgbClr val="FFF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DA4788-3AF2-4C3E-91AE-D8CCB674FE54}"/>
              </a:ext>
            </a:extLst>
          </p:cNvPr>
          <p:cNvSpPr/>
          <p:nvPr/>
        </p:nvSpPr>
        <p:spPr>
          <a:xfrm>
            <a:off x="8666922" y="5923722"/>
            <a:ext cx="1073426" cy="371061"/>
          </a:xfrm>
          <a:prstGeom prst="rect">
            <a:avLst/>
          </a:prstGeom>
          <a:solidFill>
            <a:srgbClr val="FFF3F1"/>
          </a:solidFill>
          <a:ln>
            <a:solidFill>
              <a:srgbClr val="FFF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EEE7D0-F62E-4197-A541-0CEEE8E7FE78}"/>
              </a:ext>
            </a:extLst>
          </p:cNvPr>
          <p:cNvSpPr/>
          <p:nvPr/>
        </p:nvSpPr>
        <p:spPr>
          <a:xfrm>
            <a:off x="8322366" y="6114534"/>
            <a:ext cx="371061" cy="159026"/>
          </a:xfrm>
          <a:prstGeom prst="rect">
            <a:avLst/>
          </a:prstGeom>
          <a:solidFill>
            <a:srgbClr val="FFF3F1"/>
          </a:solidFill>
          <a:ln>
            <a:solidFill>
              <a:srgbClr val="FFF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D0E4E4C-7A20-484A-8BE4-A98990DA68E6}"/>
              </a:ext>
            </a:extLst>
          </p:cNvPr>
          <p:cNvSpPr/>
          <p:nvPr/>
        </p:nvSpPr>
        <p:spPr>
          <a:xfrm>
            <a:off x="8542535" y="5992497"/>
            <a:ext cx="368043" cy="243859"/>
          </a:xfrm>
          <a:prstGeom prst="ellipse">
            <a:avLst/>
          </a:prstGeom>
          <a:solidFill>
            <a:srgbClr val="FFF3F1"/>
          </a:solidFill>
          <a:ln>
            <a:solidFill>
              <a:srgbClr val="FFF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983BA3-710C-4CA4-AF52-0B3FB56A0E00}"/>
              </a:ext>
            </a:extLst>
          </p:cNvPr>
          <p:cNvSpPr/>
          <p:nvPr/>
        </p:nvSpPr>
        <p:spPr>
          <a:xfrm>
            <a:off x="9006951" y="5817705"/>
            <a:ext cx="496366" cy="161540"/>
          </a:xfrm>
          <a:prstGeom prst="ellipse">
            <a:avLst/>
          </a:prstGeom>
          <a:solidFill>
            <a:srgbClr val="FFF3F1"/>
          </a:solidFill>
          <a:ln>
            <a:solidFill>
              <a:srgbClr val="FFF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3D604E-879E-46F1-85E4-451A32FF74C2}"/>
              </a:ext>
            </a:extLst>
          </p:cNvPr>
          <p:cNvSpPr/>
          <p:nvPr/>
        </p:nvSpPr>
        <p:spPr>
          <a:xfrm>
            <a:off x="9659324" y="5923722"/>
            <a:ext cx="368043" cy="349838"/>
          </a:xfrm>
          <a:prstGeom prst="roundRect">
            <a:avLst/>
          </a:prstGeom>
          <a:solidFill>
            <a:srgbClr val="FFF3F1"/>
          </a:solidFill>
          <a:ln>
            <a:solidFill>
              <a:srgbClr val="FFF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BA5876-587E-4E2F-B613-7D587AAD8EAB}"/>
              </a:ext>
            </a:extLst>
          </p:cNvPr>
          <p:cNvSpPr/>
          <p:nvPr/>
        </p:nvSpPr>
        <p:spPr>
          <a:xfrm>
            <a:off x="6336842" y="3790122"/>
            <a:ext cx="1298713" cy="652046"/>
          </a:xfrm>
          <a:prstGeom prst="rect">
            <a:avLst/>
          </a:prstGeom>
          <a:solidFill>
            <a:srgbClr val="FFF3F1"/>
          </a:solidFill>
          <a:ln>
            <a:solidFill>
              <a:srgbClr val="FFF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395360E-6119-4CBD-9BE0-E8348054BCA0}"/>
              </a:ext>
            </a:extLst>
          </p:cNvPr>
          <p:cNvSpPr/>
          <p:nvPr/>
        </p:nvSpPr>
        <p:spPr>
          <a:xfrm>
            <a:off x="7590478" y="3967682"/>
            <a:ext cx="490330" cy="511553"/>
          </a:xfrm>
          <a:prstGeom prst="ellipse">
            <a:avLst/>
          </a:prstGeom>
          <a:solidFill>
            <a:srgbClr val="FFF3F1"/>
          </a:solidFill>
          <a:ln>
            <a:solidFill>
              <a:srgbClr val="FFF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E2416A-FB28-4708-B9DF-48923E166B66}"/>
              </a:ext>
            </a:extLst>
          </p:cNvPr>
          <p:cNvSpPr/>
          <p:nvPr/>
        </p:nvSpPr>
        <p:spPr>
          <a:xfrm>
            <a:off x="7977809" y="3967683"/>
            <a:ext cx="564726" cy="392322"/>
          </a:xfrm>
          <a:prstGeom prst="ellipse">
            <a:avLst/>
          </a:prstGeom>
          <a:solidFill>
            <a:srgbClr val="FFF3F1"/>
          </a:solidFill>
          <a:ln>
            <a:solidFill>
              <a:srgbClr val="FFF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D6810B-7EF9-4CE7-B97A-ADD5493B87E0}"/>
              </a:ext>
            </a:extLst>
          </p:cNvPr>
          <p:cNvSpPr/>
          <p:nvPr/>
        </p:nvSpPr>
        <p:spPr>
          <a:xfrm>
            <a:off x="5579165" y="4943061"/>
            <a:ext cx="1139687" cy="424069"/>
          </a:xfrm>
          <a:prstGeom prst="ellipse">
            <a:avLst/>
          </a:prstGeom>
          <a:solidFill>
            <a:srgbClr val="FFF3F1"/>
          </a:solidFill>
          <a:ln>
            <a:solidFill>
              <a:srgbClr val="FFF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G-CSF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45B946-CBD7-4ADF-8741-F3E5E8BD21F7}"/>
              </a:ext>
            </a:extLst>
          </p:cNvPr>
          <p:cNvSpPr/>
          <p:nvPr/>
        </p:nvSpPr>
        <p:spPr>
          <a:xfrm>
            <a:off x="5777948" y="5367130"/>
            <a:ext cx="1139687" cy="332256"/>
          </a:xfrm>
          <a:prstGeom prst="ellipse">
            <a:avLst/>
          </a:prstGeom>
          <a:solidFill>
            <a:srgbClr val="FFF3F1"/>
          </a:solidFill>
          <a:ln>
            <a:solidFill>
              <a:srgbClr val="FFF4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IL-10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CAF81B-5140-4EB1-AECD-595463024EC2}"/>
              </a:ext>
            </a:extLst>
          </p:cNvPr>
          <p:cNvCxnSpPr/>
          <p:nvPr/>
        </p:nvCxnSpPr>
        <p:spPr>
          <a:xfrm flipH="1">
            <a:off x="4923773" y="3790122"/>
            <a:ext cx="2911870" cy="1152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813B6EF-5841-48AD-9D0A-B3FEE1EE3B1B}"/>
              </a:ext>
            </a:extLst>
          </p:cNvPr>
          <p:cNvSpPr/>
          <p:nvPr/>
        </p:nvSpPr>
        <p:spPr>
          <a:xfrm>
            <a:off x="3417282" y="4693174"/>
            <a:ext cx="1525838" cy="567941"/>
          </a:xfrm>
          <a:prstGeom prst="ellipse">
            <a:avLst/>
          </a:prstGeom>
          <a:solidFill>
            <a:srgbClr val="914A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Elastase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61AAE5F-0006-4313-8424-260ED6CCA376}"/>
              </a:ext>
            </a:extLst>
          </p:cNvPr>
          <p:cNvSpPr/>
          <p:nvPr/>
        </p:nvSpPr>
        <p:spPr>
          <a:xfrm>
            <a:off x="1336632" y="4653416"/>
            <a:ext cx="1430645" cy="554688"/>
          </a:xfrm>
          <a:prstGeom prst="roundRect">
            <a:avLst/>
          </a:prstGeom>
          <a:solidFill>
            <a:srgbClr val="914A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cell damage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840F606-7451-4E20-8643-D324B59DE3AF}"/>
              </a:ext>
            </a:extLst>
          </p:cNvPr>
          <p:cNvCxnSpPr>
            <a:stCxn id="26" idx="2"/>
          </p:cNvCxnSpPr>
          <p:nvPr/>
        </p:nvCxnSpPr>
        <p:spPr>
          <a:xfrm flipH="1" flipV="1">
            <a:off x="2794700" y="4943061"/>
            <a:ext cx="622582" cy="34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903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9392792-DA7B-454B-AD2B-102A7F3EC778}"/>
              </a:ext>
            </a:extLst>
          </p:cNvPr>
          <p:cNvSpPr/>
          <p:nvPr/>
        </p:nvSpPr>
        <p:spPr>
          <a:xfrm>
            <a:off x="11318807" y="6506817"/>
            <a:ext cx="727419" cy="351183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F0114-00B7-489B-A234-7FBC68BB7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6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Minus Sign 3">
            <a:extLst>
              <a:ext uri="{FF2B5EF4-FFF2-40B4-BE49-F238E27FC236}">
                <a16:creationId xmlns:a16="http://schemas.microsoft.com/office/drawing/2014/main" id="{8D2BA39E-4573-4494-AFBC-4659FD0F4185}"/>
              </a:ext>
            </a:extLst>
          </p:cNvPr>
          <p:cNvSpPr/>
          <p:nvPr/>
        </p:nvSpPr>
        <p:spPr>
          <a:xfrm rot="18148405">
            <a:off x="4437318" y="431806"/>
            <a:ext cx="1922561" cy="937887"/>
          </a:xfrm>
          <a:prstGeom prst="mathMinu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70B8E4-4CEE-4BA6-B010-FAC4FEA16D4A}"/>
              </a:ext>
            </a:extLst>
          </p:cNvPr>
          <p:cNvCxnSpPr>
            <a:cxnSpLocks/>
          </p:cNvCxnSpPr>
          <p:nvPr/>
        </p:nvCxnSpPr>
        <p:spPr>
          <a:xfrm>
            <a:off x="-90678" y="1815849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F377A054-4507-4493-A2DE-98D1F5AFA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807" y="1032576"/>
            <a:ext cx="1020416" cy="1088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57C828-53B3-447F-B555-7A500D591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107"/>
            <a:ext cx="2988956" cy="13878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1B328E5C-D5A8-4C13-91F5-1A4257CF3E49}"/>
              </a:ext>
            </a:extLst>
          </p:cNvPr>
          <p:cNvSpPr/>
          <p:nvPr/>
        </p:nvSpPr>
        <p:spPr>
          <a:xfrm>
            <a:off x="3501744" y="2071162"/>
            <a:ext cx="2677303" cy="9361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Evidence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F86AB2A-5800-43C7-861E-550BC868A9A0}"/>
              </a:ext>
            </a:extLst>
          </p:cNvPr>
          <p:cNvSpPr/>
          <p:nvPr/>
        </p:nvSpPr>
        <p:spPr>
          <a:xfrm>
            <a:off x="6631401" y="4054701"/>
            <a:ext cx="3192733" cy="2759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0B95CE5-681C-4F5E-B536-C6171399DECE}"/>
              </a:ext>
            </a:extLst>
          </p:cNvPr>
          <p:cNvSpPr/>
          <p:nvPr/>
        </p:nvSpPr>
        <p:spPr>
          <a:xfrm>
            <a:off x="7252003" y="3405475"/>
            <a:ext cx="1368152" cy="6192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</a:rPr>
              <a:t>Shahin  et al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76D72EF-A8CE-4626-98F9-72BB58F09641}"/>
              </a:ext>
            </a:extLst>
          </p:cNvPr>
          <p:cNvSpPr/>
          <p:nvPr/>
        </p:nvSpPr>
        <p:spPr>
          <a:xfrm>
            <a:off x="554870" y="3142351"/>
            <a:ext cx="2016224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</a:rPr>
              <a:t>Wang et al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E2166F-DDF2-475D-81E1-EBC5F2B4FB26}"/>
              </a:ext>
            </a:extLst>
          </p:cNvPr>
          <p:cNvSpPr/>
          <p:nvPr/>
        </p:nvSpPr>
        <p:spPr>
          <a:xfrm>
            <a:off x="120310" y="3957500"/>
            <a:ext cx="2773623" cy="29004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A3E0CEF-AA17-4BDA-A5C0-45595FC8D87D}"/>
              </a:ext>
            </a:extLst>
          </p:cNvPr>
          <p:cNvCxnSpPr>
            <a:cxnSpLocks/>
            <a:stCxn id="29" idx="2"/>
            <a:endCxn id="34" idx="0"/>
          </p:cNvCxnSpPr>
          <p:nvPr/>
        </p:nvCxnSpPr>
        <p:spPr>
          <a:xfrm flipH="1">
            <a:off x="1562982" y="2539214"/>
            <a:ext cx="1938762" cy="603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C6E22A6-3629-44BC-9BDC-46A21F2BB613}"/>
              </a:ext>
            </a:extLst>
          </p:cNvPr>
          <p:cNvSpPr/>
          <p:nvPr/>
        </p:nvSpPr>
        <p:spPr>
          <a:xfrm>
            <a:off x="454108" y="4097382"/>
            <a:ext cx="2319130" cy="59235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</a:rPr>
              <a:t>number of neutrophils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9224BF7-F187-4F32-BBB5-9A85E9FC66CB}"/>
              </a:ext>
            </a:extLst>
          </p:cNvPr>
          <p:cNvSpPr/>
          <p:nvPr/>
        </p:nvSpPr>
        <p:spPr>
          <a:xfrm>
            <a:off x="6747132" y="4106743"/>
            <a:ext cx="2961270" cy="798593"/>
          </a:xfrm>
          <a:prstGeom prst="roundRect">
            <a:avLst/>
          </a:prstGeom>
          <a:solidFill>
            <a:srgbClr val="E3D0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</a:rPr>
              <a:t>88 children with COVID-19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904827F-6104-4CF7-8157-EDB3E9AEF7CF}"/>
              </a:ext>
            </a:extLst>
          </p:cNvPr>
          <p:cNvSpPr/>
          <p:nvPr/>
        </p:nvSpPr>
        <p:spPr>
          <a:xfrm>
            <a:off x="1891905" y="5066774"/>
            <a:ext cx="949224" cy="697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mild</a:t>
            </a:r>
          </a:p>
        </p:txBody>
      </p:sp>
      <p:sp>
        <p:nvSpPr>
          <p:cNvPr id="49" name="Arrow: Chevron 48">
            <a:extLst>
              <a:ext uri="{FF2B5EF4-FFF2-40B4-BE49-F238E27FC236}">
                <a16:creationId xmlns:a16="http://schemas.microsoft.com/office/drawing/2014/main" id="{C24B13A2-B61C-4025-B213-F45951D22CCC}"/>
              </a:ext>
            </a:extLst>
          </p:cNvPr>
          <p:cNvSpPr/>
          <p:nvPr/>
        </p:nvSpPr>
        <p:spPr>
          <a:xfrm>
            <a:off x="1369857" y="4957170"/>
            <a:ext cx="401353" cy="8901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65D4172-A51E-4D25-B62F-46BE63870C0B}"/>
              </a:ext>
            </a:extLst>
          </p:cNvPr>
          <p:cNvSpPr/>
          <p:nvPr/>
        </p:nvSpPr>
        <p:spPr>
          <a:xfrm>
            <a:off x="201636" y="5082402"/>
            <a:ext cx="1177949" cy="69792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severe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3AA4D94-54FF-4657-9053-0F01CCBB6F60}"/>
              </a:ext>
            </a:extLst>
          </p:cNvPr>
          <p:cNvSpPr/>
          <p:nvPr/>
        </p:nvSpPr>
        <p:spPr>
          <a:xfrm>
            <a:off x="201636" y="5931695"/>
            <a:ext cx="1047526" cy="69792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dead patients</a:t>
            </a:r>
          </a:p>
        </p:txBody>
      </p:sp>
      <p:sp>
        <p:nvSpPr>
          <p:cNvPr id="53" name="Arrow: Chevron 52">
            <a:extLst>
              <a:ext uri="{FF2B5EF4-FFF2-40B4-BE49-F238E27FC236}">
                <a16:creationId xmlns:a16="http://schemas.microsoft.com/office/drawing/2014/main" id="{64FCA5B4-37E9-4BB7-B072-5FBCE9DA54F6}"/>
              </a:ext>
            </a:extLst>
          </p:cNvPr>
          <p:cNvSpPr/>
          <p:nvPr/>
        </p:nvSpPr>
        <p:spPr>
          <a:xfrm>
            <a:off x="1276133" y="5914328"/>
            <a:ext cx="401353" cy="8901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DEC6707-9C61-42A1-9429-638C2501A50D}"/>
              </a:ext>
            </a:extLst>
          </p:cNvPr>
          <p:cNvSpPr/>
          <p:nvPr/>
        </p:nvSpPr>
        <p:spPr>
          <a:xfrm>
            <a:off x="1798182" y="5914328"/>
            <a:ext cx="1042948" cy="7545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survivors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84D9B897-2D47-4F85-8B8C-772D9AD973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5" t="1580" r="9983" b="2560"/>
          <a:stretch/>
        </p:blipFill>
        <p:spPr>
          <a:xfrm>
            <a:off x="6812457" y="2001313"/>
            <a:ext cx="1692187" cy="1218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Arrow: Up 56">
            <a:extLst>
              <a:ext uri="{FF2B5EF4-FFF2-40B4-BE49-F238E27FC236}">
                <a16:creationId xmlns:a16="http://schemas.microsoft.com/office/drawing/2014/main" id="{8B82A53A-4ED9-4F23-8C90-34E01816F470}"/>
              </a:ext>
            </a:extLst>
          </p:cNvPr>
          <p:cNvSpPr/>
          <p:nvPr/>
        </p:nvSpPr>
        <p:spPr>
          <a:xfrm>
            <a:off x="6889148" y="5054832"/>
            <a:ext cx="499907" cy="682294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6798800-415B-4A08-B77A-10D517BEF345}"/>
              </a:ext>
            </a:extLst>
          </p:cNvPr>
          <p:cNvSpPr/>
          <p:nvPr/>
        </p:nvSpPr>
        <p:spPr>
          <a:xfrm>
            <a:off x="7389055" y="5091763"/>
            <a:ext cx="1709530" cy="6822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neutrophil</a:t>
            </a:r>
          </a:p>
        </p:txBody>
      </p:sp>
      <p:sp>
        <p:nvSpPr>
          <p:cNvPr id="59" name="Left Brace 58">
            <a:extLst>
              <a:ext uri="{FF2B5EF4-FFF2-40B4-BE49-F238E27FC236}">
                <a16:creationId xmlns:a16="http://schemas.microsoft.com/office/drawing/2014/main" id="{65BC0140-5C42-4C72-BE44-B7BF2A3F400A}"/>
              </a:ext>
            </a:extLst>
          </p:cNvPr>
          <p:cNvSpPr/>
          <p:nvPr/>
        </p:nvSpPr>
        <p:spPr>
          <a:xfrm rot="16200000">
            <a:off x="8007649" y="4621730"/>
            <a:ext cx="351183" cy="25881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1CB9ED3-4671-4D90-8219-5BB987D09A5E}"/>
              </a:ext>
            </a:extLst>
          </p:cNvPr>
          <p:cNvSpPr/>
          <p:nvPr/>
        </p:nvSpPr>
        <p:spPr>
          <a:xfrm>
            <a:off x="7632813" y="6109303"/>
            <a:ext cx="1189908" cy="559590"/>
          </a:xfrm>
          <a:prstGeom prst="roundRect">
            <a:avLst/>
          </a:prstGeom>
          <a:solidFill>
            <a:srgbClr val="E3D0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severe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67A58BB-720E-433B-A57E-AAA514D411B3}"/>
              </a:ext>
            </a:extLst>
          </p:cNvPr>
          <p:cNvCxnSpPr>
            <a:cxnSpLocks/>
            <a:stCxn id="29" idx="6"/>
            <a:endCxn id="32" idx="0"/>
          </p:cNvCxnSpPr>
          <p:nvPr/>
        </p:nvCxnSpPr>
        <p:spPr>
          <a:xfrm>
            <a:off x="6179047" y="2539214"/>
            <a:ext cx="1757032" cy="866261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quals 63">
            <a:extLst>
              <a:ext uri="{FF2B5EF4-FFF2-40B4-BE49-F238E27FC236}">
                <a16:creationId xmlns:a16="http://schemas.microsoft.com/office/drawing/2014/main" id="{31CFEEDB-57A5-4E85-B95C-36461356D175}"/>
              </a:ext>
            </a:extLst>
          </p:cNvPr>
          <p:cNvSpPr/>
          <p:nvPr/>
        </p:nvSpPr>
        <p:spPr>
          <a:xfrm>
            <a:off x="3501744" y="4393559"/>
            <a:ext cx="2404108" cy="936104"/>
          </a:xfrm>
          <a:prstGeom prst="mathEqua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83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41654470-CF07-4733-9104-88935E1DED45}"/>
              </a:ext>
            </a:extLst>
          </p:cNvPr>
          <p:cNvSpPr/>
          <p:nvPr/>
        </p:nvSpPr>
        <p:spPr>
          <a:xfrm>
            <a:off x="11211339" y="6506817"/>
            <a:ext cx="834887" cy="351183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93BB0-4B67-411D-B766-6B712DA4D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6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Minus Sign 3">
            <a:extLst>
              <a:ext uri="{FF2B5EF4-FFF2-40B4-BE49-F238E27FC236}">
                <a16:creationId xmlns:a16="http://schemas.microsoft.com/office/drawing/2014/main" id="{C81AB9E0-8032-4E8D-8541-D991A20EEA0E}"/>
              </a:ext>
            </a:extLst>
          </p:cNvPr>
          <p:cNvSpPr/>
          <p:nvPr/>
        </p:nvSpPr>
        <p:spPr>
          <a:xfrm rot="18148405">
            <a:off x="4437318" y="431806"/>
            <a:ext cx="1922561" cy="937887"/>
          </a:xfrm>
          <a:prstGeom prst="mathMinu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8DEEDA-AFA5-46AC-9730-8E52187C1B68}"/>
              </a:ext>
            </a:extLst>
          </p:cNvPr>
          <p:cNvCxnSpPr>
            <a:cxnSpLocks/>
          </p:cNvCxnSpPr>
          <p:nvPr/>
        </p:nvCxnSpPr>
        <p:spPr>
          <a:xfrm>
            <a:off x="-180088" y="1791226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7CF7613-8199-4260-B685-2C9824434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807" y="1032576"/>
            <a:ext cx="1020416" cy="1088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4AB87F-9FB8-48BC-AA63-5E51B3940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106"/>
            <a:ext cx="2621481" cy="14649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9E3C9E-7560-401E-912A-9FCF0AC9014F}"/>
              </a:ext>
            </a:extLst>
          </p:cNvPr>
          <p:cNvSpPr/>
          <p:nvPr/>
        </p:nvSpPr>
        <p:spPr>
          <a:xfrm>
            <a:off x="3218466" y="2005159"/>
            <a:ext cx="4533119" cy="7586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 u="none" strike="noStrike" baseline="0" dirty="0">
                <a:solidFill>
                  <a:schemeClr val="tx1"/>
                </a:solidFill>
              </a:rPr>
              <a:t>Neutrophils to Lymphocytes Ratio 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2DB8C3-288B-4051-B22F-22493460AF24}"/>
              </a:ext>
            </a:extLst>
          </p:cNvPr>
          <p:cNvSpPr/>
          <p:nvPr/>
        </p:nvSpPr>
        <p:spPr>
          <a:xfrm>
            <a:off x="198783" y="3393059"/>
            <a:ext cx="2040835" cy="9514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NLR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CDB690-2A8D-41EE-9E6D-FB2A1C1E2D63}"/>
              </a:ext>
            </a:extLst>
          </p:cNvPr>
          <p:cNvSpPr/>
          <p:nvPr/>
        </p:nvSpPr>
        <p:spPr>
          <a:xfrm>
            <a:off x="3218466" y="3279792"/>
            <a:ext cx="1179443" cy="588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PB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144C92E-C31E-4859-AFA9-2378AFBFE9E9}"/>
              </a:ext>
            </a:extLst>
          </p:cNvPr>
          <p:cNvSpPr/>
          <p:nvPr/>
        </p:nvSpPr>
        <p:spPr>
          <a:xfrm>
            <a:off x="4991746" y="3057861"/>
            <a:ext cx="2663687" cy="7586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 u="none" strike="noStrike" baseline="0" dirty="0">
                <a:solidFill>
                  <a:schemeClr val="tx1"/>
                </a:solidFill>
              </a:rPr>
              <a:t>marker of inflammation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7445DEC4-D8FB-4E9D-B421-C884C3957B5F}"/>
              </a:ext>
            </a:extLst>
          </p:cNvPr>
          <p:cNvSpPr/>
          <p:nvPr/>
        </p:nvSpPr>
        <p:spPr>
          <a:xfrm rot="5400000">
            <a:off x="4982817" y="2471039"/>
            <a:ext cx="371061" cy="3613761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: Single Corner Rounded 12">
            <a:extLst>
              <a:ext uri="{FF2B5EF4-FFF2-40B4-BE49-F238E27FC236}">
                <a16:creationId xmlns:a16="http://schemas.microsoft.com/office/drawing/2014/main" id="{D4AA1B3C-2021-453F-B408-5F62B1C004A4}"/>
              </a:ext>
            </a:extLst>
          </p:cNvPr>
          <p:cNvSpPr/>
          <p:nvPr/>
        </p:nvSpPr>
        <p:spPr>
          <a:xfrm>
            <a:off x="3016622" y="4660667"/>
            <a:ext cx="4390118" cy="484424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indicators of systemic inflammation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38A777F-E650-4DA0-B015-7578A5E4959E}"/>
              </a:ext>
            </a:extLst>
          </p:cNvPr>
          <p:cNvCxnSpPr>
            <a:stCxn id="9" idx="6"/>
          </p:cNvCxnSpPr>
          <p:nvPr/>
        </p:nvCxnSpPr>
        <p:spPr>
          <a:xfrm flipV="1">
            <a:off x="2239618" y="2465575"/>
            <a:ext cx="834886" cy="1403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1557BA-C971-43FB-A5C3-40469A865E9A}"/>
              </a:ext>
            </a:extLst>
          </p:cNvPr>
          <p:cNvCxnSpPr>
            <a:stCxn id="9" idx="6"/>
            <a:endCxn id="10" idx="1"/>
          </p:cNvCxnSpPr>
          <p:nvPr/>
        </p:nvCxnSpPr>
        <p:spPr>
          <a:xfrm flipV="1">
            <a:off x="2239618" y="3574292"/>
            <a:ext cx="978848" cy="29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821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41654470-CF07-4733-9104-88935E1DED45}"/>
              </a:ext>
            </a:extLst>
          </p:cNvPr>
          <p:cNvSpPr/>
          <p:nvPr/>
        </p:nvSpPr>
        <p:spPr>
          <a:xfrm>
            <a:off x="11318807" y="6506817"/>
            <a:ext cx="727419" cy="351183"/>
          </a:xfrm>
          <a:prstGeom prst="flowChartConnector">
            <a:avLst/>
          </a:prstGeom>
          <a:solidFill>
            <a:srgbClr val="F8A6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93BB0-4B67-411D-B766-6B712DA4D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6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Minus Sign 3">
            <a:extLst>
              <a:ext uri="{FF2B5EF4-FFF2-40B4-BE49-F238E27FC236}">
                <a16:creationId xmlns:a16="http://schemas.microsoft.com/office/drawing/2014/main" id="{C81AB9E0-8032-4E8D-8541-D991A20EEA0E}"/>
              </a:ext>
            </a:extLst>
          </p:cNvPr>
          <p:cNvSpPr/>
          <p:nvPr/>
        </p:nvSpPr>
        <p:spPr>
          <a:xfrm rot="18148405">
            <a:off x="4437318" y="431806"/>
            <a:ext cx="1922561" cy="937887"/>
          </a:xfrm>
          <a:prstGeom prst="mathMinus">
            <a:avLst/>
          </a:prstGeom>
          <a:solidFill>
            <a:srgbClr val="F8A6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8DEEDA-AFA5-46AC-9730-8E52187C1B68}"/>
              </a:ext>
            </a:extLst>
          </p:cNvPr>
          <p:cNvCxnSpPr>
            <a:cxnSpLocks/>
          </p:cNvCxnSpPr>
          <p:nvPr/>
        </p:nvCxnSpPr>
        <p:spPr>
          <a:xfrm>
            <a:off x="-180088" y="1791226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7CF7613-8199-4260-B685-2C9824434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807" y="1032576"/>
            <a:ext cx="1020416" cy="1088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4AB87F-9FB8-48BC-AA63-5E51B3940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106"/>
            <a:ext cx="2621481" cy="14649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9C60964-4E6D-4F2C-9620-6DD0E5B42B7E}"/>
              </a:ext>
            </a:extLst>
          </p:cNvPr>
          <p:cNvSpPr/>
          <p:nvPr/>
        </p:nvSpPr>
        <p:spPr>
          <a:xfrm>
            <a:off x="4653736" y="2005159"/>
            <a:ext cx="2399929" cy="9361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Evidence</a:t>
            </a:r>
            <a:endParaRPr lang="fa-IR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9234F7-3988-483E-B3EB-3D90F4ED73C1}"/>
              </a:ext>
            </a:extLst>
          </p:cNvPr>
          <p:cNvSpPr/>
          <p:nvPr/>
        </p:nvSpPr>
        <p:spPr>
          <a:xfrm>
            <a:off x="9073126" y="3132267"/>
            <a:ext cx="1996436" cy="61929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0" i="0" u="none" strike="noStrike" baseline="0" dirty="0" err="1">
                <a:solidFill>
                  <a:schemeClr val="tx1"/>
                </a:solidFill>
                <a:latin typeface="Times New Roman PSMT"/>
              </a:rPr>
              <a:t>Hakan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Times New Roman PSMT"/>
              </a:rPr>
              <a:t> </a:t>
            </a:r>
            <a:r>
              <a:rPr lang="en-US" sz="2400" b="0" i="0" u="none" strike="noStrike" baseline="0" dirty="0" err="1">
                <a:solidFill>
                  <a:schemeClr val="tx1"/>
                </a:solidFill>
                <a:latin typeface="Times New Roman PSMT"/>
              </a:rPr>
              <a:t>Keski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Times New Roman PSMT"/>
              </a:rPr>
              <a:t> 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4A6C-D90B-4A46-9F76-033B0079B1F8}"/>
              </a:ext>
            </a:extLst>
          </p:cNvPr>
          <p:cNvSpPr/>
          <p:nvPr/>
        </p:nvSpPr>
        <p:spPr>
          <a:xfrm>
            <a:off x="8911517" y="3931282"/>
            <a:ext cx="3193325" cy="250341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E482F9-4B31-4088-A5ED-A2C5B07D8C1C}"/>
              </a:ext>
            </a:extLst>
          </p:cNvPr>
          <p:cNvSpPr/>
          <p:nvPr/>
        </p:nvSpPr>
        <p:spPr>
          <a:xfrm>
            <a:off x="772624" y="2335657"/>
            <a:ext cx="2016224" cy="648072"/>
          </a:xfrm>
          <a:prstGeom prst="rect">
            <a:avLst/>
          </a:prstGeom>
          <a:solidFill>
            <a:srgbClr val="914A9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0" i="0" u="none" strike="noStrike" baseline="0" dirty="0">
                <a:solidFill>
                  <a:schemeClr val="tx1"/>
                </a:solidFill>
              </a:rPr>
              <a:t>Xu </a:t>
            </a:r>
            <a:endParaRPr lang="fa-IR" sz="32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43EA3F-366F-40BA-94BD-0800D6D4BE0C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2940184" y="2473211"/>
            <a:ext cx="1713552" cy="2210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46C215-7134-45E8-B22D-B99C34CD41DC}"/>
              </a:ext>
            </a:extLst>
          </p:cNvPr>
          <p:cNvCxnSpPr>
            <a:cxnSpLocks/>
            <a:stCxn id="9" idx="6"/>
            <a:endCxn id="10" idx="0"/>
          </p:cNvCxnSpPr>
          <p:nvPr/>
        </p:nvCxnSpPr>
        <p:spPr>
          <a:xfrm>
            <a:off x="7053665" y="2473211"/>
            <a:ext cx="3017679" cy="659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56B1B59-0D94-4E23-8221-D2C20914744D}"/>
              </a:ext>
            </a:extLst>
          </p:cNvPr>
          <p:cNvSpPr/>
          <p:nvPr/>
        </p:nvSpPr>
        <p:spPr>
          <a:xfrm>
            <a:off x="5361478" y="3231872"/>
            <a:ext cx="1692188" cy="61929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0" i="0" u="none" strike="noStrike" baseline="0" dirty="0">
                <a:solidFill>
                  <a:schemeClr val="tx1"/>
                </a:solidFill>
              </a:rPr>
              <a:t>Tan  </a:t>
            </a:r>
            <a:endParaRPr lang="fa-IR" sz="32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669A56-E6C8-47ED-9702-C1C15B6545A8}"/>
              </a:ext>
            </a:extLst>
          </p:cNvPr>
          <p:cNvSpPr/>
          <p:nvPr/>
        </p:nvSpPr>
        <p:spPr>
          <a:xfrm>
            <a:off x="5121355" y="3902448"/>
            <a:ext cx="2773623" cy="27664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13545A3-F034-4854-9BFA-93D56065527C}"/>
              </a:ext>
            </a:extLst>
          </p:cNvPr>
          <p:cNvSpPr/>
          <p:nvPr/>
        </p:nvSpPr>
        <p:spPr>
          <a:xfrm>
            <a:off x="5177661" y="4021355"/>
            <a:ext cx="2522526" cy="6371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NLR and CT of patients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49BEF5-CD20-47C1-A400-6B47E7122CDD}"/>
              </a:ext>
            </a:extLst>
          </p:cNvPr>
          <p:cNvSpPr/>
          <p:nvPr/>
        </p:nvSpPr>
        <p:spPr>
          <a:xfrm>
            <a:off x="9073126" y="4069465"/>
            <a:ext cx="2522526" cy="6371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  <a:latin typeface="Times New Roman PSMT"/>
              </a:rPr>
              <a:t>NLR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CC5658-79D4-43F3-A1A9-26C265324BFB}"/>
              </a:ext>
            </a:extLst>
          </p:cNvPr>
          <p:cNvSpPr/>
          <p:nvPr/>
        </p:nvSpPr>
        <p:spPr>
          <a:xfrm>
            <a:off x="283045" y="3162302"/>
            <a:ext cx="4487738" cy="3506589"/>
          </a:xfrm>
          <a:prstGeom prst="rect">
            <a:avLst/>
          </a:prstGeom>
          <a:ln>
            <a:solidFill>
              <a:srgbClr val="914A9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C25167A-2F72-4D2C-AE44-78ED8E728C5B}"/>
              </a:ext>
            </a:extLst>
          </p:cNvPr>
          <p:cNvSpPr/>
          <p:nvPr/>
        </p:nvSpPr>
        <p:spPr>
          <a:xfrm>
            <a:off x="1529107" y="3429000"/>
            <a:ext cx="2319130" cy="592355"/>
          </a:xfrm>
          <a:prstGeom prst="roundRect">
            <a:avLst/>
          </a:prstGeom>
          <a:solidFill>
            <a:srgbClr val="914A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</a:rPr>
              <a:t>187 patients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A98E62D-0554-455B-A9B3-8FEE997075F1}"/>
              </a:ext>
            </a:extLst>
          </p:cNvPr>
          <p:cNvCxnSpPr>
            <a:stCxn id="17" idx="2"/>
          </p:cNvCxnSpPr>
          <p:nvPr/>
        </p:nvCxnSpPr>
        <p:spPr>
          <a:xfrm>
            <a:off x="2688672" y="4021355"/>
            <a:ext cx="0" cy="272567"/>
          </a:xfrm>
          <a:prstGeom prst="straightConnector1">
            <a:avLst/>
          </a:prstGeom>
          <a:ln>
            <a:solidFill>
              <a:srgbClr val="914A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3192DF5-840F-4514-A0B3-27D226F8B884}"/>
              </a:ext>
            </a:extLst>
          </p:cNvPr>
          <p:cNvSpPr/>
          <p:nvPr/>
        </p:nvSpPr>
        <p:spPr>
          <a:xfrm>
            <a:off x="1904808" y="4374774"/>
            <a:ext cx="1537252" cy="477871"/>
          </a:xfrm>
          <a:prstGeom prst="roundRect">
            <a:avLst/>
          </a:prstGeom>
          <a:solidFill>
            <a:srgbClr val="EE8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inflammation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E0E39B-1B92-4F05-9EEB-603CA89AF4A2}"/>
              </a:ext>
            </a:extLst>
          </p:cNvPr>
          <p:cNvSpPr/>
          <p:nvPr/>
        </p:nvSpPr>
        <p:spPr>
          <a:xfrm>
            <a:off x="542464" y="5171006"/>
            <a:ext cx="1537252" cy="667515"/>
          </a:xfrm>
          <a:prstGeom prst="rect">
            <a:avLst/>
          </a:prstGeom>
          <a:solidFill>
            <a:srgbClr val="EE8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neutrophils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032973-6D53-42EB-AB69-A738BF1BC9BA}"/>
              </a:ext>
            </a:extLst>
          </p:cNvPr>
          <p:cNvSpPr/>
          <p:nvPr/>
        </p:nvSpPr>
        <p:spPr>
          <a:xfrm>
            <a:off x="2975147" y="5169140"/>
            <a:ext cx="1537252" cy="699295"/>
          </a:xfrm>
          <a:prstGeom prst="rect">
            <a:avLst/>
          </a:prstGeom>
          <a:solidFill>
            <a:srgbClr val="EE8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apoptosis of lym</a:t>
            </a:r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5851EE90-40DB-4268-BF52-AA7E98F4E71B}"/>
              </a:ext>
            </a:extLst>
          </p:cNvPr>
          <p:cNvSpPr/>
          <p:nvPr/>
        </p:nvSpPr>
        <p:spPr>
          <a:xfrm>
            <a:off x="286305" y="5032428"/>
            <a:ext cx="256159" cy="718967"/>
          </a:xfrm>
          <a:prstGeom prst="upArrow">
            <a:avLst/>
          </a:prstGeom>
          <a:solidFill>
            <a:srgbClr val="914A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0CF6C1B9-5624-4267-8648-16A0C745F535}"/>
              </a:ext>
            </a:extLst>
          </p:cNvPr>
          <p:cNvSpPr/>
          <p:nvPr/>
        </p:nvSpPr>
        <p:spPr>
          <a:xfrm>
            <a:off x="4533199" y="5119554"/>
            <a:ext cx="256159" cy="718967"/>
          </a:xfrm>
          <a:prstGeom prst="upArrow">
            <a:avLst/>
          </a:prstGeom>
          <a:solidFill>
            <a:srgbClr val="914A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6C451C3-B10C-44DE-9F5A-6985BACFA4C7}"/>
              </a:ext>
            </a:extLst>
          </p:cNvPr>
          <p:cNvCxnSpPr/>
          <p:nvPr/>
        </p:nvCxnSpPr>
        <p:spPr>
          <a:xfrm flipH="1">
            <a:off x="1311090" y="4852645"/>
            <a:ext cx="1377582" cy="266909"/>
          </a:xfrm>
          <a:prstGeom prst="straightConnector1">
            <a:avLst/>
          </a:prstGeom>
          <a:ln>
            <a:solidFill>
              <a:srgbClr val="914A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95B6A09-7519-4605-A738-9C1F5C4A61EC}"/>
              </a:ext>
            </a:extLst>
          </p:cNvPr>
          <p:cNvCxnSpPr>
            <a:endCxn id="28" idx="0"/>
          </p:cNvCxnSpPr>
          <p:nvPr/>
        </p:nvCxnSpPr>
        <p:spPr>
          <a:xfrm>
            <a:off x="2762557" y="4852645"/>
            <a:ext cx="1061051" cy="316099"/>
          </a:xfrm>
          <a:prstGeom prst="straightConnector1">
            <a:avLst/>
          </a:prstGeom>
          <a:ln>
            <a:solidFill>
              <a:srgbClr val="914A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4437015-5D2E-4948-8C69-DD83CB93D594}"/>
              </a:ext>
            </a:extLst>
          </p:cNvPr>
          <p:cNvCxnSpPr>
            <a:cxnSpLocks/>
            <a:stCxn id="9" idx="4"/>
            <a:endCxn id="15" idx="0"/>
          </p:cNvCxnSpPr>
          <p:nvPr/>
        </p:nvCxnSpPr>
        <p:spPr>
          <a:xfrm>
            <a:off x="5853701" y="2941263"/>
            <a:ext cx="353871" cy="290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F24D26-7F33-40A6-BA72-71CB5468830F}"/>
              </a:ext>
            </a:extLst>
          </p:cNvPr>
          <p:cNvCxnSpPr/>
          <p:nvPr/>
        </p:nvCxnSpPr>
        <p:spPr>
          <a:xfrm flipH="1">
            <a:off x="5751443" y="4706653"/>
            <a:ext cx="641103" cy="208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5EDA7E4-EEAF-4975-8C31-53FC610844C0}"/>
              </a:ext>
            </a:extLst>
          </p:cNvPr>
          <p:cNvCxnSpPr/>
          <p:nvPr/>
        </p:nvCxnSpPr>
        <p:spPr>
          <a:xfrm>
            <a:off x="6438924" y="4658543"/>
            <a:ext cx="967816" cy="194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2B82ECE5-7E19-42B9-9923-1D3E27CF9D53}"/>
              </a:ext>
            </a:extLst>
          </p:cNvPr>
          <p:cNvSpPr/>
          <p:nvPr/>
        </p:nvSpPr>
        <p:spPr>
          <a:xfrm>
            <a:off x="5239382" y="4915596"/>
            <a:ext cx="831069" cy="51312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NLR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00BE27E-9498-4752-BD55-6BB0CC382BE7}"/>
              </a:ext>
            </a:extLst>
          </p:cNvPr>
          <p:cNvSpPr/>
          <p:nvPr/>
        </p:nvSpPr>
        <p:spPr>
          <a:xfrm>
            <a:off x="6960258" y="4912180"/>
            <a:ext cx="831069" cy="51312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Lym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23C222D-9639-48A8-9F64-4630144D5AA2}"/>
              </a:ext>
            </a:extLst>
          </p:cNvPr>
          <p:cNvCxnSpPr>
            <a:stCxn id="43" idx="4"/>
          </p:cNvCxnSpPr>
          <p:nvPr/>
        </p:nvCxnSpPr>
        <p:spPr>
          <a:xfrm flipH="1">
            <a:off x="5632174" y="5428724"/>
            <a:ext cx="22743" cy="191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7581A0D-C5C4-4906-9D7A-CAA7A2840B6C}"/>
              </a:ext>
            </a:extLst>
          </p:cNvPr>
          <p:cNvCxnSpPr/>
          <p:nvPr/>
        </p:nvCxnSpPr>
        <p:spPr>
          <a:xfrm>
            <a:off x="7406740" y="5425308"/>
            <a:ext cx="0" cy="260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lus Sign 48">
            <a:extLst>
              <a:ext uri="{FF2B5EF4-FFF2-40B4-BE49-F238E27FC236}">
                <a16:creationId xmlns:a16="http://schemas.microsoft.com/office/drawing/2014/main" id="{52DA56FC-44A9-48FB-B8D9-09E792F46FE4}"/>
              </a:ext>
            </a:extLst>
          </p:cNvPr>
          <p:cNvSpPr/>
          <p:nvPr/>
        </p:nvSpPr>
        <p:spPr>
          <a:xfrm>
            <a:off x="5336627" y="5581957"/>
            <a:ext cx="512061" cy="513128"/>
          </a:xfrm>
          <a:prstGeom prst="mathPl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Minus Sign 49">
            <a:extLst>
              <a:ext uri="{FF2B5EF4-FFF2-40B4-BE49-F238E27FC236}">
                <a16:creationId xmlns:a16="http://schemas.microsoft.com/office/drawing/2014/main" id="{1E2B083C-4873-4533-AD53-B2929CFE5870}"/>
              </a:ext>
            </a:extLst>
          </p:cNvPr>
          <p:cNvSpPr/>
          <p:nvPr/>
        </p:nvSpPr>
        <p:spPr>
          <a:xfrm>
            <a:off x="7099815" y="5737062"/>
            <a:ext cx="587861" cy="260469"/>
          </a:xfrm>
          <a:prstGeom prst="mathMin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: Diagonal Corners Snipped 50">
            <a:extLst>
              <a:ext uri="{FF2B5EF4-FFF2-40B4-BE49-F238E27FC236}">
                <a16:creationId xmlns:a16="http://schemas.microsoft.com/office/drawing/2014/main" id="{2D3F37C2-03BC-4A8B-872E-F6811B9F930E}"/>
              </a:ext>
            </a:extLst>
          </p:cNvPr>
          <p:cNvSpPr/>
          <p:nvPr/>
        </p:nvSpPr>
        <p:spPr>
          <a:xfrm>
            <a:off x="5532833" y="6195489"/>
            <a:ext cx="2167354" cy="385424"/>
          </a:xfrm>
          <a:prstGeom prst="snip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CT severity score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1DC4990-02BF-4BBE-A8CB-09B9E429DC1F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10334389" y="4706653"/>
            <a:ext cx="0" cy="63718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row: Chevron 55">
            <a:extLst>
              <a:ext uri="{FF2B5EF4-FFF2-40B4-BE49-F238E27FC236}">
                <a16:creationId xmlns:a16="http://schemas.microsoft.com/office/drawing/2014/main" id="{9E282A69-865A-4167-AF42-F49D3789FCDB}"/>
              </a:ext>
            </a:extLst>
          </p:cNvPr>
          <p:cNvSpPr/>
          <p:nvPr/>
        </p:nvSpPr>
        <p:spPr>
          <a:xfrm>
            <a:off x="10184809" y="5422218"/>
            <a:ext cx="401353" cy="890156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274D4C7-0C5B-46B0-BA5A-72432F6750BF}"/>
              </a:ext>
            </a:extLst>
          </p:cNvPr>
          <p:cNvSpPr/>
          <p:nvPr/>
        </p:nvSpPr>
        <p:spPr>
          <a:xfrm>
            <a:off x="9023965" y="5518787"/>
            <a:ext cx="1160844" cy="67670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  <a:latin typeface="Times New Roman PSMT"/>
              </a:rPr>
              <a:t>deaths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602F885-B26C-449E-BCAF-615DDD8A01A6}"/>
              </a:ext>
            </a:extLst>
          </p:cNvPr>
          <p:cNvSpPr/>
          <p:nvPr/>
        </p:nvSpPr>
        <p:spPr>
          <a:xfrm>
            <a:off x="10642480" y="5549749"/>
            <a:ext cx="1462362" cy="67670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survivors</a:t>
            </a:r>
          </a:p>
        </p:txBody>
      </p:sp>
    </p:spTree>
    <p:extLst>
      <p:ext uri="{BB962C8B-B14F-4D97-AF65-F5344CB8AC3E}">
        <p14:creationId xmlns:p14="http://schemas.microsoft.com/office/powerpoint/2010/main" val="1675121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41654470-CF07-4733-9104-88935E1DED45}"/>
              </a:ext>
            </a:extLst>
          </p:cNvPr>
          <p:cNvSpPr/>
          <p:nvPr/>
        </p:nvSpPr>
        <p:spPr>
          <a:xfrm>
            <a:off x="11211339" y="6506817"/>
            <a:ext cx="834887" cy="351183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93BB0-4B67-411D-B766-6B712DA4D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6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Minus Sign 3">
            <a:extLst>
              <a:ext uri="{FF2B5EF4-FFF2-40B4-BE49-F238E27FC236}">
                <a16:creationId xmlns:a16="http://schemas.microsoft.com/office/drawing/2014/main" id="{C81AB9E0-8032-4E8D-8541-D991A20EEA0E}"/>
              </a:ext>
            </a:extLst>
          </p:cNvPr>
          <p:cNvSpPr/>
          <p:nvPr/>
        </p:nvSpPr>
        <p:spPr>
          <a:xfrm rot="18148405">
            <a:off x="4437318" y="431806"/>
            <a:ext cx="1922561" cy="937887"/>
          </a:xfrm>
          <a:prstGeom prst="mathMin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8DEEDA-AFA5-46AC-9730-8E52187C1B68}"/>
              </a:ext>
            </a:extLst>
          </p:cNvPr>
          <p:cNvCxnSpPr>
            <a:cxnSpLocks/>
          </p:cNvCxnSpPr>
          <p:nvPr/>
        </p:nvCxnSpPr>
        <p:spPr>
          <a:xfrm>
            <a:off x="-180088" y="1791226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7CF7613-8199-4260-B685-2C9824434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807" y="1032576"/>
            <a:ext cx="1020416" cy="1088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4AB87F-9FB8-48BC-AA63-5E51B3940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106"/>
            <a:ext cx="2621481" cy="14649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94E22C5-18AF-4CDF-A174-D2EFBC0DEFD0}"/>
              </a:ext>
            </a:extLst>
          </p:cNvPr>
          <p:cNvSpPr/>
          <p:nvPr/>
        </p:nvSpPr>
        <p:spPr>
          <a:xfrm>
            <a:off x="0" y="3429000"/>
            <a:ext cx="1682151" cy="90445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NLR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C3A805-62EE-430A-90A4-A243D50402B5}"/>
              </a:ext>
            </a:extLst>
          </p:cNvPr>
          <p:cNvCxnSpPr>
            <a:stCxn id="7" idx="6"/>
          </p:cNvCxnSpPr>
          <p:nvPr/>
        </p:nvCxnSpPr>
        <p:spPr>
          <a:xfrm flipV="1">
            <a:off x="1682151" y="2549877"/>
            <a:ext cx="1047797" cy="13313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196109-FCAE-42FC-BA62-19F19BB0DB7B}"/>
              </a:ext>
            </a:extLst>
          </p:cNvPr>
          <p:cNvCxnSpPr>
            <a:cxnSpLocks/>
            <a:stCxn id="7" idx="6"/>
          </p:cNvCxnSpPr>
          <p:nvPr/>
        </p:nvCxnSpPr>
        <p:spPr>
          <a:xfrm flipV="1">
            <a:off x="1682151" y="3668237"/>
            <a:ext cx="1034545" cy="212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A96765-89C6-451F-9FB4-BC0AA8DECCDA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1682151" y="3881229"/>
            <a:ext cx="504458" cy="10418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84B9ABE-C172-429F-A974-74F978089917}"/>
              </a:ext>
            </a:extLst>
          </p:cNvPr>
          <p:cNvSpPr/>
          <p:nvPr/>
        </p:nvSpPr>
        <p:spPr>
          <a:xfrm>
            <a:off x="6308035" y="2108618"/>
            <a:ext cx="3034748" cy="7617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risk of death during hospitalization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286F595A-D77A-4CDF-AC04-D86BFB7869CE}"/>
              </a:ext>
            </a:extLst>
          </p:cNvPr>
          <p:cNvSpPr/>
          <p:nvPr/>
        </p:nvSpPr>
        <p:spPr>
          <a:xfrm>
            <a:off x="2849217" y="2056234"/>
            <a:ext cx="516835" cy="102189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BDFBBE-57D5-4982-9847-F9BAE633F53A}"/>
              </a:ext>
            </a:extLst>
          </p:cNvPr>
          <p:cNvCxnSpPr>
            <a:cxnSpLocks/>
          </p:cNvCxnSpPr>
          <p:nvPr/>
        </p:nvCxnSpPr>
        <p:spPr>
          <a:xfrm flipV="1">
            <a:off x="3233530" y="2573589"/>
            <a:ext cx="2160105" cy="127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05E23DB-C3C5-403F-9963-407407D37D79}"/>
              </a:ext>
            </a:extLst>
          </p:cNvPr>
          <p:cNvSpPr/>
          <p:nvPr/>
        </p:nvSpPr>
        <p:spPr>
          <a:xfrm>
            <a:off x="2928730" y="3317246"/>
            <a:ext cx="1987827" cy="761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biological indicator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EA96E78-7585-4430-9699-5E0324BDE709}"/>
              </a:ext>
            </a:extLst>
          </p:cNvPr>
          <p:cNvSpPr/>
          <p:nvPr/>
        </p:nvSpPr>
        <p:spPr>
          <a:xfrm>
            <a:off x="6513445" y="3287361"/>
            <a:ext cx="2358886" cy="7617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>
                <a:solidFill>
                  <a:schemeClr val="tx1"/>
                </a:solidFill>
              </a:rPr>
              <a:t>severity of COVID-19 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A45F934-AB0B-4BFD-A65C-97D31C372191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 flipV="1">
            <a:off x="4916557" y="3668236"/>
            <a:ext cx="1596888" cy="298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B4441B3-AEB2-4FD7-913E-B27083333BB7}"/>
              </a:ext>
            </a:extLst>
          </p:cNvPr>
          <p:cNvSpPr/>
          <p:nvPr/>
        </p:nvSpPr>
        <p:spPr>
          <a:xfrm>
            <a:off x="2544417" y="4471915"/>
            <a:ext cx="2776331" cy="7617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>
                <a:solidFill>
                  <a:schemeClr val="tx1"/>
                </a:solidFill>
              </a:rPr>
              <a:t>independent risk factor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60CEE29-1C79-440A-AA6C-E2D4527710F5}"/>
              </a:ext>
            </a:extLst>
          </p:cNvPr>
          <p:cNvSpPr/>
          <p:nvPr/>
        </p:nvSpPr>
        <p:spPr>
          <a:xfrm>
            <a:off x="6698974" y="4471915"/>
            <a:ext cx="2173357" cy="7617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>
                <a:solidFill>
                  <a:schemeClr val="tx1"/>
                </a:solidFill>
              </a:rPr>
              <a:t>prognosis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B762C5F-3666-4EA3-B722-5A3EDD316274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5320748" y="4852785"/>
            <a:ext cx="13782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Arrow: Up 29">
            <a:extLst>
              <a:ext uri="{FF2B5EF4-FFF2-40B4-BE49-F238E27FC236}">
                <a16:creationId xmlns:a16="http://schemas.microsoft.com/office/drawing/2014/main" id="{958399AF-27B9-4168-868A-7F451DDCC12C}"/>
              </a:ext>
            </a:extLst>
          </p:cNvPr>
          <p:cNvSpPr/>
          <p:nvPr/>
        </p:nvSpPr>
        <p:spPr>
          <a:xfrm>
            <a:off x="5625548" y="2034917"/>
            <a:ext cx="516835" cy="1021892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7261B53-7046-471D-888C-5C4EDD1CF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90" y="5320868"/>
            <a:ext cx="2514880" cy="1300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Equals 36">
            <a:extLst>
              <a:ext uri="{FF2B5EF4-FFF2-40B4-BE49-F238E27FC236}">
                <a16:creationId xmlns:a16="http://schemas.microsoft.com/office/drawing/2014/main" id="{7A6E2721-9E9B-4C2E-B9B1-711F70CFA473}"/>
              </a:ext>
            </a:extLst>
          </p:cNvPr>
          <p:cNvSpPr/>
          <p:nvPr/>
        </p:nvSpPr>
        <p:spPr>
          <a:xfrm>
            <a:off x="4164995" y="5824341"/>
            <a:ext cx="2311506" cy="682472"/>
          </a:xfrm>
          <a:prstGeom prst="math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CD8836D-A0F5-4E2A-B6CF-F6A48AFE16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88" y="5327614"/>
            <a:ext cx="3407087" cy="1526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6504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B485F80D-25C1-48AA-8A95-37E1E359ADAF}"/>
              </a:ext>
            </a:extLst>
          </p:cNvPr>
          <p:cNvSpPr/>
          <p:nvPr/>
        </p:nvSpPr>
        <p:spPr>
          <a:xfrm>
            <a:off x="11240860" y="6506817"/>
            <a:ext cx="805366" cy="35118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D417B-DC4D-41A6-AF0F-57F1C5905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6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Minus Sign 3">
            <a:extLst>
              <a:ext uri="{FF2B5EF4-FFF2-40B4-BE49-F238E27FC236}">
                <a16:creationId xmlns:a16="http://schemas.microsoft.com/office/drawing/2014/main" id="{06229A5C-C26B-4894-BE59-E2674E16AAFF}"/>
              </a:ext>
            </a:extLst>
          </p:cNvPr>
          <p:cNvSpPr/>
          <p:nvPr/>
        </p:nvSpPr>
        <p:spPr>
          <a:xfrm rot="18148405">
            <a:off x="4437318" y="431806"/>
            <a:ext cx="1922561" cy="93788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C49AF9-EBE1-48A5-9917-872061562F15}"/>
              </a:ext>
            </a:extLst>
          </p:cNvPr>
          <p:cNvCxnSpPr>
            <a:cxnSpLocks/>
          </p:cNvCxnSpPr>
          <p:nvPr/>
        </p:nvCxnSpPr>
        <p:spPr>
          <a:xfrm>
            <a:off x="-180088" y="1791226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0461942-7228-46B0-8B3D-70A5ADDD1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807" y="1032576"/>
            <a:ext cx="1020416" cy="1088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5A42F7-5E67-4F1D-B1FB-DDA12BF99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38" y="189107"/>
            <a:ext cx="2844056" cy="13879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53AF38-FF1B-44F7-A47E-81C599C2F3D5}"/>
              </a:ext>
            </a:extLst>
          </p:cNvPr>
          <p:cNvSpPr/>
          <p:nvPr/>
        </p:nvSpPr>
        <p:spPr>
          <a:xfrm>
            <a:off x="265043" y="2239617"/>
            <a:ext cx="2133600" cy="47707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</a:rPr>
              <a:t>acute lung injury </a:t>
            </a:r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C9296B-C121-4B9A-AC05-0D0B4C474177}"/>
              </a:ext>
            </a:extLst>
          </p:cNvPr>
          <p:cNvSpPr/>
          <p:nvPr/>
        </p:nvSpPr>
        <p:spPr>
          <a:xfrm>
            <a:off x="3484839" y="2492500"/>
            <a:ext cx="2133600" cy="9254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</a:rPr>
              <a:t>mechanism of stress response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60C056-48CE-4F5C-AA26-A0D05F459246}"/>
              </a:ext>
            </a:extLst>
          </p:cNvPr>
          <p:cNvSpPr/>
          <p:nvPr/>
        </p:nvSpPr>
        <p:spPr>
          <a:xfrm>
            <a:off x="8241126" y="2601897"/>
            <a:ext cx="2133600" cy="47707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Treatment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5B1BF5A-D274-41AC-869C-D147AB90E59A}"/>
              </a:ext>
            </a:extLst>
          </p:cNvPr>
          <p:cNvSpPr/>
          <p:nvPr/>
        </p:nvSpPr>
        <p:spPr>
          <a:xfrm>
            <a:off x="7065591" y="2562673"/>
            <a:ext cx="636103" cy="5057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58A7F5-EAD1-47D0-A895-2D58AD83F1A6}"/>
              </a:ext>
            </a:extLst>
          </p:cNvPr>
          <p:cNvSpPr/>
          <p:nvPr/>
        </p:nvSpPr>
        <p:spPr>
          <a:xfrm>
            <a:off x="11339411" y="2478156"/>
            <a:ext cx="706815" cy="477078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6E80E326-1098-4608-AEEE-4989AEA14CCE}"/>
              </a:ext>
            </a:extLst>
          </p:cNvPr>
          <p:cNvSpPr/>
          <p:nvPr/>
        </p:nvSpPr>
        <p:spPr>
          <a:xfrm rot="16200000">
            <a:off x="1035377" y="2193632"/>
            <a:ext cx="437322" cy="16513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34603-F65D-4121-88CE-B622C1D5FC99}"/>
              </a:ext>
            </a:extLst>
          </p:cNvPr>
          <p:cNvSpPr/>
          <p:nvPr/>
        </p:nvSpPr>
        <p:spPr>
          <a:xfrm>
            <a:off x="605118" y="3165085"/>
            <a:ext cx="1297838" cy="47707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</a:rPr>
              <a:t>SARS-CoV-2 </a:t>
            </a:r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8D51FE98-9626-4919-ACA1-E7973079AB5E}"/>
              </a:ext>
            </a:extLst>
          </p:cNvPr>
          <p:cNvSpPr/>
          <p:nvPr/>
        </p:nvSpPr>
        <p:spPr>
          <a:xfrm>
            <a:off x="6504397" y="2389816"/>
            <a:ext cx="463827" cy="88458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AC0C4F3D-D932-4D19-895C-4BB0AACA1950}"/>
              </a:ext>
            </a:extLst>
          </p:cNvPr>
          <p:cNvSpPr/>
          <p:nvPr/>
        </p:nvSpPr>
        <p:spPr>
          <a:xfrm>
            <a:off x="10816791" y="2291006"/>
            <a:ext cx="424069" cy="925464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9D33FC-6EE2-4444-98C8-98E25C9A67C2}"/>
              </a:ext>
            </a:extLst>
          </p:cNvPr>
          <p:cNvCxnSpPr>
            <a:cxnSpLocks/>
            <a:stCxn id="7" idx="3"/>
            <a:endCxn id="44" idx="1"/>
          </p:cNvCxnSpPr>
          <p:nvPr/>
        </p:nvCxnSpPr>
        <p:spPr>
          <a:xfrm>
            <a:off x="2398643" y="2478156"/>
            <a:ext cx="706073" cy="398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F5B886B-9BA7-4753-A693-4A28E373DE8F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6130939" y="2876542"/>
            <a:ext cx="42079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2D486E8-3E54-4C79-A2AB-5A3C3C08F850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7799061" y="2840436"/>
            <a:ext cx="442065" cy="36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FB99C38-DFC7-4CF6-A2F5-AF3401CE353E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10374726" y="2840436"/>
            <a:ext cx="4020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D7440D56-D352-41C9-A55B-63DF6043EF09}"/>
              </a:ext>
            </a:extLst>
          </p:cNvPr>
          <p:cNvSpPr/>
          <p:nvPr/>
        </p:nvSpPr>
        <p:spPr>
          <a:xfrm>
            <a:off x="86820" y="4931994"/>
            <a:ext cx="786360" cy="63392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48992D-FD0E-4684-AD5F-57440379C014}"/>
              </a:ext>
            </a:extLst>
          </p:cNvPr>
          <p:cNvSpPr/>
          <p:nvPr/>
        </p:nvSpPr>
        <p:spPr>
          <a:xfrm>
            <a:off x="1572964" y="4856925"/>
            <a:ext cx="1651357" cy="7564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Count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B87AC9-95BC-492C-AF0A-51C9B1773BC6}"/>
              </a:ext>
            </a:extLst>
          </p:cNvPr>
          <p:cNvSpPr/>
          <p:nvPr/>
        </p:nvSpPr>
        <p:spPr>
          <a:xfrm>
            <a:off x="4408714" y="5360504"/>
            <a:ext cx="1651357" cy="75646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Prognosis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0651C56-358C-429B-B952-03308D190EBC}"/>
              </a:ext>
            </a:extLst>
          </p:cNvPr>
          <p:cNvSpPr/>
          <p:nvPr/>
        </p:nvSpPr>
        <p:spPr>
          <a:xfrm>
            <a:off x="4444643" y="4266653"/>
            <a:ext cx="1651357" cy="75646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Intensity</a:t>
            </a: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9EACD678-22C0-45FD-B349-3770264ABBD6}"/>
              </a:ext>
            </a:extLst>
          </p:cNvPr>
          <p:cNvSpPr/>
          <p:nvPr/>
        </p:nvSpPr>
        <p:spPr>
          <a:xfrm>
            <a:off x="3290582" y="4732119"/>
            <a:ext cx="208865" cy="92546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3DCFB5E-A9EA-4B33-ADC9-3567F6FF9567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501744" y="4644887"/>
            <a:ext cx="942899" cy="590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8696A81-8E0F-479E-A419-80B1794B1083}"/>
              </a:ext>
            </a:extLst>
          </p:cNvPr>
          <p:cNvCxnSpPr>
            <a:endCxn id="29" idx="1"/>
          </p:cNvCxnSpPr>
          <p:nvPr/>
        </p:nvCxnSpPr>
        <p:spPr>
          <a:xfrm>
            <a:off x="3499447" y="5194853"/>
            <a:ext cx="909267" cy="543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E656368-BA7E-4C3F-8FD7-8E43BBFBB2BC}"/>
              </a:ext>
            </a:extLst>
          </p:cNvPr>
          <p:cNvCxnSpPr>
            <a:stCxn id="27" idx="6"/>
            <a:endCxn id="28" idx="1"/>
          </p:cNvCxnSpPr>
          <p:nvPr/>
        </p:nvCxnSpPr>
        <p:spPr>
          <a:xfrm flipV="1">
            <a:off x="873180" y="5235159"/>
            <a:ext cx="699784" cy="13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row: Up 38">
            <a:extLst>
              <a:ext uri="{FF2B5EF4-FFF2-40B4-BE49-F238E27FC236}">
                <a16:creationId xmlns:a16="http://schemas.microsoft.com/office/drawing/2014/main" id="{CE03C2FE-9002-4F4D-920A-5FE305CA19BE}"/>
              </a:ext>
            </a:extLst>
          </p:cNvPr>
          <p:cNvSpPr/>
          <p:nvPr/>
        </p:nvSpPr>
        <p:spPr>
          <a:xfrm>
            <a:off x="6188765" y="4301425"/>
            <a:ext cx="463827" cy="630562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792D5E2F-6E97-439D-85DA-41C9AD79DEA1}"/>
              </a:ext>
            </a:extLst>
          </p:cNvPr>
          <p:cNvSpPr/>
          <p:nvPr/>
        </p:nvSpPr>
        <p:spPr>
          <a:xfrm>
            <a:off x="6153493" y="5423457"/>
            <a:ext cx="463827" cy="63056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uble Brace 43">
            <a:extLst>
              <a:ext uri="{FF2B5EF4-FFF2-40B4-BE49-F238E27FC236}">
                <a16:creationId xmlns:a16="http://schemas.microsoft.com/office/drawing/2014/main" id="{3D8126A4-72C5-41D2-B09C-21B6143916BA}"/>
              </a:ext>
            </a:extLst>
          </p:cNvPr>
          <p:cNvSpPr/>
          <p:nvPr/>
        </p:nvSpPr>
        <p:spPr>
          <a:xfrm>
            <a:off x="3104716" y="1908860"/>
            <a:ext cx="3026223" cy="1935365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85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B485F80D-25C1-48AA-8A95-37E1E359ADAF}"/>
              </a:ext>
            </a:extLst>
          </p:cNvPr>
          <p:cNvSpPr/>
          <p:nvPr/>
        </p:nvSpPr>
        <p:spPr>
          <a:xfrm>
            <a:off x="11378440" y="6506817"/>
            <a:ext cx="813559" cy="351183"/>
          </a:xfrm>
          <a:prstGeom prst="flowChartConnector">
            <a:avLst/>
          </a:prstGeom>
          <a:solidFill>
            <a:srgbClr val="E3D0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D4EBF3-5882-477E-9304-3B169D086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6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Minus Sign 3">
            <a:extLst>
              <a:ext uri="{FF2B5EF4-FFF2-40B4-BE49-F238E27FC236}">
                <a16:creationId xmlns:a16="http://schemas.microsoft.com/office/drawing/2014/main" id="{E7A79C0C-8B82-4935-B888-B447429C8602}"/>
              </a:ext>
            </a:extLst>
          </p:cNvPr>
          <p:cNvSpPr/>
          <p:nvPr/>
        </p:nvSpPr>
        <p:spPr>
          <a:xfrm rot="18148405">
            <a:off x="4437318" y="431806"/>
            <a:ext cx="1922561" cy="937887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B03074-9476-4382-9435-B5E472825413}"/>
              </a:ext>
            </a:extLst>
          </p:cNvPr>
          <p:cNvCxnSpPr>
            <a:cxnSpLocks/>
          </p:cNvCxnSpPr>
          <p:nvPr/>
        </p:nvCxnSpPr>
        <p:spPr>
          <a:xfrm>
            <a:off x="-180088" y="1791226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0DA4AA5-287E-4DD6-A745-A11107A20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807" y="1032576"/>
            <a:ext cx="1020416" cy="1088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B21641-8932-469C-93D1-ED9ACD2EB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38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FCA1EB7-23DF-456C-98DF-F8F3A337E198}"/>
              </a:ext>
            </a:extLst>
          </p:cNvPr>
          <p:cNvSpPr/>
          <p:nvPr/>
        </p:nvSpPr>
        <p:spPr>
          <a:xfrm>
            <a:off x="4717774" y="1928120"/>
            <a:ext cx="2224320" cy="9361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Evidence</a:t>
            </a:r>
            <a:endParaRPr lang="fa-IR" sz="28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7B014-3D0E-4F43-B4B5-496FF6B78376}"/>
              </a:ext>
            </a:extLst>
          </p:cNvPr>
          <p:cNvSpPr/>
          <p:nvPr/>
        </p:nvSpPr>
        <p:spPr>
          <a:xfrm>
            <a:off x="1317917" y="2999309"/>
            <a:ext cx="2016224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</a:rPr>
              <a:t>Guan et al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82DEB4-D755-4E94-9A23-09E3A68E35C6}"/>
              </a:ext>
            </a:extLst>
          </p:cNvPr>
          <p:cNvSpPr/>
          <p:nvPr/>
        </p:nvSpPr>
        <p:spPr>
          <a:xfrm>
            <a:off x="1082443" y="3814459"/>
            <a:ext cx="2574537" cy="21920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5747AF-27FD-4080-8B61-D940A98BE21B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 flipH="1">
            <a:off x="2326029" y="2396172"/>
            <a:ext cx="2391745" cy="603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CF87F99-A4A4-4209-9B3E-21FE66B880C5}"/>
              </a:ext>
            </a:extLst>
          </p:cNvPr>
          <p:cNvSpPr/>
          <p:nvPr/>
        </p:nvSpPr>
        <p:spPr>
          <a:xfrm>
            <a:off x="6942094" y="3062565"/>
            <a:ext cx="2678984" cy="61929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da-DK" sz="1800" b="0" i="0" u="none" strike="noStrike" baseline="0" dirty="0">
                <a:solidFill>
                  <a:schemeClr val="tx1"/>
                </a:solidFill>
              </a:rPr>
              <a:t>Chen et al and Qian et al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3B4028-7C51-4E5B-835D-9E0ABC7C4299}"/>
              </a:ext>
            </a:extLst>
          </p:cNvPr>
          <p:cNvSpPr/>
          <p:nvPr/>
        </p:nvSpPr>
        <p:spPr>
          <a:xfrm>
            <a:off x="3748313" y="3736947"/>
            <a:ext cx="6691099" cy="28705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ECAB71-8EE4-40BA-857B-D2849F6BBC63}"/>
              </a:ext>
            </a:extLst>
          </p:cNvPr>
          <p:cNvCxnSpPr>
            <a:cxnSpLocks/>
            <a:stCxn id="9" idx="6"/>
            <a:endCxn id="16" idx="0"/>
          </p:cNvCxnSpPr>
          <p:nvPr/>
        </p:nvCxnSpPr>
        <p:spPr>
          <a:xfrm>
            <a:off x="6942094" y="2396172"/>
            <a:ext cx="1339492" cy="6663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04B0DF-678A-4019-8E72-8001E67F8AF1}"/>
              </a:ext>
            </a:extLst>
          </p:cNvPr>
          <p:cNvSpPr/>
          <p:nvPr/>
        </p:nvSpPr>
        <p:spPr>
          <a:xfrm>
            <a:off x="1082443" y="3949148"/>
            <a:ext cx="2574537" cy="3313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1099 COVID-19 patients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E6C6E6-3EEA-4764-A074-0B4F604CC02B}"/>
              </a:ext>
            </a:extLst>
          </p:cNvPr>
          <p:cNvCxnSpPr/>
          <p:nvPr/>
        </p:nvCxnSpPr>
        <p:spPr>
          <a:xfrm>
            <a:off x="2326029" y="4280452"/>
            <a:ext cx="0" cy="742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7C93747-8AEC-406F-957D-75FED52660BF}"/>
              </a:ext>
            </a:extLst>
          </p:cNvPr>
          <p:cNvSpPr/>
          <p:nvPr/>
        </p:nvSpPr>
        <p:spPr>
          <a:xfrm>
            <a:off x="1317917" y="5022541"/>
            <a:ext cx="418117" cy="74208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1BD49-FB83-4CB2-9E65-9F0FCFB2AB38}"/>
              </a:ext>
            </a:extLst>
          </p:cNvPr>
          <p:cNvSpPr/>
          <p:nvPr/>
        </p:nvSpPr>
        <p:spPr>
          <a:xfrm>
            <a:off x="1856729" y="5022541"/>
            <a:ext cx="1045496" cy="5433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PLT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0252CB6-95F3-45BD-968D-75AE47C920D2}"/>
              </a:ext>
            </a:extLst>
          </p:cNvPr>
          <p:cNvSpPr/>
          <p:nvPr/>
        </p:nvSpPr>
        <p:spPr>
          <a:xfrm>
            <a:off x="4140268" y="3949148"/>
            <a:ext cx="2170069" cy="4240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Reason of    PLT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FFD5E20-F4BC-49A5-8135-DDD1628804E6}"/>
              </a:ext>
            </a:extLst>
          </p:cNvPr>
          <p:cNvCxnSpPr/>
          <p:nvPr/>
        </p:nvCxnSpPr>
        <p:spPr>
          <a:xfrm>
            <a:off x="5509042" y="3949148"/>
            <a:ext cx="0" cy="331304"/>
          </a:xfrm>
          <a:prstGeom prst="straightConnector1">
            <a:avLst/>
          </a:prstGeom>
          <a:ln>
            <a:solidFill>
              <a:srgbClr val="FFFFFF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DAC30DD-93B5-4449-973F-E447C00D0F98}"/>
              </a:ext>
            </a:extLst>
          </p:cNvPr>
          <p:cNvCxnSpPr>
            <a:stCxn id="25" idx="2"/>
          </p:cNvCxnSpPr>
          <p:nvPr/>
        </p:nvCxnSpPr>
        <p:spPr>
          <a:xfrm flipH="1">
            <a:off x="4386470" y="4373217"/>
            <a:ext cx="838833" cy="384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62A2F10-C9B5-405B-848E-667C7F67CDCD}"/>
              </a:ext>
            </a:extLst>
          </p:cNvPr>
          <p:cNvSpPr/>
          <p:nvPr/>
        </p:nvSpPr>
        <p:spPr>
          <a:xfrm>
            <a:off x="3926363" y="4797287"/>
            <a:ext cx="1454020" cy="1893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SARS-COV-2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EADDC1A-AD14-496A-93D0-F5624103F551}"/>
              </a:ext>
            </a:extLst>
          </p:cNvPr>
          <p:cNvCxnSpPr/>
          <p:nvPr/>
        </p:nvCxnSpPr>
        <p:spPr>
          <a:xfrm>
            <a:off x="4414919" y="5022541"/>
            <a:ext cx="0" cy="34963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10081C9-9E5B-4462-B055-06304DF4394E}"/>
              </a:ext>
            </a:extLst>
          </p:cNvPr>
          <p:cNvCxnSpPr/>
          <p:nvPr/>
        </p:nvCxnSpPr>
        <p:spPr>
          <a:xfrm>
            <a:off x="4140268" y="5372179"/>
            <a:ext cx="57750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11175E9-7918-42A4-A859-756085743DBB}"/>
              </a:ext>
            </a:extLst>
          </p:cNvPr>
          <p:cNvSpPr/>
          <p:nvPr/>
        </p:nvSpPr>
        <p:spPr>
          <a:xfrm>
            <a:off x="3981841" y="5463683"/>
            <a:ext cx="993727" cy="3496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BM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6C85713-7901-4BE5-B8E2-DB4E9D906FFD}"/>
              </a:ext>
            </a:extLst>
          </p:cNvPr>
          <p:cNvSpPr/>
          <p:nvPr/>
        </p:nvSpPr>
        <p:spPr>
          <a:xfrm>
            <a:off x="5561488" y="4743925"/>
            <a:ext cx="1805396" cy="4283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Auto-Abs and IC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6DE3966-5936-46F8-B51A-50152B8B6BBA}"/>
              </a:ext>
            </a:extLst>
          </p:cNvPr>
          <p:cNvCxnSpPr>
            <a:cxnSpLocks/>
            <a:stCxn id="25" idx="2"/>
            <a:endCxn id="36" idx="0"/>
          </p:cNvCxnSpPr>
          <p:nvPr/>
        </p:nvCxnSpPr>
        <p:spPr>
          <a:xfrm>
            <a:off x="5225303" y="4373217"/>
            <a:ext cx="1238883" cy="3707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74EE334A-C1A2-45CE-A3DC-56D57FB9F262}"/>
              </a:ext>
            </a:extLst>
          </p:cNvPr>
          <p:cNvSpPr/>
          <p:nvPr/>
        </p:nvSpPr>
        <p:spPr>
          <a:xfrm>
            <a:off x="5762852" y="5372179"/>
            <a:ext cx="1805396" cy="3924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Immune system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49545A6-DA3E-49C7-B959-B0CCC1F3C811}"/>
              </a:ext>
            </a:extLst>
          </p:cNvPr>
          <p:cNvCxnSpPr>
            <a:cxnSpLocks/>
            <a:stCxn id="40" idx="2"/>
          </p:cNvCxnSpPr>
          <p:nvPr/>
        </p:nvCxnSpPr>
        <p:spPr>
          <a:xfrm>
            <a:off x="6665550" y="5764628"/>
            <a:ext cx="0" cy="33729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D24760E-776A-4DD2-9C2D-47F162E5CA4F}"/>
              </a:ext>
            </a:extLst>
          </p:cNvPr>
          <p:cNvCxnSpPr/>
          <p:nvPr/>
        </p:nvCxnSpPr>
        <p:spPr>
          <a:xfrm>
            <a:off x="6310337" y="6101926"/>
            <a:ext cx="631757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6" name="Arrow: Up 45">
            <a:extLst>
              <a:ext uri="{FF2B5EF4-FFF2-40B4-BE49-F238E27FC236}">
                <a16:creationId xmlns:a16="http://schemas.microsoft.com/office/drawing/2014/main" id="{54A0A40A-F8AB-440D-89A2-F8B0C8E6A5F9}"/>
              </a:ext>
            </a:extLst>
          </p:cNvPr>
          <p:cNvSpPr/>
          <p:nvPr/>
        </p:nvSpPr>
        <p:spPr>
          <a:xfrm>
            <a:off x="7334985" y="4569596"/>
            <a:ext cx="335939" cy="596347"/>
          </a:xfrm>
          <a:prstGeom prst="upArrow">
            <a:avLst/>
          </a:prstGeom>
          <a:solidFill>
            <a:srgbClr val="E3D0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3839B5A-6BEB-4495-9C97-5FD9C0D39827}"/>
              </a:ext>
            </a:extLst>
          </p:cNvPr>
          <p:cNvSpPr/>
          <p:nvPr/>
        </p:nvSpPr>
        <p:spPr>
          <a:xfrm>
            <a:off x="6142802" y="6185870"/>
            <a:ext cx="1045496" cy="374247"/>
          </a:xfrm>
          <a:prstGeom prst="ellipse">
            <a:avLst/>
          </a:prstGeom>
          <a:solidFill>
            <a:srgbClr val="E3D0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PLT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8B7113C-6EE7-4EAC-A8D4-73B2737BCEB3}"/>
              </a:ext>
            </a:extLst>
          </p:cNvPr>
          <p:cNvSpPr/>
          <p:nvPr/>
        </p:nvSpPr>
        <p:spPr>
          <a:xfrm>
            <a:off x="8264372" y="4563261"/>
            <a:ext cx="1636857" cy="4680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Plt</a:t>
            </a:r>
            <a:r>
              <a:rPr lang="en-US" dirty="0">
                <a:solidFill>
                  <a:schemeClr val="tx1"/>
                </a:solidFill>
              </a:rPr>
              <a:t> aggregation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485D809-B526-44DE-AED5-B9B372D89B33}"/>
              </a:ext>
            </a:extLst>
          </p:cNvPr>
          <p:cNvCxnSpPr>
            <a:stCxn id="25" idx="2"/>
          </p:cNvCxnSpPr>
          <p:nvPr/>
        </p:nvCxnSpPr>
        <p:spPr>
          <a:xfrm>
            <a:off x="5225303" y="4373217"/>
            <a:ext cx="3832185" cy="1707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B8A0D308-83FF-409E-8310-666EC04993E4}"/>
              </a:ext>
            </a:extLst>
          </p:cNvPr>
          <p:cNvSpPr/>
          <p:nvPr/>
        </p:nvSpPr>
        <p:spPr>
          <a:xfrm>
            <a:off x="8264372" y="5407847"/>
            <a:ext cx="2037089" cy="10276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Plt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800" b="0" i="0" u="none" strike="noStrike" baseline="0" dirty="0">
                <a:solidFill>
                  <a:schemeClr val="tx1"/>
                </a:solidFill>
              </a:rPr>
              <a:t>consumption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Arrow: Up 57">
            <a:extLst>
              <a:ext uri="{FF2B5EF4-FFF2-40B4-BE49-F238E27FC236}">
                <a16:creationId xmlns:a16="http://schemas.microsoft.com/office/drawing/2014/main" id="{1E926DE0-6829-4956-81E4-D6F7ECD81FE0}"/>
              </a:ext>
            </a:extLst>
          </p:cNvPr>
          <p:cNvSpPr/>
          <p:nvPr/>
        </p:nvSpPr>
        <p:spPr>
          <a:xfrm>
            <a:off x="7912006" y="5674075"/>
            <a:ext cx="409445" cy="707786"/>
          </a:xfrm>
          <a:prstGeom prst="upArrow">
            <a:avLst/>
          </a:prstGeom>
          <a:solidFill>
            <a:srgbClr val="E3D0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B2BA378-50E6-4B64-8710-93EA07845B64}"/>
              </a:ext>
            </a:extLst>
          </p:cNvPr>
          <p:cNvCxnSpPr>
            <a:stCxn id="53" idx="2"/>
          </p:cNvCxnSpPr>
          <p:nvPr/>
        </p:nvCxnSpPr>
        <p:spPr>
          <a:xfrm>
            <a:off x="9082801" y="5031313"/>
            <a:ext cx="71594" cy="3408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8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B485F80D-25C1-48AA-8A95-37E1E359ADAF}"/>
              </a:ext>
            </a:extLst>
          </p:cNvPr>
          <p:cNvSpPr/>
          <p:nvPr/>
        </p:nvSpPr>
        <p:spPr>
          <a:xfrm>
            <a:off x="11318807" y="6506817"/>
            <a:ext cx="727419" cy="351183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D4EBF3-5882-477E-9304-3B169D086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6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Minus Sign 3">
            <a:extLst>
              <a:ext uri="{FF2B5EF4-FFF2-40B4-BE49-F238E27FC236}">
                <a16:creationId xmlns:a16="http://schemas.microsoft.com/office/drawing/2014/main" id="{E7A79C0C-8B82-4935-B888-B447429C8602}"/>
              </a:ext>
            </a:extLst>
          </p:cNvPr>
          <p:cNvSpPr/>
          <p:nvPr/>
        </p:nvSpPr>
        <p:spPr>
          <a:xfrm rot="18148405">
            <a:off x="4437318" y="431806"/>
            <a:ext cx="1922561" cy="937887"/>
          </a:xfrm>
          <a:prstGeom prst="mathMin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B03074-9476-4382-9435-B5E472825413}"/>
              </a:ext>
            </a:extLst>
          </p:cNvPr>
          <p:cNvCxnSpPr>
            <a:cxnSpLocks/>
          </p:cNvCxnSpPr>
          <p:nvPr/>
        </p:nvCxnSpPr>
        <p:spPr>
          <a:xfrm>
            <a:off x="-180088" y="1791226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0DA4AA5-287E-4DD6-A745-A11107A20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807" y="1032576"/>
            <a:ext cx="1020416" cy="1088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B21641-8932-469C-93D1-ED9ACD2EB4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38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C3A5A3E-2D3B-4D3D-85DE-BF36BB566130}"/>
              </a:ext>
            </a:extLst>
          </p:cNvPr>
          <p:cNvSpPr/>
          <p:nvPr/>
        </p:nvSpPr>
        <p:spPr>
          <a:xfrm>
            <a:off x="4796861" y="1836646"/>
            <a:ext cx="2145233" cy="93610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Evidence</a:t>
            </a:r>
            <a:endParaRPr lang="fa-IR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7C7C13-0BCC-4D73-A53D-F48498827265}"/>
              </a:ext>
            </a:extLst>
          </p:cNvPr>
          <p:cNvSpPr/>
          <p:nvPr/>
        </p:nvSpPr>
        <p:spPr>
          <a:xfrm>
            <a:off x="1640756" y="2116978"/>
            <a:ext cx="2016224" cy="648072"/>
          </a:xfrm>
          <a:prstGeom prst="rect">
            <a:avLst/>
          </a:prstGeom>
          <a:solidFill>
            <a:srgbClr val="28ACB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</a:rPr>
              <a:t>Cheung et al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0713BC-07BE-4AFD-A2A5-7B81CEA316CF}"/>
              </a:ext>
            </a:extLst>
          </p:cNvPr>
          <p:cNvSpPr/>
          <p:nvPr/>
        </p:nvSpPr>
        <p:spPr>
          <a:xfrm>
            <a:off x="145773" y="2864223"/>
            <a:ext cx="7222435" cy="3804663"/>
          </a:xfrm>
          <a:prstGeom prst="rect">
            <a:avLst/>
          </a:prstGeom>
          <a:ln>
            <a:solidFill>
              <a:srgbClr val="28ACB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51605E-59B6-403D-9541-7936641DEF25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3756991" y="2304698"/>
            <a:ext cx="1039870" cy="2451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DD5F0B-1156-4FA3-BFE6-A5A365FB0561}"/>
              </a:ext>
            </a:extLst>
          </p:cNvPr>
          <p:cNvSpPr/>
          <p:nvPr/>
        </p:nvSpPr>
        <p:spPr>
          <a:xfrm>
            <a:off x="940029" y="2941765"/>
            <a:ext cx="2279374" cy="410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Mechanism of   </a:t>
            </a:r>
            <a:r>
              <a:rPr lang="en-US" dirty="0" err="1">
                <a:solidFill>
                  <a:schemeClr val="tx1"/>
                </a:solidFill>
              </a:rPr>
              <a:t>Plt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67C07F-773B-41EA-A21A-B489A9C1FA88}"/>
              </a:ext>
            </a:extLst>
          </p:cNvPr>
          <p:cNvCxnSpPr>
            <a:cxnSpLocks/>
          </p:cNvCxnSpPr>
          <p:nvPr/>
        </p:nvCxnSpPr>
        <p:spPr>
          <a:xfrm>
            <a:off x="2648868" y="2941765"/>
            <a:ext cx="0" cy="384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C751246-0BF5-416A-AB72-418210B68718}"/>
              </a:ext>
            </a:extLst>
          </p:cNvPr>
          <p:cNvSpPr/>
          <p:nvPr/>
        </p:nvSpPr>
        <p:spPr>
          <a:xfrm>
            <a:off x="251791" y="3591339"/>
            <a:ext cx="1388965" cy="8342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viral infection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1C5A75-E251-4223-BF06-A6F551F03353}"/>
              </a:ext>
            </a:extLst>
          </p:cNvPr>
          <p:cNvSpPr/>
          <p:nvPr/>
        </p:nvSpPr>
        <p:spPr>
          <a:xfrm>
            <a:off x="2041853" y="3641849"/>
            <a:ext cx="1388965" cy="7837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cytokine storms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06C1CE-61AC-485F-9502-8E1F7B74F260}"/>
              </a:ext>
            </a:extLst>
          </p:cNvPr>
          <p:cNvSpPr/>
          <p:nvPr/>
        </p:nvSpPr>
        <p:spPr>
          <a:xfrm>
            <a:off x="3656980" y="3641849"/>
            <a:ext cx="1388965" cy="7837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lung injury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48869E-CDAE-4886-BB92-0F55A8795FD1}"/>
              </a:ext>
            </a:extLst>
          </p:cNvPr>
          <p:cNvSpPr/>
          <p:nvPr/>
        </p:nvSpPr>
        <p:spPr>
          <a:xfrm>
            <a:off x="5186416" y="3657293"/>
            <a:ext cx="1388965" cy="7682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immune complex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6CC1255-B656-4F8D-A3EF-E3161BF74CD1}"/>
              </a:ext>
            </a:extLst>
          </p:cNvPr>
          <p:cNvCxnSpPr>
            <a:stCxn id="17" idx="2"/>
          </p:cNvCxnSpPr>
          <p:nvPr/>
        </p:nvCxnSpPr>
        <p:spPr>
          <a:xfrm flipH="1">
            <a:off x="940029" y="4425579"/>
            <a:ext cx="6245" cy="610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22F257E-BDB7-427A-9EB5-51B14DB2A8F1}"/>
              </a:ext>
            </a:extLst>
          </p:cNvPr>
          <p:cNvSpPr/>
          <p:nvPr/>
        </p:nvSpPr>
        <p:spPr>
          <a:xfrm>
            <a:off x="251791" y="5035826"/>
            <a:ext cx="1234739" cy="462749"/>
          </a:xfrm>
          <a:prstGeom prst="rect">
            <a:avLst/>
          </a:prstGeom>
          <a:solidFill>
            <a:srgbClr val="8AD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Plt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E0A7A56-88BC-4313-AE7A-3983172A0E2F}"/>
              </a:ext>
            </a:extLst>
          </p:cNvPr>
          <p:cNvSpPr/>
          <p:nvPr/>
        </p:nvSpPr>
        <p:spPr>
          <a:xfrm>
            <a:off x="2089558" y="5097195"/>
            <a:ext cx="1234739" cy="462749"/>
          </a:xfrm>
          <a:prstGeom prst="rect">
            <a:avLst/>
          </a:prstGeom>
          <a:solidFill>
            <a:srgbClr val="8AD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65BAC1-09B9-4B3A-9334-685EA9190D7A}"/>
              </a:ext>
            </a:extLst>
          </p:cNvPr>
          <p:cNvSpPr/>
          <p:nvPr/>
        </p:nvSpPr>
        <p:spPr>
          <a:xfrm>
            <a:off x="3756990" y="5084483"/>
            <a:ext cx="1234739" cy="462749"/>
          </a:xfrm>
          <a:prstGeom prst="rect">
            <a:avLst/>
          </a:prstGeom>
          <a:solidFill>
            <a:srgbClr val="8AD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199FD64-CD1C-425E-B3F3-60166AE3B288}"/>
              </a:ext>
            </a:extLst>
          </p:cNvPr>
          <p:cNvSpPr/>
          <p:nvPr/>
        </p:nvSpPr>
        <p:spPr>
          <a:xfrm>
            <a:off x="5398598" y="5188225"/>
            <a:ext cx="1234739" cy="462749"/>
          </a:xfrm>
          <a:prstGeom prst="rect">
            <a:avLst/>
          </a:prstGeom>
          <a:solidFill>
            <a:srgbClr val="8AD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Plt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456B733-A104-42E9-8A87-A49F250B3457}"/>
              </a:ext>
            </a:extLst>
          </p:cNvPr>
          <p:cNvCxnSpPr>
            <a:stCxn id="18" idx="2"/>
          </p:cNvCxnSpPr>
          <p:nvPr/>
        </p:nvCxnSpPr>
        <p:spPr>
          <a:xfrm flipH="1">
            <a:off x="2736335" y="4425579"/>
            <a:ext cx="1" cy="464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1B7EFAD-7B28-42B2-B855-6DB1502E7450}"/>
              </a:ext>
            </a:extLst>
          </p:cNvPr>
          <p:cNvCxnSpPr/>
          <p:nvPr/>
        </p:nvCxnSpPr>
        <p:spPr>
          <a:xfrm>
            <a:off x="2370834" y="4890052"/>
            <a:ext cx="7310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5B41BF-0AD9-4FAA-A8C5-1DF992614323}"/>
              </a:ext>
            </a:extLst>
          </p:cNvPr>
          <p:cNvCxnSpPr/>
          <p:nvPr/>
        </p:nvCxnSpPr>
        <p:spPr>
          <a:xfrm>
            <a:off x="5880898" y="4425579"/>
            <a:ext cx="0" cy="464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8DBBB4-5C72-4B47-9CA4-7390BA0798DC}"/>
              </a:ext>
            </a:extLst>
          </p:cNvPr>
          <p:cNvCxnSpPr/>
          <p:nvPr/>
        </p:nvCxnSpPr>
        <p:spPr>
          <a:xfrm>
            <a:off x="5499652" y="4890052"/>
            <a:ext cx="810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C288F08-DB9F-4131-AFAB-9CC3874E214E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4351463" y="4425579"/>
            <a:ext cx="0" cy="39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A1A8421-3D4B-446F-88F2-9060374280C8}"/>
              </a:ext>
            </a:extLst>
          </p:cNvPr>
          <p:cNvCxnSpPr/>
          <p:nvPr/>
        </p:nvCxnSpPr>
        <p:spPr>
          <a:xfrm>
            <a:off x="4108067" y="4815918"/>
            <a:ext cx="5477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row: Down 45">
            <a:extLst>
              <a:ext uri="{FF2B5EF4-FFF2-40B4-BE49-F238E27FC236}">
                <a16:creationId xmlns:a16="http://schemas.microsoft.com/office/drawing/2014/main" id="{2AEA1F65-D4BE-439A-A361-76C1E952E2D9}"/>
              </a:ext>
            </a:extLst>
          </p:cNvPr>
          <p:cNvSpPr/>
          <p:nvPr/>
        </p:nvSpPr>
        <p:spPr>
          <a:xfrm>
            <a:off x="1494645" y="4934265"/>
            <a:ext cx="188044" cy="665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7F49DB8-41CE-4850-93AF-7F034028DD60}"/>
              </a:ext>
            </a:extLst>
          </p:cNvPr>
          <p:cNvSpPr/>
          <p:nvPr/>
        </p:nvSpPr>
        <p:spPr>
          <a:xfrm>
            <a:off x="7577386" y="2613827"/>
            <a:ext cx="1577009" cy="4751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Lippi et al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94CF9F9-5E4C-4748-B6BB-AE6C0C6C0651}"/>
              </a:ext>
            </a:extLst>
          </p:cNvPr>
          <p:cNvSpPr/>
          <p:nvPr/>
        </p:nvSpPr>
        <p:spPr>
          <a:xfrm>
            <a:off x="7441655" y="3170939"/>
            <a:ext cx="2483120" cy="318051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C6A5942-6AB5-45AF-A3DB-D4C73FCFDBA6}"/>
              </a:ext>
            </a:extLst>
          </p:cNvPr>
          <p:cNvSpPr/>
          <p:nvPr/>
        </p:nvSpPr>
        <p:spPr>
          <a:xfrm>
            <a:off x="10294276" y="2475262"/>
            <a:ext cx="1444487" cy="47510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Yang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87A52C8-790E-41EE-B575-0C31090A563C}"/>
              </a:ext>
            </a:extLst>
          </p:cNvPr>
          <p:cNvSpPr/>
          <p:nvPr/>
        </p:nvSpPr>
        <p:spPr>
          <a:xfrm>
            <a:off x="9977255" y="3233533"/>
            <a:ext cx="2214745" cy="3047996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BB94BCD-5F9B-4CE8-B101-B535A1F989AD}"/>
              </a:ext>
            </a:extLst>
          </p:cNvPr>
          <p:cNvSpPr/>
          <p:nvPr/>
        </p:nvSpPr>
        <p:spPr>
          <a:xfrm>
            <a:off x="7683958" y="3218560"/>
            <a:ext cx="1797972" cy="8186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1779 COVID-19 patients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C85D7C3-4678-46F7-BEFA-8940D14BA09C}"/>
              </a:ext>
            </a:extLst>
          </p:cNvPr>
          <p:cNvCxnSpPr>
            <a:cxnSpLocks/>
          </p:cNvCxnSpPr>
          <p:nvPr/>
        </p:nvCxnSpPr>
        <p:spPr>
          <a:xfrm flipH="1">
            <a:off x="8534400" y="4125963"/>
            <a:ext cx="17024" cy="971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row: Down 54">
            <a:extLst>
              <a:ext uri="{FF2B5EF4-FFF2-40B4-BE49-F238E27FC236}">
                <a16:creationId xmlns:a16="http://schemas.microsoft.com/office/drawing/2014/main" id="{B19A031A-D94B-4CB2-8559-4A16EA569A50}"/>
              </a:ext>
            </a:extLst>
          </p:cNvPr>
          <p:cNvSpPr/>
          <p:nvPr/>
        </p:nvSpPr>
        <p:spPr>
          <a:xfrm>
            <a:off x="7430247" y="4815918"/>
            <a:ext cx="311264" cy="682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AEFAF36-28B5-4817-9194-C390C939B0AD}"/>
              </a:ext>
            </a:extLst>
          </p:cNvPr>
          <p:cNvSpPr/>
          <p:nvPr/>
        </p:nvSpPr>
        <p:spPr>
          <a:xfrm>
            <a:off x="7770792" y="4893174"/>
            <a:ext cx="646108" cy="46189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Plt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F00F3C3-2DF7-4EDA-B51B-6E587029719A}"/>
              </a:ext>
            </a:extLst>
          </p:cNvPr>
          <p:cNvCxnSpPr>
            <a:cxnSpLocks/>
            <a:stCxn id="56" idx="6"/>
          </p:cNvCxnSpPr>
          <p:nvPr/>
        </p:nvCxnSpPr>
        <p:spPr>
          <a:xfrm>
            <a:off x="8416900" y="5124124"/>
            <a:ext cx="3001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row: Up 60">
            <a:extLst>
              <a:ext uri="{FF2B5EF4-FFF2-40B4-BE49-F238E27FC236}">
                <a16:creationId xmlns:a16="http://schemas.microsoft.com/office/drawing/2014/main" id="{05A7E678-7BD8-499C-A136-ED72D6E3B250}"/>
              </a:ext>
            </a:extLst>
          </p:cNvPr>
          <p:cNvSpPr/>
          <p:nvPr/>
        </p:nvSpPr>
        <p:spPr>
          <a:xfrm>
            <a:off x="8759687" y="4815918"/>
            <a:ext cx="180562" cy="5391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EC26DF9-3CC8-4895-8D46-09BA03A93307}"/>
              </a:ext>
            </a:extLst>
          </p:cNvPr>
          <p:cNvSpPr/>
          <p:nvPr/>
        </p:nvSpPr>
        <p:spPr>
          <a:xfrm>
            <a:off x="9001686" y="4864275"/>
            <a:ext cx="861651" cy="585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severe illness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74BE785-4D3A-4B20-AE98-695C286EFAC7}"/>
              </a:ext>
            </a:extLst>
          </p:cNvPr>
          <p:cNvSpPr/>
          <p:nvPr/>
        </p:nvSpPr>
        <p:spPr>
          <a:xfrm>
            <a:off x="10301744" y="3275151"/>
            <a:ext cx="1749287" cy="59017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1476 COVID-19 patients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518E751-C90D-470D-8432-62D4D9A8A80F}"/>
              </a:ext>
            </a:extLst>
          </p:cNvPr>
          <p:cNvCxnSpPr>
            <a:cxnSpLocks/>
          </p:cNvCxnSpPr>
          <p:nvPr/>
        </p:nvCxnSpPr>
        <p:spPr>
          <a:xfrm flipH="1">
            <a:off x="11095372" y="4033561"/>
            <a:ext cx="1" cy="115466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rrow: Down 66">
            <a:extLst>
              <a:ext uri="{FF2B5EF4-FFF2-40B4-BE49-F238E27FC236}">
                <a16:creationId xmlns:a16="http://schemas.microsoft.com/office/drawing/2014/main" id="{21FD466B-EBD1-4103-82DD-50E11330397F}"/>
              </a:ext>
            </a:extLst>
          </p:cNvPr>
          <p:cNvSpPr/>
          <p:nvPr/>
        </p:nvSpPr>
        <p:spPr>
          <a:xfrm>
            <a:off x="9967382" y="4719600"/>
            <a:ext cx="311264" cy="682657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944EE66-385A-4C6A-A6D2-3C32456A959A}"/>
              </a:ext>
            </a:extLst>
          </p:cNvPr>
          <p:cNvSpPr/>
          <p:nvPr/>
        </p:nvSpPr>
        <p:spPr>
          <a:xfrm>
            <a:off x="10251769" y="4870900"/>
            <a:ext cx="646108" cy="4618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Plt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D675BCB-F26B-4C29-9287-927AE7AE14FB}"/>
              </a:ext>
            </a:extLst>
          </p:cNvPr>
          <p:cNvCxnSpPr>
            <a:cxnSpLocks/>
            <a:stCxn id="68" idx="6"/>
          </p:cNvCxnSpPr>
          <p:nvPr/>
        </p:nvCxnSpPr>
        <p:spPr>
          <a:xfrm>
            <a:off x="10897877" y="5101850"/>
            <a:ext cx="278510" cy="34836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Arrow: Up 69">
            <a:extLst>
              <a:ext uri="{FF2B5EF4-FFF2-40B4-BE49-F238E27FC236}">
                <a16:creationId xmlns:a16="http://schemas.microsoft.com/office/drawing/2014/main" id="{47F5CD71-E8DF-4C31-A9CD-BE3D7438B19A}"/>
              </a:ext>
            </a:extLst>
          </p:cNvPr>
          <p:cNvSpPr/>
          <p:nvPr/>
        </p:nvSpPr>
        <p:spPr>
          <a:xfrm>
            <a:off x="10387326" y="5691894"/>
            <a:ext cx="180562" cy="539155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8A12226-BC69-4235-8C0E-E0C1EE2E8F3B}"/>
              </a:ext>
            </a:extLst>
          </p:cNvPr>
          <p:cNvSpPr/>
          <p:nvPr/>
        </p:nvSpPr>
        <p:spPr>
          <a:xfrm>
            <a:off x="10614168" y="5453095"/>
            <a:ext cx="1530578" cy="7779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mortality rate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D79F27-BF98-442A-9FEA-EA04A2298BDC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6942094" y="2304698"/>
            <a:ext cx="1423796" cy="21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374DDB-9CBF-4C8A-B50B-4929011837AD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6942094" y="2304698"/>
            <a:ext cx="3955783" cy="66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362A75A-C486-4D1B-B56F-CBB997A0F6A6}"/>
              </a:ext>
            </a:extLst>
          </p:cNvPr>
          <p:cNvCxnSpPr/>
          <p:nvPr/>
        </p:nvCxnSpPr>
        <p:spPr>
          <a:xfrm flipH="1">
            <a:off x="834887" y="3326296"/>
            <a:ext cx="1254671" cy="265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04BFB8D-6A53-433D-A003-59B19E92EA1D}"/>
              </a:ext>
            </a:extLst>
          </p:cNvPr>
          <p:cNvCxnSpPr>
            <a:stCxn id="7" idx="2"/>
          </p:cNvCxnSpPr>
          <p:nvPr/>
        </p:nvCxnSpPr>
        <p:spPr>
          <a:xfrm>
            <a:off x="2079716" y="3352583"/>
            <a:ext cx="630354" cy="238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F660869-C124-4E68-B55E-79996B29220C}"/>
              </a:ext>
            </a:extLst>
          </p:cNvPr>
          <p:cNvCxnSpPr/>
          <p:nvPr/>
        </p:nvCxnSpPr>
        <p:spPr>
          <a:xfrm>
            <a:off x="2041853" y="3352583"/>
            <a:ext cx="2212095" cy="238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47A7566-8808-484B-89EB-3400DCEDB69D}"/>
              </a:ext>
            </a:extLst>
          </p:cNvPr>
          <p:cNvCxnSpPr>
            <a:stCxn id="7" idx="2"/>
          </p:cNvCxnSpPr>
          <p:nvPr/>
        </p:nvCxnSpPr>
        <p:spPr>
          <a:xfrm>
            <a:off x="2079716" y="3352583"/>
            <a:ext cx="3801182" cy="238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576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2764F82-A5EA-4EC4-8C71-84BFEB519B02}"/>
              </a:ext>
            </a:extLst>
          </p:cNvPr>
          <p:cNvSpPr/>
          <p:nvPr/>
        </p:nvSpPr>
        <p:spPr>
          <a:xfrm>
            <a:off x="3836042" y="165681"/>
            <a:ext cx="3772436" cy="1127149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CA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Content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5C9087-F452-4CEC-972A-9927ECD5BD9F}"/>
              </a:ext>
            </a:extLst>
          </p:cNvPr>
          <p:cNvCxnSpPr>
            <a:cxnSpLocks/>
          </p:cNvCxnSpPr>
          <p:nvPr/>
        </p:nvCxnSpPr>
        <p:spPr>
          <a:xfrm>
            <a:off x="0" y="1353885"/>
            <a:ext cx="12192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45BF423-ED5C-40FE-9E71-9B46EA31E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280" y="149319"/>
            <a:ext cx="2051720" cy="156610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B26AED0-5F2A-4E46-A96D-D9583A0FC6BA}"/>
              </a:ext>
            </a:extLst>
          </p:cNvPr>
          <p:cNvSpPr/>
          <p:nvPr/>
        </p:nvSpPr>
        <p:spPr>
          <a:xfrm>
            <a:off x="11555895" y="6440092"/>
            <a:ext cx="450574" cy="29817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F2A8DF-A359-412E-AEE4-506D6C00B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29" y="2892551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478916-3BB4-470E-973C-593624AC1E69}"/>
              </a:ext>
            </a:extLst>
          </p:cNvPr>
          <p:cNvSpPr/>
          <p:nvPr/>
        </p:nvSpPr>
        <p:spPr>
          <a:xfrm>
            <a:off x="4108174" y="1414941"/>
            <a:ext cx="2637183" cy="413859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Differences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869998-DA90-499D-B2BD-43AD64E915AE}"/>
              </a:ext>
            </a:extLst>
          </p:cNvPr>
          <p:cNvSpPr/>
          <p:nvPr/>
        </p:nvSpPr>
        <p:spPr>
          <a:xfrm>
            <a:off x="4108174" y="1885199"/>
            <a:ext cx="2637183" cy="413859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Severity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229719-B13D-47BC-97A9-1CBDD1DD36D4}"/>
              </a:ext>
            </a:extLst>
          </p:cNvPr>
          <p:cNvSpPr/>
          <p:nvPr/>
        </p:nvSpPr>
        <p:spPr>
          <a:xfrm>
            <a:off x="4132506" y="5964162"/>
            <a:ext cx="2637183" cy="4138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Red blood cell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71AC817-B251-4D00-BCB7-74C07C3AA8AD}"/>
              </a:ext>
            </a:extLst>
          </p:cNvPr>
          <p:cNvSpPr/>
          <p:nvPr/>
        </p:nvSpPr>
        <p:spPr>
          <a:xfrm>
            <a:off x="4117524" y="2779654"/>
            <a:ext cx="2637183" cy="41385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Lymphocyte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59BED4B-DC00-4B35-9B00-3E16A2BB92D2}"/>
              </a:ext>
            </a:extLst>
          </p:cNvPr>
          <p:cNvSpPr/>
          <p:nvPr/>
        </p:nvSpPr>
        <p:spPr>
          <a:xfrm>
            <a:off x="4108174" y="2330724"/>
            <a:ext cx="2637183" cy="41385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WBC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B9EC3A0-429D-48A8-B44C-032C2CFE04A3}"/>
              </a:ext>
            </a:extLst>
          </p:cNvPr>
          <p:cNvSpPr/>
          <p:nvPr/>
        </p:nvSpPr>
        <p:spPr>
          <a:xfrm>
            <a:off x="4117524" y="3695437"/>
            <a:ext cx="2637183" cy="4138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NLR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40C474D-93D5-44CD-BDF9-961DC6899C93}"/>
              </a:ext>
            </a:extLst>
          </p:cNvPr>
          <p:cNvSpPr/>
          <p:nvPr/>
        </p:nvSpPr>
        <p:spPr>
          <a:xfrm>
            <a:off x="4101548" y="3218359"/>
            <a:ext cx="2637183" cy="4138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Neutrophil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FF01B21-990D-43A8-ACFB-B54BE0B7B153}"/>
              </a:ext>
            </a:extLst>
          </p:cNvPr>
          <p:cNvSpPr/>
          <p:nvPr/>
        </p:nvSpPr>
        <p:spPr>
          <a:xfrm>
            <a:off x="4132506" y="4153573"/>
            <a:ext cx="2637183" cy="4138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Eosinophil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BB9FD32-B6A7-4146-941E-3A0BDDED0E30}"/>
              </a:ext>
            </a:extLst>
          </p:cNvPr>
          <p:cNvSpPr/>
          <p:nvPr/>
        </p:nvSpPr>
        <p:spPr>
          <a:xfrm>
            <a:off x="4132506" y="4607918"/>
            <a:ext cx="2637183" cy="4138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 baseline="0" dirty="0">
                <a:solidFill>
                  <a:schemeClr val="tx1"/>
                </a:solidFill>
                <a:latin typeface="Gill Sans"/>
              </a:rPr>
              <a:t>Platelets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D8DCB9F-CC5B-459A-A62F-441F3832671E}"/>
              </a:ext>
            </a:extLst>
          </p:cNvPr>
          <p:cNvSpPr/>
          <p:nvPr/>
        </p:nvSpPr>
        <p:spPr>
          <a:xfrm>
            <a:off x="4132506" y="5496691"/>
            <a:ext cx="2637183" cy="4138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 baseline="0" dirty="0">
                <a:solidFill>
                  <a:schemeClr val="tx1"/>
                </a:solidFill>
                <a:latin typeface="Gill Sans"/>
              </a:rPr>
              <a:t>D-Dimer and Fibrinogen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7716CD-D5C1-4864-84E5-5649A856B136}"/>
              </a:ext>
            </a:extLst>
          </p:cNvPr>
          <p:cNvSpPr/>
          <p:nvPr/>
        </p:nvSpPr>
        <p:spPr>
          <a:xfrm>
            <a:off x="4132506" y="5065772"/>
            <a:ext cx="2637183" cy="4138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PLR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30DC81C-26BD-44F6-B282-7D7A6CB0059B}"/>
              </a:ext>
            </a:extLst>
          </p:cNvPr>
          <p:cNvSpPr/>
          <p:nvPr/>
        </p:nvSpPr>
        <p:spPr>
          <a:xfrm>
            <a:off x="4132506" y="6407374"/>
            <a:ext cx="2637183" cy="41385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Blood cancers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99F28CE6-D397-4C27-A3D1-8A8A79BF9B56}"/>
              </a:ext>
            </a:extLst>
          </p:cNvPr>
          <p:cNvSpPr/>
          <p:nvPr/>
        </p:nvSpPr>
        <p:spPr>
          <a:xfrm>
            <a:off x="3322718" y="1442505"/>
            <a:ext cx="661556" cy="5254346"/>
          </a:xfrm>
          <a:prstGeom prst="leftBrac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258507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89BD0A-D5EE-44A2-AC84-1B9C7280BD48}"/>
              </a:ext>
            </a:extLst>
          </p:cNvPr>
          <p:cNvSpPr/>
          <p:nvPr/>
        </p:nvSpPr>
        <p:spPr>
          <a:xfrm>
            <a:off x="2411896" y="1963505"/>
            <a:ext cx="1603513" cy="10888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B485F80D-25C1-48AA-8A95-37E1E359ADAF}"/>
              </a:ext>
            </a:extLst>
          </p:cNvPr>
          <p:cNvSpPr/>
          <p:nvPr/>
        </p:nvSpPr>
        <p:spPr>
          <a:xfrm>
            <a:off x="11318807" y="6506817"/>
            <a:ext cx="727419" cy="351183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70F61-0BB6-49C1-9721-294BD3117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6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Minus Sign 3">
            <a:extLst>
              <a:ext uri="{FF2B5EF4-FFF2-40B4-BE49-F238E27FC236}">
                <a16:creationId xmlns:a16="http://schemas.microsoft.com/office/drawing/2014/main" id="{68F85B8D-BB83-4033-AA74-58D5B84120E9}"/>
              </a:ext>
            </a:extLst>
          </p:cNvPr>
          <p:cNvSpPr/>
          <p:nvPr/>
        </p:nvSpPr>
        <p:spPr>
          <a:xfrm rot="18148405">
            <a:off x="4437318" y="431806"/>
            <a:ext cx="1922561" cy="937887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CA29E9-ACF3-494A-8F75-2B1798F2678C}"/>
              </a:ext>
            </a:extLst>
          </p:cNvPr>
          <p:cNvCxnSpPr>
            <a:cxnSpLocks/>
          </p:cNvCxnSpPr>
          <p:nvPr/>
        </p:nvCxnSpPr>
        <p:spPr>
          <a:xfrm>
            <a:off x="-180088" y="1791226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FE353345-AD81-4B10-BEE5-A3F7DE2F3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807" y="1032576"/>
            <a:ext cx="1020416" cy="108886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BE50552-5605-4467-929F-44FFD97DC35D}"/>
              </a:ext>
            </a:extLst>
          </p:cNvPr>
          <p:cNvSpPr/>
          <p:nvPr/>
        </p:nvSpPr>
        <p:spPr>
          <a:xfrm>
            <a:off x="6310338" y="189107"/>
            <a:ext cx="2844057" cy="13879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PLR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637F92-5AFE-4E11-8781-D89B63E19C70}"/>
              </a:ext>
            </a:extLst>
          </p:cNvPr>
          <p:cNvSpPr/>
          <p:nvPr/>
        </p:nvSpPr>
        <p:spPr>
          <a:xfrm>
            <a:off x="0" y="3177473"/>
            <a:ext cx="1577009" cy="930701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PLR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75D49DA-A24A-4F6B-A15F-59C6FB278388}"/>
              </a:ext>
            </a:extLst>
          </p:cNvPr>
          <p:cNvSpPr/>
          <p:nvPr/>
        </p:nvSpPr>
        <p:spPr>
          <a:xfrm>
            <a:off x="2849217" y="1963505"/>
            <a:ext cx="808383" cy="3721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Plt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154BCF-18F3-4796-81BC-A2DDD38A9CA7}"/>
              </a:ext>
            </a:extLst>
          </p:cNvPr>
          <p:cNvSpPr/>
          <p:nvPr/>
        </p:nvSpPr>
        <p:spPr>
          <a:xfrm>
            <a:off x="2849216" y="2566401"/>
            <a:ext cx="808383" cy="3721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Lym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12500F-66EC-430E-AAE3-D3996781ADBC}"/>
              </a:ext>
            </a:extLst>
          </p:cNvPr>
          <p:cNvCxnSpPr/>
          <p:nvPr/>
        </p:nvCxnSpPr>
        <p:spPr>
          <a:xfrm>
            <a:off x="2849216" y="2428419"/>
            <a:ext cx="8083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A93D79A-914C-438B-9CA8-59BFA1D70A2F}"/>
              </a:ext>
            </a:extLst>
          </p:cNvPr>
          <p:cNvSpPr/>
          <p:nvPr/>
        </p:nvSpPr>
        <p:spPr>
          <a:xfrm>
            <a:off x="2319130" y="3429000"/>
            <a:ext cx="3180522" cy="4877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  <a:latin typeface="Times New Roman PSMT"/>
              </a:rPr>
              <a:t>degree of inflammation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C09C72F-D759-48E0-A386-49093EC21C3F}"/>
              </a:ext>
            </a:extLst>
          </p:cNvPr>
          <p:cNvSpPr/>
          <p:nvPr/>
        </p:nvSpPr>
        <p:spPr>
          <a:xfrm>
            <a:off x="2319130" y="4793981"/>
            <a:ext cx="2305879" cy="4877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  <a:latin typeface="Times New Roman PSMT"/>
              </a:rPr>
              <a:t>prognosis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6D93383-E2DE-47BF-80B5-7BB21AB86240}"/>
              </a:ext>
            </a:extLst>
          </p:cNvPr>
          <p:cNvCxnSpPr>
            <a:stCxn id="8" idx="6"/>
            <a:endCxn id="13" idx="1"/>
          </p:cNvCxnSpPr>
          <p:nvPr/>
        </p:nvCxnSpPr>
        <p:spPr>
          <a:xfrm flipV="1">
            <a:off x="1577009" y="2507935"/>
            <a:ext cx="834887" cy="113488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08AC1A3-E59D-4294-8B86-9874BF601988}"/>
              </a:ext>
            </a:extLst>
          </p:cNvPr>
          <p:cNvCxnSpPr>
            <a:stCxn id="8" idx="6"/>
            <a:endCxn id="14" idx="1"/>
          </p:cNvCxnSpPr>
          <p:nvPr/>
        </p:nvCxnSpPr>
        <p:spPr>
          <a:xfrm>
            <a:off x="1577009" y="3642824"/>
            <a:ext cx="742121" cy="3004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8BB971-13A8-494F-A069-185FA5953C45}"/>
              </a:ext>
            </a:extLst>
          </p:cNvPr>
          <p:cNvCxnSpPr>
            <a:stCxn id="8" idx="6"/>
          </p:cNvCxnSpPr>
          <p:nvPr/>
        </p:nvCxnSpPr>
        <p:spPr>
          <a:xfrm>
            <a:off x="1577009" y="3642824"/>
            <a:ext cx="649356" cy="1408801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027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49F96C71-4179-465A-818D-BE35C8D1A043}"/>
              </a:ext>
            </a:extLst>
          </p:cNvPr>
          <p:cNvSpPr/>
          <p:nvPr/>
        </p:nvSpPr>
        <p:spPr>
          <a:xfrm>
            <a:off x="11205711" y="6506817"/>
            <a:ext cx="840515" cy="351183"/>
          </a:xfrm>
          <a:prstGeom prst="flowChartConnector">
            <a:avLst/>
          </a:prstGeom>
          <a:solidFill>
            <a:srgbClr val="F6B8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ED89B-E806-415D-A377-A99BE3231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6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Minus Sign 3">
            <a:extLst>
              <a:ext uri="{FF2B5EF4-FFF2-40B4-BE49-F238E27FC236}">
                <a16:creationId xmlns:a16="http://schemas.microsoft.com/office/drawing/2014/main" id="{7269D796-3E21-479B-ABEB-2E39C9CF66CF}"/>
              </a:ext>
            </a:extLst>
          </p:cNvPr>
          <p:cNvSpPr/>
          <p:nvPr/>
        </p:nvSpPr>
        <p:spPr>
          <a:xfrm rot="18148405">
            <a:off x="4437318" y="431806"/>
            <a:ext cx="1922561" cy="937887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74EDCE5-7B4A-44CE-B48A-EA4EA2B80FEA}"/>
              </a:ext>
            </a:extLst>
          </p:cNvPr>
          <p:cNvCxnSpPr>
            <a:cxnSpLocks/>
          </p:cNvCxnSpPr>
          <p:nvPr/>
        </p:nvCxnSpPr>
        <p:spPr>
          <a:xfrm>
            <a:off x="-180088" y="1791226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62F9962A-C306-4F21-90B6-AD4522A83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807" y="1032576"/>
            <a:ext cx="1020416" cy="108886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15342A5-C63E-4C9C-ADFB-D24F484BC374}"/>
              </a:ext>
            </a:extLst>
          </p:cNvPr>
          <p:cNvSpPr/>
          <p:nvPr/>
        </p:nvSpPr>
        <p:spPr>
          <a:xfrm>
            <a:off x="6310338" y="189107"/>
            <a:ext cx="2844057" cy="1387900"/>
          </a:xfrm>
          <a:prstGeom prst="ellipse">
            <a:avLst/>
          </a:prstGeom>
          <a:solidFill>
            <a:srgbClr val="F8A6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PLR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DD4681-BBC5-4A13-8AEF-40579DDEE2B8}"/>
              </a:ext>
            </a:extLst>
          </p:cNvPr>
          <p:cNvSpPr/>
          <p:nvPr/>
        </p:nvSpPr>
        <p:spPr>
          <a:xfrm>
            <a:off x="106016" y="3429000"/>
            <a:ext cx="2968487" cy="732183"/>
          </a:xfrm>
          <a:prstGeom prst="ellipse">
            <a:avLst/>
          </a:prstGeom>
          <a:solidFill>
            <a:srgbClr val="F6B8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Evidence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5618E1-F945-4785-A758-BC956C106C8E}"/>
              </a:ext>
            </a:extLst>
          </p:cNvPr>
          <p:cNvSpPr/>
          <p:nvPr/>
        </p:nvSpPr>
        <p:spPr>
          <a:xfrm>
            <a:off x="2079716" y="2226365"/>
            <a:ext cx="994787" cy="606394"/>
          </a:xfrm>
          <a:prstGeom prst="roundRect">
            <a:avLst/>
          </a:prstGeom>
          <a:solidFill>
            <a:srgbClr val="914A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Sun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BDD971-E778-4D7F-8A8D-9458EE239E0D}"/>
              </a:ext>
            </a:extLst>
          </p:cNvPr>
          <p:cNvSpPr/>
          <p:nvPr/>
        </p:nvSpPr>
        <p:spPr>
          <a:xfrm>
            <a:off x="1770523" y="5066774"/>
            <a:ext cx="968284" cy="569843"/>
          </a:xfrm>
          <a:prstGeom prst="roundRect">
            <a:avLst/>
          </a:prstGeom>
          <a:solidFill>
            <a:srgbClr val="914A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chemeClr val="bg1"/>
                </a:solidFill>
                <a:latin typeface="Times New Roman PSMT"/>
              </a:rPr>
              <a:t>Qu et al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2C6645-4F0A-4314-9696-04BCA04C91A2}"/>
              </a:ext>
            </a:extLst>
          </p:cNvPr>
          <p:cNvSpPr/>
          <p:nvPr/>
        </p:nvSpPr>
        <p:spPr>
          <a:xfrm>
            <a:off x="3394480" y="2280852"/>
            <a:ext cx="1630017" cy="396960"/>
          </a:xfrm>
          <a:prstGeom prst="rect">
            <a:avLst/>
          </a:prstGeom>
          <a:solidFill>
            <a:srgbClr val="EE8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116 patients</a:t>
            </a:r>
          </a:p>
        </p:txBody>
      </p:sp>
      <p:sp>
        <p:nvSpPr>
          <p:cNvPr id="12" name="Division Sign 11">
            <a:extLst>
              <a:ext uri="{FF2B5EF4-FFF2-40B4-BE49-F238E27FC236}">
                <a16:creationId xmlns:a16="http://schemas.microsoft.com/office/drawing/2014/main" id="{A7F1D03B-7B3E-4A41-8E62-3E9666DFA13B}"/>
              </a:ext>
            </a:extLst>
          </p:cNvPr>
          <p:cNvSpPr/>
          <p:nvPr/>
        </p:nvSpPr>
        <p:spPr>
          <a:xfrm>
            <a:off x="5075428" y="2226365"/>
            <a:ext cx="946225" cy="481588"/>
          </a:xfrm>
          <a:prstGeom prst="mathDivide">
            <a:avLst/>
          </a:prstGeom>
          <a:solidFill>
            <a:srgbClr val="914A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DAC840-6116-45A8-B525-1E4C0E137851}"/>
              </a:ext>
            </a:extLst>
          </p:cNvPr>
          <p:cNvCxnSpPr>
            <a:stCxn id="12" idx="0"/>
          </p:cNvCxnSpPr>
          <p:nvPr/>
        </p:nvCxnSpPr>
        <p:spPr>
          <a:xfrm flipV="1">
            <a:off x="5896231" y="2095006"/>
            <a:ext cx="530919" cy="372153"/>
          </a:xfrm>
          <a:prstGeom prst="straightConnector1">
            <a:avLst/>
          </a:prstGeom>
          <a:ln>
            <a:solidFill>
              <a:srgbClr val="914A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936FB6F-D2D2-46AD-93A8-EDA29E8E47DA}"/>
              </a:ext>
            </a:extLst>
          </p:cNvPr>
          <p:cNvCxnSpPr>
            <a:stCxn id="12" idx="0"/>
          </p:cNvCxnSpPr>
          <p:nvPr/>
        </p:nvCxnSpPr>
        <p:spPr>
          <a:xfrm>
            <a:off x="5896231" y="2467159"/>
            <a:ext cx="557423" cy="365601"/>
          </a:xfrm>
          <a:prstGeom prst="straightConnector1">
            <a:avLst/>
          </a:prstGeom>
          <a:ln>
            <a:solidFill>
              <a:srgbClr val="914A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0695728-262D-4F34-A383-21A9CCACCB19}"/>
              </a:ext>
            </a:extLst>
          </p:cNvPr>
          <p:cNvSpPr/>
          <p:nvPr/>
        </p:nvSpPr>
        <p:spPr>
          <a:xfrm>
            <a:off x="6627799" y="1914654"/>
            <a:ext cx="1224520" cy="481585"/>
          </a:xfrm>
          <a:prstGeom prst="roundRect">
            <a:avLst/>
          </a:prstGeom>
          <a:solidFill>
            <a:srgbClr val="EC56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severe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28E2394-5DC7-40F8-8CDB-987A8AE2D3A4}"/>
              </a:ext>
            </a:extLst>
          </p:cNvPr>
          <p:cNvSpPr/>
          <p:nvPr/>
        </p:nvSpPr>
        <p:spPr>
          <a:xfrm>
            <a:off x="6654303" y="2714768"/>
            <a:ext cx="1224520" cy="481585"/>
          </a:xfrm>
          <a:prstGeom prst="roundRect">
            <a:avLst/>
          </a:prstGeom>
          <a:solidFill>
            <a:srgbClr val="EC56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general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9C4052-5798-4CD3-B2B8-EC4A04802587}"/>
              </a:ext>
            </a:extLst>
          </p:cNvPr>
          <p:cNvSpPr/>
          <p:nvPr/>
        </p:nvSpPr>
        <p:spPr>
          <a:xfrm>
            <a:off x="8513930" y="2422047"/>
            <a:ext cx="929634" cy="643275"/>
          </a:xfrm>
          <a:prstGeom prst="rect">
            <a:avLst/>
          </a:prstGeom>
          <a:solidFill>
            <a:srgbClr val="EE8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Non-ICU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2FB4C6-F39D-4803-A74D-842F0C5A3F64}"/>
              </a:ext>
            </a:extLst>
          </p:cNvPr>
          <p:cNvSpPr/>
          <p:nvPr/>
        </p:nvSpPr>
        <p:spPr>
          <a:xfrm>
            <a:off x="8480800" y="1874869"/>
            <a:ext cx="808382" cy="396960"/>
          </a:xfrm>
          <a:prstGeom prst="rect">
            <a:avLst/>
          </a:prstGeom>
          <a:solidFill>
            <a:srgbClr val="EE8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ICU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05FD6799-74F9-4B05-9065-61B2F751C924}"/>
              </a:ext>
            </a:extLst>
          </p:cNvPr>
          <p:cNvSpPr/>
          <p:nvPr/>
        </p:nvSpPr>
        <p:spPr>
          <a:xfrm>
            <a:off x="8284320" y="1802385"/>
            <a:ext cx="182674" cy="1088861"/>
          </a:xfrm>
          <a:prstGeom prst="leftBrace">
            <a:avLst/>
          </a:prstGeom>
          <a:ln>
            <a:solidFill>
              <a:srgbClr val="914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3B09A2-9E70-4716-8969-3936D8E56E13}"/>
              </a:ext>
            </a:extLst>
          </p:cNvPr>
          <p:cNvCxnSpPr>
            <a:stCxn id="17" idx="3"/>
            <a:endCxn id="21" idx="1"/>
          </p:cNvCxnSpPr>
          <p:nvPr/>
        </p:nvCxnSpPr>
        <p:spPr>
          <a:xfrm>
            <a:off x="7852319" y="2155447"/>
            <a:ext cx="432001" cy="191369"/>
          </a:xfrm>
          <a:prstGeom prst="straightConnector1">
            <a:avLst/>
          </a:prstGeom>
          <a:ln>
            <a:solidFill>
              <a:srgbClr val="914A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1F49221-E180-4B8A-AF65-99226C5572DB}"/>
              </a:ext>
            </a:extLst>
          </p:cNvPr>
          <p:cNvSpPr/>
          <p:nvPr/>
        </p:nvSpPr>
        <p:spPr>
          <a:xfrm>
            <a:off x="9636804" y="1892506"/>
            <a:ext cx="2296592" cy="758647"/>
          </a:xfrm>
          <a:prstGeom prst="roundRect">
            <a:avLst/>
          </a:prstGeom>
          <a:solidFill>
            <a:srgbClr val="EE8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reached a peak on the seventh day of treatment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70C4C3-DC1C-4C6F-A2A4-A03C26190DD4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10540206" y="2651153"/>
            <a:ext cx="244894" cy="758647"/>
          </a:xfrm>
          <a:prstGeom prst="straightConnector1">
            <a:avLst/>
          </a:prstGeom>
          <a:ln>
            <a:solidFill>
              <a:srgbClr val="914A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Down 26">
            <a:extLst>
              <a:ext uri="{FF2B5EF4-FFF2-40B4-BE49-F238E27FC236}">
                <a16:creationId xmlns:a16="http://schemas.microsoft.com/office/drawing/2014/main" id="{5924E8EE-67E5-460D-A45C-3C92FE5A32AC}"/>
              </a:ext>
            </a:extLst>
          </p:cNvPr>
          <p:cNvSpPr/>
          <p:nvPr/>
        </p:nvSpPr>
        <p:spPr>
          <a:xfrm>
            <a:off x="11032268" y="3562239"/>
            <a:ext cx="240669" cy="732183"/>
          </a:xfrm>
          <a:prstGeom prst="downArrow">
            <a:avLst/>
          </a:prstGeom>
          <a:solidFill>
            <a:srgbClr val="914A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5B548B-5653-43D2-A259-1B9BD11D0D94}"/>
              </a:ext>
            </a:extLst>
          </p:cNvPr>
          <p:cNvSpPr/>
          <p:nvPr/>
        </p:nvSpPr>
        <p:spPr>
          <a:xfrm>
            <a:off x="10097011" y="3530239"/>
            <a:ext cx="811240" cy="611783"/>
          </a:xfrm>
          <a:prstGeom prst="ellipse">
            <a:avLst/>
          </a:prstGeom>
          <a:solidFill>
            <a:srgbClr val="EC56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PLR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F4B9B6EE-1888-4FA6-88D0-D2294E880EB3}"/>
              </a:ext>
            </a:extLst>
          </p:cNvPr>
          <p:cNvSpPr/>
          <p:nvPr/>
        </p:nvSpPr>
        <p:spPr>
          <a:xfrm rot="3267886">
            <a:off x="8523841" y="2450446"/>
            <a:ext cx="626067" cy="2174995"/>
          </a:xfrm>
          <a:prstGeom prst="rightBrace">
            <a:avLst/>
          </a:prstGeom>
          <a:ln>
            <a:solidFill>
              <a:srgbClr val="914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AF89253-E534-44B6-ADD1-4BB8F119A015}"/>
              </a:ext>
            </a:extLst>
          </p:cNvPr>
          <p:cNvCxnSpPr>
            <a:stCxn id="30" idx="1"/>
            <a:endCxn id="29" idx="2"/>
          </p:cNvCxnSpPr>
          <p:nvPr/>
        </p:nvCxnSpPr>
        <p:spPr>
          <a:xfrm>
            <a:off x="9018810" y="3792677"/>
            <a:ext cx="1078201" cy="43454"/>
          </a:xfrm>
          <a:prstGeom prst="straightConnector1">
            <a:avLst/>
          </a:prstGeom>
          <a:ln>
            <a:solidFill>
              <a:srgbClr val="914A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1D02825-5D0D-4A76-8000-AE9DF3C49CED}"/>
              </a:ext>
            </a:extLst>
          </p:cNvPr>
          <p:cNvCxnSpPr>
            <a:cxnSpLocks/>
            <a:stCxn id="20" idx="3"/>
            <a:endCxn id="24" idx="1"/>
          </p:cNvCxnSpPr>
          <p:nvPr/>
        </p:nvCxnSpPr>
        <p:spPr>
          <a:xfrm>
            <a:off x="9289182" y="2073349"/>
            <a:ext cx="347622" cy="198481"/>
          </a:xfrm>
          <a:prstGeom prst="straightConnector1">
            <a:avLst/>
          </a:prstGeom>
          <a:ln>
            <a:solidFill>
              <a:srgbClr val="914A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FB9966C-46A9-425E-B60C-07A543399F27}"/>
              </a:ext>
            </a:extLst>
          </p:cNvPr>
          <p:cNvSpPr/>
          <p:nvPr/>
        </p:nvSpPr>
        <p:spPr>
          <a:xfrm>
            <a:off x="10802711" y="2874580"/>
            <a:ext cx="840515" cy="396960"/>
          </a:xfrm>
          <a:prstGeom prst="rect">
            <a:avLst/>
          </a:prstGeom>
          <a:solidFill>
            <a:srgbClr val="EC56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Then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1671FEF-EFAD-46CD-9155-360ACB2EA76E}"/>
              </a:ext>
            </a:extLst>
          </p:cNvPr>
          <p:cNvSpPr/>
          <p:nvPr/>
        </p:nvSpPr>
        <p:spPr>
          <a:xfrm>
            <a:off x="3264805" y="4894496"/>
            <a:ext cx="2133793" cy="902639"/>
          </a:xfrm>
          <a:prstGeom prst="roundRect">
            <a:avLst/>
          </a:prstGeom>
          <a:solidFill>
            <a:srgbClr val="EE8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  <a:latin typeface="Times New Roman PSMT"/>
              </a:rPr>
              <a:t>6 elderly critical COVID-19 patients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FE5971A-F84F-48B1-B0FF-1344565E8459}"/>
              </a:ext>
            </a:extLst>
          </p:cNvPr>
          <p:cNvSpPr/>
          <p:nvPr/>
        </p:nvSpPr>
        <p:spPr>
          <a:xfrm>
            <a:off x="6048034" y="5039923"/>
            <a:ext cx="811240" cy="611783"/>
          </a:xfrm>
          <a:prstGeom prst="ellipse">
            <a:avLst/>
          </a:prstGeom>
          <a:solidFill>
            <a:schemeClr val="bg1"/>
          </a:solidFill>
          <a:ln>
            <a:solidFill>
              <a:srgbClr val="91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PLR</a:t>
            </a:r>
          </a:p>
        </p:txBody>
      </p:sp>
      <p:sp>
        <p:nvSpPr>
          <p:cNvPr id="41" name="Arrow: Up 40">
            <a:extLst>
              <a:ext uri="{FF2B5EF4-FFF2-40B4-BE49-F238E27FC236}">
                <a16:creationId xmlns:a16="http://schemas.microsoft.com/office/drawing/2014/main" id="{2D6C1144-7126-4B21-A438-29534FA94680}"/>
              </a:ext>
            </a:extLst>
          </p:cNvPr>
          <p:cNvSpPr/>
          <p:nvPr/>
        </p:nvSpPr>
        <p:spPr>
          <a:xfrm>
            <a:off x="6896196" y="4912936"/>
            <a:ext cx="397565" cy="697921"/>
          </a:xfrm>
          <a:prstGeom prst="upArrow">
            <a:avLst/>
          </a:prstGeom>
          <a:solidFill>
            <a:srgbClr val="914A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12C3726D-9A83-4CCD-BF44-4A94E2DA6D29}"/>
              </a:ext>
            </a:extLst>
          </p:cNvPr>
          <p:cNvSpPr/>
          <p:nvPr/>
        </p:nvSpPr>
        <p:spPr>
          <a:xfrm rot="16200000">
            <a:off x="6706294" y="5048675"/>
            <a:ext cx="397565" cy="1894485"/>
          </a:xfrm>
          <a:prstGeom prst="leftBrace">
            <a:avLst/>
          </a:prstGeom>
          <a:ln>
            <a:solidFill>
              <a:srgbClr val="914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92AE6D1-94CD-47F7-A394-A80A57FE9CF5}"/>
              </a:ext>
            </a:extLst>
          </p:cNvPr>
          <p:cNvSpPr/>
          <p:nvPr/>
        </p:nvSpPr>
        <p:spPr>
          <a:xfrm>
            <a:off x="5548540" y="6259545"/>
            <a:ext cx="2715551" cy="527927"/>
          </a:xfrm>
          <a:prstGeom prst="roundRect">
            <a:avLst/>
          </a:prstGeom>
          <a:solidFill>
            <a:srgbClr val="EE8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  <a:latin typeface="Times New Roman PSMT"/>
              </a:rPr>
              <a:t>beginning of treatment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972308A-F74A-47AB-83A1-6EE57A66D003}"/>
              </a:ext>
            </a:extLst>
          </p:cNvPr>
          <p:cNvCxnSpPr>
            <a:stCxn id="39" idx="3"/>
            <a:endCxn id="40" idx="2"/>
          </p:cNvCxnSpPr>
          <p:nvPr/>
        </p:nvCxnSpPr>
        <p:spPr>
          <a:xfrm flipV="1">
            <a:off x="5398598" y="5345815"/>
            <a:ext cx="649436" cy="1"/>
          </a:xfrm>
          <a:prstGeom prst="straightConnector1">
            <a:avLst/>
          </a:prstGeom>
          <a:ln>
            <a:solidFill>
              <a:srgbClr val="914A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F143BA5-3B1D-4B52-821E-E28943BC5B4E}"/>
              </a:ext>
            </a:extLst>
          </p:cNvPr>
          <p:cNvCxnSpPr>
            <a:stCxn id="10" idx="3"/>
            <a:endCxn id="39" idx="1"/>
          </p:cNvCxnSpPr>
          <p:nvPr/>
        </p:nvCxnSpPr>
        <p:spPr>
          <a:xfrm flipV="1">
            <a:off x="2738807" y="5345816"/>
            <a:ext cx="525998" cy="5880"/>
          </a:xfrm>
          <a:prstGeom prst="straightConnector1">
            <a:avLst/>
          </a:prstGeom>
          <a:ln>
            <a:solidFill>
              <a:srgbClr val="914A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49988D3-8C1D-4740-A3A3-41521E404E3C}"/>
              </a:ext>
            </a:extLst>
          </p:cNvPr>
          <p:cNvCxnSpPr/>
          <p:nvPr/>
        </p:nvCxnSpPr>
        <p:spPr>
          <a:xfrm>
            <a:off x="7240059" y="5345814"/>
            <a:ext cx="1453367" cy="0"/>
          </a:xfrm>
          <a:prstGeom prst="straightConnector1">
            <a:avLst/>
          </a:prstGeom>
          <a:ln>
            <a:solidFill>
              <a:srgbClr val="914A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row: Down 50">
            <a:extLst>
              <a:ext uri="{FF2B5EF4-FFF2-40B4-BE49-F238E27FC236}">
                <a16:creationId xmlns:a16="http://schemas.microsoft.com/office/drawing/2014/main" id="{B33948C2-2D87-4523-B00E-4AB3D2D5B47C}"/>
              </a:ext>
            </a:extLst>
          </p:cNvPr>
          <p:cNvSpPr/>
          <p:nvPr/>
        </p:nvSpPr>
        <p:spPr>
          <a:xfrm>
            <a:off x="8836874" y="5039923"/>
            <a:ext cx="513043" cy="757211"/>
          </a:xfrm>
          <a:prstGeom prst="downArrow">
            <a:avLst/>
          </a:prstGeom>
          <a:solidFill>
            <a:srgbClr val="914A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4C8065-6237-40D0-97AF-B591974A48B4}"/>
              </a:ext>
            </a:extLst>
          </p:cNvPr>
          <p:cNvSpPr/>
          <p:nvPr/>
        </p:nvSpPr>
        <p:spPr>
          <a:xfrm>
            <a:off x="7637624" y="4986398"/>
            <a:ext cx="719248" cy="279040"/>
          </a:xfrm>
          <a:prstGeom prst="rect">
            <a:avLst/>
          </a:prstGeom>
          <a:solidFill>
            <a:schemeClr val="bg1"/>
          </a:solidFill>
          <a:ln>
            <a:solidFill>
              <a:srgbClr val="914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B810D4-8806-4ADB-B7A7-00829EB9C2F3}"/>
              </a:ext>
            </a:extLst>
          </p:cNvPr>
          <p:cNvCxnSpPr>
            <a:cxnSpLocks/>
            <a:stCxn id="8" idx="0"/>
            <a:endCxn id="9" idx="1"/>
          </p:cNvCxnSpPr>
          <p:nvPr/>
        </p:nvCxnSpPr>
        <p:spPr>
          <a:xfrm flipV="1">
            <a:off x="1590260" y="2529562"/>
            <a:ext cx="489456" cy="8994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FD2FD1-8E5B-4F4F-B0FB-DBDA8659777F}"/>
              </a:ext>
            </a:extLst>
          </p:cNvPr>
          <p:cNvCxnSpPr>
            <a:cxnSpLocks/>
            <a:stCxn id="8" idx="4"/>
            <a:endCxn id="10" idx="1"/>
          </p:cNvCxnSpPr>
          <p:nvPr/>
        </p:nvCxnSpPr>
        <p:spPr>
          <a:xfrm>
            <a:off x="1590260" y="4161183"/>
            <a:ext cx="180263" cy="11905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C06FC35-51FC-43D3-9BB6-F6C04A47DF58}"/>
              </a:ext>
            </a:extLst>
          </p:cNvPr>
          <p:cNvCxnSpPr>
            <a:stCxn id="9" idx="3"/>
            <a:endCxn id="11" idx="1"/>
          </p:cNvCxnSpPr>
          <p:nvPr/>
        </p:nvCxnSpPr>
        <p:spPr>
          <a:xfrm flipV="1">
            <a:off x="3074503" y="2479332"/>
            <a:ext cx="319977" cy="50230"/>
          </a:xfrm>
          <a:prstGeom prst="straightConnector1">
            <a:avLst/>
          </a:prstGeom>
          <a:ln>
            <a:solidFill>
              <a:srgbClr val="914A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510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B485F80D-25C1-48AA-8A95-37E1E359ADAF}"/>
              </a:ext>
            </a:extLst>
          </p:cNvPr>
          <p:cNvSpPr/>
          <p:nvPr/>
        </p:nvSpPr>
        <p:spPr>
          <a:xfrm>
            <a:off x="11318807" y="6506817"/>
            <a:ext cx="727419" cy="351183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AE37A9-95B6-41BA-8890-50D968F95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6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Minus Sign 3">
            <a:extLst>
              <a:ext uri="{FF2B5EF4-FFF2-40B4-BE49-F238E27FC236}">
                <a16:creationId xmlns:a16="http://schemas.microsoft.com/office/drawing/2014/main" id="{0BC7277D-2B6B-40E8-85F6-97451FD4212A}"/>
              </a:ext>
            </a:extLst>
          </p:cNvPr>
          <p:cNvSpPr/>
          <p:nvPr/>
        </p:nvSpPr>
        <p:spPr>
          <a:xfrm rot="18148405">
            <a:off x="4437318" y="431806"/>
            <a:ext cx="1922561" cy="93788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57FD60-3627-477A-83C3-75D00ADAE387}"/>
              </a:ext>
            </a:extLst>
          </p:cNvPr>
          <p:cNvCxnSpPr>
            <a:cxnSpLocks/>
          </p:cNvCxnSpPr>
          <p:nvPr/>
        </p:nvCxnSpPr>
        <p:spPr>
          <a:xfrm>
            <a:off x="-180088" y="1791226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8D6D964-CB22-4A7B-8BDD-8F3BB070F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807" y="1032576"/>
            <a:ext cx="1020416" cy="1088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6FADC8-65CB-40C5-BE3F-99B5BCE65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87" y="231048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3492F6-2177-4B4A-854C-36BA0E699D6F}"/>
              </a:ext>
            </a:extLst>
          </p:cNvPr>
          <p:cNvSpPr/>
          <p:nvPr/>
        </p:nvSpPr>
        <p:spPr>
          <a:xfrm>
            <a:off x="145774" y="3254128"/>
            <a:ext cx="2108160" cy="198668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u="none" strike="noStrike" baseline="0">
                <a:solidFill>
                  <a:srgbClr val="000000"/>
                </a:solidFill>
                <a:latin typeface="Gill Sans"/>
              </a:rPr>
              <a:t>D-Dimer and Fibrinogen</a:t>
            </a:r>
            <a:endParaRPr lang="en-US" sz="28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78EF9D-7282-4B28-8A0D-C40831E4DF98}"/>
              </a:ext>
            </a:extLst>
          </p:cNvPr>
          <p:cNvSpPr/>
          <p:nvPr/>
        </p:nvSpPr>
        <p:spPr>
          <a:xfrm>
            <a:off x="9772480" y="4234789"/>
            <a:ext cx="2273746" cy="7145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</a:rPr>
              <a:t>platelet consumption </a:t>
            </a:r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1DCEC1E-5802-4392-B279-770F65C719B4}"/>
              </a:ext>
            </a:extLst>
          </p:cNvPr>
          <p:cNvSpPr/>
          <p:nvPr/>
        </p:nvSpPr>
        <p:spPr>
          <a:xfrm>
            <a:off x="9772480" y="5505861"/>
            <a:ext cx="2273746" cy="7145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</a:rPr>
              <a:t>secondary fibrinolysis and DIC</a:t>
            </a:r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BD8500-9CDA-48D0-88A5-7B22267F3290}"/>
              </a:ext>
            </a:extLst>
          </p:cNvPr>
          <p:cNvSpPr/>
          <p:nvPr/>
        </p:nvSpPr>
        <p:spPr>
          <a:xfrm>
            <a:off x="2382207" y="1992224"/>
            <a:ext cx="1847029" cy="7145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</a:rPr>
              <a:t>severe COVID-19 patients 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06EFB3-1874-48BD-A1F3-A6F99EA1A89D}"/>
              </a:ext>
            </a:extLst>
          </p:cNvPr>
          <p:cNvSpPr/>
          <p:nvPr/>
        </p:nvSpPr>
        <p:spPr>
          <a:xfrm>
            <a:off x="9772480" y="2963717"/>
            <a:ext cx="2273746" cy="7145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</a:rPr>
              <a:t>large number of thrombin are formed 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4332EC0-7EF7-447D-AC54-C86E538C7AC4}"/>
              </a:ext>
            </a:extLst>
          </p:cNvPr>
          <p:cNvSpPr/>
          <p:nvPr/>
        </p:nvSpPr>
        <p:spPr>
          <a:xfrm>
            <a:off x="4673820" y="1964151"/>
            <a:ext cx="1781709" cy="7145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</a:rPr>
              <a:t>acute lung injury </a:t>
            </a:r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5D9295C-8AD9-4AFA-A913-E87FDE6A99DD}"/>
              </a:ext>
            </a:extLst>
          </p:cNvPr>
          <p:cNvSpPr/>
          <p:nvPr/>
        </p:nvSpPr>
        <p:spPr>
          <a:xfrm>
            <a:off x="7183405" y="1958686"/>
            <a:ext cx="2273746" cy="7145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</a:rPr>
              <a:t>Stimulating the body 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B0431C1-CDA3-4E64-A8C4-5A20291A38CF}"/>
              </a:ext>
            </a:extLst>
          </p:cNvPr>
          <p:cNvSpPr/>
          <p:nvPr/>
        </p:nvSpPr>
        <p:spPr>
          <a:xfrm>
            <a:off x="9809793" y="1964145"/>
            <a:ext cx="2273746" cy="7145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</a:rPr>
              <a:t>activate blood coagulation 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C19E74-856D-4BF0-9BD1-DD5025E1C92F}"/>
              </a:ext>
            </a:extLst>
          </p:cNvPr>
          <p:cNvSpPr/>
          <p:nvPr/>
        </p:nvSpPr>
        <p:spPr>
          <a:xfrm>
            <a:off x="2504661" y="3293927"/>
            <a:ext cx="1982198" cy="11322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 u="none" strike="noStrike" baseline="0">
                <a:solidFill>
                  <a:srgbClr val="000000"/>
                </a:solidFill>
              </a:rPr>
              <a:t>severity of the disease </a:t>
            </a:r>
            <a:endParaRPr lang="en-US" sz="20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E505DB-DF07-4591-B3A1-AE1718E5DD25}"/>
              </a:ext>
            </a:extLst>
          </p:cNvPr>
          <p:cNvSpPr/>
          <p:nvPr/>
        </p:nvSpPr>
        <p:spPr>
          <a:xfrm>
            <a:off x="2846403" y="4541545"/>
            <a:ext cx="1298713" cy="61136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D252EE9-8E2C-4690-A060-58911DF2EDEB}"/>
              </a:ext>
            </a:extLst>
          </p:cNvPr>
          <p:cNvSpPr/>
          <p:nvPr/>
        </p:nvSpPr>
        <p:spPr>
          <a:xfrm>
            <a:off x="2079716" y="5240819"/>
            <a:ext cx="1060174" cy="56179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ROTEM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7E45FD2-6B27-48DB-B71E-ABEEB93FFF0B}"/>
              </a:ext>
            </a:extLst>
          </p:cNvPr>
          <p:cNvSpPr/>
          <p:nvPr/>
        </p:nvSpPr>
        <p:spPr>
          <a:xfrm>
            <a:off x="3495759" y="5240818"/>
            <a:ext cx="1060174" cy="56179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EFA5DE-85EC-44BB-8DEA-3A78E74A7AE4}"/>
              </a:ext>
            </a:extLst>
          </p:cNvPr>
          <p:cNvSpPr/>
          <p:nvPr/>
        </p:nvSpPr>
        <p:spPr>
          <a:xfrm>
            <a:off x="2079717" y="6086985"/>
            <a:ext cx="2273746" cy="6113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Assess the risk of thrombosis in patients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0C33CC7-F7CE-478E-867A-B00B41608BDC}"/>
              </a:ext>
            </a:extLst>
          </p:cNvPr>
          <p:cNvSpPr/>
          <p:nvPr/>
        </p:nvSpPr>
        <p:spPr>
          <a:xfrm>
            <a:off x="5711687" y="5802611"/>
            <a:ext cx="2273746" cy="9965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</a:rPr>
              <a:t>give the </a:t>
            </a:r>
          </a:p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</a:rPr>
              <a:t>anti-coagulant</a:t>
            </a:r>
          </a:p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</a:rPr>
              <a:t> treatment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7D66DD29-35BB-45E2-80CA-2D0B1F46B30D}"/>
              </a:ext>
            </a:extLst>
          </p:cNvPr>
          <p:cNvSpPr/>
          <p:nvPr/>
        </p:nvSpPr>
        <p:spPr>
          <a:xfrm rot="16200000">
            <a:off x="3277102" y="5146868"/>
            <a:ext cx="403731" cy="1623289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7CE230-CF5C-4E83-8D46-BF828CDF0281}"/>
              </a:ext>
            </a:extLst>
          </p:cNvPr>
          <p:cNvCxnSpPr>
            <a:stCxn id="18" idx="3"/>
            <a:endCxn id="19" idx="0"/>
          </p:cNvCxnSpPr>
          <p:nvPr/>
        </p:nvCxnSpPr>
        <p:spPr>
          <a:xfrm flipH="1">
            <a:off x="2609803" y="5063378"/>
            <a:ext cx="426792" cy="177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9074AF7-9DDD-42D2-A969-EFDEB43796B4}"/>
              </a:ext>
            </a:extLst>
          </p:cNvPr>
          <p:cNvCxnSpPr>
            <a:stCxn id="18" idx="5"/>
            <a:endCxn id="20" idx="0"/>
          </p:cNvCxnSpPr>
          <p:nvPr/>
        </p:nvCxnSpPr>
        <p:spPr>
          <a:xfrm>
            <a:off x="3954924" y="5063378"/>
            <a:ext cx="70922" cy="177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12A15CA-0FF6-4EE6-830F-61E26F638174}"/>
              </a:ext>
            </a:extLst>
          </p:cNvPr>
          <p:cNvCxnSpPr>
            <a:stCxn id="21" idx="3"/>
          </p:cNvCxnSpPr>
          <p:nvPr/>
        </p:nvCxnSpPr>
        <p:spPr>
          <a:xfrm flipV="1">
            <a:off x="4353463" y="6294617"/>
            <a:ext cx="1358224" cy="98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5D40FEB-3F00-4DEA-8243-14F04FF39C73}"/>
              </a:ext>
            </a:extLst>
          </p:cNvPr>
          <p:cNvCxnSpPr>
            <a:cxnSpLocks/>
            <a:stCxn id="7" idx="3"/>
            <a:endCxn id="17" idx="2"/>
          </p:cNvCxnSpPr>
          <p:nvPr/>
        </p:nvCxnSpPr>
        <p:spPr>
          <a:xfrm flipV="1">
            <a:off x="2253934" y="3860076"/>
            <a:ext cx="250727" cy="387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A6F3C07-DBFD-44A2-94A6-237D607D8DF2}"/>
              </a:ext>
            </a:extLst>
          </p:cNvPr>
          <p:cNvCxnSpPr>
            <a:cxnSpLocks/>
            <a:stCxn id="7" idx="0"/>
            <a:endCxn id="11" idx="1"/>
          </p:cNvCxnSpPr>
          <p:nvPr/>
        </p:nvCxnSpPr>
        <p:spPr>
          <a:xfrm flipV="1">
            <a:off x="1199854" y="2349488"/>
            <a:ext cx="1182353" cy="904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345B44D-6764-4D41-8D7C-8F8A8DB69B57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 flipV="1">
            <a:off x="4229236" y="2321415"/>
            <a:ext cx="444584" cy="28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B8F5616-8ED6-4B6D-9708-5B56CF9FB2AD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 flipV="1">
            <a:off x="6455529" y="2315950"/>
            <a:ext cx="727876" cy="5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50D2DC6-5334-473E-8DA8-7BAFEC818602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>
            <a:off x="9457151" y="2315950"/>
            <a:ext cx="352642" cy="5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D9CCB3A-D778-4E7F-B574-9C4AE46EDA26}"/>
              </a:ext>
            </a:extLst>
          </p:cNvPr>
          <p:cNvCxnSpPr>
            <a:stCxn id="15" idx="2"/>
            <a:endCxn id="12" idx="0"/>
          </p:cNvCxnSpPr>
          <p:nvPr/>
        </p:nvCxnSpPr>
        <p:spPr>
          <a:xfrm flipH="1">
            <a:off x="10909353" y="2678673"/>
            <a:ext cx="37313" cy="285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C2D8B91-BECD-4869-BC57-E2FE2F6FAE7A}"/>
              </a:ext>
            </a:extLst>
          </p:cNvPr>
          <p:cNvCxnSpPr>
            <a:stCxn id="12" idx="2"/>
            <a:endCxn id="9" idx="0"/>
          </p:cNvCxnSpPr>
          <p:nvPr/>
        </p:nvCxnSpPr>
        <p:spPr>
          <a:xfrm>
            <a:off x="10909353" y="3678245"/>
            <a:ext cx="0" cy="55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5A7D6B5-95A6-4906-8A68-DF0F84D744D7}"/>
              </a:ext>
            </a:extLst>
          </p:cNvPr>
          <p:cNvCxnSpPr>
            <a:stCxn id="9" idx="2"/>
            <a:endCxn id="10" idx="0"/>
          </p:cNvCxnSpPr>
          <p:nvPr/>
        </p:nvCxnSpPr>
        <p:spPr>
          <a:xfrm>
            <a:off x="10909353" y="4949317"/>
            <a:ext cx="0" cy="556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596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B485F80D-25C1-48AA-8A95-37E1E359ADAF}"/>
              </a:ext>
            </a:extLst>
          </p:cNvPr>
          <p:cNvSpPr/>
          <p:nvPr/>
        </p:nvSpPr>
        <p:spPr>
          <a:xfrm>
            <a:off x="11390096" y="6506817"/>
            <a:ext cx="727419" cy="35118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AE37A9-95B6-41BA-8890-50D968F95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6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Minus Sign 3">
            <a:extLst>
              <a:ext uri="{FF2B5EF4-FFF2-40B4-BE49-F238E27FC236}">
                <a16:creationId xmlns:a16="http://schemas.microsoft.com/office/drawing/2014/main" id="{0BC7277D-2B6B-40E8-85F6-97451FD4212A}"/>
              </a:ext>
            </a:extLst>
          </p:cNvPr>
          <p:cNvSpPr/>
          <p:nvPr/>
        </p:nvSpPr>
        <p:spPr>
          <a:xfrm rot="18148405">
            <a:off x="4437318" y="431806"/>
            <a:ext cx="1922561" cy="93788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57FD60-3627-477A-83C3-75D00ADAE387}"/>
              </a:ext>
            </a:extLst>
          </p:cNvPr>
          <p:cNvCxnSpPr>
            <a:cxnSpLocks/>
          </p:cNvCxnSpPr>
          <p:nvPr/>
        </p:nvCxnSpPr>
        <p:spPr>
          <a:xfrm>
            <a:off x="-180088" y="1791226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8D6D964-CB22-4A7B-8BDD-8F3BB070F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807" y="1032576"/>
            <a:ext cx="1020416" cy="1088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6FADC8-65CB-40C5-BE3F-99B5BCE65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87" y="231048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CAA52EC-45CB-48AC-980E-AE52923397F0}"/>
              </a:ext>
            </a:extLst>
          </p:cNvPr>
          <p:cNvSpPr/>
          <p:nvPr/>
        </p:nvSpPr>
        <p:spPr>
          <a:xfrm>
            <a:off x="159026" y="3429000"/>
            <a:ext cx="3235128" cy="90445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Evidence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395D24F-043A-4138-B787-7A591BD86E96}"/>
              </a:ext>
            </a:extLst>
          </p:cNvPr>
          <p:cNvCxnSpPr>
            <a:cxnSpLocks/>
          </p:cNvCxnSpPr>
          <p:nvPr/>
        </p:nvCxnSpPr>
        <p:spPr>
          <a:xfrm flipV="1">
            <a:off x="1560175" y="2335657"/>
            <a:ext cx="1289043" cy="1078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E04C00-C5EF-4985-8798-D4597C277A29}"/>
              </a:ext>
            </a:extLst>
          </p:cNvPr>
          <p:cNvCxnSpPr>
            <a:cxnSpLocks/>
            <a:stCxn id="7" idx="4"/>
          </p:cNvCxnSpPr>
          <p:nvPr/>
        </p:nvCxnSpPr>
        <p:spPr>
          <a:xfrm>
            <a:off x="1776590" y="4333457"/>
            <a:ext cx="807584" cy="1749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BEDE2A6-3B84-4037-8CBD-1523047ECB82}"/>
              </a:ext>
            </a:extLst>
          </p:cNvPr>
          <p:cNvSpPr/>
          <p:nvPr/>
        </p:nvSpPr>
        <p:spPr>
          <a:xfrm>
            <a:off x="2756452" y="1883429"/>
            <a:ext cx="887896" cy="4522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 err="1">
                <a:solidFill>
                  <a:srgbClr val="000000"/>
                </a:solidFill>
              </a:rPr>
              <a:t>Gizem</a:t>
            </a:r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BBE2E3E-9194-4AC0-ACA6-B0FAA995E82B}"/>
              </a:ext>
            </a:extLst>
          </p:cNvPr>
          <p:cNvSpPr/>
          <p:nvPr/>
        </p:nvSpPr>
        <p:spPr>
          <a:xfrm>
            <a:off x="4321084" y="1883427"/>
            <a:ext cx="2437525" cy="5886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</a:rPr>
              <a:t>average value of fibrinogen 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938C9CB-9E94-4906-9A09-9013F647B57F}"/>
              </a:ext>
            </a:extLst>
          </p:cNvPr>
          <p:cNvSpPr/>
          <p:nvPr/>
        </p:nvSpPr>
        <p:spPr>
          <a:xfrm>
            <a:off x="4321085" y="3167342"/>
            <a:ext cx="2366714" cy="4941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</a:rPr>
              <a:t>71.1% of patients </a:t>
            </a:r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B9E102A-84BF-4AD4-89F5-E7771C3B9346}"/>
              </a:ext>
            </a:extLst>
          </p:cNvPr>
          <p:cNvSpPr/>
          <p:nvPr/>
        </p:nvSpPr>
        <p:spPr>
          <a:xfrm>
            <a:off x="4418153" y="4333457"/>
            <a:ext cx="2269646" cy="4941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</a:rPr>
              <a:t>disease progresses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D871B9-1248-4999-A73D-0E3D2E118E3F}"/>
              </a:ext>
            </a:extLst>
          </p:cNvPr>
          <p:cNvSpPr txBox="1"/>
          <p:nvPr/>
        </p:nvSpPr>
        <p:spPr>
          <a:xfrm>
            <a:off x="6687799" y="1447822"/>
            <a:ext cx="1061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426771-0C9D-4A26-8781-9946297405CC}"/>
              </a:ext>
            </a:extLst>
          </p:cNvPr>
          <p:cNvSpPr/>
          <p:nvPr/>
        </p:nvSpPr>
        <p:spPr>
          <a:xfrm>
            <a:off x="7047008" y="1873118"/>
            <a:ext cx="2078316" cy="8162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</a:rPr>
              <a:t>confirmed COVID-19 patients 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49D029-936F-448D-8EDA-48364A417414}"/>
              </a:ext>
            </a:extLst>
          </p:cNvPr>
          <p:cNvSpPr/>
          <p:nvPr/>
        </p:nvSpPr>
        <p:spPr>
          <a:xfrm>
            <a:off x="9937773" y="1963515"/>
            <a:ext cx="1649655" cy="586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</a:rPr>
              <a:t>suspicious patients 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A5C5A8-C441-4587-AB54-4974A28388CC}"/>
              </a:ext>
            </a:extLst>
          </p:cNvPr>
          <p:cNvSpPr/>
          <p:nvPr/>
        </p:nvSpPr>
        <p:spPr>
          <a:xfrm>
            <a:off x="7334106" y="3135819"/>
            <a:ext cx="1657879" cy="586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D-dimer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81A9B5-7848-41CE-9FE0-39568D979AD7}"/>
              </a:ext>
            </a:extLst>
          </p:cNvPr>
          <p:cNvSpPr/>
          <p:nvPr/>
        </p:nvSpPr>
        <p:spPr>
          <a:xfrm>
            <a:off x="9929549" y="3093080"/>
            <a:ext cx="1657879" cy="586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0" i="0" u="none" strike="noStrike" baseline="0">
                <a:solidFill>
                  <a:srgbClr val="000000"/>
                </a:solidFill>
              </a:rPr>
              <a:t>621μ</a:t>
            </a:r>
            <a:r>
              <a:rPr lang="en-US" sz="1800" b="0" i="0" u="none" strike="noStrike" baseline="0">
                <a:solidFill>
                  <a:srgbClr val="000000"/>
                </a:solidFill>
              </a:rPr>
              <a:t>g/L 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50C632-FF12-4965-AACF-085255B58D50}"/>
              </a:ext>
            </a:extLst>
          </p:cNvPr>
          <p:cNvSpPr/>
          <p:nvPr/>
        </p:nvSpPr>
        <p:spPr>
          <a:xfrm>
            <a:off x="7141331" y="4267631"/>
            <a:ext cx="1657879" cy="5863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</a:rPr>
              <a:t>D-dimer </a:t>
            </a:r>
            <a:endParaRPr lang="en-US"/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19DACE02-1E01-40BB-BB12-33AF4B0CF656}"/>
              </a:ext>
            </a:extLst>
          </p:cNvPr>
          <p:cNvSpPr/>
          <p:nvPr/>
        </p:nvSpPr>
        <p:spPr>
          <a:xfrm rot="10800000">
            <a:off x="9300545" y="1890577"/>
            <a:ext cx="401353" cy="8901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15D70BB3-96AC-4CB8-9A7D-BDA6A18C15E4}"/>
              </a:ext>
            </a:extLst>
          </p:cNvPr>
          <p:cNvSpPr/>
          <p:nvPr/>
        </p:nvSpPr>
        <p:spPr>
          <a:xfrm>
            <a:off x="9278002" y="3007597"/>
            <a:ext cx="401353" cy="89015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1129E16-E42C-4089-8681-96AB0C8371E1}"/>
              </a:ext>
            </a:extLst>
          </p:cNvPr>
          <p:cNvCxnSpPr>
            <a:stCxn id="15" idx="3"/>
            <a:endCxn id="20" idx="1"/>
          </p:cNvCxnSpPr>
          <p:nvPr/>
        </p:nvCxnSpPr>
        <p:spPr>
          <a:xfrm>
            <a:off x="6687799" y="3414422"/>
            <a:ext cx="646307" cy="14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row: Up 27">
            <a:extLst>
              <a:ext uri="{FF2B5EF4-FFF2-40B4-BE49-F238E27FC236}">
                <a16:creationId xmlns:a16="http://schemas.microsoft.com/office/drawing/2014/main" id="{ACAEA099-BE04-4AB9-91B8-99890C9DFECB}"/>
              </a:ext>
            </a:extLst>
          </p:cNvPr>
          <p:cNvSpPr/>
          <p:nvPr/>
        </p:nvSpPr>
        <p:spPr>
          <a:xfrm>
            <a:off x="9125324" y="4124617"/>
            <a:ext cx="401353" cy="8162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2BF290E-F80F-4668-9B4A-2C821118A4B8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3644348" y="2109542"/>
            <a:ext cx="676736" cy="68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ECBCE4B-F39B-4F2F-A29F-E155D6C97A0F}"/>
              </a:ext>
            </a:extLst>
          </p:cNvPr>
          <p:cNvCxnSpPr>
            <a:stCxn id="13" idx="3"/>
            <a:endCxn id="15" idx="1"/>
          </p:cNvCxnSpPr>
          <p:nvPr/>
        </p:nvCxnSpPr>
        <p:spPr>
          <a:xfrm>
            <a:off x="3644348" y="2109542"/>
            <a:ext cx="676737" cy="1304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99B7B7A-F923-49D1-A9DC-7DF326605EEE}"/>
              </a:ext>
            </a:extLst>
          </p:cNvPr>
          <p:cNvCxnSpPr>
            <a:stCxn id="13" idx="3"/>
            <a:endCxn id="16" idx="1"/>
          </p:cNvCxnSpPr>
          <p:nvPr/>
        </p:nvCxnSpPr>
        <p:spPr>
          <a:xfrm>
            <a:off x="3644348" y="2109542"/>
            <a:ext cx="773805" cy="2470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7D7D2DC-B74B-47DA-BBB3-3A5A66A8D954}"/>
              </a:ext>
            </a:extLst>
          </p:cNvPr>
          <p:cNvSpPr/>
          <p:nvPr/>
        </p:nvSpPr>
        <p:spPr>
          <a:xfrm>
            <a:off x="2670313" y="5792378"/>
            <a:ext cx="1747840" cy="53369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 PSMT"/>
              </a:rPr>
              <a:t>Hakan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 PSM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 PSMT"/>
              </a:rPr>
              <a:t>Kesi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 PSMT"/>
              </a:rPr>
              <a:t> 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DD597F-AE14-44C1-A926-C9FC4C589B64}"/>
              </a:ext>
            </a:extLst>
          </p:cNvPr>
          <p:cNvSpPr txBox="1"/>
          <p:nvPr/>
        </p:nvSpPr>
        <p:spPr>
          <a:xfrm>
            <a:off x="4366358" y="5345454"/>
            <a:ext cx="1061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: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8D6A134-EF3F-4839-A2FE-B937D7028A30}"/>
              </a:ext>
            </a:extLst>
          </p:cNvPr>
          <p:cNvSpPr/>
          <p:nvPr/>
        </p:nvSpPr>
        <p:spPr>
          <a:xfrm>
            <a:off x="4795614" y="5806956"/>
            <a:ext cx="1968983" cy="5336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</a:rPr>
              <a:t>fibrinogen</a:t>
            </a:r>
            <a:endParaRPr lang="en-US" dirty="0"/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id="{D5DAEA76-9F46-4D9A-99F1-5394194835E5}"/>
              </a:ext>
            </a:extLst>
          </p:cNvPr>
          <p:cNvSpPr/>
          <p:nvPr/>
        </p:nvSpPr>
        <p:spPr>
          <a:xfrm rot="10955680">
            <a:off x="6913581" y="5668841"/>
            <a:ext cx="401353" cy="890156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9B928DD-32AC-4926-AD87-5C364DDFF17B}"/>
              </a:ext>
            </a:extLst>
          </p:cNvPr>
          <p:cNvSpPr/>
          <p:nvPr/>
        </p:nvSpPr>
        <p:spPr>
          <a:xfrm>
            <a:off x="7330915" y="5792378"/>
            <a:ext cx="1657879" cy="5336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Normal range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C3E0585-8399-4BC8-9DDE-C712BA65D02A}"/>
              </a:ext>
            </a:extLst>
          </p:cNvPr>
          <p:cNvSpPr/>
          <p:nvPr/>
        </p:nvSpPr>
        <p:spPr>
          <a:xfrm>
            <a:off x="9478678" y="5660212"/>
            <a:ext cx="2368765" cy="100868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</a:rPr>
              <a:t>SARS-CoV -2 people </a:t>
            </a:r>
            <a:endParaRPr lang="en-US"/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EBAC0603-2035-4355-B936-51FE148982B4}"/>
              </a:ext>
            </a:extLst>
          </p:cNvPr>
          <p:cNvSpPr/>
          <p:nvPr/>
        </p:nvSpPr>
        <p:spPr>
          <a:xfrm rot="10800000">
            <a:off x="9125324" y="5345454"/>
            <a:ext cx="175221" cy="13234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01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B485F80D-25C1-48AA-8A95-37E1E359ADAF}"/>
              </a:ext>
            </a:extLst>
          </p:cNvPr>
          <p:cNvSpPr/>
          <p:nvPr/>
        </p:nvSpPr>
        <p:spPr>
          <a:xfrm>
            <a:off x="11171583" y="6506817"/>
            <a:ext cx="874643" cy="351183"/>
          </a:xfrm>
          <a:prstGeom prst="flowChartConnector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AEB83-F16C-46CE-B3F5-8E1C87D4A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6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Minus Sign 3">
            <a:extLst>
              <a:ext uri="{FF2B5EF4-FFF2-40B4-BE49-F238E27FC236}">
                <a16:creationId xmlns:a16="http://schemas.microsoft.com/office/drawing/2014/main" id="{08E8CA55-A42E-494F-9266-0B998815E13D}"/>
              </a:ext>
            </a:extLst>
          </p:cNvPr>
          <p:cNvSpPr/>
          <p:nvPr/>
        </p:nvSpPr>
        <p:spPr>
          <a:xfrm rot="18148405">
            <a:off x="4437318" y="431806"/>
            <a:ext cx="1922561" cy="937887"/>
          </a:xfrm>
          <a:prstGeom prst="mathMin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305E2C-72D4-458E-8A97-326E64A95A89}"/>
              </a:ext>
            </a:extLst>
          </p:cNvPr>
          <p:cNvCxnSpPr>
            <a:cxnSpLocks/>
          </p:cNvCxnSpPr>
          <p:nvPr/>
        </p:nvCxnSpPr>
        <p:spPr>
          <a:xfrm>
            <a:off x="-180088" y="1791226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F333CCB2-BD87-48DF-AB1A-D63C09669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807" y="1032576"/>
            <a:ext cx="1020416" cy="1088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CB5A51-4F99-4144-B413-DD760EEDA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38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6D88EA0-ECD7-4253-95BE-F8664E33BA94}"/>
              </a:ext>
            </a:extLst>
          </p:cNvPr>
          <p:cNvSpPr/>
          <p:nvPr/>
        </p:nvSpPr>
        <p:spPr>
          <a:xfrm>
            <a:off x="318052" y="3326296"/>
            <a:ext cx="1590261" cy="1086674"/>
          </a:xfrm>
          <a:prstGeom prst="ellipse">
            <a:avLst/>
          </a:prstGeom>
          <a:solidFill>
            <a:srgbClr val="EA3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RBC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7AED08-806B-4857-A4FF-12AFAC130E67}"/>
              </a:ext>
            </a:extLst>
          </p:cNvPr>
          <p:cNvCxnSpPr>
            <a:stCxn id="7" idx="6"/>
          </p:cNvCxnSpPr>
          <p:nvPr/>
        </p:nvCxnSpPr>
        <p:spPr>
          <a:xfrm flipV="1">
            <a:off x="1908313" y="2915478"/>
            <a:ext cx="1272209" cy="9541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B4F567C-F17F-4065-84EB-EE7ACAD87A63}"/>
              </a:ext>
            </a:extLst>
          </p:cNvPr>
          <p:cNvSpPr/>
          <p:nvPr/>
        </p:nvSpPr>
        <p:spPr>
          <a:xfrm>
            <a:off x="3256389" y="2470661"/>
            <a:ext cx="2107096" cy="887597"/>
          </a:xfrm>
          <a:prstGeom prst="roundRect">
            <a:avLst/>
          </a:prstGeom>
          <a:solidFill>
            <a:srgbClr val="EA5C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 PSMT"/>
              </a:rPr>
              <a:t>development of COVID-19 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444CCB-AF89-4484-9CFB-F4BF2933B28D}"/>
              </a:ext>
            </a:extLst>
          </p:cNvPr>
          <p:cNvSpPr/>
          <p:nvPr/>
        </p:nvSpPr>
        <p:spPr>
          <a:xfrm>
            <a:off x="7546448" y="2206709"/>
            <a:ext cx="1183465" cy="537866"/>
          </a:xfrm>
          <a:prstGeom prst="roundRect">
            <a:avLst/>
          </a:prstGeom>
          <a:solidFill>
            <a:srgbClr val="EA3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EEB0FEE-1B58-437F-9FA6-700FF37A9866}"/>
              </a:ext>
            </a:extLst>
          </p:cNvPr>
          <p:cNvSpPr/>
          <p:nvPr/>
        </p:nvSpPr>
        <p:spPr>
          <a:xfrm>
            <a:off x="7574892" y="2937537"/>
            <a:ext cx="1183465" cy="537872"/>
          </a:xfrm>
          <a:prstGeom prst="roundRect">
            <a:avLst/>
          </a:prstGeom>
          <a:solidFill>
            <a:srgbClr val="EA3B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RBC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B403F4F-6785-4F66-8556-0FE6F5244566}"/>
              </a:ext>
            </a:extLst>
          </p:cNvPr>
          <p:cNvSpPr/>
          <p:nvPr/>
        </p:nvSpPr>
        <p:spPr>
          <a:xfrm>
            <a:off x="9000918" y="2206709"/>
            <a:ext cx="530087" cy="122229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21A48AF5-0AEA-4483-8CE2-139DE9BB3977}"/>
              </a:ext>
            </a:extLst>
          </p:cNvPr>
          <p:cNvSpPr/>
          <p:nvPr/>
        </p:nvSpPr>
        <p:spPr>
          <a:xfrm>
            <a:off x="6916782" y="2005446"/>
            <a:ext cx="358661" cy="1864183"/>
          </a:xfrm>
          <a:prstGeom prst="leftBrac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47048F-1400-4348-B12C-5C1DD9100E92}"/>
              </a:ext>
            </a:extLst>
          </p:cNvPr>
          <p:cNvCxnSpPr>
            <a:cxnSpLocks/>
            <a:stCxn id="15" idx="1"/>
            <a:endCxn id="11" idx="3"/>
          </p:cNvCxnSpPr>
          <p:nvPr/>
        </p:nvCxnSpPr>
        <p:spPr>
          <a:xfrm flipH="1" flipV="1">
            <a:off x="5363485" y="2914460"/>
            <a:ext cx="1553297" cy="230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966C2D-0B36-44D3-8553-9C772051D098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1908313" y="3869633"/>
            <a:ext cx="1258602" cy="7188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5092CF3-9137-4BC0-A63A-5D548310476C}"/>
              </a:ext>
            </a:extLst>
          </p:cNvPr>
          <p:cNvSpPr/>
          <p:nvPr/>
        </p:nvSpPr>
        <p:spPr>
          <a:xfrm>
            <a:off x="3180522" y="4367670"/>
            <a:ext cx="1848722" cy="537872"/>
          </a:xfrm>
          <a:prstGeom prst="roundRect">
            <a:avLst/>
          </a:prstGeom>
          <a:solidFill>
            <a:srgbClr val="F490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</a:rPr>
              <a:t>SARS-CoV-2 </a:t>
            </a:r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98A0A84-50D3-43AA-AD99-959907631D34}"/>
              </a:ext>
            </a:extLst>
          </p:cNvPr>
          <p:cNvSpPr/>
          <p:nvPr/>
        </p:nvSpPr>
        <p:spPr>
          <a:xfrm>
            <a:off x="5697726" y="4287054"/>
            <a:ext cx="1848722" cy="699103"/>
          </a:xfrm>
          <a:prstGeom prst="roundRect">
            <a:avLst/>
          </a:prstGeom>
          <a:solidFill>
            <a:srgbClr val="F490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</a:rPr>
              <a:t>destroy kidney tissue </a:t>
            </a:r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0A87D77-2F3F-4662-BCA2-1D750A38AAC6}"/>
              </a:ext>
            </a:extLst>
          </p:cNvPr>
          <p:cNvSpPr/>
          <p:nvPr/>
        </p:nvSpPr>
        <p:spPr>
          <a:xfrm>
            <a:off x="9265961" y="4322801"/>
            <a:ext cx="2441257" cy="537872"/>
          </a:xfrm>
          <a:prstGeom prst="roundRect">
            <a:avLst/>
          </a:prstGeom>
          <a:solidFill>
            <a:srgbClr val="F490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</a:rPr>
              <a:t>rich in ACE2 receptors </a:t>
            </a:r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72DB6C-BCCF-4334-930D-5AA910CA7EE4}"/>
              </a:ext>
            </a:extLst>
          </p:cNvPr>
          <p:cNvSpPr/>
          <p:nvPr/>
        </p:nvSpPr>
        <p:spPr>
          <a:xfrm>
            <a:off x="9470085" y="5630363"/>
            <a:ext cx="2125566" cy="537872"/>
          </a:xfrm>
          <a:prstGeom prst="roundRect">
            <a:avLst/>
          </a:prstGeom>
          <a:solidFill>
            <a:srgbClr val="F490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</a:rPr>
              <a:t>red blood cell production </a:t>
            </a:r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788A13D-ACD5-4FD0-901D-30FBCA9AE58A}"/>
              </a:ext>
            </a:extLst>
          </p:cNvPr>
          <p:cNvSpPr/>
          <p:nvPr/>
        </p:nvSpPr>
        <p:spPr>
          <a:xfrm>
            <a:off x="5705278" y="5650839"/>
            <a:ext cx="1848722" cy="537872"/>
          </a:xfrm>
          <a:prstGeom prst="roundRect">
            <a:avLst/>
          </a:prstGeom>
          <a:solidFill>
            <a:srgbClr val="F490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</a:rPr>
              <a:t>Anemia</a:t>
            </a:r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DC29463-594F-4300-9950-FE0C56A74EA4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5029244" y="4636606"/>
            <a:ext cx="668482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CB2A279-E19D-469B-A375-68B81BFE630E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7546448" y="4591737"/>
            <a:ext cx="1719513" cy="448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2EE1125-E6CF-4089-910E-BCDEDF7E29E7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10486590" y="4860673"/>
            <a:ext cx="46278" cy="7696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A25E51F-7E72-4C11-AEBF-7746A79942AF}"/>
              </a:ext>
            </a:extLst>
          </p:cNvPr>
          <p:cNvCxnSpPr>
            <a:cxnSpLocks/>
            <a:stCxn id="24" idx="1"/>
            <a:endCxn id="25" idx="3"/>
          </p:cNvCxnSpPr>
          <p:nvPr/>
        </p:nvCxnSpPr>
        <p:spPr>
          <a:xfrm flipH="1">
            <a:off x="7554000" y="5899299"/>
            <a:ext cx="1916085" cy="2047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row: Down 50">
            <a:extLst>
              <a:ext uri="{FF2B5EF4-FFF2-40B4-BE49-F238E27FC236}">
                <a16:creationId xmlns:a16="http://schemas.microsoft.com/office/drawing/2014/main" id="{8C2381AF-2997-433F-87B8-C6D6CCB5F310}"/>
              </a:ext>
            </a:extLst>
          </p:cNvPr>
          <p:cNvSpPr/>
          <p:nvPr/>
        </p:nvSpPr>
        <p:spPr>
          <a:xfrm>
            <a:off x="11701670" y="5506133"/>
            <a:ext cx="344556" cy="77539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22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B485F80D-25C1-48AA-8A95-37E1E359ADAF}"/>
              </a:ext>
            </a:extLst>
          </p:cNvPr>
          <p:cNvSpPr/>
          <p:nvPr/>
        </p:nvSpPr>
        <p:spPr>
          <a:xfrm>
            <a:off x="11385132" y="6448109"/>
            <a:ext cx="727419" cy="351183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AEB83-F16C-46CE-B3F5-8E1C87D4A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6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Minus Sign 3">
            <a:extLst>
              <a:ext uri="{FF2B5EF4-FFF2-40B4-BE49-F238E27FC236}">
                <a16:creationId xmlns:a16="http://schemas.microsoft.com/office/drawing/2014/main" id="{08E8CA55-A42E-494F-9266-0B998815E13D}"/>
              </a:ext>
            </a:extLst>
          </p:cNvPr>
          <p:cNvSpPr/>
          <p:nvPr/>
        </p:nvSpPr>
        <p:spPr>
          <a:xfrm rot="18148405">
            <a:off x="4437318" y="431806"/>
            <a:ext cx="1922561" cy="93788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305E2C-72D4-458E-8A97-326E64A95A89}"/>
              </a:ext>
            </a:extLst>
          </p:cNvPr>
          <p:cNvCxnSpPr>
            <a:cxnSpLocks/>
          </p:cNvCxnSpPr>
          <p:nvPr/>
        </p:nvCxnSpPr>
        <p:spPr>
          <a:xfrm>
            <a:off x="-180088" y="1791226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F333CCB2-BD87-48DF-AB1A-D63C09669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807" y="1032576"/>
            <a:ext cx="1020416" cy="10888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4281C3-1660-4F4D-A5B8-11DF03791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38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B5CFE23-BC92-45F2-83EA-42B98B7A8922}"/>
              </a:ext>
            </a:extLst>
          </p:cNvPr>
          <p:cNvSpPr/>
          <p:nvPr/>
        </p:nvSpPr>
        <p:spPr>
          <a:xfrm>
            <a:off x="21189" y="3707595"/>
            <a:ext cx="2279374" cy="8989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Evidence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575461-DEFD-4555-91E1-D768E15820A6}"/>
              </a:ext>
            </a:extLst>
          </p:cNvPr>
          <p:cNvSpPr/>
          <p:nvPr/>
        </p:nvSpPr>
        <p:spPr>
          <a:xfrm>
            <a:off x="2918648" y="1963505"/>
            <a:ext cx="1166191" cy="71670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u="none" strike="noStrike" baseline="0" dirty="0">
                <a:solidFill>
                  <a:schemeClr val="accent4">
                    <a:lumMod val="50000"/>
                  </a:schemeClr>
                </a:solidFill>
              </a:rPr>
              <a:t>Sun et al 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1B2356-407E-4D51-878F-6C6D1751D16F}"/>
              </a:ext>
            </a:extLst>
          </p:cNvPr>
          <p:cNvSpPr/>
          <p:nvPr/>
        </p:nvSpPr>
        <p:spPr>
          <a:xfrm>
            <a:off x="4729454" y="1995693"/>
            <a:ext cx="2080591" cy="7167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Hb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changes 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3D79E4-7F6B-4D1F-BBC1-E0EA7C3E93FE}"/>
              </a:ext>
            </a:extLst>
          </p:cNvPr>
          <p:cNvSpPr/>
          <p:nvPr/>
        </p:nvSpPr>
        <p:spPr>
          <a:xfrm>
            <a:off x="7524378" y="1985760"/>
            <a:ext cx="1630017" cy="7166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i="0" u="none" strike="noStrike" baseline="0">
                <a:solidFill>
                  <a:srgbClr val="000000"/>
                </a:solidFill>
              </a:rPr>
              <a:t>COVID-19 group 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037D3F-8273-48D6-9F33-FAF7940E9473}"/>
              </a:ext>
            </a:extLst>
          </p:cNvPr>
          <p:cNvSpPr/>
          <p:nvPr/>
        </p:nvSpPr>
        <p:spPr>
          <a:xfrm>
            <a:off x="9868728" y="2005446"/>
            <a:ext cx="1630017" cy="7166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u="none" strike="noStrike" baseline="0">
                <a:solidFill>
                  <a:srgbClr val="000000"/>
                </a:solidFill>
              </a:rPr>
              <a:t>control group </a:t>
            </a:r>
            <a:endParaRPr lang="en-US"/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7CFC5DA2-9182-4A5D-B262-581A4341B683}"/>
              </a:ext>
            </a:extLst>
          </p:cNvPr>
          <p:cNvSpPr/>
          <p:nvPr/>
        </p:nvSpPr>
        <p:spPr>
          <a:xfrm rot="10955680">
            <a:off x="9373956" y="1918715"/>
            <a:ext cx="401353" cy="890156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E7C3FC-C58F-4699-9240-B21126379A64}"/>
              </a:ext>
            </a:extLst>
          </p:cNvPr>
          <p:cNvSpPr txBox="1"/>
          <p:nvPr/>
        </p:nvSpPr>
        <p:spPr>
          <a:xfrm>
            <a:off x="4137099" y="1593426"/>
            <a:ext cx="1061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9DDAD90-C0C3-418A-B65C-8D2E491BD5D3}"/>
              </a:ext>
            </a:extLst>
          </p:cNvPr>
          <p:cNvSpPr/>
          <p:nvPr/>
        </p:nvSpPr>
        <p:spPr>
          <a:xfrm>
            <a:off x="2872161" y="3315601"/>
            <a:ext cx="1310185" cy="574791"/>
          </a:xfrm>
          <a:prstGeom prst="roundRect">
            <a:avLst/>
          </a:prstGeom>
          <a:solidFill>
            <a:srgbClr val="E424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0" u="none" strike="noStrike" baseline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Henry </a:t>
            </a:r>
            <a:endParaRPr lang="en-US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2A59B5-6398-42A9-8800-FA87E7FD9AF9}"/>
              </a:ext>
            </a:extLst>
          </p:cNvPr>
          <p:cNvSpPr txBox="1"/>
          <p:nvPr/>
        </p:nvSpPr>
        <p:spPr>
          <a:xfrm>
            <a:off x="4190392" y="2868519"/>
            <a:ext cx="1061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6B690E-1E3C-4795-8E13-6A4F911D1133}"/>
              </a:ext>
            </a:extLst>
          </p:cNvPr>
          <p:cNvSpPr/>
          <p:nvPr/>
        </p:nvSpPr>
        <p:spPr>
          <a:xfrm>
            <a:off x="7524378" y="3349247"/>
            <a:ext cx="1630017" cy="716696"/>
          </a:xfrm>
          <a:prstGeom prst="rect">
            <a:avLst/>
          </a:prstGeom>
          <a:solidFill>
            <a:srgbClr val="EE8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B1869A-3446-4552-8D4B-7511A4A92392}"/>
              </a:ext>
            </a:extLst>
          </p:cNvPr>
          <p:cNvSpPr/>
          <p:nvPr/>
        </p:nvSpPr>
        <p:spPr>
          <a:xfrm>
            <a:off x="4663948" y="3366343"/>
            <a:ext cx="1630017" cy="716696"/>
          </a:xfrm>
          <a:prstGeom prst="rect">
            <a:avLst/>
          </a:prstGeom>
          <a:solidFill>
            <a:srgbClr val="EE8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Intensity of COVID-19</a:t>
            </a:r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D499A291-54B6-4927-99CF-2B22872A6EF1}"/>
              </a:ext>
            </a:extLst>
          </p:cNvPr>
          <p:cNvSpPr/>
          <p:nvPr/>
        </p:nvSpPr>
        <p:spPr>
          <a:xfrm>
            <a:off x="6293965" y="3226992"/>
            <a:ext cx="297904" cy="875815"/>
          </a:xfrm>
          <a:prstGeom prst="upArrow">
            <a:avLst/>
          </a:prstGeom>
          <a:solidFill>
            <a:srgbClr val="E424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6AF8F01D-9039-48FC-BDD9-FC26FBD4B8A3}"/>
              </a:ext>
            </a:extLst>
          </p:cNvPr>
          <p:cNvSpPr/>
          <p:nvPr/>
        </p:nvSpPr>
        <p:spPr>
          <a:xfrm>
            <a:off x="9188643" y="3315601"/>
            <a:ext cx="475413" cy="907411"/>
          </a:xfrm>
          <a:prstGeom prst="downArrow">
            <a:avLst/>
          </a:prstGeom>
          <a:solidFill>
            <a:srgbClr val="E424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43FD165-F770-4B34-89AA-2E0FA98A0779}"/>
              </a:ext>
            </a:extLst>
          </p:cNvPr>
          <p:cNvCxnSpPr>
            <a:endCxn id="21" idx="1"/>
          </p:cNvCxnSpPr>
          <p:nvPr/>
        </p:nvCxnSpPr>
        <p:spPr>
          <a:xfrm>
            <a:off x="6522513" y="3707595"/>
            <a:ext cx="1001865" cy="0"/>
          </a:xfrm>
          <a:prstGeom prst="straightConnector1">
            <a:avLst/>
          </a:prstGeom>
          <a:ln>
            <a:solidFill>
              <a:srgbClr val="E424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E6530E4-6775-4590-90CF-2AE14859669B}"/>
              </a:ext>
            </a:extLst>
          </p:cNvPr>
          <p:cNvSpPr/>
          <p:nvPr/>
        </p:nvSpPr>
        <p:spPr>
          <a:xfrm>
            <a:off x="2880207" y="4534489"/>
            <a:ext cx="1310185" cy="574791"/>
          </a:xfrm>
          <a:prstGeom prst="roundRect">
            <a:avLst/>
          </a:prstGeom>
          <a:solidFill>
            <a:srgbClr val="EC56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u="none" strike="noStrike" baseline="0">
                <a:solidFill>
                  <a:srgbClr val="000000"/>
                </a:solidFill>
              </a:rPr>
              <a:t>Cen et al </a:t>
            </a:r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7E338CA-130B-4CA6-95AA-B43BB11D7029}"/>
              </a:ext>
            </a:extLst>
          </p:cNvPr>
          <p:cNvSpPr/>
          <p:nvPr/>
        </p:nvSpPr>
        <p:spPr>
          <a:xfrm>
            <a:off x="4680321" y="4424291"/>
            <a:ext cx="1630017" cy="716696"/>
          </a:xfrm>
          <a:prstGeom prst="rect">
            <a:avLst/>
          </a:prstGeom>
          <a:solidFill>
            <a:srgbClr val="F8A6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A07D0F-86C3-4452-A855-92FFD225744A}"/>
              </a:ext>
            </a:extLst>
          </p:cNvPr>
          <p:cNvSpPr/>
          <p:nvPr/>
        </p:nvSpPr>
        <p:spPr>
          <a:xfrm>
            <a:off x="7024671" y="4443977"/>
            <a:ext cx="1630017" cy="716696"/>
          </a:xfrm>
          <a:prstGeom prst="rect">
            <a:avLst/>
          </a:prstGeom>
          <a:solidFill>
            <a:srgbClr val="F8A6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u="none" strike="noStrike" baseline="0">
                <a:solidFill>
                  <a:srgbClr val="000000"/>
                </a:solidFill>
              </a:rPr>
              <a:t>110g/L </a:t>
            </a:r>
            <a:endParaRPr lang="en-US"/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024C4339-A496-4346-8A76-B93C24B38CBF}"/>
              </a:ext>
            </a:extLst>
          </p:cNvPr>
          <p:cNvSpPr/>
          <p:nvPr/>
        </p:nvSpPr>
        <p:spPr>
          <a:xfrm rot="10955680">
            <a:off x="6529899" y="4357246"/>
            <a:ext cx="401353" cy="890156"/>
          </a:xfrm>
          <a:prstGeom prst="chevron">
            <a:avLst/>
          </a:prstGeom>
          <a:solidFill>
            <a:srgbClr val="EC56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1DE7D52E-BB3D-42D1-BF18-1B110E8B867A}"/>
              </a:ext>
            </a:extLst>
          </p:cNvPr>
          <p:cNvSpPr/>
          <p:nvPr/>
        </p:nvSpPr>
        <p:spPr>
          <a:xfrm rot="10800000">
            <a:off x="8810976" y="4330046"/>
            <a:ext cx="500817" cy="1196993"/>
          </a:xfrm>
          <a:prstGeom prst="leftBrace">
            <a:avLst>
              <a:gd name="adj1" fmla="val 16508"/>
              <a:gd name="adj2" fmla="val 50000"/>
            </a:avLst>
          </a:prstGeom>
          <a:ln>
            <a:solidFill>
              <a:srgbClr val="EC5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CF38A73-D722-446A-B83D-D074C26D2869}"/>
              </a:ext>
            </a:extLst>
          </p:cNvPr>
          <p:cNvSpPr/>
          <p:nvPr/>
        </p:nvSpPr>
        <p:spPr>
          <a:xfrm>
            <a:off x="9354013" y="4534489"/>
            <a:ext cx="1864447" cy="716694"/>
          </a:xfrm>
          <a:prstGeom prst="roundRect">
            <a:avLst/>
          </a:prstGeom>
          <a:solidFill>
            <a:srgbClr val="EC56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u="none" strike="noStrike" baseline="0">
                <a:solidFill>
                  <a:srgbClr val="000000"/>
                </a:solidFill>
              </a:rPr>
              <a:t>progression of COVID-19 </a:t>
            </a:r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218F11E-FF53-4417-BFF9-2A0D260B9C2F}"/>
              </a:ext>
            </a:extLst>
          </p:cNvPr>
          <p:cNvSpPr/>
          <p:nvPr/>
        </p:nvSpPr>
        <p:spPr>
          <a:xfrm>
            <a:off x="2846650" y="5753377"/>
            <a:ext cx="1310185" cy="57479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u="none" strike="noStrike" baseline="0" dirty="0" err="1">
                <a:solidFill>
                  <a:srgbClr val="000000"/>
                </a:solidFill>
              </a:rPr>
              <a:t>Lazarian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EA68F1-C4EA-4087-9548-E4D12F843823}"/>
              </a:ext>
            </a:extLst>
          </p:cNvPr>
          <p:cNvSpPr txBox="1"/>
          <p:nvPr/>
        </p:nvSpPr>
        <p:spPr>
          <a:xfrm>
            <a:off x="4149797" y="4011510"/>
            <a:ext cx="1061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200582-8B0E-43C2-8FE5-0CC7730ED86B}"/>
              </a:ext>
            </a:extLst>
          </p:cNvPr>
          <p:cNvSpPr txBox="1"/>
          <p:nvPr/>
        </p:nvSpPr>
        <p:spPr>
          <a:xfrm>
            <a:off x="4182346" y="5300262"/>
            <a:ext cx="10610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: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A62E4D2-C4C5-4D69-ABF0-F2B6F87CCBB5}"/>
              </a:ext>
            </a:extLst>
          </p:cNvPr>
          <p:cNvSpPr/>
          <p:nvPr/>
        </p:nvSpPr>
        <p:spPr>
          <a:xfrm>
            <a:off x="4680320" y="5712889"/>
            <a:ext cx="2080591" cy="716705"/>
          </a:xfrm>
          <a:prstGeom prst="roundRect">
            <a:avLst/>
          </a:prstGeom>
          <a:solidFill>
            <a:srgbClr val="97E9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u="none" strike="noStrike" baseline="0" dirty="0">
                <a:solidFill>
                  <a:srgbClr val="000000"/>
                </a:solidFill>
              </a:rPr>
              <a:t>7 cases of COVID-19 patients </a:t>
            </a:r>
            <a:endParaRPr lang="en-US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32293C1-6681-4E3E-8CA0-6AD66207F4AB}"/>
              </a:ext>
            </a:extLst>
          </p:cNvPr>
          <p:cNvSpPr/>
          <p:nvPr/>
        </p:nvSpPr>
        <p:spPr>
          <a:xfrm>
            <a:off x="7108052" y="5745295"/>
            <a:ext cx="2080591" cy="716705"/>
          </a:xfrm>
          <a:prstGeom prst="roundRect">
            <a:avLst/>
          </a:prstGeom>
          <a:solidFill>
            <a:srgbClr val="97E9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u="none" strike="noStrike" baseline="0">
                <a:solidFill>
                  <a:srgbClr val="000000"/>
                </a:solidFill>
              </a:rPr>
              <a:t>AIHA </a:t>
            </a:r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9B6A04A-1579-4312-9FB5-0B258BE729B1}"/>
              </a:ext>
            </a:extLst>
          </p:cNvPr>
          <p:cNvSpPr/>
          <p:nvPr/>
        </p:nvSpPr>
        <p:spPr>
          <a:xfrm>
            <a:off x="9354014" y="5787520"/>
            <a:ext cx="1468662" cy="836181"/>
          </a:xfrm>
          <a:prstGeom prst="ellipse">
            <a:avLst/>
          </a:prstGeom>
          <a:solidFill>
            <a:srgbClr val="97E9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u="none" strike="noStrike" baseline="0" dirty="0">
                <a:solidFill>
                  <a:srgbClr val="000000"/>
                </a:solidFill>
              </a:rPr>
              <a:t>Average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Hb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B1323F-8BD4-43C3-9607-B466851EAC26}"/>
              </a:ext>
            </a:extLst>
          </p:cNvPr>
          <p:cNvSpPr/>
          <p:nvPr/>
        </p:nvSpPr>
        <p:spPr>
          <a:xfrm>
            <a:off x="10980118" y="5828231"/>
            <a:ext cx="874841" cy="574791"/>
          </a:xfrm>
          <a:prstGeom prst="rect">
            <a:avLst/>
          </a:prstGeom>
          <a:solidFill>
            <a:srgbClr val="97E9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u="none" strike="noStrike" baseline="0">
                <a:solidFill>
                  <a:srgbClr val="000000"/>
                </a:solidFill>
              </a:rPr>
              <a:t>70g/L </a:t>
            </a:r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41B0AE2-2278-4188-8509-FB6CBCBCE59A}"/>
              </a:ext>
            </a:extLst>
          </p:cNvPr>
          <p:cNvCxnSpPr>
            <a:stCxn id="14" idx="3"/>
            <a:endCxn id="15" idx="1"/>
          </p:cNvCxnSpPr>
          <p:nvPr/>
        </p:nvCxnSpPr>
        <p:spPr>
          <a:xfrm flipV="1">
            <a:off x="6810045" y="2344108"/>
            <a:ext cx="714333" cy="9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1556E1E-A446-48DA-9AC3-1912BC86CEB9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6760911" y="6071242"/>
            <a:ext cx="347141" cy="3240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507D8A4-D07F-4BBA-8CC6-6ED93DA180D9}"/>
              </a:ext>
            </a:extLst>
          </p:cNvPr>
          <p:cNvCxnSpPr>
            <a:stCxn id="38" idx="3"/>
            <a:endCxn id="39" idx="2"/>
          </p:cNvCxnSpPr>
          <p:nvPr/>
        </p:nvCxnSpPr>
        <p:spPr>
          <a:xfrm>
            <a:off x="9188643" y="6103648"/>
            <a:ext cx="165371" cy="10196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09BD91D-3310-4414-99D7-A7F9D5FF8C6B}"/>
              </a:ext>
            </a:extLst>
          </p:cNvPr>
          <p:cNvCxnSpPr>
            <a:stCxn id="39" idx="6"/>
            <a:endCxn id="40" idx="1"/>
          </p:cNvCxnSpPr>
          <p:nvPr/>
        </p:nvCxnSpPr>
        <p:spPr>
          <a:xfrm flipV="1">
            <a:off x="10822676" y="6115627"/>
            <a:ext cx="157442" cy="8998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>
            <a:extLst>
              <a:ext uri="{FF2B5EF4-FFF2-40B4-BE49-F238E27FC236}">
                <a16:creationId xmlns:a16="http://schemas.microsoft.com/office/drawing/2014/main" id="{79FD22A7-DCBB-4FCA-A73B-05299B4DB11B}"/>
              </a:ext>
            </a:extLst>
          </p:cNvPr>
          <p:cNvSpPr/>
          <p:nvPr/>
        </p:nvSpPr>
        <p:spPr>
          <a:xfrm>
            <a:off x="2317687" y="1791226"/>
            <a:ext cx="528963" cy="4670773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43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B485F80D-25C1-48AA-8A95-37E1E359ADAF}"/>
              </a:ext>
            </a:extLst>
          </p:cNvPr>
          <p:cNvSpPr/>
          <p:nvPr/>
        </p:nvSpPr>
        <p:spPr>
          <a:xfrm>
            <a:off x="11318807" y="6506817"/>
            <a:ext cx="727419" cy="35118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AEB83-F16C-46CE-B3F5-8E1C87D4A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6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Minus Sign 3">
            <a:extLst>
              <a:ext uri="{FF2B5EF4-FFF2-40B4-BE49-F238E27FC236}">
                <a16:creationId xmlns:a16="http://schemas.microsoft.com/office/drawing/2014/main" id="{08E8CA55-A42E-494F-9266-0B998815E13D}"/>
              </a:ext>
            </a:extLst>
          </p:cNvPr>
          <p:cNvSpPr/>
          <p:nvPr/>
        </p:nvSpPr>
        <p:spPr>
          <a:xfrm rot="18148405">
            <a:off x="4437318" y="431806"/>
            <a:ext cx="1922561" cy="937887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305E2C-72D4-458E-8A97-326E64A95A89}"/>
              </a:ext>
            </a:extLst>
          </p:cNvPr>
          <p:cNvCxnSpPr>
            <a:cxnSpLocks/>
          </p:cNvCxnSpPr>
          <p:nvPr/>
        </p:nvCxnSpPr>
        <p:spPr>
          <a:xfrm>
            <a:off x="-180088" y="1791226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F333CCB2-BD87-48DF-AB1A-D63C09669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807" y="1032576"/>
            <a:ext cx="1020416" cy="10888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0B09FF-B41F-4CF2-835E-646B1B432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54" y="296217"/>
            <a:ext cx="2844057" cy="13878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12770C3-D800-41AD-A190-C938E5836BE4}"/>
              </a:ext>
            </a:extLst>
          </p:cNvPr>
          <p:cNvSpPr/>
          <p:nvPr/>
        </p:nvSpPr>
        <p:spPr>
          <a:xfrm>
            <a:off x="212035" y="2411896"/>
            <a:ext cx="1867681" cy="74211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  <a:latin typeface="Times New Roman PSMT"/>
              </a:rPr>
              <a:t>cancer patients </a:t>
            </a:r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2142A6-B9FC-40C8-B0A8-876EC1F48B24}"/>
              </a:ext>
            </a:extLst>
          </p:cNvPr>
          <p:cNvSpPr/>
          <p:nvPr/>
        </p:nvSpPr>
        <p:spPr>
          <a:xfrm>
            <a:off x="3698732" y="2141296"/>
            <a:ext cx="1867681" cy="1219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 PSMT"/>
              </a:rPr>
              <a:t>radiotherapy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 PSMT"/>
              </a:rPr>
              <a:t>and chemotherapy 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A9DBCD4-CFBD-42AB-B3B8-B90EEE661CB0}"/>
              </a:ext>
            </a:extLst>
          </p:cNvPr>
          <p:cNvSpPr/>
          <p:nvPr/>
        </p:nvSpPr>
        <p:spPr>
          <a:xfrm>
            <a:off x="7185430" y="2411896"/>
            <a:ext cx="1867681" cy="74211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  <a:latin typeface="Times New Roman PSMT"/>
              </a:rPr>
              <a:t>damage normal cells </a:t>
            </a:r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9B0DAA-8140-4C96-9FC2-02E16B484FD1}"/>
              </a:ext>
            </a:extLst>
          </p:cNvPr>
          <p:cNvSpPr/>
          <p:nvPr/>
        </p:nvSpPr>
        <p:spPr>
          <a:xfrm>
            <a:off x="10112284" y="2411896"/>
            <a:ext cx="1867681" cy="74211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  <a:latin typeface="Times New Roman PSMT"/>
              </a:rPr>
              <a:t>toxicity and side effects </a:t>
            </a:r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C59EC811-CE43-4119-8B98-FE39908395F7}"/>
              </a:ext>
            </a:extLst>
          </p:cNvPr>
          <p:cNvSpPr/>
          <p:nvPr/>
        </p:nvSpPr>
        <p:spPr>
          <a:xfrm rot="16200000">
            <a:off x="5674280" y="-2095458"/>
            <a:ext cx="337908" cy="11686469"/>
          </a:xfrm>
          <a:prstGeom prst="lef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FCA4CEEC-4911-46DC-BB41-3699143B8DDA}"/>
              </a:ext>
            </a:extLst>
          </p:cNvPr>
          <p:cNvSpPr/>
          <p:nvPr/>
        </p:nvSpPr>
        <p:spPr>
          <a:xfrm>
            <a:off x="6771861" y="3774682"/>
            <a:ext cx="556591" cy="1261144"/>
          </a:xfrm>
          <a:prstGeom prst="upArrow">
            <a:avLst/>
          </a:prstGeom>
          <a:solidFill>
            <a:srgbClr val="7CEF25"/>
          </a:solidFill>
          <a:ln>
            <a:solidFill>
              <a:srgbClr val="7CEF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4F15AC-6557-4E5B-8797-8D8351446D0A}"/>
              </a:ext>
            </a:extLst>
          </p:cNvPr>
          <p:cNvSpPr/>
          <p:nvPr/>
        </p:nvSpPr>
        <p:spPr>
          <a:xfrm>
            <a:off x="2634880" y="3929983"/>
            <a:ext cx="4136981" cy="1289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  <a:latin typeface="Times New Roman PSMT"/>
              </a:rPr>
              <a:t>more likely to be infected with COVID-19 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FEFB2D-9AAA-4F83-8F77-47720FD14ACF}"/>
              </a:ext>
            </a:extLst>
          </p:cNvPr>
          <p:cNvSpPr/>
          <p:nvPr/>
        </p:nvSpPr>
        <p:spPr>
          <a:xfrm>
            <a:off x="3332414" y="5704326"/>
            <a:ext cx="3313044" cy="718667"/>
          </a:xfrm>
          <a:prstGeom prst="rect">
            <a:avLst/>
          </a:prstGeom>
          <a:solidFill>
            <a:srgbClr val="7CEF25"/>
          </a:solidFill>
          <a:ln>
            <a:solidFill>
              <a:srgbClr val="7CEF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u="none" strike="noStrike" baseline="0">
                <a:solidFill>
                  <a:srgbClr val="000000"/>
                </a:solidFill>
                <a:latin typeface="Times New Roman PSMT"/>
              </a:rPr>
              <a:t>prognosis of cancer patients</a:t>
            </a:r>
            <a:endParaRPr lang="en-US" sz="2400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1CE06F99-1D6A-437D-8927-C74A3B4825EE}"/>
              </a:ext>
            </a:extLst>
          </p:cNvPr>
          <p:cNvSpPr/>
          <p:nvPr/>
        </p:nvSpPr>
        <p:spPr>
          <a:xfrm rot="16200000">
            <a:off x="4836536" y="4364799"/>
            <a:ext cx="304800" cy="1190508"/>
          </a:xfrm>
          <a:prstGeom prst="leftBrac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C542EE6-5A02-4AEA-A916-E1551855950F}"/>
              </a:ext>
            </a:extLst>
          </p:cNvPr>
          <p:cNvCxnSpPr>
            <a:stCxn id="16" idx="1"/>
            <a:endCxn id="15" idx="0"/>
          </p:cNvCxnSpPr>
          <p:nvPr/>
        </p:nvCxnSpPr>
        <p:spPr>
          <a:xfrm>
            <a:off x="4988936" y="5112453"/>
            <a:ext cx="0" cy="59187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1AE4703-4581-40FC-8E90-1C7D583CB0D5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2079716" y="2750896"/>
            <a:ext cx="1619016" cy="32059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F8552E-3C3D-4A6C-B9BD-CDA04C9B26C4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5566413" y="2750896"/>
            <a:ext cx="1619017" cy="32059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E1CAB6-BDAC-4C73-A605-E0F757D5E10C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9053111" y="2782955"/>
            <a:ext cx="1059173" cy="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625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B485F80D-25C1-48AA-8A95-37E1E359ADAF}"/>
              </a:ext>
            </a:extLst>
          </p:cNvPr>
          <p:cNvSpPr/>
          <p:nvPr/>
        </p:nvSpPr>
        <p:spPr>
          <a:xfrm>
            <a:off x="11572560" y="6507113"/>
            <a:ext cx="619440" cy="35118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AEB83-F16C-46CE-B3F5-8E1C87D4A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6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Minus Sign 3">
            <a:extLst>
              <a:ext uri="{FF2B5EF4-FFF2-40B4-BE49-F238E27FC236}">
                <a16:creationId xmlns:a16="http://schemas.microsoft.com/office/drawing/2014/main" id="{08E8CA55-A42E-494F-9266-0B998815E13D}"/>
              </a:ext>
            </a:extLst>
          </p:cNvPr>
          <p:cNvSpPr/>
          <p:nvPr/>
        </p:nvSpPr>
        <p:spPr>
          <a:xfrm rot="18148405">
            <a:off x="4437318" y="431806"/>
            <a:ext cx="1922561" cy="937887"/>
          </a:xfrm>
          <a:prstGeom prst="mathMin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305E2C-72D4-458E-8A97-326E64A95A89}"/>
              </a:ext>
            </a:extLst>
          </p:cNvPr>
          <p:cNvCxnSpPr>
            <a:cxnSpLocks/>
          </p:cNvCxnSpPr>
          <p:nvPr/>
        </p:nvCxnSpPr>
        <p:spPr>
          <a:xfrm>
            <a:off x="-180088" y="1791226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F333CCB2-BD87-48DF-AB1A-D63C09669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8807" y="1032576"/>
            <a:ext cx="1020416" cy="10888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D6694F-D54D-4163-9F34-AF43705A3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54" y="296217"/>
            <a:ext cx="2844057" cy="13878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6AA0DA2-5F66-4171-B133-DC6443485F16}"/>
              </a:ext>
            </a:extLst>
          </p:cNvPr>
          <p:cNvSpPr/>
          <p:nvPr/>
        </p:nvSpPr>
        <p:spPr>
          <a:xfrm>
            <a:off x="4214191" y="1842522"/>
            <a:ext cx="2727903" cy="102170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b="1" dirty="0"/>
              <a:t>Evidence</a:t>
            </a:r>
            <a:endParaRPr lang="fa-IR" sz="3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A33A0B-250C-4DBD-BC64-662ADB399C94}"/>
              </a:ext>
            </a:extLst>
          </p:cNvPr>
          <p:cNvSpPr/>
          <p:nvPr/>
        </p:nvSpPr>
        <p:spPr>
          <a:xfrm>
            <a:off x="1317917" y="2999309"/>
            <a:ext cx="2016224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0" i="0" u="none" strike="noStrike" baseline="0" dirty="0">
                <a:solidFill>
                  <a:srgbClr val="000000"/>
                </a:solidFill>
              </a:rPr>
              <a:t>Yang et al</a:t>
            </a:r>
            <a:endParaRPr lang="fa-I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F7E6CB-64D4-42BC-991E-6D1E173A1A3E}"/>
              </a:ext>
            </a:extLst>
          </p:cNvPr>
          <p:cNvSpPr/>
          <p:nvPr/>
        </p:nvSpPr>
        <p:spPr>
          <a:xfrm>
            <a:off x="145775" y="3916736"/>
            <a:ext cx="5104132" cy="27521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0C2A0B-FCBC-4EB6-AC56-39F9509851FC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2326029" y="2353373"/>
            <a:ext cx="1888162" cy="6459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14FB9B3-8C31-41E4-B640-6D03C0076548}"/>
              </a:ext>
            </a:extLst>
          </p:cNvPr>
          <p:cNvSpPr/>
          <p:nvPr/>
        </p:nvSpPr>
        <p:spPr>
          <a:xfrm>
            <a:off x="8426338" y="2554578"/>
            <a:ext cx="1692188" cy="61929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0" i="0" u="none" strike="noStrike" baseline="0" dirty="0">
                <a:solidFill>
                  <a:srgbClr val="000000"/>
                </a:solidFill>
              </a:rPr>
              <a:t>Kim et al </a:t>
            </a:r>
            <a:endParaRPr lang="fa-I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03F82F-2804-406A-9C95-E1615E436052}"/>
              </a:ext>
            </a:extLst>
          </p:cNvPr>
          <p:cNvSpPr/>
          <p:nvPr/>
        </p:nvSpPr>
        <p:spPr>
          <a:xfrm>
            <a:off x="6107980" y="3259752"/>
            <a:ext cx="5764696" cy="32752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DB524B-3D85-4A28-B931-7E10E50E37F5}"/>
              </a:ext>
            </a:extLst>
          </p:cNvPr>
          <p:cNvCxnSpPr>
            <a:cxnSpLocks/>
            <a:stCxn id="8" idx="6"/>
            <a:endCxn id="13" idx="0"/>
          </p:cNvCxnSpPr>
          <p:nvPr/>
        </p:nvCxnSpPr>
        <p:spPr>
          <a:xfrm>
            <a:off x="6942094" y="2353373"/>
            <a:ext cx="2330338" cy="2012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720F7089-AD21-4760-A075-640E6406B606}"/>
              </a:ext>
            </a:extLst>
          </p:cNvPr>
          <p:cNvSpPr/>
          <p:nvPr/>
        </p:nvSpPr>
        <p:spPr>
          <a:xfrm>
            <a:off x="198109" y="4047080"/>
            <a:ext cx="1881607" cy="14709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 COVID-19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Tumor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6C7737A-4337-42A9-BF02-DA18EE19537F}"/>
              </a:ext>
            </a:extLst>
          </p:cNvPr>
          <p:cNvSpPr/>
          <p:nvPr/>
        </p:nvSpPr>
        <p:spPr>
          <a:xfrm>
            <a:off x="3334141" y="4067688"/>
            <a:ext cx="1881606" cy="147099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COVID-19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_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Tumor</a:t>
            </a: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55529F1-08EE-46E8-9F0F-5EF90D640DD4}"/>
              </a:ext>
            </a:extLst>
          </p:cNvPr>
          <p:cNvSpPr/>
          <p:nvPr/>
        </p:nvSpPr>
        <p:spPr>
          <a:xfrm>
            <a:off x="2488048" y="4410384"/>
            <a:ext cx="538286" cy="890156"/>
          </a:xfrm>
          <a:prstGeom prst="chevr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C25CDEF1-810B-4E1B-8676-F7C3E6CAB7E8}"/>
              </a:ext>
            </a:extLst>
          </p:cNvPr>
          <p:cNvSpPr/>
          <p:nvPr/>
        </p:nvSpPr>
        <p:spPr>
          <a:xfrm rot="5400000">
            <a:off x="2577545" y="4445210"/>
            <a:ext cx="409367" cy="2498407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3E7569-54C7-4CA6-959A-2FCDA06D8E2D}"/>
              </a:ext>
            </a:extLst>
          </p:cNvPr>
          <p:cNvSpPr/>
          <p:nvPr/>
        </p:nvSpPr>
        <p:spPr>
          <a:xfrm>
            <a:off x="962595" y="5971901"/>
            <a:ext cx="3639266" cy="45091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mortality rate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B1855A-638C-4836-93CC-49419B41BB1C}"/>
              </a:ext>
            </a:extLst>
          </p:cNvPr>
          <p:cNvSpPr/>
          <p:nvPr/>
        </p:nvSpPr>
        <p:spPr>
          <a:xfrm>
            <a:off x="6310338" y="3429000"/>
            <a:ext cx="1959019" cy="9762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COVID-19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+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Tumor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9A3535-6B47-4CC8-8E14-8E13E97C7584}"/>
              </a:ext>
            </a:extLst>
          </p:cNvPr>
          <p:cNvSpPr/>
          <p:nvPr/>
        </p:nvSpPr>
        <p:spPr>
          <a:xfrm>
            <a:off x="8719930" y="3429001"/>
            <a:ext cx="1959018" cy="9762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COVID-19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_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Tumor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3FF60F-86EC-4F56-8A7D-ADDC7589489A}"/>
              </a:ext>
            </a:extLst>
          </p:cNvPr>
          <p:cNvSpPr/>
          <p:nvPr/>
        </p:nvSpPr>
        <p:spPr>
          <a:xfrm>
            <a:off x="10678948" y="4596035"/>
            <a:ext cx="986613" cy="73946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WBC</a:t>
            </a:r>
          </a:p>
          <a:p>
            <a:pPr algn="ctr"/>
            <a:r>
              <a:rPr lang="en-US" dirty="0"/>
              <a:t>LYM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9C34D6-03D9-4562-A63E-8FF0108101C6}"/>
              </a:ext>
            </a:extLst>
          </p:cNvPr>
          <p:cNvSpPr/>
          <p:nvPr/>
        </p:nvSpPr>
        <p:spPr>
          <a:xfrm>
            <a:off x="10751835" y="5350062"/>
            <a:ext cx="843817" cy="59739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PLT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48F3977-A83A-4F61-B13B-7BD31779054A}"/>
              </a:ext>
            </a:extLst>
          </p:cNvPr>
          <p:cNvSpPr/>
          <p:nvPr/>
        </p:nvSpPr>
        <p:spPr>
          <a:xfrm>
            <a:off x="10257183" y="5981992"/>
            <a:ext cx="1603513" cy="57935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Mortality</a:t>
            </a: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3F9F621F-0825-4D18-A7C7-83DC5B70D110}"/>
              </a:ext>
            </a:extLst>
          </p:cNvPr>
          <p:cNvSpPr/>
          <p:nvPr/>
        </p:nvSpPr>
        <p:spPr>
          <a:xfrm rot="213469">
            <a:off x="8353035" y="6031851"/>
            <a:ext cx="464438" cy="50571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C1BD3374-465F-4EFE-B77D-F0AE41AD0745}"/>
              </a:ext>
            </a:extLst>
          </p:cNvPr>
          <p:cNvSpPr/>
          <p:nvPr/>
        </p:nvSpPr>
        <p:spPr>
          <a:xfrm rot="224451">
            <a:off x="8334375" y="5295865"/>
            <a:ext cx="385886" cy="65816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9A5A9212-0822-4753-850E-16E8E8C150C6}"/>
              </a:ext>
            </a:extLst>
          </p:cNvPr>
          <p:cNvSpPr/>
          <p:nvPr/>
        </p:nvSpPr>
        <p:spPr>
          <a:xfrm>
            <a:off x="8282609" y="4562784"/>
            <a:ext cx="489418" cy="669179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377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B485F80D-25C1-48AA-8A95-37E1E359ADAF}"/>
              </a:ext>
            </a:extLst>
          </p:cNvPr>
          <p:cNvSpPr/>
          <p:nvPr/>
        </p:nvSpPr>
        <p:spPr>
          <a:xfrm>
            <a:off x="11318807" y="6506817"/>
            <a:ext cx="727419" cy="35118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4E5D13-82C8-4E9C-A1C9-F868A0E25C7E}"/>
              </a:ext>
            </a:extLst>
          </p:cNvPr>
          <p:cNvCxnSpPr>
            <a:cxnSpLocks/>
          </p:cNvCxnSpPr>
          <p:nvPr/>
        </p:nvCxnSpPr>
        <p:spPr>
          <a:xfrm>
            <a:off x="-180088" y="1791226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983EBDF-F445-4AB4-88A4-67E6C146C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807" y="1032576"/>
            <a:ext cx="1020416" cy="10888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079B281-D52A-48D0-97CB-D0616B762800}"/>
              </a:ext>
            </a:extLst>
          </p:cNvPr>
          <p:cNvSpPr/>
          <p:nvPr/>
        </p:nvSpPr>
        <p:spPr>
          <a:xfrm>
            <a:off x="3959221" y="106015"/>
            <a:ext cx="3220278" cy="147099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89BE06-855C-451C-859E-322CCAA4F4E3}"/>
              </a:ext>
            </a:extLst>
          </p:cNvPr>
          <p:cNvSpPr/>
          <p:nvPr/>
        </p:nvSpPr>
        <p:spPr>
          <a:xfrm>
            <a:off x="145774" y="2224970"/>
            <a:ext cx="1736036" cy="688017"/>
          </a:xfrm>
          <a:prstGeom prst="rect">
            <a:avLst/>
          </a:prstGeom>
          <a:solidFill>
            <a:srgbClr val="A2D4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SARS-COV-2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846A5F-7EDD-4748-90FC-0BDA07FCF898}"/>
              </a:ext>
            </a:extLst>
          </p:cNvPr>
          <p:cNvSpPr/>
          <p:nvPr/>
        </p:nvSpPr>
        <p:spPr>
          <a:xfrm>
            <a:off x="2833648" y="1961020"/>
            <a:ext cx="2658855" cy="1295975"/>
          </a:xfrm>
          <a:prstGeom prst="rect">
            <a:avLst/>
          </a:prstGeom>
          <a:solidFill>
            <a:srgbClr val="2DA1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0" i="0" u="none" strike="noStrike" baseline="0" dirty="0">
                <a:solidFill>
                  <a:schemeClr val="tx1"/>
                </a:solidFill>
              </a:rPr>
              <a:t>Abnormality in hematological parameters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E0793D-7114-4272-8008-EC0515D0B21F}"/>
              </a:ext>
            </a:extLst>
          </p:cNvPr>
          <p:cNvSpPr/>
          <p:nvPr/>
        </p:nvSpPr>
        <p:spPr>
          <a:xfrm>
            <a:off x="9504530" y="4884445"/>
            <a:ext cx="1640548" cy="688017"/>
          </a:xfrm>
          <a:prstGeom prst="rect">
            <a:avLst/>
          </a:prstGeom>
          <a:solidFill>
            <a:srgbClr val="2DA1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early clues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573307-0397-4222-BBCF-24D9948A5387}"/>
              </a:ext>
            </a:extLst>
          </p:cNvPr>
          <p:cNvSpPr/>
          <p:nvPr/>
        </p:nvSpPr>
        <p:spPr>
          <a:xfrm>
            <a:off x="6350646" y="5479777"/>
            <a:ext cx="1736036" cy="688017"/>
          </a:xfrm>
          <a:prstGeom prst="rect">
            <a:avLst/>
          </a:prstGeom>
          <a:solidFill>
            <a:srgbClr val="A2D4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Treatment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02231D-BD09-4E34-BB33-641DD334CD87}"/>
              </a:ext>
            </a:extLst>
          </p:cNvPr>
          <p:cNvSpPr/>
          <p:nvPr/>
        </p:nvSpPr>
        <p:spPr>
          <a:xfrm>
            <a:off x="6350647" y="4272191"/>
            <a:ext cx="1736036" cy="688017"/>
          </a:xfrm>
          <a:prstGeom prst="rect">
            <a:avLst/>
          </a:prstGeom>
          <a:solidFill>
            <a:srgbClr val="A2D4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Diagnosis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C4000-C17E-4538-9959-0B1A49558A88}"/>
              </a:ext>
            </a:extLst>
          </p:cNvPr>
          <p:cNvSpPr/>
          <p:nvPr/>
        </p:nvSpPr>
        <p:spPr>
          <a:xfrm>
            <a:off x="6426712" y="2107104"/>
            <a:ext cx="2422183" cy="1003806"/>
          </a:xfrm>
          <a:prstGeom prst="rect">
            <a:avLst/>
          </a:prstGeom>
          <a:solidFill>
            <a:srgbClr val="A2D4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Differences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In adult and children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37596E-4C6C-4407-A03B-18C24CBE7FC4}"/>
              </a:ext>
            </a:extLst>
          </p:cNvPr>
          <p:cNvSpPr/>
          <p:nvPr/>
        </p:nvSpPr>
        <p:spPr>
          <a:xfrm>
            <a:off x="3462989" y="4966837"/>
            <a:ext cx="1640548" cy="688017"/>
          </a:xfrm>
          <a:prstGeom prst="rect">
            <a:avLst/>
          </a:prstGeom>
          <a:solidFill>
            <a:srgbClr val="2DA1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COVID-19</a:t>
            </a:r>
          </a:p>
        </p:txBody>
      </p:sp>
      <p:sp>
        <p:nvSpPr>
          <p:cNvPr id="14" name="Double Brace 13">
            <a:extLst>
              <a:ext uri="{FF2B5EF4-FFF2-40B4-BE49-F238E27FC236}">
                <a16:creationId xmlns:a16="http://schemas.microsoft.com/office/drawing/2014/main" id="{84B6C1B4-ADD8-4636-8535-7F0225454E14}"/>
              </a:ext>
            </a:extLst>
          </p:cNvPr>
          <p:cNvSpPr/>
          <p:nvPr/>
        </p:nvSpPr>
        <p:spPr>
          <a:xfrm>
            <a:off x="5907290" y="4155685"/>
            <a:ext cx="2544418" cy="2234623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3D104D-C39F-46F3-B37A-372C49EC1004}"/>
              </a:ext>
            </a:extLst>
          </p:cNvPr>
          <p:cNvCxnSpPr>
            <a:cxnSpLocks/>
            <a:stCxn id="14" idx="1"/>
            <a:endCxn id="13" idx="3"/>
          </p:cNvCxnSpPr>
          <p:nvPr/>
        </p:nvCxnSpPr>
        <p:spPr>
          <a:xfrm flipH="1">
            <a:off x="5103537" y="5272997"/>
            <a:ext cx="803753" cy="37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0F9BBB-53B7-4A0D-BBAC-02E7B2BA8264}"/>
              </a:ext>
            </a:extLst>
          </p:cNvPr>
          <p:cNvCxnSpPr>
            <a:cxnSpLocks/>
            <a:stCxn id="9" idx="1"/>
            <a:endCxn id="14" idx="3"/>
          </p:cNvCxnSpPr>
          <p:nvPr/>
        </p:nvCxnSpPr>
        <p:spPr>
          <a:xfrm flipH="1">
            <a:off x="8451708" y="5228454"/>
            <a:ext cx="1052822" cy="44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09292F3B-07E8-4274-997C-11AB93DFDE31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8848895" y="2609007"/>
            <a:ext cx="1461296" cy="22754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9A9AF1-F304-4B53-ADD0-57050FA0588F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 flipV="1">
            <a:off x="5492503" y="2609007"/>
            <a:ext cx="93420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B91AAEF-FF4E-4E70-95F4-F3F625F1D02A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881810" y="2568979"/>
            <a:ext cx="951838" cy="40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872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F81FE7-20EA-4514-8326-C58EDA2DE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86" y="-102705"/>
            <a:ext cx="12557172" cy="70634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29626E-7D39-4123-8527-14D1C1CB33B0}"/>
              </a:ext>
            </a:extLst>
          </p:cNvPr>
          <p:cNvSpPr txBox="1"/>
          <p:nvPr/>
        </p:nvSpPr>
        <p:spPr>
          <a:xfrm>
            <a:off x="0" y="3865"/>
            <a:ext cx="10532533" cy="70788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Thanks a million for your attention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E9F8FE-8003-4C7E-8037-FCDE5B7C04D5}"/>
              </a:ext>
            </a:extLst>
          </p:cNvPr>
          <p:cNvSpPr/>
          <p:nvPr/>
        </p:nvSpPr>
        <p:spPr>
          <a:xfrm>
            <a:off x="3008244" y="801755"/>
            <a:ext cx="4015410" cy="7288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Have a good day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6546DB-C72E-4396-8A5D-596D27DE77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" t="4718" r="5168" b="6218"/>
          <a:stretch/>
        </p:blipFill>
        <p:spPr>
          <a:xfrm>
            <a:off x="7108804" y="801754"/>
            <a:ext cx="735571" cy="7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0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8A1EC86-033A-4D9A-BFDB-4DC771D994DC}"/>
              </a:ext>
            </a:extLst>
          </p:cNvPr>
          <p:cNvSpPr/>
          <p:nvPr/>
        </p:nvSpPr>
        <p:spPr>
          <a:xfrm>
            <a:off x="907359" y="172277"/>
            <a:ext cx="9336156" cy="9939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fontAlgn="base"/>
            <a:r>
              <a:rPr lang="en-US" sz="4000" i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roid Serif"/>
              </a:rPr>
              <a:t>SARS-CoV-2 And COVID-19: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42A2E-E2AE-4116-A1F5-899D348D5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166" y="3374749"/>
            <a:ext cx="4286250" cy="238125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30B0A3-A0C2-4745-ADD9-1EFC52764B37}"/>
              </a:ext>
            </a:extLst>
          </p:cNvPr>
          <p:cNvSpPr/>
          <p:nvPr/>
        </p:nvSpPr>
        <p:spPr>
          <a:xfrm>
            <a:off x="3420717" y="2254941"/>
            <a:ext cx="4625009" cy="9939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1800" b="1" i="0" dirty="0">
                <a:solidFill>
                  <a:srgbClr val="000000"/>
                </a:solidFill>
                <a:effectLst/>
                <a:latin typeface="Droid Serif"/>
              </a:rPr>
              <a:t>What's The Difference?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FE3DF155-9A8B-4A24-A1A3-C8E23F81B47F}"/>
              </a:ext>
            </a:extLst>
          </p:cNvPr>
          <p:cNvSpPr/>
          <p:nvPr/>
        </p:nvSpPr>
        <p:spPr>
          <a:xfrm>
            <a:off x="415993" y="1924878"/>
            <a:ext cx="1669774" cy="768626"/>
          </a:xfrm>
          <a:prstGeom prst="flowChartAlternateProcess">
            <a:avLst/>
          </a:prstGeom>
          <a:solidFill>
            <a:srgbClr val="DFE4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rgbClr val="222222"/>
                </a:solidFill>
                <a:effectLst/>
                <a:latin typeface="PT Sans" panose="020B0503020203020204" pitchFamily="34" charset="0"/>
              </a:rPr>
              <a:t>S</a:t>
            </a:r>
            <a:r>
              <a:rPr lang="en-US" sz="2000" b="1" i="0" dirty="0">
                <a:solidFill>
                  <a:srgbClr val="222222"/>
                </a:solidFill>
                <a:effectLst/>
                <a:latin typeface="PT Sans" panose="020B0503020203020204" pitchFamily="34" charset="0"/>
              </a:rPr>
              <a:t>evere</a:t>
            </a:r>
            <a:endParaRPr lang="en-US" sz="2000" b="1" dirty="0"/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93C8BB5C-2CBC-4DFA-BFCE-47033B91A72C}"/>
              </a:ext>
            </a:extLst>
          </p:cNvPr>
          <p:cNvSpPr/>
          <p:nvPr/>
        </p:nvSpPr>
        <p:spPr>
          <a:xfrm>
            <a:off x="415993" y="2884419"/>
            <a:ext cx="1669774" cy="768626"/>
          </a:xfrm>
          <a:prstGeom prst="flowChartAlternateProcess">
            <a:avLst/>
          </a:prstGeom>
          <a:solidFill>
            <a:srgbClr val="DFE4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222222"/>
                </a:solidFill>
                <a:effectLst/>
                <a:latin typeface="PT Sans" panose="020B0503020203020204" pitchFamily="34" charset="0"/>
              </a:rPr>
              <a:t>A</a:t>
            </a:r>
            <a:r>
              <a:rPr lang="en-US" sz="2400" b="1" i="0" dirty="0">
                <a:solidFill>
                  <a:srgbClr val="222222"/>
                </a:solidFill>
                <a:effectLst/>
                <a:latin typeface="PT Sans" panose="020B0503020203020204" pitchFamily="34" charset="0"/>
              </a:rPr>
              <a:t>cute</a:t>
            </a:r>
            <a:endParaRPr lang="en-US" sz="2000" b="1" dirty="0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5FFD5B85-69C1-4870-B302-76BCBD58477D}"/>
              </a:ext>
            </a:extLst>
          </p:cNvPr>
          <p:cNvSpPr/>
          <p:nvPr/>
        </p:nvSpPr>
        <p:spPr>
          <a:xfrm>
            <a:off x="415993" y="3796748"/>
            <a:ext cx="1669774" cy="768626"/>
          </a:xfrm>
          <a:prstGeom prst="flowChartAlternateProcess">
            <a:avLst/>
          </a:prstGeom>
          <a:solidFill>
            <a:srgbClr val="DFE4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222222"/>
                </a:solidFill>
                <a:effectLst/>
                <a:latin typeface="PT Sans" panose="020B0503020203020204" pitchFamily="34" charset="0"/>
              </a:rPr>
              <a:t>R</a:t>
            </a:r>
            <a:r>
              <a:rPr lang="en-US" sz="2000" b="1" i="0" dirty="0">
                <a:solidFill>
                  <a:srgbClr val="222222"/>
                </a:solidFill>
                <a:effectLst/>
                <a:latin typeface="PT Sans" panose="020B0503020203020204" pitchFamily="34" charset="0"/>
              </a:rPr>
              <a:t>espiratory</a:t>
            </a:r>
            <a:endParaRPr lang="en-US" sz="2000" b="1" dirty="0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77BA53B2-77E3-4578-99A7-19D5183F2FED}"/>
              </a:ext>
            </a:extLst>
          </p:cNvPr>
          <p:cNvSpPr/>
          <p:nvPr/>
        </p:nvSpPr>
        <p:spPr>
          <a:xfrm>
            <a:off x="9621078" y="5135209"/>
            <a:ext cx="1669774" cy="768626"/>
          </a:xfrm>
          <a:prstGeom prst="flowChartAlternateProcess">
            <a:avLst/>
          </a:prstGeom>
          <a:solidFill>
            <a:srgbClr val="EBE2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0B6ACAA7-A8A5-456C-B969-D744AFDF242C}"/>
              </a:ext>
            </a:extLst>
          </p:cNvPr>
          <p:cNvSpPr/>
          <p:nvPr/>
        </p:nvSpPr>
        <p:spPr>
          <a:xfrm>
            <a:off x="9621078" y="4089948"/>
            <a:ext cx="1669774" cy="768626"/>
          </a:xfrm>
          <a:prstGeom prst="flowChartAlternateProcess">
            <a:avLst/>
          </a:prstGeom>
          <a:solidFill>
            <a:srgbClr val="EBE2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D</a:t>
            </a:r>
            <a:r>
              <a:rPr lang="en-US" sz="2400" b="1" dirty="0">
                <a:solidFill>
                  <a:schemeClr val="tx1"/>
                </a:solidFill>
              </a:rPr>
              <a:t>isease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FF6653DD-F12A-4F41-8D9C-BD778686D966}"/>
              </a:ext>
            </a:extLst>
          </p:cNvPr>
          <p:cNvSpPr/>
          <p:nvPr/>
        </p:nvSpPr>
        <p:spPr>
          <a:xfrm>
            <a:off x="9621078" y="3044687"/>
            <a:ext cx="1669774" cy="768626"/>
          </a:xfrm>
          <a:prstGeom prst="flowChartAlternateProcess">
            <a:avLst/>
          </a:prstGeom>
          <a:solidFill>
            <a:srgbClr val="EBE2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V</a:t>
            </a:r>
            <a:r>
              <a:rPr lang="en-US" sz="2400" b="1" dirty="0">
                <a:solidFill>
                  <a:schemeClr val="tx1"/>
                </a:solidFill>
              </a:rPr>
              <a:t>irus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5A2AFDAA-FE20-453A-AB99-AE0E09C447B6}"/>
              </a:ext>
            </a:extLst>
          </p:cNvPr>
          <p:cNvSpPr/>
          <p:nvPr/>
        </p:nvSpPr>
        <p:spPr>
          <a:xfrm>
            <a:off x="9587947" y="2060713"/>
            <a:ext cx="1669774" cy="768626"/>
          </a:xfrm>
          <a:prstGeom prst="flowChartAlternateProcess">
            <a:avLst/>
          </a:prstGeom>
          <a:solidFill>
            <a:srgbClr val="EBE2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  <a:latin typeface="PT Sans" panose="020B0604020202020204" pitchFamily="34" charset="0"/>
              </a:rPr>
              <a:t>C</a:t>
            </a:r>
            <a:r>
              <a:rPr lang="en-US" sz="2400" b="1" i="0" dirty="0">
                <a:solidFill>
                  <a:schemeClr val="tx1"/>
                </a:solidFill>
                <a:effectLst/>
                <a:latin typeface="PT Sans" panose="020B0604020202020204" pitchFamily="34" charset="0"/>
              </a:rPr>
              <a:t>orona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7FD30EA0-2813-4049-BF37-447F3C3F421B}"/>
              </a:ext>
            </a:extLst>
          </p:cNvPr>
          <p:cNvSpPr/>
          <p:nvPr/>
        </p:nvSpPr>
        <p:spPr>
          <a:xfrm>
            <a:off x="415993" y="4782794"/>
            <a:ext cx="1669774" cy="768626"/>
          </a:xfrm>
          <a:prstGeom prst="flowChartAlternateProcess">
            <a:avLst/>
          </a:prstGeom>
          <a:solidFill>
            <a:srgbClr val="DFE4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0" dirty="0">
                <a:solidFill>
                  <a:srgbClr val="222222"/>
                </a:solidFill>
                <a:effectLst/>
                <a:latin typeface="PT Sans" panose="020B0503020203020204" pitchFamily="34" charset="0"/>
              </a:rPr>
              <a:t>S</a:t>
            </a:r>
            <a:r>
              <a:rPr lang="en-US" sz="2000" b="1" i="0" dirty="0">
                <a:solidFill>
                  <a:srgbClr val="222222"/>
                </a:solidFill>
                <a:effectLst/>
                <a:latin typeface="PT Sans" panose="020B0503020203020204" pitchFamily="34" charset="0"/>
              </a:rPr>
              <a:t>yndrome</a:t>
            </a:r>
            <a:endParaRPr lang="en-US" sz="2000" b="1" dirty="0"/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716B21E8-294F-464E-AA4F-FD87B595F77F}"/>
              </a:ext>
            </a:extLst>
          </p:cNvPr>
          <p:cNvSpPr/>
          <p:nvPr/>
        </p:nvSpPr>
        <p:spPr>
          <a:xfrm>
            <a:off x="415993" y="5695123"/>
            <a:ext cx="1969398" cy="768626"/>
          </a:xfrm>
          <a:prstGeom prst="flowChartAlternateProcess">
            <a:avLst/>
          </a:prstGeom>
          <a:solidFill>
            <a:srgbClr val="DFE4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2800" b="1" i="0" dirty="0" err="1">
                <a:solidFill>
                  <a:srgbClr val="222222"/>
                </a:solidFill>
                <a:effectLst/>
                <a:latin typeface="PT Sans" panose="020B0503020203020204" pitchFamily="34" charset="0"/>
              </a:rPr>
              <a:t>C</a:t>
            </a:r>
            <a:r>
              <a:rPr lang="en-US" sz="3200" b="1" i="0" dirty="0" err="1">
                <a:solidFill>
                  <a:srgbClr val="222222"/>
                </a:solidFill>
                <a:effectLst/>
                <a:latin typeface="PT Sans" panose="020B0503020203020204" pitchFamily="34" charset="0"/>
              </a:rPr>
              <a:t>o</a:t>
            </a:r>
            <a:r>
              <a:rPr lang="en-US" b="1" i="0" dirty="0" err="1">
                <a:solidFill>
                  <a:srgbClr val="222222"/>
                </a:solidFill>
                <a:effectLst/>
                <a:latin typeface="PT Sans" panose="020B0503020203020204" pitchFamily="34" charset="0"/>
              </a:rPr>
              <a:t>rona</a:t>
            </a:r>
            <a:r>
              <a:rPr lang="en-US" sz="3200" b="1" i="0" dirty="0" err="1">
                <a:solidFill>
                  <a:srgbClr val="222222"/>
                </a:solidFill>
                <a:effectLst/>
                <a:latin typeface="PT Sans" panose="020B0503020203020204" pitchFamily="34" charset="0"/>
              </a:rPr>
              <a:t>V</a:t>
            </a:r>
            <a:r>
              <a:rPr lang="en-US" b="1" i="0" dirty="0" err="1">
                <a:solidFill>
                  <a:srgbClr val="222222"/>
                </a:solidFill>
                <a:effectLst/>
                <a:latin typeface="PT Sans" panose="020B0503020203020204" pitchFamily="34" charset="0"/>
              </a:rPr>
              <a:t>irus</a:t>
            </a:r>
            <a:r>
              <a:rPr lang="en-US" b="1" i="0" dirty="0">
                <a:solidFill>
                  <a:srgbClr val="222222"/>
                </a:solidFill>
                <a:effectLst/>
                <a:latin typeface="PT Sans" panose="020B0503020203020204" pitchFamily="34" charset="0"/>
              </a:rPr>
              <a:t> 2</a:t>
            </a:r>
            <a:endParaRPr lang="en-US" b="1" i="0" dirty="0">
              <a:solidFill>
                <a:srgbClr val="000000"/>
              </a:solidFill>
              <a:effectLst/>
              <a:latin typeface="Droid Serif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1A83EB-507C-4FC8-9156-70D1D5FA0781}"/>
              </a:ext>
            </a:extLst>
          </p:cNvPr>
          <p:cNvSpPr/>
          <p:nvPr/>
        </p:nvSpPr>
        <p:spPr>
          <a:xfrm>
            <a:off x="11590476" y="6463749"/>
            <a:ext cx="477078" cy="3942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D5DAE2-36C6-4EF0-803D-EFBF73346838}"/>
              </a:ext>
            </a:extLst>
          </p:cNvPr>
          <p:cNvCxnSpPr>
            <a:cxnSpLocks/>
          </p:cNvCxnSpPr>
          <p:nvPr/>
        </p:nvCxnSpPr>
        <p:spPr>
          <a:xfrm>
            <a:off x="92765" y="1355033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148F21EB-AB7A-41D1-BA2E-78631CE24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261" y="319200"/>
            <a:ext cx="1730592" cy="1353886"/>
          </a:xfrm>
          <a:prstGeom prst="rect">
            <a:avLst/>
          </a:prstGeo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D72293E8-BD61-47A2-BC40-50407F25D9F0}"/>
              </a:ext>
            </a:extLst>
          </p:cNvPr>
          <p:cNvSpPr/>
          <p:nvPr/>
        </p:nvSpPr>
        <p:spPr>
          <a:xfrm>
            <a:off x="8653670" y="1924878"/>
            <a:ext cx="596347" cy="4316889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125CE7B2-E976-497F-89C5-31D5E4AC6565}"/>
              </a:ext>
            </a:extLst>
          </p:cNvPr>
          <p:cNvSpPr/>
          <p:nvPr/>
        </p:nvSpPr>
        <p:spPr>
          <a:xfrm rot="10800000">
            <a:off x="2641114" y="1815548"/>
            <a:ext cx="477079" cy="4756282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9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FEC229D-E806-47B9-9CC3-44136ECA72A3}"/>
              </a:ext>
            </a:extLst>
          </p:cNvPr>
          <p:cNvSpPr/>
          <p:nvPr/>
        </p:nvSpPr>
        <p:spPr>
          <a:xfrm>
            <a:off x="11590476" y="6463749"/>
            <a:ext cx="477078" cy="3942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36842A-2C93-462B-912A-BE5B2502D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65" y="1629390"/>
            <a:ext cx="8216347" cy="39762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32CDE8-475E-4158-902D-6E744CBD2DC8}"/>
              </a:ext>
            </a:extLst>
          </p:cNvPr>
          <p:cNvSpPr/>
          <p:nvPr/>
        </p:nvSpPr>
        <p:spPr>
          <a:xfrm>
            <a:off x="245166" y="4379844"/>
            <a:ext cx="10946295" cy="1464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CD240C96-183E-4125-A266-2763913009C9}"/>
              </a:ext>
            </a:extLst>
          </p:cNvPr>
          <p:cNvSpPr/>
          <p:nvPr/>
        </p:nvSpPr>
        <p:spPr>
          <a:xfrm>
            <a:off x="1497496" y="4558748"/>
            <a:ext cx="2425147" cy="795130"/>
          </a:xfrm>
          <a:prstGeom prst="flowChartAlternateProcess">
            <a:avLst/>
          </a:prstGeom>
          <a:solidFill>
            <a:srgbClr val="D1DD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Replication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D3C0FBF9-589A-4C2F-A176-65EAD701A67C}"/>
              </a:ext>
            </a:extLst>
          </p:cNvPr>
          <p:cNvSpPr/>
          <p:nvPr/>
        </p:nvSpPr>
        <p:spPr>
          <a:xfrm>
            <a:off x="4393096" y="4558748"/>
            <a:ext cx="2425147" cy="795130"/>
          </a:xfrm>
          <a:prstGeom prst="flowChartAlternateProcess">
            <a:avLst/>
          </a:prstGeom>
          <a:solidFill>
            <a:srgbClr val="CDD4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Respiratory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C2094928-A572-4B2F-A292-21BBA6A35E52}"/>
              </a:ext>
            </a:extLst>
          </p:cNvPr>
          <p:cNvSpPr/>
          <p:nvPr/>
        </p:nvSpPr>
        <p:spPr>
          <a:xfrm>
            <a:off x="7129669" y="4532244"/>
            <a:ext cx="2425147" cy="795130"/>
          </a:xfrm>
          <a:prstGeom prst="flowChartAlternateProcess">
            <a:avLst/>
          </a:prstGeom>
          <a:solidFill>
            <a:srgbClr val="F6ED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Cytokine storm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A8F73F-66A5-4856-8D58-02D5B5C2730E}"/>
              </a:ext>
            </a:extLst>
          </p:cNvPr>
          <p:cNvCxnSpPr/>
          <p:nvPr/>
        </p:nvCxnSpPr>
        <p:spPr>
          <a:xfrm>
            <a:off x="1497496" y="5605669"/>
            <a:ext cx="3922643" cy="0"/>
          </a:xfrm>
          <a:prstGeom prst="straightConnector1">
            <a:avLst/>
          </a:prstGeom>
          <a:ln>
            <a:solidFill>
              <a:srgbClr val="CDD4D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DEFA380-118E-486B-93BC-824141CF3B4D}"/>
              </a:ext>
            </a:extLst>
          </p:cNvPr>
          <p:cNvSpPr/>
          <p:nvPr/>
        </p:nvSpPr>
        <p:spPr>
          <a:xfrm>
            <a:off x="2183295" y="5768007"/>
            <a:ext cx="2551044" cy="78187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Non-severe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A9D028-8013-496B-90D4-3E9E02B8F781}"/>
              </a:ext>
            </a:extLst>
          </p:cNvPr>
          <p:cNvCxnSpPr>
            <a:cxnSpLocks/>
          </p:cNvCxnSpPr>
          <p:nvPr/>
        </p:nvCxnSpPr>
        <p:spPr>
          <a:xfrm>
            <a:off x="6023113" y="5605669"/>
            <a:ext cx="3955774" cy="0"/>
          </a:xfrm>
          <a:prstGeom prst="straightConnector1">
            <a:avLst/>
          </a:prstGeom>
          <a:ln>
            <a:solidFill>
              <a:srgbClr val="FF33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DB648229-0E2E-44FE-815C-4F7F2B0B7D91}"/>
              </a:ext>
            </a:extLst>
          </p:cNvPr>
          <p:cNvSpPr/>
          <p:nvPr/>
        </p:nvSpPr>
        <p:spPr>
          <a:xfrm>
            <a:off x="6467061" y="5844209"/>
            <a:ext cx="2199861" cy="705676"/>
          </a:xfrm>
          <a:prstGeom prst="ellipse">
            <a:avLst/>
          </a:prstGeom>
          <a:solidFill>
            <a:srgbClr val="F6ED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Severe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BD28D1-E7F1-4304-9134-E215F4F3485D}"/>
              </a:ext>
            </a:extLst>
          </p:cNvPr>
          <p:cNvCxnSpPr>
            <a:cxnSpLocks/>
          </p:cNvCxnSpPr>
          <p:nvPr/>
        </p:nvCxnSpPr>
        <p:spPr>
          <a:xfrm>
            <a:off x="0" y="1035834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8587D83F-E552-4936-9F36-6AB3E8C1E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1496" y="1"/>
            <a:ext cx="1730592" cy="135388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42283B7-0431-435A-B4A4-614393B62D7E}"/>
              </a:ext>
            </a:extLst>
          </p:cNvPr>
          <p:cNvSpPr/>
          <p:nvPr/>
        </p:nvSpPr>
        <p:spPr>
          <a:xfrm>
            <a:off x="3670852" y="212035"/>
            <a:ext cx="3843131" cy="661461"/>
          </a:xfrm>
          <a:prstGeom prst="roundRect">
            <a:avLst/>
          </a:prstGeom>
          <a:solidFill>
            <a:srgbClr val="F6ED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0">
                <a:solidFill>
                  <a:srgbClr val="000000"/>
                </a:solidFill>
                <a:effectLst/>
                <a:latin typeface="Droid Serif"/>
              </a:rPr>
              <a:t>COVID-19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18582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E4977CA-7CD0-42B9-98B2-B176ABFF4C3B}"/>
              </a:ext>
            </a:extLst>
          </p:cNvPr>
          <p:cNvSpPr/>
          <p:nvPr/>
        </p:nvSpPr>
        <p:spPr>
          <a:xfrm>
            <a:off x="2411896" y="225287"/>
            <a:ext cx="6599582" cy="78187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Why this subject?</a:t>
            </a:r>
          </a:p>
          <a:p>
            <a:pPr algn="ctr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 PSMT"/>
              </a:rPr>
              <a:t> </a:t>
            </a:r>
            <a:endParaRPr lang="en-US" sz="2800" dirty="0"/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02C60E1B-50ED-4129-AE7B-C30B988D6858}"/>
              </a:ext>
            </a:extLst>
          </p:cNvPr>
          <p:cNvSpPr/>
          <p:nvPr/>
        </p:nvSpPr>
        <p:spPr>
          <a:xfrm>
            <a:off x="781878" y="2001079"/>
            <a:ext cx="3074504" cy="212034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clinical manifestations 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F5AF5B20-7999-47DB-9C17-C933FA2F1CDC}"/>
              </a:ext>
            </a:extLst>
          </p:cNvPr>
          <p:cNvSpPr/>
          <p:nvPr/>
        </p:nvSpPr>
        <p:spPr>
          <a:xfrm>
            <a:off x="781878" y="4386469"/>
            <a:ext cx="3074504" cy="212034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0" i="0" u="none" strike="noStrike" baseline="0">
                <a:solidFill>
                  <a:schemeClr val="tx1"/>
                </a:solidFill>
              </a:rPr>
              <a:t>differences in hematological parameters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F8E48B65-C002-47C3-B070-08A11C1CC623}"/>
              </a:ext>
            </a:extLst>
          </p:cNvPr>
          <p:cNvSpPr/>
          <p:nvPr/>
        </p:nvSpPr>
        <p:spPr>
          <a:xfrm>
            <a:off x="4333460" y="2186608"/>
            <a:ext cx="477078" cy="1749287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4F926AF8-CB73-474B-801F-26EE96832E5B}"/>
              </a:ext>
            </a:extLst>
          </p:cNvPr>
          <p:cNvSpPr/>
          <p:nvPr/>
        </p:nvSpPr>
        <p:spPr>
          <a:xfrm>
            <a:off x="3737112" y="4621694"/>
            <a:ext cx="1669774" cy="1649896"/>
          </a:xfrm>
          <a:prstGeom prst="mathMultiply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C63FDE40-9400-4C1B-9077-780E2CB44409}"/>
              </a:ext>
            </a:extLst>
          </p:cNvPr>
          <p:cNvSpPr/>
          <p:nvPr/>
        </p:nvSpPr>
        <p:spPr>
          <a:xfrm>
            <a:off x="5499652" y="1865242"/>
            <a:ext cx="1285464" cy="4767471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A90687F-BE7C-4E27-979C-CCFB959237D0}"/>
              </a:ext>
            </a:extLst>
          </p:cNvPr>
          <p:cNvSpPr/>
          <p:nvPr/>
        </p:nvSpPr>
        <p:spPr>
          <a:xfrm>
            <a:off x="6142384" y="3743738"/>
            <a:ext cx="1921566" cy="128546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992F723C-D711-45FA-A615-BBDF45033E6A}"/>
              </a:ext>
            </a:extLst>
          </p:cNvPr>
          <p:cNvSpPr/>
          <p:nvPr/>
        </p:nvSpPr>
        <p:spPr>
          <a:xfrm>
            <a:off x="9011478" y="2902225"/>
            <a:ext cx="3048000" cy="221311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0" i="0" u="none" strike="noStrike" baseline="0" dirty="0">
                <a:solidFill>
                  <a:srgbClr val="000000"/>
                </a:solidFill>
              </a:rPr>
              <a:t>understanding </a:t>
            </a:r>
          </a:p>
          <a:p>
            <a:pPr algn="ctr"/>
            <a:r>
              <a:rPr lang="en-US" sz="2400" b="0" i="0" u="none" strike="noStrike" baseline="0" dirty="0">
                <a:solidFill>
                  <a:srgbClr val="000000"/>
                </a:solidFill>
              </a:rPr>
              <a:t>Of</a:t>
            </a:r>
          </a:p>
          <a:p>
            <a:pPr algn="ctr"/>
            <a:r>
              <a:rPr lang="en-US" sz="2400" b="0" i="0" u="none" strike="noStrike" baseline="0" dirty="0">
                <a:solidFill>
                  <a:srgbClr val="000000"/>
                </a:solidFill>
              </a:rPr>
              <a:t> COVID-19</a:t>
            </a: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98936BAC-A47F-4DA2-B9C1-391DCF430247}"/>
              </a:ext>
            </a:extLst>
          </p:cNvPr>
          <p:cNvSpPr/>
          <p:nvPr/>
        </p:nvSpPr>
        <p:spPr>
          <a:xfrm>
            <a:off x="8315736" y="2756452"/>
            <a:ext cx="516839" cy="2504661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5D8FF37-376F-42C3-8268-57900BBD4606}"/>
              </a:ext>
            </a:extLst>
          </p:cNvPr>
          <p:cNvSpPr/>
          <p:nvPr/>
        </p:nvSpPr>
        <p:spPr>
          <a:xfrm>
            <a:off x="11582400" y="6414049"/>
            <a:ext cx="477078" cy="39425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E558A5-66F1-4580-9112-2CFDDA7CF930}"/>
              </a:ext>
            </a:extLst>
          </p:cNvPr>
          <p:cNvCxnSpPr>
            <a:cxnSpLocks/>
          </p:cNvCxnSpPr>
          <p:nvPr/>
        </p:nvCxnSpPr>
        <p:spPr>
          <a:xfrm>
            <a:off x="0" y="1244622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621FA123-1A93-4F6A-AF84-4E81DDDDB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496" y="208789"/>
            <a:ext cx="1730592" cy="135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9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16008F0-13C5-4A7E-95A3-EC66958F28BA}"/>
              </a:ext>
            </a:extLst>
          </p:cNvPr>
          <p:cNvSpPr/>
          <p:nvPr/>
        </p:nvSpPr>
        <p:spPr>
          <a:xfrm>
            <a:off x="11590476" y="6463749"/>
            <a:ext cx="477078" cy="3942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FED23E-EEE3-43A3-ABBF-EB2C60006909}"/>
              </a:ext>
            </a:extLst>
          </p:cNvPr>
          <p:cNvCxnSpPr>
            <a:cxnSpLocks/>
          </p:cNvCxnSpPr>
          <p:nvPr/>
        </p:nvCxnSpPr>
        <p:spPr>
          <a:xfrm>
            <a:off x="0" y="1035834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870EFC5-2CC0-4CCE-827A-5B765002A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496" y="1"/>
            <a:ext cx="1730592" cy="1353886"/>
          </a:xfrm>
          <a:prstGeom prst="rect">
            <a:avLst/>
          </a:prstGeom>
        </p:spPr>
      </p:pic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E3671F16-E06B-4611-9D3E-89FC73D98C03}"/>
              </a:ext>
            </a:extLst>
          </p:cNvPr>
          <p:cNvSpPr/>
          <p:nvPr/>
        </p:nvSpPr>
        <p:spPr>
          <a:xfrm>
            <a:off x="3392556" y="173361"/>
            <a:ext cx="4929809" cy="6891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COVID-19 and WBC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61D6B1-B5FB-4FC3-BCAB-010793B2A3A7}"/>
              </a:ext>
            </a:extLst>
          </p:cNvPr>
          <p:cNvSpPr/>
          <p:nvPr/>
        </p:nvSpPr>
        <p:spPr>
          <a:xfrm>
            <a:off x="3710609" y="1209195"/>
            <a:ext cx="2647935" cy="93610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Evidence</a:t>
            </a:r>
            <a:endParaRPr lang="fa-IR" sz="32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49B41-10E1-4F04-B05F-3AAFF096C3DC}"/>
              </a:ext>
            </a:extLst>
          </p:cNvPr>
          <p:cNvSpPr/>
          <p:nvPr/>
        </p:nvSpPr>
        <p:spPr>
          <a:xfrm>
            <a:off x="9167208" y="2431327"/>
            <a:ext cx="1730591" cy="64807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0" i="0" u="none" strike="noStrike" baseline="0" dirty="0">
                <a:solidFill>
                  <a:schemeClr val="tx1"/>
                </a:solidFill>
              </a:rPr>
              <a:t>Ferrari </a:t>
            </a:r>
            <a:r>
              <a:rPr lang="en-CA" sz="2000" dirty="0">
                <a:solidFill>
                  <a:schemeClr val="tx1"/>
                </a:solidFill>
              </a:rPr>
              <a:t>et al</a:t>
            </a:r>
            <a:endParaRPr lang="fa-IR" sz="20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C7D200-7F13-43C9-9E93-D95C8957967D}"/>
              </a:ext>
            </a:extLst>
          </p:cNvPr>
          <p:cNvSpPr/>
          <p:nvPr/>
        </p:nvSpPr>
        <p:spPr>
          <a:xfrm>
            <a:off x="9205052" y="3183372"/>
            <a:ext cx="2773623" cy="3280373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2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E7BF07-D9C2-421F-AF14-B7352ED84014}"/>
              </a:ext>
            </a:extLst>
          </p:cNvPr>
          <p:cNvSpPr/>
          <p:nvPr/>
        </p:nvSpPr>
        <p:spPr>
          <a:xfrm>
            <a:off x="6358544" y="2391847"/>
            <a:ext cx="1368152" cy="619291"/>
          </a:xfrm>
          <a:prstGeom prst="rect">
            <a:avLst/>
          </a:prstGeom>
          <a:solidFill>
            <a:srgbClr val="5FCED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0" i="0" u="none" strike="noStrike" baseline="0" dirty="0">
                <a:solidFill>
                  <a:schemeClr val="tx1"/>
                </a:solidFill>
              </a:rPr>
              <a:t>Qin et al </a:t>
            </a:r>
            <a:endParaRPr lang="fa-IR" sz="20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974697-7E96-44DF-A110-00365910743D}"/>
              </a:ext>
            </a:extLst>
          </p:cNvPr>
          <p:cNvSpPr/>
          <p:nvPr/>
        </p:nvSpPr>
        <p:spPr>
          <a:xfrm>
            <a:off x="5919109" y="3095535"/>
            <a:ext cx="2773623" cy="25034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20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9EF984-B66C-4E6B-A405-B7CFC793EEFB}"/>
              </a:ext>
            </a:extLst>
          </p:cNvPr>
          <p:cNvSpPr/>
          <p:nvPr/>
        </p:nvSpPr>
        <p:spPr>
          <a:xfrm>
            <a:off x="471823" y="2280384"/>
            <a:ext cx="2016224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0" i="0" u="none" strike="noStrike" baseline="0" dirty="0" err="1">
                <a:solidFill>
                  <a:schemeClr val="tx1"/>
                </a:solidFill>
                <a:latin typeface="Times New Roman PSMT"/>
              </a:rPr>
              <a:t>Slomka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Times New Roman PSMT"/>
              </a:rPr>
              <a:t> </a:t>
            </a:r>
            <a:r>
              <a:rPr lang="en-CA" sz="2000" dirty="0">
                <a:solidFill>
                  <a:schemeClr val="tx1"/>
                </a:solidFill>
              </a:rPr>
              <a:t>et al</a:t>
            </a:r>
            <a:endParaRPr lang="fa-IR" sz="20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25AE5D-E868-4596-90F0-DBDC31DD18AA}"/>
              </a:ext>
            </a:extLst>
          </p:cNvPr>
          <p:cNvSpPr/>
          <p:nvPr/>
        </p:nvSpPr>
        <p:spPr>
          <a:xfrm>
            <a:off x="236349" y="3095534"/>
            <a:ext cx="2574537" cy="21920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200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363AF7-6E6B-4A4A-8900-CEAD66A33564}"/>
              </a:ext>
            </a:extLst>
          </p:cNvPr>
          <p:cNvCxnSpPr>
            <a:cxnSpLocks/>
            <a:stCxn id="13" idx="2"/>
            <a:endCxn id="18" idx="0"/>
          </p:cNvCxnSpPr>
          <p:nvPr/>
        </p:nvCxnSpPr>
        <p:spPr>
          <a:xfrm flipH="1">
            <a:off x="1479935" y="1677247"/>
            <a:ext cx="2230674" cy="603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6AA4B8-6B7E-49AF-8356-C318F19D3EBF}"/>
              </a:ext>
            </a:extLst>
          </p:cNvPr>
          <p:cNvCxnSpPr>
            <a:cxnSpLocks/>
            <a:stCxn id="13" idx="5"/>
            <a:endCxn id="16" idx="0"/>
          </p:cNvCxnSpPr>
          <p:nvPr/>
        </p:nvCxnSpPr>
        <p:spPr>
          <a:xfrm>
            <a:off x="5970763" y="2008210"/>
            <a:ext cx="1071857" cy="383637"/>
          </a:xfrm>
          <a:prstGeom prst="straightConnector1">
            <a:avLst/>
          </a:prstGeom>
          <a:ln>
            <a:solidFill>
              <a:srgbClr val="5FCED1"/>
            </a:solidFill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4D09106-F947-41A8-A45F-E4CB4ABBEFC0}"/>
              </a:ext>
            </a:extLst>
          </p:cNvPr>
          <p:cNvCxnSpPr>
            <a:cxnSpLocks/>
            <a:stCxn id="13" idx="6"/>
            <a:endCxn id="14" idx="0"/>
          </p:cNvCxnSpPr>
          <p:nvPr/>
        </p:nvCxnSpPr>
        <p:spPr>
          <a:xfrm>
            <a:off x="6358544" y="1677247"/>
            <a:ext cx="3673960" cy="75408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7D22BAA-A1F2-4196-9F18-B56BF84F54AE}"/>
              </a:ext>
            </a:extLst>
          </p:cNvPr>
          <p:cNvSpPr/>
          <p:nvPr/>
        </p:nvSpPr>
        <p:spPr>
          <a:xfrm>
            <a:off x="3445206" y="2406747"/>
            <a:ext cx="1692188" cy="61929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0" i="0" u="none" strike="noStrike" baseline="0" dirty="0">
                <a:solidFill>
                  <a:schemeClr val="tx1"/>
                </a:solidFill>
              </a:rPr>
              <a:t>Guan </a:t>
            </a:r>
            <a:endParaRPr lang="fa-IR" sz="20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DAE45D-9695-450C-B137-FDDA9CA707A6}"/>
              </a:ext>
            </a:extLst>
          </p:cNvPr>
          <p:cNvSpPr/>
          <p:nvPr/>
        </p:nvSpPr>
        <p:spPr>
          <a:xfrm>
            <a:off x="3024791" y="3079399"/>
            <a:ext cx="2773623" cy="22082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200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F85931C-6C65-41F5-8110-B5AED84AF0AA}"/>
              </a:ext>
            </a:extLst>
          </p:cNvPr>
          <p:cNvCxnSpPr>
            <a:cxnSpLocks/>
            <a:stCxn id="13" idx="3"/>
            <a:endCxn id="24" idx="0"/>
          </p:cNvCxnSpPr>
          <p:nvPr/>
        </p:nvCxnSpPr>
        <p:spPr>
          <a:xfrm>
            <a:off x="4098390" y="2008210"/>
            <a:ext cx="192910" cy="398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36E2B42-974D-4C23-B550-8CE45D1C36AC}"/>
              </a:ext>
            </a:extLst>
          </p:cNvPr>
          <p:cNvSpPr/>
          <p:nvPr/>
        </p:nvSpPr>
        <p:spPr>
          <a:xfrm>
            <a:off x="371061" y="3235415"/>
            <a:ext cx="2319130" cy="59235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one in four COVID-19 patients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5F8C772B-46DC-4735-8686-1BDC79F06CC5}"/>
              </a:ext>
            </a:extLst>
          </p:cNvPr>
          <p:cNvSpPr/>
          <p:nvPr/>
        </p:nvSpPr>
        <p:spPr>
          <a:xfrm>
            <a:off x="1026660" y="4688013"/>
            <a:ext cx="993913" cy="470567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WBC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0646638C-E3F5-4C44-B905-F802ACEE45E6}"/>
              </a:ext>
            </a:extLst>
          </p:cNvPr>
          <p:cNvSpPr/>
          <p:nvPr/>
        </p:nvSpPr>
        <p:spPr>
          <a:xfrm>
            <a:off x="714197" y="4729058"/>
            <a:ext cx="181222" cy="47056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3" name="Arrow: Striped Right 32">
            <a:extLst>
              <a:ext uri="{FF2B5EF4-FFF2-40B4-BE49-F238E27FC236}">
                <a16:creationId xmlns:a16="http://schemas.microsoft.com/office/drawing/2014/main" id="{D37548C5-9269-43DE-AA3A-F543DE40AE22}"/>
              </a:ext>
            </a:extLst>
          </p:cNvPr>
          <p:cNvSpPr/>
          <p:nvPr/>
        </p:nvSpPr>
        <p:spPr>
          <a:xfrm rot="5400000">
            <a:off x="1077496" y="3852763"/>
            <a:ext cx="818128" cy="852375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4A8969F-35FF-4E8E-B9B7-B212CA2B85A4}"/>
              </a:ext>
            </a:extLst>
          </p:cNvPr>
          <p:cNvSpPr/>
          <p:nvPr/>
        </p:nvSpPr>
        <p:spPr>
          <a:xfrm>
            <a:off x="3190484" y="3187865"/>
            <a:ext cx="2522526" cy="6371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0" i="0" u="none" strike="noStrike" baseline="0" dirty="0">
                <a:solidFill>
                  <a:schemeClr val="tx1"/>
                </a:solidFill>
              </a:rPr>
              <a:t>PBC of 1099 COVID-19 patients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Arrow: Striped Right 35">
            <a:extLst>
              <a:ext uri="{FF2B5EF4-FFF2-40B4-BE49-F238E27FC236}">
                <a16:creationId xmlns:a16="http://schemas.microsoft.com/office/drawing/2014/main" id="{4EED50A5-77C8-4778-9EE0-D3D042FC0926}"/>
              </a:ext>
            </a:extLst>
          </p:cNvPr>
          <p:cNvSpPr/>
          <p:nvPr/>
        </p:nvSpPr>
        <p:spPr>
          <a:xfrm rot="5400000">
            <a:off x="4142114" y="3912919"/>
            <a:ext cx="818128" cy="852375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FD7C0C2C-EC9D-42FF-B90B-406F54CEAC68}"/>
              </a:ext>
            </a:extLst>
          </p:cNvPr>
          <p:cNvSpPr/>
          <p:nvPr/>
        </p:nvSpPr>
        <p:spPr>
          <a:xfrm>
            <a:off x="3166696" y="4748171"/>
            <a:ext cx="181222" cy="470567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6205DCAE-CB9D-4BAB-9B03-DC789AF114DD}"/>
              </a:ext>
            </a:extLst>
          </p:cNvPr>
          <p:cNvSpPr/>
          <p:nvPr/>
        </p:nvSpPr>
        <p:spPr>
          <a:xfrm>
            <a:off x="4701232" y="4729057"/>
            <a:ext cx="993913" cy="470567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LYM</a:t>
            </a: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F0708141-FAA6-4E51-B4E5-604F105129C5}"/>
              </a:ext>
            </a:extLst>
          </p:cNvPr>
          <p:cNvSpPr/>
          <p:nvPr/>
        </p:nvSpPr>
        <p:spPr>
          <a:xfrm>
            <a:off x="3454204" y="4729057"/>
            <a:ext cx="993913" cy="470567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WBC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113A344-02B7-4AC1-AD27-943BFC511C6C}"/>
              </a:ext>
            </a:extLst>
          </p:cNvPr>
          <p:cNvSpPr/>
          <p:nvPr/>
        </p:nvSpPr>
        <p:spPr>
          <a:xfrm>
            <a:off x="6012319" y="3187865"/>
            <a:ext cx="2522526" cy="637188"/>
          </a:xfrm>
          <a:prstGeom prst="roundRect">
            <a:avLst/>
          </a:prstGeom>
          <a:solidFill>
            <a:srgbClr val="D1DD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452 hospitalized COVID-19 patients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5A50FDC-8980-4EA7-8CED-8E274D12C082}"/>
              </a:ext>
            </a:extLst>
          </p:cNvPr>
          <p:cNvSpPr/>
          <p:nvPr/>
        </p:nvSpPr>
        <p:spPr>
          <a:xfrm>
            <a:off x="9278429" y="3212998"/>
            <a:ext cx="2522526" cy="6371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 u="none" strike="noStrike" baseline="0" dirty="0">
                <a:solidFill>
                  <a:schemeClr val="tx1"/>
                </a:solidFill>
              </a:rPr>
              <a:t>207 suspected COVID-19 patients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2" name="Arrow: Curved Left 41">
            <a:extLst>
              <a:ext uri="{FF2B5EF4-FFF2-40B4-BE49-F238E27FC236}">
                <a16:creationId xmlns:a16="http://schemas.microsoft.com/office/drawing/2014/main" id="{0D6BE43B-C8C0-4599-A440-03D7A59C1CB5}"/>
              </a:ext>
            </a:extLst>
          </p:cNvPr>
          <p:cNvSpPr/>
          <p:nvPr/>
        </p:nvSpPr>
        <p:spPr>
          <a:xfrm>
            <a:off x="7924800" y="3930043"/>
            <a:ext cx="610045" cy="652982"/>
          </a:xfrm>
          <a:prstGeom prst="curvedLeftArrow">
            <a:avLst/>
          </a:prstGeom>
          <a:solidFill>
            <a:srgbClr val="5FCE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D74A4BA8-971A-4B3A-81A5-9E7269304538}"/>
              </a:ext>
            </a:extLst>
          </p:cNvPr>
          <p:cNvSpPr/>
          <p:nvPr/>
        </p:nvSpPr>
        <p:spPr>
          <a:xfrm>
            <a:off x="7572904" y="4729057"/>
            <a:ext cx="689113" cy="470567"/>
          </a:xfrm>
          <a:prstGeom prst="flowChartAlternateProcess">
            <a:avLst/>
          </a:prstGeom>
          <a:solidFill>
            <a:srgbClr val="D1DD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Lym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A1059F44-023E-45A1-8C81-BD67D554DF14}"/>
              </a:ext>
            </a:extLst>
          </p:cNvPr>
          <p:cNvSpPr/>
          <p:nvPr/>
        </p:nvSpPr>
        <p:spPr>
          <a:xfrm>
            <a:off x="8322365" y="4688013"/>
            <a:ext cx="212480" cy="530725"/>
          </a:xfrm>
          <a:prstGeom prst="downArrow">
            <a:avLst/>
          </a:prstGeom>
          <a:solidFill>
            <a:srgbClr val="5FCE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5" name="Arrow: Curved Right 44">
            <a:extLst>
              <a:ext uri="{FF2B5EF4-FFF2-40B4-BE49-F238E27FC236}">
                <a16:creationId xmlns:a16="http://schemas.microsoft.com/office/drawing/2014/main" id="{88B77921-8A5C-41CB-8DBB-D1B9FC0C7D05}"/>
              </a:ext>
            </a:extLst>
          </p:cNvPr>
          <p:cNvSpPr/>
          <p:nvPr/>
        </p:nvSpPr>
        <p:spPr>
          <a:xfrm>
            <a:off x="6096000" y="3917384"/>
            <a:ext cx="373200" cy="770629"/>
          </a:xfrm>
          <a:prstGeom prst="curvedRightArrow">
            <a:avLst/>
          </a:prstGeom>
          <a:solidFill>
            <a:srgbClr val="5FCE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D6CB2F89-1B06-4879-9416-ED7509C58913}"/>
              </a:ext>
            </a:extLst>
          </p:cNvPr>
          <p:cNvSpPr/>
          <p:nvPr/>
        </p:nvSpPr>
        <p:spPr>
          <a:xfrm>
            <a:off x="6186043" y="4035716"/>
            <a:ext cx="1386861" cy="533964"/>
          </a:xfrm>
          <a:prstGeom prst="flowChartConnector">
            <a:avLst/>
          </a:prstGeom>
          <a:solidFill>
            <a:srgbClr val="5FCE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severe</a:t>
            </a:r>
          </a:p>
        </p:txBody>
      </p:sp>
      <p:sp>
        <p:nvSpPr>
          <p:cNvPr id="47" name="Flowchart: Alternate Process 46">
            <a:extLst>
              <a:ext uri="{FF2B5EF4-FFF2-40B4-BE49-F238E27FC236}">
                <a16:creationId xmlns:a16="http://schemas.microsoft.com/office/drawing/2014/main" id="{7DA1446B-8DB9-4EAA-AD90-ABB30ADF83C1}"/>
              </a:ext>
            </a:extLst>
          </p:cNvPr>
          <p:cNvSpPr/>
          <p:nvPr/>
        </p:nvSpPr>
        <p:spPr>
          <a:xfrm>
            <a:off x="6563847" y="5128381"/>
            <a:ext cx="721165" cy="470567"/>
          </a:xfrm>
          <a:prstGeom prst="flowChartAlternateProcess">
            <a:avLst/>
          </a:prstGeom>
          <a:solidFill>
            <a:srgbClr val="D1DD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Nut</a:t>
            </a:r>
          </a:p>
        </p:txBody>
      </p:sp>
      <p:sp>
        <p:nvSpPr>
          <p:cNvPr id="49" name="Arrow: Up 48">
            <a:extLst>
              <a:ext uri="{FF2B5EF4-FFF2-40B4-BE49-F238E27FC236}">
                <a16:creationId xmlns:a16="http://schemas.microsoft.com/office/drawing/2014/main" id="{370838AE-7775-47A4-A2D2-852EDA0E8DA7}"/>
              </a:ext>
            </a:extLst>
          </p:cNvPr>
          <p:cNvSpPr/>
          <p:nvPr/>
        </p:nvSpPr>
        <p:spPr>
          <a:xfrm>
            <a:off x="9954389" y="5862661"/>
            <a:ext cx="156939" cy="49250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8150830-9117-4A60-9952-04783C508B59}"/>
              </a:ext>
            </a:extLst>
          </p:cNvPr>
          <p:cNvCxnSpPr/>
          <p:nvPr/>
        </p:nvCxnSpPr>
        <p:spPr>
          <a:xfrm>
            <a:off x="10463353" y="3869886"/>
            <a:ext cx="0" cy="317801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Hexagon 52">
            <a:extLst>
              <a:ext uri="{FF2B5EF4-FFF2-40B4-BE49-F238E27FC236}">
                <a16:creationId xmlns:a16="http://schemas.microsoft.com/office/drawing/2014/main" id="{2E768794-7CF0-46C0-9F1D-2FD7974AB896}"/>
              </a:ext>
            </a:extLst>
          </p:cNvPr>
          <p:cNvSpPr/>
          <p:nvPr/>
        </p:nvSpPr>
        <p:spPr>
          <a:xfrm>
            <a:off x="9815281" y="4213104"/>
            <a:ext cx="1668447" cy="43535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rRT</a:t>
            </a:r>
            <a:r>
              <a:rPr lang="en-US" sz="2000" dirty="0">
                <a:solidFill>
                  <a:schemeClr val="tx1"/>
                </a:solidFill>
              </a:rPr>
              <a:t>-PCR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93BAFD7-B0CD-4CDD-9D32-775F51DF4DAB}"/>
              </a:ext>
            </a:extLst>
          </p:cNvPr>
          <p:cNvCxnSpPr/>
          <p:nvPr/>
        </p:nvCxnSpPr>
        <p:spPr>
          <a:xfrm>
            <a:off x="10641496" y="4688013"/>
            <a:ext cx="675861" cy="395218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57D3009-7F4F-4EB0-BCAC-F75A4C5127D2}"/>
              </a:ext>
            </a:extLst>
          </p:cNvPr>
          <p:cNvCxnSpPr>
            <a:cxnSpLocks/>
          </p:cNvCxnSpPr>
          <p:nvPr/>
        </p:nvCxnSpPr>
        <p:spPr>
          <a:xfrm flipH="1">
            <a:off x="9911235" y="4688013"/>
            <a:ext cx="730261" cy="43477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Minus Sign 59">
            <a:extLst>
              <a:ext uri="{FF2B5EF4-FFF2-40B4-BE49-F238E27FC236}">
                <a16:creationId xmlns:a16="http://schemas.microsoft.com/office/drawing/2014/main" id="{4C6BCA9B-517E-45ED-9C60-B323E9D886B4}"/>
              </a:ext>
            </a:extLst>
          </p:cNvPr>
          <p:cNvSpPr/>
          <p:nvPr/>
        </p:nvSpPr>
        <p:spPr>
          <a:xfrm>
            <a:off x="9659170" y="4978510"/>
            <a:ext cx="590439" cy="507195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1" name="Plus Sign 60">
            <a:extLst>
              <a:ext uri="{FF2B5EF4-FFF2-40B4-BE49-F238E27FC236}">
                <a16:creationId xmlns:a16="http://schemas.microsoft.com/office/drawing/2014/main" id="{8EEB16A7-E679-40CD-952F-1263669FEA1D}"/>
              </a:ext>
            </a:extLst>
          </p:cNvPr>
          <p:cNvSpPr/>
          <p:nvPr/>
        </p:nvSpPr>
        <p:spPr>
          <a:xfrm>
            <a:off x="11100344" y="5050931"/>
            <a:ext cx="590439" cy="435353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674C980-CA8A-4F52-8918-957794532AEC}"/>
              </a:ext>
            </a:extLst>
          </p:cNvPr>
          <p:cNvCxnSpPr>
            <a:cxnSpLocks/>
          </p:cNvCxnSpPr>
          <p:nvPr/>
        </p:nvCxnSpPr>
        <p:spPr>
          <a:xfrm flipH="1">
            <a:off x="10539692" y="5538187"/>
            <a:ext cx="855872" cy="32271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9BA2A18-5A23-48D0-804E-849BB4E12BFD}"/>
              </a:ext>
            </a:extLst>
          </p:cNvPr>
          <p:cNvCxnSpPr>
            <a:cxnSpLocks/>
          </p:cNvCxnSpPr>
          <p:nvPr/>
        </p:nvCxnSpPr>
        <p:spPr>
          <a:xfrm>
            <a:off x="11395563" y="5538187"/>
            <a:ext cx="88165" cy="283979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lowchart: Alternate Process 69">
            <a:extLst>
              <a:ext uri="{FF2B5EF4-FFF2-40B4-BE49-F238E27FC236}">
                <a16:creationId xmlns:a16="http://schemas.microsoft.com/office/drawing/2014/main" id="{1C6D3D88-E130-4FA0-8A68-A63520963C7F}"/>
              </a:ext>
            </a:extLst>
          </p:cNvPr>
          <p:cNvSpPr/>
          <p:nvPr/>
        </p:nvSpPr>
        <p:spPr>
          <a:xfrm>
            <a:off x="11044038" y="5881501"/>
            <a:ext cx="692112" cy="470567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LYM</a:t>
            </a:r>
          </a:p>
        </p:txBody>
      </p:sp>
      <p:sp>
        <p:nvSpPr>
          <p:cNvPr id="71" name="Flowchart: Alternate Process 70">
            <a:extLst>
              <a:ext uri="{FF2B5EF4-FFF2-40B4-BE49-F238E27FC236}">
                <a16:creationId xmlns:a16="http://schemas.microsoft.com/office/drawing/2014/main" id="{1050257A-A16A-4EEB-B2BE-692455B4986C}"/>
              </a:ext>
            </a:extLst>
          </p:cNvPr>
          <p:cNvSpPr/>
          <p:nvPr/>
        </p:nvSpPr>
        <p:spPr>
          <a:xfrm>
            <a:off x="10162515" y="5900453"/>
            <a:ext cx="675861" cy="470567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Nut</a:t>
            </a:r>
          </a:p>
        </p:txBody>
      </p:sp>
      <p:sp>
        <p:nvSpPr>
          <p:cNvPr id="72" name="Arrow: Up 71">
            <a:extLst>
              <a:ext uri="{FF2B5EF4-FFF2-40B4-BE49-F238E27FC236}">
                <a16:creationId xmlns:a16="http://schemas.microsoft.com/office/drawing/2014/main" id="{6BD1F9C4-F095-4952-9DC1-538940F0E5FB}"/>
              </a:ext>
            </a:extLst>
          </p:cNvPr>
          <p:cNvSpPr/>
          <p:nvPr/>
        </p:nvSpPr>
        <p:spPr>
          <a:xfrm>
            <a:off x="6263877" y="4768181"/>
            <a:ext cx="184240" cy="717524"/>
          </a:xfrm>
          <a:prstGeom prst="upArrow">
            <a:avLst/>
          </a:prstGeom>
          <a:solidFill>
            <a:srgbClr val="5FCE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3" name="Arrow: Down 72">
            <a:extLst>
              <a:ext uri="{FF2B5EF4-FFF2-40B4-BE49-F238E27FC236}">
                <a16:creationId xmlns:a16="http://schemas.microsoft.com/office/drawing/2014/main" id="{5C53FC5E-24C3-4D23-A6F9-498F63A5AA17}"/>
              </a:ext>
            </a:extLst>
          </p:cNvPr>
          <p:cNvSpPr/>
          <p:nvPr/>
        </p:nvSpPr>
        <p:spPr>
          <a:xfrm>
            <a:off x="11771085" y="5900453"/>
            <a:ext cx="181222" cy="47056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1" name="Flowchart: Alternate Process 80">
            <a:extLst>
              <a:ext uri="{FF2B5EF4-FFF2-40B4-BE49-F238E27FC236}">
                <a16:creationId xmlns:a16="http://schemas.microsoft.com/office/drawing/2014/main" id="{585F5EDA-F2FD-4268-BA6A-97A2AF2A26AA}"/>
              </a:ext>
            </a:extLst>
          </p:cNvPr>
          <p:cNvSpPr/>
          <p:nvPr/>
        </p:nvSpPr>
        <p:spPr>
          <a:xfrm>
            <a:off x="6569996" y="4648457"/>
            <a:ext cx="845021" cy="470567"/>
          </a:xfrm>
          <a:prstGeom prst="flowChartAlternateProcess">
            <a:avLst/>
          </a:prstGeom>
          <a:solidFill>
            <a:srgbClr val="D1DD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WBC</a:t>
            </a:r>
          </a:p>
        </p:txBody>
      </p:sp>
    </p:spTree>
    <p:extLst>
      <p:ext uri="{BB962C8B-B14F-4D97-AF65-F5344CB8AC3E}">
        <p14:creationId xmlns:p14="http://schemas.microsoft.com/office/powerpoint/2010/main" val="197644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FEC229D-E806-47B9-9CC3-44136ECA72A3}"/>
              </a:ext>
            </a:extLst>
          </p:cNvPr>
          <p:cNvSpPr/>
          <p:nvPr/>
        </p:nvSpPr>
        <p:spPr>
          <a:xfrm>
            <a:off x="44361" y="6487514"/>
            <a:ext cx="477078" cy="394251"/>
          </a:xfrm>
          <a:prstGeom prst="ellipse">
            <a:avLst/>
          </a:prstGeom>
          <a:solidFill>
            <a:srgbClr val="FC7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3F7A1C-47C6-4309-B123-3399D00AD341}"/>
              </a:ext>
            </a:extLst>
          </p:cNvPr>
          <p:cNvCxnSpPr>
            <a:cxnSpLocks/>
          </p:cNvCxnSpPr>
          <p:nvPr/>
        </p:nvCxnSpPr>
        <p:spPr>
          <a:xfrm>
            <a:off x="0" y="1035834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C9F735-141B-41A0-AFCD-C7FA70FB1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496" y="1"/>
            <a:ext cx="1730592" cy="1353886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588E9F19-EB31-47F0-80B6-134BAD30CE84}"/>
              </a:ext>
            </a:extLst>
          </p:cNvPr>
          <p:cNvSpPr/>
          <p:nvPr/>
        </p:nvSpPr>
        <p:spPr>
          <a:xfrm>
            <a:off x="3392556" y="173361"/>
            <a:ext cx="4929809" cy="689113"/>
          </a:xfrm>
          <a:prstGeom prst="flowChartAlternateProcess">
            <a:avLst/>
          </a:prstGeom>
          <a:solidFill>
            <a:srgbClr val="9B71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COVID-19 and WBC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EA50AA-CC28-4405-B907-59B21EB85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26" y="1489212"/>
            <a:ext cx="4691270" cy="21021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Not Equal 8">
            <a:extLst>
              <a:ext uri="{FF2B5EF4-FFF2-40B4-BE49-F238E27FC236}">
                <a16:creationId xmlns:a16="http://schemas.microsoft.com/office/drawing/2014/main" id="{B0F5A537-1A4C-4BE6-9F7C-F94229774D56}"/>
              </a:ext>
            </a:extLst>
          </p:cNvPr>
          <p:cNvSpPr/>
          <p:nvPr/>
        </p:nvSpPr>
        <p:spPr>
          <a:xfrm>
            <a:off x="980661" y="3994531"/>
            <a:ext cx="2411895" cy="954141"/>
          </a:xfrm>
          <a:prstGeom prst="mathNotEqual">
            <a:avLst/>
          </a:prstGeom>
          <a:solidFill>
            <a:srgbClr val="A1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6B8362-9250-4BF6-B774-C99167B2A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9" y="1193694"/>
            <a:ext cx="2129612" cy="18808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8D9674F3-0652-4AA5-92BA-401DFB21D52D}"/>
              </a:ext>
            </a:extLst>
          </p:cNvPr>
          <p:cNvCxnSpPr>
            <a:stCxn id="8" idx="2"/>
          </p:cNvCxnSpPr>
          <p:nvPr/>
        </p:nvCxnSpPr>
        <p:spPr>
          <a:xfrm rot="10800000" flipV="1">
            <a:off x="2266122" y="2540275"/>
            <a:ext cx="1245704" cy="1454255"/>
          </a:xfrm>
          <a:prstGeom prst="bentConnector2">
            <a:avLst/>
          </a:prstGeom>
          <a:ln>
            <a:solidFill>
              <a:srgbClr val="C15D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6DD19D2C-3E2A-4D54-A50D-18BEDC6F5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1" y="4888038"/>
            <a:ext cx="3171180" cy="1640172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01ABDE-4C97-48C2-932B-774A2A8A2C84}"/>
              </a:ext>
            </a:extLst>
          </p:cNvPr>
          <p:cNvCxnSpPr>
            <a:stCxn id="8" idx="1"/>
          </p:cNvCxnSpPr>
          <p:nvPr/>
        </p:nvCxnSpPr>
        <p:spPr>
          <a:xfrm flipH="1">
            <a:off x="5857460" y="3591339"/>
            <a:ext cx="1" cy="768626"/>
          </a:xfrm>
          <a:prstGeom prst="straightConnector1">
            <a:avLst/>
          </a:prstGeom>
          <a:ln>
            <a:solidFill>
              <a:srgbClr val="C15D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row: Down 20">
            <a:extLst>
              <a:ext uri="{FF2B5EF4-FFF2-40B4-BE49-F238E27FC236}">
                <a16:creationId xmlns:a16="http://schemas.microsoft.com/office/drawing/2014/main" id="{BED57B1D-E084-4342-BD18-C1E6B18070C5}"/>
              </a:ext>
            </a:extLst>
          </p:cNvPr>
          <p:cNvSpPr/>
          <p:nvPr/>
        </p:nvSpPr>
        <p:spPr>
          <a:xfrm>
            <a:off x="4903303" y="4444260"/>
            <a:ext cx="344555" cy="1008823"/>
          </a:xfrm>
          <a:prstGeom prst="downArrow">
            <a:avLst/>
          </a:prstGeom>
          <a:solidFill>
            <a:srgbClr val="A130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2DFB4A07-403B-413B-B3C4-BC1B6738E6C6}"/>
              </a:ext>
            </a:extLst>
          </p:cNvPr>
          <p:cNvSpPr/>
          <p:nvPr/>
        </p:nvSpPr>
        <p:spPr>
          <a:xfrm>
            <a:off x="5247858" y="4374046"/>
            <a:ext cx="1232452" cy="490330"/>
          </a:xfrm>
          <a:prstGeom prst="flowChartConnector">
            <a:avLst/>
          </a:prstGeom>
          <a:solidFill>
            <a:srgbClr val="A621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LYM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911923E5-B8E9-4A13-9622-46A4CFA14B4B}"/>
              </a:ext>
            </a:extLst>
          </p:cNvPr>
          <p:cNvSpPr/>
          <p:nvPr/>
        </p:nvSpPr>
        <p:spPr>
          <a:xfrm>
            <a:off x="5247858" y="4934590"/>
            <a:ext cx="1325220" cy="490330"/>
          </a:xfrm>
          <a:prstGeom prst="flowChartConnector">
            <a:avLst/>
          </a:prstGeom>
          <a:solidFill>
            <a:srgbClr val="A621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WBC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8DBE9D3B-479A-4E68-9498-982700036389}"/>
              </a:ext>
            </a:extLst>
          </p:cNvPr>
          <p:cNvSpPr/>
          <p:nvPr/>
        </p:nvSpPr>
        <p:spPr>
          <a:xfrm>
            <a:off x="6612829" y="4133275"/>
            <a:ext cx="344555" cy="1462201"/>
          </a:xfrm>
          <a:prstGeom prst="rightBrace">
            <a:avLst/>
          </a:prstGeom>
          <a:ln>
            <a:solidFill>
              <a:srgbClr val="C15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0201084-B140-42BC-BE13-E2DA6FA421E7}"/>
              </a:ext>
            </a:extLst>
          </p:cNvPr>
          <p:cNvSpPr/>
          <p:nvPr/>
        </p:nvSpPr>
        <p:spPr>
          <a:xfrm>
            <a:off x="6957384" y="4444260"/>
            <a:ext cx="1099936" cy="897187"/>
          </a:xfrm>
          <a:prstGeom prst="roundRect">
            <a:avLst/>
          </a:prstGeom>
          <a:solidFill>
            <a:srgbClr val="A621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Rare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86D5F7F5-ACB0-4D82-8904-864AA3525408}"/>
              </a:ext>
            </a:extLst>
          </p:cNvPr>
          <p:cNvSpPr/>
          <p:nvPr/>
        </p:nvSpPr>
        <p:spPr>
          <a:xfrm rot="16200000">
            <a:off x="5685182" y="5085145"/>
            <a:ext cx="344555" cy="1123875"/>
          </a:xfrm>
          <a:prstGeom prst="leftBrace">
            <a:avLst/>
          </a:prstGeom>
          <a:ln>
            <a:solidFill>
              <a:srgbClr val="C15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C04A6E1-79CC-4315-B562-C1419534B205}"/>
              </a:ext>
            </a:extLst>
          </p:cNvPr>
          <p:cNvSpPr/>
          <p:nvPr/>
        </p:nvSpPr>
        <p:spPr>
          <a:xfrm>
            <a:off x="4565370" y="5877316"/>
            <a:ext cx="2584178" cy="764936"/>
          </a:xfrm>
          <a:prstGeom prst="roundRect">
            <a:avLst/>
          </a:prstGeom>
          <a:solidFill>
            <a:srgbClr val="FC7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mostly occurs in the early stages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7E1C02D3-157F-40E5-9409-D5F1B5EE96DB}"/>
              </a:ext>
            </a:extLst>
          </p:cNvPr>
          <p:cNvSpPr/>
          <p:nvPr/>
        </p:nvSpPr>
        <p:spPr>
          <a:xfrm>
            <a:off x="9773476" y="2443276"/>
            <a:ext cx="1325220" cy="490330"/>
          </a:xfrm>
          <a:prstGeom prst="flowChartConnector">
            <a:avLst/>
          </a:prstGeom>
          <a:solidFill>
            <a:srgbClr val="A621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WBC</a:t>
            </a: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E8012778-C630-4DDD-B19A-4DF35F8D6313}"/>
              </a:ext>
            </a:extLst>
          </p:cNvPr>
          <p:cNvSpPr/>
          <p:nvPr/>
        </p:nvSpPr>
        <p:spPr>
          <a:xfrm>
            <a:off x="9448801" y="2111972"/>
            <a:ext cx="324675" cy="1221429"/>
          </a:xfrm>
          <a:prstGeom prst="leftBrace">
            <a:avLst/>
          </a:prstGeom>
          <a:ln>
            <a:solidFill>
              <a:srgbClr val="C15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779B8E-AA6E-4B8A-A47F-2C8D46202179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8448260" y="2722687"/>
            <a:ext cx="1000541" cy="0"/>
          </a:xfrm>
          <a:prstGeom prst="line">
            <a:avLst/>
          </a:prstGeom>
          <a:ln>
            <a:solidFill>
              <a:srgbClr val="C15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23DB482C-7F66-4D1A-BCA1-965E0645C8D4}"/>
              </a:ext>
            </a:extLst>
          </p:cNvPr>
          <p:cNvSpPr/>
          <p:nvPr/>
        </p:nvSpPr>
        <p:spPr>
          <a:xfrm rot="5400000">
            <a:off x="10392620" y="2785562"/>
            <a:ext cx="239788" cy="1478076"/>
          </a:xfrm>
          <a:prstGeom prst="rightBrace">
            <a:avLst/>
          </a:prstGeom>
          <a:ln>
            <a:solidFill>
              <a:srgbClr val="C15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B90A1E6-CC21-48E8-86C4-C90C559294CD}"/>
              </a:ext>
            </a:extLst>
          </p:cNvPr>
          <p:cNvSpPr/>
          <p:nvPr/>
        </p:nvSpPr>
        <p:spPr>
          <a:xfrm>
            <a:off x="9819860" y="3708550"/>
            <a:ext cx="1730592" cy="1609672"/>
          </a:xfrm>
          <a:prstGeom prst="roundRect">
            <a:avLst/>
          </a:prstGeom>
          <a:solidFill>
            <a:srgbClr val="FC7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some children may have WBC in the normal range</a:t>
            </a: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0BEBAF2F-AF4A-4CC8-AFAF-8B8A92F16BB8}"/>
              </a:ext>
            </a:extLst>
          </p:cNvPr>
          <p:cNvSpPr/>
          <p:nvPr/>
        </p:nvSpPr>
        <p:spPr>
          <a:xfrm rot="4088344">
            <a:off x="8269851" y="4168713"/>
            <a:ext cx="533126" cy="2761247"/>
          </a:xfrm>
          <a:prstGeom prst="rightBrace">
            <a:avLst>
              <a:gd name="adj1" fmla="val 8333"/>
              <a:gd name="adj2" fmla="val 39472"/>
            </a:avLst>
          </a:prstGeom>
          <a:ln>
            <a:solidFill>
              <a:srgbClr val="C15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C26714E-F04B-436B-BA84-C9D4712DBFF7}"/>
              </a:ext>
            </a:extLst>
          </p:cNvPr>
          <p:cNvSpPr/>
          <p:nvPr/>
        </p:nvSpPr>
        <p:spPr>
          <a:xfrm>
            <a:off x="7779026" y="5801296"/>
            <a:ext cx="4240696" cy="996907"/>
          </a:xfrm>
          <a:prstGeom prst="roundRect">
            <a:avLst/>
          </a:prstGeom>
          <a:solidFill>
            <a:srgbClr val="FC76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  <a:latin typeface="Times New Roman PSMT"/>
              </a:rPr>
              <a:t>number of white blood cells in children is not statistically significant to the severity of the disease.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7E41410-4C0E-4FF9-91FF-8F52D6E9A9C3}"/>
              </a:ext>
            </a:extLst>
          </p:cNvPr>
          <p:cNvSpPr/>
          <p:nvPr/>
        </p:nvSpPr>
        <p:spPr>
          <a:xfrm>
            <a:off x="11590476" y="6463749"/>
            <a:ext cx="477078" cy="3942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5DA0C-2772-4CDA-9BF1-6582CC3BB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6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86A8EB-BCE2-48AB-9CB9-8F5A646D8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027" y="189107"/>
            <a:ext cx="2592104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Minus Sign 7">
            <a:extLst>
              <a:ext uri="{FF2B5EF4-FFF2-40B4-BE49-F238E27FC236}">
                <a16:creationId xmlns:a16="http://schemas.microsoft.com/office/drawing/2014/main" id="{6386F670-05C6-46BF-BA45-26CDE9B06864}"/>
              </a:ext>
            </a:extLst>
          </p:cNvPr>
          <p:cNvSpPr/>
          <p:nvPr/>
        </p:nvSpPr>
        <p:spPr>
          <a:xfrm rot="18148405">
            <a:off x="4437318" y="431806"/>
            <a:ext cx="1922561" cy="937887"/>
          </a:xfrm>
          <a:prstGeom prst="mathMinu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5E1195-B5AB-42C1-932E-B2648CA335CC}"/>
              </a:ext>
            </a:extLst>
          </p:cNvPr>
          <p:cNvCxnSpPr>
            <a:cxnSpLocks/>
          </p:cNvCxnSpPr>
          <p:nvPr/>
        </p:nvCxnSpPr>
        <p:spPr>
          <a:xfrm>
            <a:off x="-180088" y="1791226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592455ED-0FAF-434F-B4D4-7D86576D1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8807" y="1032576"/>
            <a:ext cx="1020416" cy="1088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0272B6-B1CF-4B3A-AD8D-16E57F7BC4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" y="1928120"/>
            <a:ext cx="10257183" cy="48525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F1EE34-FEEF-4E11-BECC-054ADC1E58CD}"/>
              </a:ext>
            </a:extLst>
          </p:cNvPr>
          <p:cNvSpPr/>
          <p:nvPr/>
        </p:nvSpPr>
        <p:spPr>
          <a:xfrm>
            <a:off x="7182679" y="5327374"/>
            <a:ext cx="3472069" cy="742122"/>
          </a:xfrm>
          <a:prstGeom prst="rect">
            <a:avLst/>
          </a:prstGeom>
          <a:solidFill>
            <a:srgbClr val="E81D1D"/>
          </a:solidFill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539DEE-862D-49BC-B05B-F3ECC9D78A58}"/>
              </a:ext>
            </a:extLst>
          </p:cNvPr>
          <p:cNvSpPr/>
          <p:nvPr/>
        </p:nvSpPr>
        <p:spPr>
          <a:xfrm>
            <a:off x="3498574" y="5327374"/>
            <a:ext cx="3366052" cy="742122"/>
          </a:xfrm>
          <a:prstGeom prst="rect">
            <a:avLst/>
          </a:prstGeom>
          <a:solidFill>
            <a:srgbClr val="F89320"/>
          </a:solidFill>
          <a:ln>
            <a:solidFill>
              <a:srgbClr val="F89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CCF58D4-26B5-4F0F-8DBF-AC30F7578AB1}"/>
              </a:ext>
            </a:extLst>
          </p:cNvPr>
          <p:cNvSpPr/>
          <p:nvPr/>
        </p:nvSpPr>
        <p:spPr>
          <a:xfrm>
            <a:off x="7182679" y="6463749"/>
            <a:ext cx="808382" cy="205144"/>
          </a:xfrm>
          <a:prstGeom prst="roundRect">
            <a:avLst/>
          </a:prstGeom>
          <a:solidFill>
            <a:srgbClr val="E81D1D"/>
          </a:solidFill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7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7E41410-4C0E-4FF9-91FF-8F52D6E9A9C3}"/>
              </a:ext>
            </a:extLst>
          </p:cNvPr>
          <p:cNvSpPr/>
          <p:nvPr/>
        </p:nvSpPr>
        <p:spPr>
          <a:xfrm>
            <a:off x="11590476" y="6463749"/>
            <a:ext cx="477078" cy="39425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5DA0C-2772-4CDA-9BF1-6582CC3BB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6" y="189107"/>
            <a:ext cx="2844057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86A8EB-BCE2-48AB-9CB9-8F5A646D8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027" y="189107"/>
            <a:ext cx="2592104" cy="1387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Minus Sign 7">
            <a:extLst>
              <a:ext uri="{FF2B5EF4-FFF2-40B4-BE49-F238E27FC236}">
                <a16:creationId xmlns:a16="http://schemas.microsoft.com/office/drawing/2014/main" id="{6386F670-05C6-46BF-BA45-26CDE9B06864}"/>
              </a:ext>
            </a:extLst>
          </p:cNvPr>
          <p:cNvSpPr/>
          <p:nvPr/>
        </p:nvSpPr>
        <p:spPr>
          <a:xfrm rot="18148405">
            <a:off x="4437318" y="431806"/>
            <a:ext cx="1922561" cy="937887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5E1195-B5AB-42C1-932E-B2648CA335CC}"/>
              </a:ext>
            </a:extLst>
          </p:cNvPr>
          <p:cNvCxnSpPr>
            <a:cxnSpLocks/>
          </p:cNvCxnSpPr>
          <p:nvPr/>
        </p:nvCxnSpPr>
        <p:spPr>
          <a:xfrm>
            <a:off x="-180088" y="1791226"/>
            <a:ext cx="1237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592455ED-0FAF-434F-B4D4-7D86576D1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8807" y="1032576"/>
            <a:ext cx="1020416" cy="10888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0BE0D3-B61D-4455-9DF7-15BEED25A2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31" y="164247"/>
            <a:ext cx="2514880" cy="13007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BEDDF9D-B872-45ED-B158-9F67D9101316}"/>
              </a:ext>
            </a:extLst>
          </p:cNvPr>
          <p:cNvSpPr/>
          <p:nvPr/>
        </p:nvSpPr>
        <p:spPr>
          <a:xfrm>
            <a:off x="4234057" y="1821706"/>
            <a:ext cx="270594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Evidence</a:t>
            </a:r>
            <a:endParaRPr lang="fa-IR" sz="32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659E32-2B90-4E00-A2BB-293ED4A050EA}"/>
              </a:ext>
            </a:extLst>
          </p:cNvPr>
          <p:cNvSpPr/>
          <p:nvPr/>
        </p:nvSpPr>
        <p:spPr>
          <a:xfrm>
            <a:off x="9293128" y="2674580"/>
            <a:ext cx="2898872" cy="28355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DE3FAD-682A-4F21-907F-7D26801B032F}"/>
              </a:ext>
            </a:extLst>
          </p:cNvPr>
          <p:cNvSpPr/>
          <p:nvPr/>
        </p:nvSpPr>
        <p:spPr>
          <a:xfrm>
            <a:off x="1912509" y="2437250"/>
            <a:ext cx="2016224" cy="6480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0" i="0" u="none" strike="noStrike" baseline="0" dirty="0" err="1">
                <a:solidFill>
                  <a:srgbClr val="000000"/>
                </a:solidFill>
              </a:rPr>
              <a:t>Diao</a:t>
            </a:r>
            <a:r>
              <a:rPr lang="en-US" sz="2400" b="0" i="0" u="none" strike="noStrike" baseline="0" dirty="0">
                <a:solidFill>
                  <a:srgbClr val="000000"/>
                </a:solidFill>
              </a:rPr>
              <a:t> et al</a:t>
            </a:r>
            <a:endParaRPr lang="fa-IR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745F4E-6365-4F44-BF9A-562F6E22D2FF}"/>
              </a:ext>
            </a:extLst>
          </p:cNvPr>
          <p:cNvSpPr/>
          <p:nvPr/>
        </p:nvSpPr>
        <p:spPr>
          <a:xfrm>
            <a:off x="1492136" y="3232814"/>
            <a:ext cx="3138134" cy="34042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08A0A69-CCEB-48CF-97A1-C3B1920523B3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flipH="1">
            <a:off x="2920621" y="2289758"/>
            <a:ext cx="1313436" cy="147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82AFD9-AD2A-4D38-992A-25AAA4FD7A7F}"/>
              </a:ext>
            </a:extLst>
          </p:cNvPr>
          <p:cNvCxnSpPr>
            <a:cxnSpLocks/>
            <a:stCxn id="12" idx="6"/>
          </p:cNvCxnSpPr>
          <p:nvPr/>
        </p:nvCxnSpPr>
        <p:spPr>
          <a:xfrm>
            <a:off x="6939997" y="2289758"/>
            <a:ext cx="3987566" cy="2443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08F3A5B-08D6-4264-B091-C2F59DD4954A}"/>
              </a:ext>
            </a:extLst>
          </p:cNvPr>
          <p:cNvSpPr/>
          <p:nvPr/>
        </p:nvSpPr>
        <p:spPr>
          <a:xfrm>
            <a:off x="1734431" y="3342327"/>
            <a:ext cx="2374933" cy="5445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lym</a:t>
            </a:r>
            <a:r>
              <a:rPr lang="en-US" dirty="0"/>
              <a:t> of 522 patients</a:t>
            </a: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3EB10F95-E6A6-45EB-87DD-0A135C04611F}"/>
              </a:ext>
            </a:extLst>
          </p:cNvPr>
          <p:cNvSpPr/>
          <p:nvPr/>
        </p:nvSpPr>
        <p:spPr>
          <a:xfrm>
            <a:off x="2424940" y="4765371"/>
            <a:ext cx="993913" cy="47056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D32185C8-E2BF-443D-A05F-3000B4DED39E}"/>
              </a:ext>
            </a:extLst>
          </p:cNvPr>
          <p:cNvSpPr/>
          <p:nvPr/>
        </p:nvSpPr>
        <p:spPr>
          <a:xfrm>
            <a:off x="1897102" y="4927249"/>
            <a:ext cx="443470" cy="135733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Striped Right 21">
            <a:extLst>
              <a:ext uri="{FF2B5EF4-FFF2-40B4-BE49-F238E27FC236}">
                <a16:creationId xmlns:a16="http://schemas.microsoft.com/office/drawing/2014/main" id="{46B9EEE6-AB28-4190-901B-F89D6550D3C1}"/>
              </a:ext>
            </a:extLst>
          </p:cNvPr>
          <p:cNvSpPr/>
          <p:nvPr/>
        </p:nvSpPr>
        <p:spPr>
          <a:xfrm rot="5400000">
            <a:off x="2567899" y="3769081"/>
            <a:ext cx="652195" cy="1106849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0913D3-94F7-403C-AF5D-3B64036F181F}"/>
              </a:ext>
            </a:extLst>
          </p:cNvPr>
          <p:cNvSpPr/>
          <p:nvPr/>
        </p:nvSpPr>
        <p:spPr>
          <a:xfrm>
            <a:off x="9459049" y="2766728"/>
            <a:ext cx="2522526" cy="6371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99 COVID-19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58A09AC-663F-4235-853C-26E86229CA15}"/>
              </a:ext>
            </a:extLst>
          </p:cNvPr>
          <p:cNvSpPr/>
          <p:nvPr/>
        </p:nvSpPr>
        <p:spPr>
          <a:xfrm>
            <a:off x="124446" y="2978401"/>
            <a:ext cx="1239107" cy="596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Elderly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534D08D-2AC2-45D1-BF29-836434ABE75E}"/>
              </a:ext>
            </a:extLst>
          </p:cNvPr>
          <p:cNvSpPr/>
          <p:nvPr/>
        </p:nvSpPr>
        <p:spPr>
          <a:xfrm>
            <a:off x="265474" y="3614606"/>
            <a:ext cx="905688" cy="5961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ICU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FF456282-FBC6-4572-B460-D0484BD061E8}"/>
              </a:ext>
            </a:extLst>
          </p:cNvPr>
          <p:cNvSpPr/>
          <p:nvPr/>
        </p:nvSpPr>
        <p:spPr>
          <a:xfrm rot="10800000">
            <a:off x="1396857" y="2978401"/>
            <a:ext cx="210328" cy="12724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77B328B8-0054-4C7A-AD80-258FAFA8DCCD}"/>
              </a:ext>
            </a:extLst>
          </p:cNvPr>
          <p:cNvSpPr/>
          <p:nvPr/>
        </p:nvSpPr>
        <p:spPr>
          <a:xfrm>
            <a:off x="2424940" y="5385291"/>
            <a:ext cx="993913" cy="47056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CD4+</a:t>
            </a:r>
          </a:p>
        </p:txBody>
      </p: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2C263AED-B270-42CD-810A-845D879216A0}"/>
              </a:ext>
            </a:extLst>
          </p:cNvPr>
          <p:cNvSpPr/>
          <p:nvPr/>
        </p:nvSpPr>
        <p:spPr>
          <a:xfrm>
            <a:off x="2426492" y="5972626"/>
            <a:ext cx="993913" cy="47056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CD8+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0BE3CB-3D3E-4AD3-BA6F-D83D587D0F35}"/>
              </a:ext>
            </a:extLst>
          </p:cNvPr>
          <p:cNvSpPr/>
          <p:nvPr/>
        </p:nvSpPr>
        <p:spPr>
          <a:xfrm>
            <a:off x="4757529" y="3232814"/>
            <a:ext cx="3566229" cy="3436079"/>
          </a:xfrm>
          <a:prstGeom prst="rect">
            <a:avLst/>
          </a:prstGeom>
          <a:ln>
            <a:solidFill>
              <a:srgbClr val="C15D68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Striped Right 33">
            <a:extLst>
              <a:ext uri="{FF2B5EF4-FFF2-40B4-BE49-F238E27FC236}">
                <a16:creationId xmlns:a16="http://schemas.microsoft.com/office/drawing/2014/main" id="{447AA8CE-14FE-49C6-B3E1-DE98A7C07475}"/>
              </a:ext>
            </a:extLst>
          </p:cNvPr>
          <p:cNvSpPr/>
          <p:nvPr/>
        </p:nvSpPr>
        <p:spPr>
          <a:xfrm rot="5400000">
            <a:off x="5916499" y="3787277"/>
            <a:ext cx="652195" cy="1106849"/>
          </a:xfrm>
          <a:prstGeom prst="striped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Arrow: Up 35">
            <a:extLst>
              <a:ext uri="{FF2B5EF4-FFF2-40B4-BE49-F238E27FC236}">
                <a16:creationId xmlns:a16="http://schemas.microsoft.com/office/drawing/2014/main" id="{9E38B0D9-DF40-492F-A43C-8373F6B488FA}"/>
              </a:ext>
            </a:extLst>
          </p:cNvPr>
          <p:cNvSpPr/>
          <p:nvPr/>
        </p:nvSpPr>
        <p:spPr>
          <a:xfrm>
            <a:off x="5593975" y="4666799"/>
            <a:ext cx="153626" cy="560881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69E0479-EFD1-42B8-8962-7D8A76826796}"/>
              </a:ext>
            </a:extLst>
          </p:cNvPr>
          <p:cNvSpPr/>
          <p:nvPr/>
        </p:nvSpPr>
        <p:spPr>
          <a:xfrm>
            <a:off x="4923773" y="3429000"/>
            <a:ext cx="2842001" cy="5182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PB of 14 COVID-19 patients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F289831-8603-465F-B3F2-7A0CCA39859B}"/>
              </a:ext>
            </a:extLst>
          </p:cNvPr>
          <p:cNvSpPr/>
          <p:nvPr/>
        </p:nvSpPr>
        <p:spPr>
          <a:xfrm>
            <a:off x="5796387" y="4765371"/>
            <a:ext cx="892417" cy="4623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PD1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42ECA26-9457-4820-B41D-4128C1BD34C2}"/>
              </a:ext>
            </a:extLst>
          </p:cNvPr>
          <p:cNvSpPr/>
          <p:nvPr/>
        </p:nvSpPr>
        <p:spPr>
          <a:xfrm>
            <a:off x="5300282" y="5510143"/>
            <a:ext cx="2301689" cy="3697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severity of COVID-19</a:t>
            </a: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0B123D52-3BDE-4919-81DA-D082AA21D203}"/>
              </a:ext>
            </a:extLst>
          </p:cNvPr>
          <p:cNvSpPr/>
          <p:nvPr/>
        </p:nvSpPr>
        <p:spPr>
          <a:xfrm rot="10800000">
            <a:off x="4858241" y="5403635"/>
            <a:ext cx="341330" cy="508459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A8042EC5-90AF-41F1-BC81-34225B09DEFA}"/>
              </a:ext>
            </a:extLst>
          </p:cNvPr>
          <p:cNvSpPr/>
          <p:nvPr/>
        </p:nvSpPr>
        <p:spPr>
          <a:xfrm>
            <a:off x="7765774" y="3380306"/>
            <a:ext cx="293503" cy="1847374"/>
          </a:xfrm>
          <a:prstGeom prst="rightBrace">
            <a:avLst/>
          </a:prstGeom>
          <a:ln>
            <a:solidFill>
              <a:srgbClr val="C15D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C7AFB307-922F-412E-8300-43FB33A163FA}"/>
              </a:ext>
            </a:extLst>
          </p:cNvPr>
          <p:cNvCxnSpPr>
            <a:cxnSpLocks/>
          </p:cNvCxnSpPr>
          <p:nvPr/>
        </p:nvCxnSpPr>
        <p:spPr>
          <a:xfrm rot="5400000">
            <a:off x="7179099" y="4820579"/>
            <a:ext cx="1360056" cy="400300"/>
          </a:xfrm>
          <a:prstGeom prst="bentConnector3">
            <a:avLst>
              <a:gd name="adj1" fmla="val 97745"/>
            </a:avLst>
          </a:prstGeom>
          <a:ln>
            <a:solidFill>
              <a:srgbClr val="C15D6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375DF62-DCBB-4A86-9B91-CAD01DB8FAD7}"/>
              </a:ext>
            </a:extLst>
          </p:cNvPr>
          <p:cNvCxnSpPr>
            <a:stCxn id="39" idx="2"/>
          </p:cNvCxnSpPr>
          <p:nvPr/>
        </p:nvCxnSpPr>
        <p:spPr>
          <a:xfrm flipH="1">
            <a:off x="6451126" y="5879875"/>
            <a:ext cx="1" cy="202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61B46B0-745C-4C38-8879-BB518B5A1A2C}"/>
              </a:ext>
            </a:extLst>
          </p:cNvPr>
          <p:cNvSpPr/>
          <p:nvPr/>
        </p:nvSpPr>
        <p:spPr>
          <a:xfrm>
            <a:off x="5459897" y="6085464"/>
            <a:ext cx="2703441" cy="3927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consumed and exhausted.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12CC0EE-1225-416E-B1DD-31B841DF2784}"/>
              </a:ext>
            </a:extLst>
          </p:cNvPr>
          <p:cNvSpPr/>
          <p:nvPr/>
        </p:nvSpPr>
        <p:spPr>
          <a:xfrm>
            <a:off x="4858240" y="6082748"/>
            <a:ext cx="442042" cy="36044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</a:t>
            </a:r>
          </a:p>
        </p:txBody>
      </p:sp>
      <p:sp>
        <p:nvSpPr>
          <p:cNvPr id="57" name="Arrow: Striped Right 56">
            <a:extLst>
              <a:ext uri="{FF2B5EF4-FFF2-40B4-BE49-F238E27FC236}">
                <a16:creationId xmlns:a16="http://schemas.microsoft.com/office/drawing/2014/main" id="{6AC8E154-C752-4DDB-9E3E-9EBE4F04B031}"/>
              </a:ext>
            </a:extLst>
          </p:cNvPr>
          <p:cNvSpPr/>
          <p:nvPr/>
        </p:nvSpPr>
        <p:spPr>
          <a:xfrm rot="5400000">
            <a:off x="10439285" y="3226758"/>
            <a:ext cx="652195" cy="1106849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72A10B3-E721-4DA8-AD52-5A931DD34118}"/>
              </a:ext>
            </a:extLst>
          </p:cNvPr>
          <p:cNvSpPr/>
          <p:nvPr/>
        </p:nvSpPr>
        <p:spPr>
          <a:xfrm>
            <a:off x="9970654" y="4172541"/>
            <a:ext cx="1287294" cy="4392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CD4+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D45F50D-94D9-4C61-8C4F-A7845A9AA829}"/>
              </a:ext>
            </a:extLst>
          </p:cNvPr>
          <p:cNvSpPr/>
          <p:nvPr/>
        </p:nvSpPr>
        <p:spPr>
          <a:xfrm>
            <a:off x="9970654" y="4665530"/>
            <a:ext cx="1287294" cy="4392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CD8+</a:t>
            </a:r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A24F7C81-C151-4255-A894-6045C5E45B36}"/>
              </a:ext>
            </a:extLst>
          </p:cNvPr>
          <p:cNvSpPr/>
          <p:nvPr/>
        </p:nvSpPr>
        <p:spPr>
          <a:xfrm>
            <a:off x="9444094" y="4106280"/>
            <a:ext cx="320623" cy="112965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Brace 60">
            <a:extLst>
              <a:ext uri="{FF2B5EF4-FFF2-40B4-BE49-F238E27FC236}">
                <a16:creationId xmlns:a16="http://schemas.microsoft.com/office/drawing/2014/main" id="{A0530ECE-D1E5-4290-B8E7-C78BBA7702DF}"/>
              </a:ext>
            </a:extLst>
          </p:cNvPr>
          <p:cNvSpPr/>
          <p:nvPr/>
        </p:nvSpPr>
        <p:spPr>
          <a:xfrm>
            <a:off x="11225206" y="4106280"/>
            <a:ext cx="320623" cy="1279011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EB466D5-05BC-4995-ACED-69186364B7D1}"/>
              </a:ext>
            </a:extLst>
          </p:cNvPr>
          <p:cNvSpPr/>
          <p:nvPr/>
        </p:nvSpPr>
        <p:spPr>
          <a:xfrm>
            <a:off x="11545829" y="4340701"/>
            <a:ext cx="646171" cy="6371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PB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8035627-127F-4C4A-B174-049A08BE7AD2}"/>
              </a:ext>
            </a:extLst>
          </p:cNvPr>
          <p:cNvCxnSpPr>
            <a:cxnSpLocks/>
          </p:cNvCxnSpPr>
          <p:nvPr/>
        </p:nvCxnSpPr>
        <p:spPr>
          <a:xfrm>
            <a:off x="3960316" y="2872369"/>
            <a:ext cx="2490810" cy="360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781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684</Words>
  <Application>Microsoft Office PowerPoint</Application>
  <PresentationFormat>Widescreen</PresentationFormat>
  <Paragraphs>339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Droid Serif</vt:lpstr>
      <vt:lpstr>Gill Sans</vt:lpstr>
      <vt:lpstr>PT Sans</vt:lpstr>
      <vt:lpstr>Times New Roman PSMT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Nafis Ghadyani</dc:creator>
  <cp:lastModifiedBy>Nafis Ghadyani</cp:lastModifiedBy>
  <cp:revision>23</cp:revision>
  <dcterms:created xsi:type="dcterms:W3CDTF">2021-11-24T18:07:27Z</dcterms:created>
  <dcterms:modified xsi:type="dcterms:W3CDTF">2021-11-27T04:51:16Z</dcterms:modified>
</cp:coreProperties>
</file>