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8" r:id="rId2"/>
    <p:sldId id="257" r:id="rId3"/>
    <p:sldId id="258" r:id="rId4"/>
    <p:sldId id="259" r:id="rId5"/>
    <p:sldId id="262" r:id="rId6"/>
    <p:sldId id="261" r:id="rId7"/>
    <p:sldId id="270" r:id="rId8"/>
    <p:sldId id="260" r:id="rId9"/>
    <p:sldId id="263" r:id="rId10"/>
    <p:sldId id="264" r:id="rId11"/>
    <p:sldId id="265" r:id="rId12"/>
    <p:sldId id="266" r:id="rId13"/>
    <p:sldId id="267" r:id="rId14"/>
    <p:sldId id="271" r:id="rId15"/>
    <p:sldId id="272" r:id="rId16"/>
    <p:sldId id="273" r:id="rId17"/>
    <p:sldId id="268" r:id="rId18"/>
    <p:sldId id="274" r:id="rId19"/>
    <p:sldId id="269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83" d="100"/>
          <a:sy n="83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34306-65F5-4E9A-9F92-229BFC01EB6A}" type="doc">
      <dgm:prSet loTypeId="urn:diagrams.loki3.com/TabbedArc+Icon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FAE89A-C48C-4465-9574-74CADD112BDC}">
      <dgm:prSet custT="1"/>
      <dgm:spPr/>
      <dgm:t>
        <a:bodyPr/>
        <a:lstStyle/>
        <a:p>
          <a:pPr rtl="0"/>
          <a:r>
            <a:rPr lang="en-US" sz="2800" dirty="0" smtClean="0"/>
            <a:t>Self-renewal</a:t>
          </a:r>
          <a:endParaRPr lang="en-US" sz="2800" dirty="0"/>
        </a:p>
      </dgm:t>
    </dgm:pt>
    <dgm:pt modelId="{F14BF37E-0712-4837-B68A-E8FF9B497181}" type="parTrans" cxnId="{F0FDD22A-767E-4761-B508-B1A7CC921C71}">
      <dgm:prSet/>
      <dgm:spPr/>
      <dgm:t>
        <a:bodyPr/>
        <a:lstStyle/>
        <a:p>
          <a:endParaRPr lang="en-US"/>
        </a:p>
      </dgm:t>
    </dgm:pt>
    <dgm:pt modelId="{2EDFF475-A8A2-4D17-ADD4-F547936ACA06}" type="sibTrans" cxnId="{F0FDD22A-767E-4761-B508-B1A7CC921C71}">
      <dgm:prSet/>
      <dgm:spPr/>
      <dgm:t>
        <a:bodyPr/>
        <a:lstStyle/>
        <a:p>
          <a:endParaRPr lang="en-US"/>
        </a:p>
      </dgm:t>
    </dgm:pt>
    <dgm:pt modelId="{23CD3DDD-6FFC-4585-BBA4-B60E5411A0CD}">
      <dgm:prSet custT="1"/>
      <dgm:spPr/>
      <dgm:t>
        <a:bodyPr/>
        <a:lstStyle/>
        <a:p>
          <a:pPr rtl="0"/>
          <a:r>
            <a:rPr lang="en-US" sz="2800" dirty="0" smtClean="0"/>
            <a:t>Differentiate</a:t>
          </a:r>
          <a:endParaRPr lang="en-US" sz="2800" dirty="0"/>
        </a:p>
      </dgm:t>
    </dgm:pt>
    <dgm:pt modelId="{326FD4E8-AFAF-4E3D-B8E3-A9B96BEA3A05}" type="parTrans" cxnId="{1DF9F29A-90E3-46FA-A002-A5CE5649BD6F}">
      <dgm:prSet/>
      <dgm:spPr/>
      <dgm:t>
        <a:bodyPr/>
        <a:lstStyle/>
        <a:p>
          <a:endParaRPr lang="en-US"/>
        </a:p>
      </dgm:t>
    </dgm:pt>
    <dgm:pt modelId="{D964C905-96D5-4D25-B8D8-C19D514E22BF}" type="sibTrans" cxnId="{1DF9F29A-90E3-46FA-A002-A5CE5649BD6F}">
      <dgm:prSet/>
      <dgm:spPr/>
      <dgm:t>
        <a:bodyPr/>
        <a:lstStyle/>
        <a:p>
          <a:endParaRPr lang="en-US"/>
        </a:p>
      </dgm:t>
    </dgm:pt>
    <dgm:pt modelId="{930B781D-DE96-45D4-825C-95D0A089B808}" type="pres">
      <dgm:prSet presAssocID="{FCE34306-65F5-4E9A-9F92-229BFC01EB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2DFB57-3D17-45EB-8616-3BF1C34A8996}" type="pres">
      <dgm:prSet presAssocID="{B2FAE89A-C48C-4465-9574-74CADD112BDC}" presName="twoplus" presStyleLbl="node1" presStyleIdx="0" presStyleCnt="2" custScaleX="86138" custScaleY="791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C4E5B-DAD0-47E9-A889-BE1BF33771D6}" type="pres">
      <dgm:prSet presAssocID="{23CD3DDD-6FFC-4585-BBA4-B60E5411A0CD}" presName="twoplus" presStyleLbl="node1" presStyleIdx="1" presStyleCnt="2" custScaleX="84142" custScaleY="808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5BC31D-714E-410A-A302-7B7AA2EC3FC0}" type="presOf" srcId="{23CD3DDD-6FFC-4585-BBA4-B60E5411A0CD}" destId="{8F5C4E5B-DAD0-47E9-A889-BE1BF33771D6}" srcOrd="0" destOrd="0" presId="urn:diagrams.loki3.com/TabbedArc+Icon"/>
    <dgm:cxn modelId="{CCEEF6AB-3F71-442E-8E29-5CCDE76CA1E6}" type="presOf" srcId="{B2FAE89A-C48C-4465-9574-74CADD112BDC}" destId="{582DFB57-3D17-45EB-8616-3BF1C34A8996}" srcOrd="0" destOrd="0" presId="urn:diagrams.loki3.com/TabbedArc+Icon"/>
    <dgm:cxn modelId="{FAEB4D95-6857-422A-BE2F-B0610CD5EF3A}" type="presOf" srcId="{FCE34306-65F5-4E9A-9F92-229BFC01EB6A}" destId="{930B781D-DE96-45D4-825C-95D0A089B808}" srcOrd="0" destOrd="0" presId="urn:diagrams.loki3.com/TabbedArc+Icon"/>
    <dgm:cxn modelId="{F0FDD22A-767E-4761-B508-B1A7CC921C71}" srcId="{FCE34306-65F5-4E9A-9F92-229BFC01EB6A}" destId="{B2FAE89A-C48C-4465-9574-74CADD112BDC}" srcOrd="0" destOrd="0" parTransId="{F14BF37E-0712-4837-B68A-E8FF9B497181}" sibTransId="{2EDFF475-A8A2-4D17-ADD4-F547936ACA06}"/>
    <dgm:cxn modelId="{1DF9F29A-90E3-46FA-A002-A5CE5649BD6F}" srcId="{FCE34306-65F5-4E9A-9F92-229BFC01EB6A}" destId="{23CD3DDD-6FFC-4585-BBA4-B60E5411A0CD}" srcOrd="1" destOrd="0" parTransId="{326FD4E8-AFAF-4E3D-B8E3-A9B96BEA3A05}" sibTransId="{D964C905-96D5-4D25-B8D8-C19D514E22BF}"/>
    <dgm:cxn modelId="{D3A3E911-EB81-4A8A-ADD8-A942997BAFA3}" type="presParOf" srcId="{930B781D-DE96-45D4-825C-95D0A089B808}" destId="{582DFB57-3D17-45EB-8616-3BF1C34A8996}" srcOrd="0" destOrd="0" presId="urn:diagrams.loki3.com/TabbedArc+Icon"/>
    <dgm:cxn modelId="{BC278A66-BCB2-4FE1-9541-934C891BA98C}" type="presParOf" srcId="{930B781D-DE96-45D4-825C-95D0A089B808}" destId="{8F5C4E5B-DAD0-47E9-A889-BE1BF33771D6}" srcOrd="1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00C5A4-C0E4-4FC6-A42F-92DB5C51D5E6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62BDF6-1DC9-4BB9-B4F3-74D72F12959F}">
      <dgm:prSet/>
      <dgm:spPr/>
      <dgm:t>
        <a:bodyPr/>
        <a:lstStyle/>
        <a:p>
          <a:pPr rtl="0"/>
          <a:r>
            <a:rPr lang="en-US" smtClean="0"/>
            <a:t>Totipotent</a:t>
          </a:r>
          <a:endParaRPr lang="en-US"/>
        </a:p>
      </dgm:t>
    </dgm:pt>
    <dgm:pt modelId="{C316894E-A458-455B-B459-885E5F1C2329}" type="parTrans" cxnId="{00CD5B8B-EBE1-48F3-9275-6F6D71D7CE2A}">
      <dgm:prSet/>
      <dgm:spPr/>
      <dgm:t>
        <a:bodyPr/>
        <a:lstStyle/>
        <a:p>
          <a:endParaRPr lang="en-US"/>
        </a:p>
      </dgm:t>
    </dgm:pt>
    <dgm:pt modelId="{B9F7F9C6-4557-4934-A3E0-79B35DAE0C14}" type="sibTrans" cxnId="{00CD5B8B-EBE1-48F3-9275-6F6D71D7CE2A}">
      <dgm:prSet/>
      <dgm:spPr/>
      <dgm:t>
        <a:bodyPr/>
        <a:lstStyle/>
        <a:p>
          <a:endParaRPr lang="en-US"/>
        </a:p>
      </dgm:t>
    </dgm:pt>
    <dgm:pt modelId="{9C0B14DF-F524-41BF-BFFA-AF508BC52023}">
      <dgm:prSet/>
      <dgm:spPr/>
      <dgm:t>
        <a:bodyPr/>
        <a:lstStyle/>
        <a:p>
          <a:pPr rtl="0"/>
          <a:r>
            <a:rPr lang="en-US" smtClean="0"/>
            <a:t>Pluripotent</a:t>
          </a:r>
          <a:endParaRPr lang="en-US"/>
        </a:p>
      </dgm:t>
    </dgm:pt>
    <dgm:pt modelId="{9E7E8957-C4CF-44DB-A26E-BB51056A5BA9}" type="parTrans" cxnId="{08CD321B-9617-43D8-873B-B041244B4F00}">
      <dgm:prSet/>
      <dgm:spPr/>
      <dgm:t>
        <a:bodyPr/>
        <a:lstStyle/>
        <a:p>
          <a:endParaRPr lang="en-US"/>
        </a:p>
      </dgm:t>
    </dgm:pt>
    <dgm:pt modelId="{FCBE487E-C515-4DC1-B55A-A2BC2EAAD595}" type="sibTrans" cxnId="{08CD321B-9617-43D8-873B-B041244B4F00}">
      <dgm:prSet/>
      <dgm:spPr/>
      <dgm:t>
        <a:bodyPr/>
        <a:lstStyle/>
        <a:p>
          <a:endParaRPr lang="en-US"/>
        </a:p>
      </dgm:t>
    </dgm:pt>
    <dgm:pt modelId="{65E424DC-EC4D-4FB1-AFF4-EC3ACCA1B879}">
      <dgm:prSet/>
      <dgm:spPr/>
      <dgm:t>
        <a:bodyPr/>
        <a:lstStyle/>
        <a:p>
          <a:pPr rtl="0"/>
          <a:r>
            <a:rPr lang="en-US" dirty="0" smtClean="0"/>
            <a:t>Multipotent</a:t>
          </a:r>
          <a:endParaRPr lang="en-US" dirty="0"/>
        </a:p>
      </dgm:t>
    </dgm:pt>
    <dgm:pt modelId="{F0C27E0B-19DE-4607-9403-8419AEFD104C}" type="parTrans" cxnId="{A3B67B70-C6BB-42E4-AB9F-82D5930ACE42}">
      <dgm:prSet/>
      <dgm:spPr/>
      <dgm:t>
        <a:bodyPr/>
        <a:lstStyle/>
        <a:p>
          <a:endParaRPr lang="en-US"/>
        </a:p>
      </dgm:t>
    </dgm:pt>
    <dgm:pt modelId="{E223D804-735D-4766-BD6C-22E65F38E8F1}" type="sibTrans" cxnId="{A3B67B70-C6BB-42E4-AB9F-82D5930ACE42}">
      <dgm:prSet/>
      <dgm:spPr/>
      <dgm:t>
        <a:bodyPr/>
        <a:lstStyle/>
        <a:p>
          <a:endParaRPr lang="en-US"/>
        </a:p>
      </dgm:t>
    </dgm:pt>
    <dgm:pt modelId="{D254C8C8-9824-4956-A917-43C618A928C4}">
      <dgm:prSet/>
      <dgm:spPr/>
      <dgm:t>
        <a:bodyPr/>
        <a:lstStyle/>
        <a:p>
          <a:pPr rtl="0"/>
          <a:r>
            <a:rPr lang="en-US" dirty="0" smtClean="0"/>
            <a:t>Unipotent</a:t>
          </a:r>
          <a:endParaRPr lang="en-US" dirty="0"/>
        </a:p>
      </dgm:t>
    </dgm:pt>
    <dgm:pt modelId="{C67D4369-C86A-4042-AA9C-9F3841C293E0}" type="parTrans" cxnId="{8F45E15B-34C6-434C-B806-40859D49F291}">
      <dgm:prSet/>
      <dgm:spPr/>
      <dgm:t>
        <a:bodyPr/>
        <a:lstStyle/>
        <a:p>
          <a:endParaRPr lang="en-US"/>
        </a:p>
      </dgm:t>
    </dgm:pt>
    <dgm:pt modelId="{7239EE33-DD3F-42F8-9EB3-BEA8E51ACA68}" type="sibTrans" cxnId="{8F45E15B-34C6-434C-B806-40859D49F291}">
      <dgm:prSet/>
      <dgm:spPr/>
      <dgm:t>
        <a:bodyPr/>
        <a:lstStyle/>
        <a:p>
          <a:endParaRPr lang="en-US"/>
        </a:p>
      </dgm:t>
    </dgm:pt>
    <dgm:pt modelId="{3BB1DF07-2E7B-41EF-A481-CDA8DDB37989}" type="pres">
      <dgm:prSet presAssocID="{8D00C5A4-C0E4-4FC6-A42F-92DB5C51D5E6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537F466-BDB9-47C2-A1A4-372C7B98F8AD}" type="pres">
      <dgm:prSet presAssocID="{D254C8C8-9824-4956-A917-43C618A928C4}" presName="Accent4" presStyleCnt="0"/>
      <dgm:spPr/>
    </dgm:pt>
    <dgm:pt modelId="{608E1DF0-323A-49C4-80D6-DF58487CF46A}" type="pres">
      <dgm:prSet presAssocID="{D254C8C8-9824-4956-A917-43C618A928C4}" presName="Accent" presStyleLbl="node1" presStyleIdx="0" presStyleCnt="4"/>
      <dgm:spPr/>
    </dgm:pt>
    <dgm:pt modelId="{43ED255A-41FB-4115-B4CD-A4D58260E890}" type="pres">
      <dgm:prSet presAssocID="{D254C8C8-9824-4956-A917-43C618A928C4}" presName="ParentBackground4" presStyleCnt="0"/>
      <dgm:spPr/>
    </dgm:pt>
    <dgm:pt modelId="{C4581938-738D-4761-964A-0E19C0863551}" type="pres">
      <dgm:prSet presAssocID="{D254C8C8-9824-4956-A917-43C618A928C4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FA14EFF1-9CEC-4D42-8C14-C26793363E29}" type="pres">
      <dgm:prSet presAssocID="{D254C8C8-9824-4956-A917-43C618A928C4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7D01C-C755-41C3-B963-6C724E8011A1}" type="pres">
      <dgm:prSet presAssocID="{65E424DC-EC4D-4FB1-AFF4-EC3ACCA1B879}" presName="Accent3" presStyleCnt="0"/>
      <dgm:spPr/>
    </dgm:pt>
    <dgm:pt modelId="{550344BE-1C9C-414D-A004-A3F55EF55D5F}" type="pres">
      <dgm:prSet presAssocID="{65E424DC-EC4D-4FB1-AFF4-EC3ACCA1B879}" presName="Accent" presStyleLbl="node1" presStyleIdx="1" presStyleCnt="4"/>
      <dgm:spPr/>
    </dgm:pt>
    <dgm:pt modelId="{5C0FCC7E-D51E-4505-BB50-7A6C608E14AC}" type="pres">
      <dgm:prSet presAssocID="{65E424DC-EC4D-4FB1-AFF4-EC3ACCA1B879}" presName="ParentBackground3" presStyleCnt="0"/>
      <dgm:spPr/>
    </dgm:pt>
    <dgm:pt modelId="{E0E6D631-B541-4B67-A08B-1180C285B7C4}" type="pres">
      <dgm:prSet presAssocID="{65E424DC-EC4D-4FB1-AFF4-EC3ACCA1B879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2B6C3F4D-2FF4-40EC-ABA5-C3EA3105C6A9}" type="pres">
      <dgm:prSet presAssocID="{65E424DC-EC4D-4FB1-AFF4-EC3ACCA1B87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8CD33-3CA2-46B2-866C-B02C5008B424}" type="pres">
      <dgm:prSet presAssocID="{9C0B14DF-F524-41BF-BFFA-AF508BC52023}" presName="Accent2" presStyleCnt="0"/>
      <dgm:spPr/>
    </dgm:pt>
    <dgm:pt modelId="{6066A4C6-19BC-483D-93A4-3590EE77B435}" type="pres">
      <dgm:prSet presAssocID="{9C0B14DF-F524-41BF-BFFA-AF508BC52023}" presName="Accent" presStyleLbl="node1" presStyleIdx="2" presStyleCnt="4"/>
      <dgm:spPr/>
    </dgm:pt>
    <dgm:pt modelId="{9E6CECF2-945F-4967-9A39-B5C46916E51A}" type="pres">
      <dgm:prSet presAssocID="{9C0B14DF-F524-41BF-BFFA-AF508BC52023}" presName="ParentBackground2" presStyleCnt="0"/>
      <dgm:spPr/>
    </dgm:pt>
    <dgm:pt modelId="{B5DE7559-A5F2-4E08-8695-ADB4EF22CE49}" type="pres">
      <dgm:prSet presAssocID="{9C0B14DF-F524-41BF-BFFA-AF508BC52023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457804DE-C400-490C-9764-E758C7290C0C}" type="pres">
      <dgm:prSet presAssocID="{9C0B14DF-F524-41BF-BFFA-AF508BC5202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FD2F1-7BBC-4AE8-9DFB-D0E130C9E351}" type="pres">
      <dgm:prSet presAssocID="{1262BDF6-1DC9-4BB9-B4F3-74D72F12959F}" presName="Accent1" presStyleCnt="0"/>
      <dgm:spPr/>
    </dgm:pt>
    <dgm:pt modelId="{F8275BA3-CDEF-4628-A612-793C584C3D64}" type="pres">
      <dgm:prSet presAssocID="{1262BDF6-1DC9-4BB9-B4F3-74D72F12959F}" presName="Accent" presStyleLbl="node1" presStyleIdx="3" presStyleCnt="4"/>
      <dgm:spPr/>
    </dgm:pt>
    <dgm:pt modelId="{4155CA58-3505-4586-B2F1-98DE605C574E}" type="pres">
      <dgm:prSet presAssocID="{1262BDF6-1DC9-4BB9-B4F3-74D72F12959F}" presName="ParentBackground1" presStyleCnt="0"/>
      <dgm:spPr/>
    </dgm:pt>
    <dgm:pt modelId="{07CF41E1-66BD-4473-8A3F-B07A2FCED68A}" type="pres">
      <dgm:prSet presAssocID="{1262BDF6-1DC9-4BB9-B4F3-74D72F12959F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9F79D5EA-B0B1-41FC-B749-E51C5E68E1FC}" type="pres">
      <dgm:prSet presAssocID="{1262BDF6-1DC9-4BB9-B4F3-74D72F12959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CB3D1C-06FD-4154-8649-BEFAFC67CDA3}" type="presOf" srcId="{1262BDF6-1DC9-4BB9-B4F3-74D72F12959F}" destId="{9F79D5EA-B0B1-41FC-B749-E51C5E68E1FC}" srcOrd="1" destOrd="0" presId="urn:microsoft.com/office/officeart/2011/layout/CircleProcess"/>
    <dgm:cxn modelId="{00CD5B8B-EBE1-48F3-9275-6F6D71D7CE2A}" srcId="{8D00C5A4-C0E4-4FC6-A42F-92DB5C51D5E6}" destId="{1262BDF6-1DC9-4BB9-B4F3-74D72F12959F}" srcOrd="0" destOrd="0" parTransId="{C316894E-A458-455B-B459-885E5F1C2329}" sibTransId="{B9F7F9C6-4557-4934-A3E0-79B35DAE0C14}"/>
    <dgm:cxn modelId="{F131A505-906B-4BFA-B75E-D3E90E0B29BD}" type="presOf" srcId="{9C0B14DF-F524-41BF-BFFA-AF508BC52023}" destId="{457804DE-C400-490C-9764-E758C7290C0C}" srcOrd="1" destOrd="0" presId="urn:microsoft.com/office/officeart/2011/layout/CircleProcess"/>
    <dgm:cxn modelId="{02B88AD5-E255-4665-9528-1C9584D68B32}" type="presOf" srcId="{9C0B14DF-F524-41BF-BFFA-AF508BC52023}" destId="{B5DE7559-A5F2-4E08-8695-ADB4EF22CE49}" srcOrd="0" destOrd="0" presId="urn:microsoft.com/office/officeart/2011/layout/CircleProcess"/>
    <dgm:cxn modelId="{4FA4EAF7-6316-4650-B5DD-2668631065CF}" type="presOf" srcId="{1262BDF6-1DC9-4BB9-B4F3-74D72F12959F}" destId="{07CF41E1-66BD-4473-8A3F-B07A2FCED68A}" srcOrd="0" destOrd="0" presId="urn:microsoft.com/office/officeart/2011/layout/CircleProcess"/>
    <dgm:cxn modelId="{F76CF5CB-28FF-487B-8DFC-BB595A5A300F}" type="presOf" srcId="{D254C8C8-9824-4956-A917-43C618A928C4}" destId="{FA14EFF1-9CEC-4D42-8C14-C26793363E29}" srcOrd="1" destOrd="0" presId="urn:microsoft.com/office/officeart/2011/layout/CircleProcess"/>
    <dgm:cxn modelId="{8F45E15B-34C6-434C-B806-40859D49F291}" srcId="{8D00C5A4-C0E4-4FC6-A42F-92DB5C51D5E6}" destId="{D254C8C8-9824-4956-A917-43C618A928C4}" srcOrd="3" destOrd="0" parTransId="{C67D4369-C86A-4042-AA9C-9F3841C293E0}" sibTransId="{7239EE33-DD3F-42F8-9EB3-BEA8E51ACA68}"/>
    <dgm:cxn modelId="{A3B67B70-C6BB-42E4-AB9F-82D5930ACE42}" srcId="{8D00C5A4-C0E4-4FC6-A42F-92DB5C51D5E6}" destId="{65E424DC-EC4D-4FB1-AFF4-EC3ACCA1B879}" srcOrd="2" destOrd="0" parTransId="{F0C27E0B-19DE-4607-9403-8419AEFD104C}" sibTransId="{E223D804-735D-4766-BD6C-22E65F38E8F1}"/>
    <dgm:cxn modelId="{3B2476CA-5182-4BC3-B103-8BB667195FF9}" type="presOf" srcId="{65E424DC-EC4D-4FB1-AFF4-EC3ACCA1B879}" destId="{2B6C3F4D-2FF4-40EC-ABA5-C3EA3105C6A9}" srcOrd="1" destOrd="0" presId="urn:microsoft.com/office/officeart/2011/layout/CircleProcess"/>
    <dgm:cxn modelId="{8BDF60DF-8076-4CA1-B964-C6049537E9FC}" type="presOf" srcId="{65E424DC-EC4D-4FB1-AFF4-EC3ACCA1B879}" destId="{E0E6D631-B541-4B67-A08B-1180C285B7C4}" srcOrd="0" destOrd="0" presId="urn:microsoft.com/office/officeart/2011/layout/CircleProcess"/>
    <dgm:cxn modelId="{08CD321B-9617-43D8-873B-B041244B4F00}" srcId="{8D00C5A4-C0E4-4FC6-A42F-92DB5C51D5E6}" destId="{9C0B14DF-F524-41BF-BFFA-AF508BC52023}" srcOrd="1" destOrd="0" parTransId="{9E7E8957-C4CF-44DB-A26E-BB51056A5BA9}" sibTransId="{FCBE487E-C515-4DC1-B55A-A2BC2EAAD595}"/>
    <dgm:cxn modelId="{C49CA037-CA41-4A4A-B2F7-5ECC2A966988}" type="presOf" srcId="{8D00C5A4-C0E4-4FC6-A42F-92DB5C51D5E6}" destId="{3BB1DF07-2E7B-41EF-A481-CDA8DDB37989}" srcOrd="0" destOrd="0" presId="urn:microsoft.com/office/officeart/2011/layout/CircleProcess"/>
    <dgm:cxn modelId="{7C60AFDE-D114-44E1-8EC5-3B5CE7141FAD}" type="presOf" srcId="{D254C8C8-9824-4956-A917-43C618A928C4}" destId="{C4581938-738D-4761-964A-0E19C0863551}" srcOrd="0" destOrd="0" presId="urn:microsoft.com/office/officeart/2011/layout/CircleProcess"/>
    <dgm:cxn modelId="{485592F6-5EBD-4622-BB9A-11AC6B6FBE2D}" type="presParOf" srcId="{3BB1DF07-2E7B-41EF-A481-CDA8DDB37989}" destId="{F537F466-BDB9-47C2-A1A4-372C7B98F8AD}" srcOrd="0" destOrd="0" presId="urn:microsoft.com/office/officeart/2011/layout/CircleProcess"/>
    <dgm:cxn modelId="{AF1AD2DC-7C20-4499-8D22-F015A0DC693D}" type="presParOf" srcId="{F537F466-BDB9-47C2-A1A4-372C7B98F8AD}" destId="{608E1DF0-323A-49C4-80D6-DF58487CF46A}" srcOrd="0" destOrd="0" presId="urn:microsoft.com/office/officeart/2011/layout/CircleProcess"/>
    <dgm:cxn modelId="{F2C07465-F5C5-4FED-9A7B-047CB6D3B9B6}" type="presParOf" srcId="{3BB1DF07-2E7B-41EF-A481-CDA8DDB37989}" destId="{43ED255A-41FB-4115-B4CD-A4D58260E890}" srcOrd="1" destOrd="0" presId="urn:microsoft.com/office/officeart/2011/layout/CircleProcess"/>
    <dgm:cxn modelId="{D158D4A0-8481-4C2B-B8BB-57668456832A}" type="presParOf" srcId="{43ED255A-41FB-4115-B4CD-A4D58260E890}" destId="{C4581938-738D-4761-964A-0E19C0863551}" srcOrd="0" destOrd="0" presId="urn:microsoft.com/office/officeart/2011/layout/CircleProcess"/>
    <dgm:cxn modelId="{FB9E4863-F916-4240-B464-607783554E9C}" type="presParOf" srcId="{3BB1DF07-2E7B-41EF-A481-CDA8DDB37989}" destId="{FA14EFF1-9CEC-4D42-8C14-C26793363E29}" srcOrd="2" destOrd="0" presId="urn:microsoft.com/office/officeart/2011/layout/CircleProcess"/>
    <dgm:cxn modelId="{E4B05908-044D-4754-A317-6D812B230F8F}" type="presParOf" srcId="{3BB1DF07-2E7B-41EF-A481-CDA8DDB37989}" destId="{2D97D01C-C755-41C3-B963-6C724E8011A1}" srcOrd="3" destOrd="0" presId="urn:microsoft.com/office/officeart/2011/layout/CircleProcess"/>
    <dgm:cxn modelId="{6B716E6F-ADA8-477E-8A21-41BE11DEC0F4}" type="presParOf" srcId="{2D97D01C-C755-41C3-B963-6C724E8011A1}" destId="{550344BE-1C9C-414D-A004-A3F55EF55D5F}" srcOrd="0" destOrd="0" presId="urn:microsoft.com/office/officeart/2011/layout/CircleProcess"/>
    <dgm:cxn modelId="{9CC10572-CB44-40D1-95AE-4150E0735C99}" type="presParOf" srcId="{3BB1DF07-2E7B-41EF-A481-CDA8DDB37989}" destId="{5C0FCC7E-D51E-4505-BB50-7A6C608E14AC}" srcOrd="4" destOrd="0" presId="urn:microsoft.com/office/officeart/2011/layout/CircleProcess"/>
    <dgm:cxn modelId="{C9C0FAE0-12BA-4511-89A4-4E54FC1DA994}" type="presParOf" srcId="{5C0FCC7E-D51E-4505-BB50-7A6C608E14AC}" destId="{E0E6D631-B541-4B67-A08B-1180C285B7C4}" srcOrd="0" destOrd="0" presId="urn:microsoft.com/office/officeart/2011/layout/CircleProcess"/>
    <dgm:cxn modelId="{9E828AB3-DE2D-4E6B-B6D9-0D0AC0FF68D3}" type="presParOf" srcId="{3BB1DF07-2E7B-41EF-A481-CDA8DDB37989}" destId="{2B6C3F4D-2FF4-40EC-ABA5-C3EA3105C6A9}" srcOrd="5" destOrd="0" presId="urn:microsoft.com/office/officeart/2011/layout/CircleProcess"/>
    <dgm:cxn modelId="{132E74D1-127A-4E92-98D2-9AF1A12A2681}" type="presParOf" srcId="{3BB1DF07-2E7B-41EF-A481-CDA8DDB37989}" destId="{43D8CD33-3CA2-46B2-866C-B02C5008B424}" srcOrd="6" destOrd="0" presId="urn:microsoft.com/office/officeart/2011/layout/CircleProcess"/>
    <dgm:cxn modelId="{6521D624-73E0-4E96-8AF9-0D4841F33640}" type="presParOf" srcId="{43D8CD33-3CA2-46B2-866C-B02C5008B424}" destId="{6066A4C6-19BC-483D-93A4-3590EE77B435}" srcOrd="0" destOrd="0" presId="urn:microsoft.com/office/officeart/2011/layout/CircleProcess"/>
    <dgm:cxn modelId="{33A7DE88-9959-4002-A6EA-351094E4F944}" type="presParOf" srcId="{3BB1DF07-2E7B-41EF-A481-CDA8DDB37989}" destId="{9E6CECF2-945F-4967-9A39-B5C46916E51A}" srcOrd="7" destOrd="0" presId="urn:microsoft.com/office/officeart/2011/layout/CircleProcess"/>
    <dgm:cxn modelId="{9E313226-7FF7-4C3B-A2B9-074057860ACD}" type="presParOf" srcId="{9E6CECF2-945F-4967-9A39-B5C46916E51A}" destId="{B5DE7559-A5F2-4E08-8695-ADB4EF22CE49}" srcOrd="0" destOrd="0" presId="urn:microsoft.com/office/officeart/2011/layout/CircleProcess"/>
    <dgm:cxn modelId="{495E6227-D697-4314-9261-717735544FDE}" type="presParOf" srcId="{3BB1DF07-2E7B-41EF-A481-CDA8DDB37989}" destId="{457804DE-C400-490C-9764-E758C7290C0C}" srcOrd="8" destOrd="0" presId="urn:microsoft.com/office/officeart/2011/layout/CircleProcess"/>
    <dgm:cxn modelId="{5DCF0145-00A3-4905-9803-4E5F22700214}" type="presParOf" srcId="{3BB1DF07-2E7B-41EF-A481-CDA8DDB37989}" destId="{484FD2F1-7BBC-4AE8-9DFB-D0E130C9E351}" srcOrd="9" destOrd="0" presId="urn:microsoft.com/office/officeart/2011/layout/CircleProcess"/>
    <dgm:cxn modelId="{AF4A6043-95BC-418B-87A8-802ECDF8DE3B}" type="presParOf" srcId="{484FD2F1-7BBC-4AE8-9DFB-D0E130C9E351}" destId="{F8275BA3-CDEF-4628-A612-793C584C3D64}" srcOrd="0" destOrd="0" presId="urn:microsoft.com/office/officeart/2011/layout/CircleProcess"/>
    <dgm:cxn modelId="{AE2D610C-4FBD-4E21-AF78-E471AC4556D2}" type="presParOf" srcId="{3BB1DF07-2E7B-41EF-A481-CDA8DDB37989}" destId="{4155CA58-3505-4586-B2F1-98DE605C574E}" srcOrd="10" destOrd="0" presId="urn:microsoft.com/office/officeart/2011/layout/CircleProcess"/>
    <dgm:cxn modelId="{BEBB67C7-6888-4A4C-86ED-B8813137B9EE}" type="presParOf" srcId="{4155CA58-3505-4586-B2F1-98DE605C574E}" destId="{07CF41E1-66BD-4473-8A3F-B07A2FCED68A}" srcOrd="0" destOrd="0" presId="urn:microsoft.com/office/officeart/2011/layout/CircleProcess"/>
    <dgm:cxn modelId="{470BB9F3-CFA4-4AA4-B845-5458AB708C32}" type="presParOf" srcId="{3BB1DF07-2E7B-41EF-A481-CDA8DDB37989}" destId="{9F79D5EA-B0B1-41FC-B749-E51C5E68E1FC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9FBA22-BA51-4F66-BDB0-7BC713694C09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FE77FF-5ACD-4823-8E47-47227B32A107}">
      <dgm:prSet/>
      <dgm:spPr/>
      <dgm:t>
        <a:bodyPr/>
        <a:lstStyle/>
        <a:p>
          <a:pPr rtl="0"/>
          <a:r>
            <a:rPr lang="en-US" dirty="0" smtClean="0"/>
            <a:t>Centrifugation</a:t>
          </a:r>
          <a:endParaRPr lang="en-US" dirty="0"/>
        </a:p>
      </dgm:t>
    </dgm:pt>
    <dgm:pt modelId="{89814631-6B28-45A4-8461-9EFB043A4391}" type="parTrans" cxnId="{44288E72-8103-4DAD-AC48-2B570B8EAC82}">
      <dgm:prSet/>
      <dgm:spPr/>
      <dgm:t>
        <a:bodyPr/>
        <a:lstStyle/>
        <a:p>
          <a:endParaRPr lang="en-US"/>
        </a:p>
      </dgm:t>
    </dgm:pt>
    <dgm:pt modelId="{7C515B2D-9F7F-4528-9C8A-EF040DC21AF8}" type="sibTrans" cxnId="{44288E72-8103-4DAD-AC48-2B570B8EAC82}">
      <dgm:prSet/>
      <dgm:spPr/>
      <dgm:t>
        <a:bodyPr/>
        <a:lstStyle/>
        <a:p>
          <a:endParaRPr lang="en-US"/>
        </a:p>
      </dgm:t>
    </dgm:pt>
    <dgm:pt modelId="{699ED25C-5646-41C6-9D1F-4E4C6FB7C9A2}">
      <dgm:prSet/>
      <dgm:spPr/>
      <dgm:t>
        <a:bodyPr/>
        <a:lstStyle/>
        <a:p>
          <a:pPr rtl="0"/>
          <a:r>
            <a:rPr lang="en-US" dirty="0" smtClean="0"/>
            <a:t>Antibacterial wash</a:t>
          </a:r>
          <a:endParaRPr lang="en-US" dirty="0"/>
        </a:p>
      </dgm:t>
    </dgm:pt>
    <dgm:pt modelId="{98567710-133D-4F3E-B976-98454B526BD3}" type="parTrans" cxnId="{9D833CF8-BE86-47D5-A051-61722EFCFC87}">
      <dgm:prSet/>
      <dgm:spPr/>
      <dgm:t>
        <a:bodyPr/>
        <a:lstStyle/>
        <a:p>
          <a:endParaRPr lang="en-US"/>
        </a:p>
      </dgm:t>
    </dgm:pt>
    <dgm:pt modelId="{A558B241-0BA8-471A-BED0-A38B42BD7EB5}" type="sibTrans" cxnId="{9D833CF8-BE86-47D5-A051-61722EFCFC87}">
      <dgm:prSet/>
      <dgm:spPr/>
      <dgm:t>
        <a:bodyPr/>
        <a:lstStyle/>
        <a:p>
          <a:endParaRPr lang="en-US"/>
        </a:p>
      </dgm:t>
    </dgm:pt>
    <dgm:pt modelId="{D4802452-7184-4C87-B7BD-5311E6939668}">
      <dgm:prSet/>
      <dgm:spPr/>
      <dgm:t>
        <a:bodyPr/>
        <a:lstStyle/>
        <a:p>
          <a:pPr rtl="0"/>
          <a:r>
            <a:rPr lang="en-US" smtClean="0"/>
            <a:t>Seeding them onto culture plates</a:t>
          </a:r>
          <a:endParaRPr lang="en-US"/>
        </a:p>
      </dgm:t>
    </dgm:pt>
    <dgm:pt modelId="{1FECD31A-D581-441C-A772-FE7F100D85CA}" type="parTrans" cxnId="{0CA9B9D8-E52A-4B47-8286-15DE2967B794}">
      <dgm:prSet/>
      <dgm:spPr/>
      <dgm:t>
        <a:bodyPr/>
        <a:lstStyle/>
        <a:p>
          <a:endParaRPr lang="en-US"/>
        </a:p>
      </dgm:t>
    </dgm:pt>
    <dgm:pt modelId="{E16619E0-DC39-4D7F-84FE-E5E3F0AC7710}" type="sibTrans" cxnId="{0CA9B9D8-E52A-4B47-8286-15DE2967B794}">
      <dgm:prSet/>
      <dgm:spPr/>
      <dgm:t>
        <a:bodyPr/>
        <a:lstStyle/>
        <a:p>
          <a:endParaRPr lang="en-US"/>
        </a:p>
      </dgm:t>
    </dgm:pt>
    <dgm:pt modelId="{14FC0EF6-290B-4C86-ADB9-D0641EA0D60A}" type="pres">
      <dgm:prSet presAssocID="{819FBA22-BA51-4F66-BDB0-7BC713694C09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C6FF6C3-9A68-4928-BB88-C299C6A7EC0D}" type="pres">
      <dgm:prSet presAssocID="{D4802452-7184-4C87-B7BD-5311E6939668}" presName="Accent3" presStyleCnt="0"/>
      <dgm:spPr/>
    </dgm:pt>
    <dgm:pt modelId="{69E26E1B-5AB7-4C2F-92CD-F226E56CDC95}" type="pres">
      <dgm:prSet presAssocID="{D4802452-7184-4C87-B7BD-5311E6939668}" presName="Accent" presStyleLbl="node1" presStyleIdx="0" presStyleCnt="3"/>
      <dgm:spPr/>
    </dgm:pt>
    <dgm:pt modelId="{D4354DCE-3210-495A-8F59-A34AD27DE36A}" type="pres">
      <dgm:prSet presAssocID="{D4802452-7184-4C87-B7BD-5311E6939668}" presName="ParentBackground3" presStyleCnt="0"/>
      <dgm:spPr/>
    </dgm:pt>
    <dgm:pt modelId="{B3E87B62-DD1A-4AE5-8B3F-04FABCC121AE}" type="pres">
      <dgm:prSet presAssocID="{D4802452-7184-4C87-B7BD-5311E6939668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47D98C75-C427-4BDA-A3E2-83F95FD985C1}" type="pres">
      <dgm:prSet presAssocID="{D4802452-7184-4C87-B7BD-5311E693966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320DB-29FD-415C-82DD-241A32EDECE7}" type="pres">
      <dgm:prSet presAssocID="{699ED25C-5646-41C6-9D1F-4E4C6FB7C9A2}" presName="Accent2" presStyleCnt="0"/>
      <dgm:spPr/>
    </dgm:pt>
    <dgm:pt modelId="{E8740F98-CFFE-40A1-83EC-557EFB09DAD5}" type="pres">
      <dgm:prSet presAssocID="{699ED25C-5646-41C6-9D1F-4E4C6FB7C9A2}" presName="Accent" presStyleLbl="node1" presStyleIdx="1" presStyleCnt="3"/>
      <dgm:spPr/>
    </dgm:pt>
    <dgm:pt modelId="{31726A77-A311-4B50-A170-91B81F11EA2B}" type="pres">
      <dgm:prSet presAssocID="{699ED25C-5646-41C6-9D1F-4E4C6FB7C9A2}" presName="ParentBackground2" presStyleCnt="0"/>
      <dgm:spPr/>
    </dgm:pt>
    <dgm:pt modelId="{B881C897-C0D5-479C-93D8-8C7693598EBD}" type="pres">
      <dgm:prSet presAssocID="{699ED25C-5646-41C6-9D1F-4E4C6FB7C9A2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AD45BCAB-8685-4F0E-BDB8-0A6BAA7E37FA}" type="pres">
      <dgm:prSet presAssocID="{699ED25C-5646-41C6-9D1F-4E4C6FB7C9A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0C98A-A41E-4D18-BD27-2208434F3DA8}" type="pres">
      <dgm:prSet presAssocID="{7FFE77FF-5ACD-4823-8E47-47227B32A107}" presName="Accent1" presStyleCnt="0"/>
      <dgm:spPr/>
    </dgm:pt>
    <dgm:pt modelId="{5C42591C-B2CB-41EE-81E3-7A7E5FB51897}" type="pres">
      <dgm:prSet presAssocID="{7FFE77FF-5ACD-4823-8E47-47227B32A107}" presName="Accent" presStyleLbl="node1" presStyleIdx="2" presStyleCnt="3"/>
      <dgm:spPr/>
    </dgm:pt>
    <dgm:pt modelId="{C75FFB6D-3E58-4887-939E-03F688E3FBDB}" type="pres">
      <dgm:prSet presAssocID="{7FFE77FF-5ACD-4823-8E47-47227B32A107}" presName="ParentBackground1" presStyleCnt="0"/>
      <dgm:spPr/>
    </dgm:pt>
    <dgm:pt modelId="{0C2B1FCD-8775-4B15-8437-D74487C316AE}" type="pres">
      <dgm:prSet presAssocID="{7FFE77FF-5ACD-4823-8E47-47227B32A107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62D144D8-C2A4-45BA-AC1B-9FC6FCA66B0D}" type="pres">
      <dgm:prSet presAssocID="{7FFE77FF-5ACD-4823-8E47-47227B32A107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288E72-8103-4DAD-AC48-2B570B8EAC82}" srcId="{819FBA22-BA51-4F66-BDB0-7BC713694C09}" destId="{7FFE77FF-5ACD-4823-8E47-47227B32A107}" srcOrd="0" destOrd="0" parTransId="{89814631-6B28-45A4-8461-9EFB043A4391}" sibTransId="{7C515B2D-9F7F-4528-9C8A-EF040DC21AF8}"/>
    <dgm:cxn modelId="{B48AF1E1-7633-4C27-A365-695390A22230}" type="presOf" srcId="{699ED25C-5646-41C6-9D1F-4E4C6FB7C9A2}" destId="{AD45BCAB-8685-4F0E-BDB8-0A6BAA7E37FA}" srcOrd="1" destOrd="0" presId="urn:microsoft.com/office/officeart/2011/layout/CircleProcess"/>
    <dgm:cxn modelId="{22FF24F7-9B14-4276-B19D-DAF37FA10E73}" type="presOf" srcId="{7FFE77FF-5ACD-4823-8E47-47227B32A107}" destId="{0C2B1FCD-8775-4B15-8437-D74487C316AE}" srcOrd="0" destOrd="0" presId="urn:microsoft.com/office/officeart/2011/layout/CircleProcess"/>
    <dgm:cxn modelId="{CA751230-CBFC-4DB4-ABD6-9F07AC8B9E2E}" type="presOf" srcId="{D4802452-7184-4C87-B7BD-5311E6939668}" destId="{47D98C75-C427-4BDA-A3E2-83F95FD985C1}" srcOrd="1" destOrd="0" presId="urn:microsoft.com/office/officeart/2011/layout/CircleProcess"/>
    <dgm:cxn modelId="{E9402574-9207-4357-9ED7-CF5A0B718B3D}" type="presOf" srcId="{D4802452-7184-4C87-B7BD-5311E6939668}" destId="{B3E87B62-DD1A-4AE5-8B3F-04FABCC121AE}" srcOrd="0" destOrd="0" presId="urn:microsoft.com/office/officeart/2011/layout/CircleProcess"/>
    <dgm:cxn modelId="{C522F068-0A14-4EFA-BDFC-453863E02F9C}" type="presOf" srcId="{7FFE77FF-5ACD-4823-8E47-47227B32A107}" destId="{62D144D8-C2A4-45BA-AC1B-9FC6FCA66B0D}" srcOrd="1" destOrd="0" presId="urn:microsoft.com/office/officeart/2011/layout/CircleProcess"/>
    <dgm:cxn modelId="{6DDBE491-2751-4DBF-BDAC-DCFA1721F6C4}" type="presOf" srcId="{819FBA22-BA51-4F66-BDB0-7BC713694C09}" destId="{14FC0EF6-290B-4C86-ADB9-D0641EA0D60A}" srcOrd="0" destOrd="0" presId="urn:microsoft.com/office/officeart/2011/layout/CircleProcess"/>
    <dgm:cxn modelId="{0CA9B9D8-E52A-4B47-8286-15DE2967B794}" srcId="{819FBA22-BA51-4F66-BDB0-7BC713694C09}" destId="{D4802452-7184-4C87-B7BD-5311E6939668}" srcOrd="2" destOrd="0" parTransId="{1FECD31A-D581-441C-A772-FE7F100D85CA}" sibTransId="{E16619E0-DC39-4D7F-84FE-E5E3F0AC7710}"/>
    <dgm:cxn modelId="{9D833CF8-BE86-47D5-A051-61722EFCFC87}" srcId="{819FBA22-BA51-4F66-BDB0-7BC713694C09}" destId="{699ED25C-5646-41C6-9D1F-4E4C6FB7C9A2}" srcOrd="1" destOrd="0" parTransId="{98567710-133D-4F3E-B976-98454B526BD3}" sibTransId="{A558B241-0BA8-471A-BED0-A38B42BD7EB5}"/>
    <dgm:cxn modelId="{793E37B7-9E32-4676-AE5F-DE6A3877A2C1}" type="presOf" srcId="{699ED25C-5646-41C6-9D1F-4E4C6FB7C9A2}" destId="{B881C897-C0D5-479C-93D8-8C7693598EBD}" srcOrd="0" destOrd="0" presId="urn:microsoft.com/office/officeart/2011/layout/CircleProcess"/>
    <dgm:cxn modelId="{793761FA-D46F-468A-BFE2-D719AFB1E24D}" type="presParOf" srcId="{14FC0EF6-290B-4C86-ADB9-D0641EA0D60A}" destId="{0C6FF6C3-9A68-4928-BB88-C299C6A7EC0D}" srcOrd="0" destOrd="0" presId="urn:microsoft.com/office/officeart/2011/layout/CircleProcess"/>
    <dgm:cxn modelId="{141E45CE-D175-450B-8F27-BED00FDEA1F1}" type="presParOf" srcId="{0C6FF6C3-9A68-4928-BB88-C299C6A7EC0D}" destId="{69E26E1B-5AB7-4C2F-92CD-F226E56CDC95}" srcOrd="0" destOrd="0" presId="urn:microsoft.com/office/officeart/2011/layout/CircleProcess"/>
    <dgm:cxn modelId="{E072D7C5-6E50-4D4D-9E52-F105EDD5A661}" type="presParOf" srcId="{14FC0EF6-290B-4C86-ADB9-D0641EA0D60A}" destId="{D4354DCE-3210-495A-8F59-A34AD27DE36A}" srcOrd="1" destOrd="0" presId="urn:microsoft.com/office/officeart/2011/layout/CircleProcess"/>
    <dgm:cxn modelId="{3D6F85E2-CDFB-465D-837E-4037AD4E422F}" type="presParOf" srcId="{D4354DCE-3210-495A-8F59-A34AD27DE36A}" destId="{B3E87B62-DD1A-4AE5-8B3F-04FABCC121AE}" srcOrd="0" destOrd="0" presId="urn:microsoft.com/office/officeart/2011/layout/CircleProcess"/>
    <dgm:cxn modelId="{1D71314E-5014-446E-9EEC-2D3450D2E6D8}" type="presParOf" srcId="{14FC0EF6-290B-4C86-ADB9-D0641EA0D60A}" destId="{47D98C75-C427-4BDA-A3E2-83F95FD985C1}" srcOrd="2" destOrd="0" presId="urn:microsoft.com/office/officeart/2011/layout/CircleProcess"/>
    <dgm:cxn modelId="{94419552-C6D9-462A-A5B9-3671A2D9C820}" type="presParOf" srcId="{14FC0EF6-290B-4C86-ADB9-D0641EA0D60A}" destId="{F4F320DB-29FD-415C-82DD-241A32EDECE7}" srcOrd="3" destOrd="0" presId="urn:microsoft.com/office/officeart/2011/layout/CircleProcess"/>
    <dgm:cxn modelId="{89DDD593-5885-412C-BB27-5D8CD06275E8}" type="presParOf" srcId="{F4F320DB-29FD-415C-82DD-241A32EDECE7}" destId="{E8740F98-CFFE-40A1-83EC-557EFB09DAD5}" srcOrd="0" destOrd="0" presId="urn:microsoft.com/office/officeart/2011/layout/CircleProcess"/>
    <dgm:cxn modelId="{C8282A06-8AE6-415D-B7CF-AEDCF30D718D}" type="presParOf" srcId="{14FC0EF6-290B-4C86-ADB9-D0641EA0D60A}" destId="{31726A77-A311-4B50-A170-91B81F11EA2B}" srcOrd="4" destOrd="0" presId="urn:microsoft.com/office/officeart/2011/layout/CircleProcess"/>
    <dgm:cxn modelId="{070360F7-C2FD-49CB-A654-FEB90CF5C8FB}" type="presParOf" srcId="{31726A77-A311-4B50-A170-91B81F11EA2B}" destId="{B881C897-C0D5-479C-93D8-8C7693598EBD}" srcOrd="0" destOrd="0" presId="urn:microsoft.com/office/officeart/2011/layout/CircleProcess"/>
    <dgm:cxn modelId="{7E714D8C-1CA5-4CB7-ABC3-5BEE67D7172F}" type="presParOf" srcId="{14FC0EF6-290B-4C86-ADB9-D0641EA0D60A}" destId="{AD45BCAB-8685-4F0E-BDB8-0A6BAA7E37FA}" srcOrd="5" destOrd="0" presId="urn:microsoft.com/office/officeart/2011/layout/CircleProcess"/>
    <dgm:cxn modelId="{2AE4E9EC-B125-4A41-8BDE-A6DA558A38B9}" type="presParOf" srcId="{14FC0EF6-290B-4C86-ADB9-D0641EA0D60A}" destId="{54E0C98A-A41E-4D18-BD27-2208434F3DA8}" srcOrd="6" destOrd="0" presId="urn:microsoft.com/office/officeart/2011/layout/CircleProcess"/>
    <dgm:cxn modelId="{2509E96E-2F1A-4420-97F2-05BB03DE4AF6}" type="presParOf" srcId="{54E0C98A-A41E-4D18-BD27-2208434F3DA8}" destId="{5C42591C-B2CB-41EE-81E3-7A7E5FB51897}" srcOrd="0" destOrd="0" presId="urn:microsoft.com/office/officeart/2011/layout/CircleProcess"/>
    <dgm:cxn modelId="{320EE8F1-47C8-46E8-B32C-7C0F1E000A19}" type="presParOf" srcId="{14FC0EF6-290B-4C86-ADB9-D0641EA0D60A}" destId="{C75FFB6D-3E58-4887-939E-03F688E3FBDB}" srcOrd="7" destOrd="0" presId="urn:microsoft.com/office/officeart/2011/layout/CircleProcess"/>
    <dgm:cxn modelId="{8BC48441-8A27-43A3-8454-DDA1E4D741DB}" type="presParOf" srcId="{C75FFB6D-3E58-4887-939E-03F688E3FBDB}" destId="{0C2B1FCD-8775-4B15-8437-D74487C316AE}" srcOrd="0" destOrd="0" presId="urn:microsoft.com/office/officeart/2011/layout/CircleProcess"/>
    <dgm:cxn modelId="{51B01FB1-83B7-425E-A2B9-3E63BD2F9269}" type="presParOf" srcId="{14FC0EF6-290B-4C86-ADB9-D0641EA0D60A}" destId="{62D144D8-C2A4-45BA-AC1B-9FC6FCA66B0D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DFB57-3D17-45EB-8616-3BF1C34A8996}">
      <dsp:nvSpPr>
        <dsp:cNvPr id="0" name=""/>
        <dsp:cNvSpPr/>
      </dsp:nvSpPr>
      <dsp:spPr>
        <a:xfrm rot="19200000">
          <a:off x="262904" y="936546"/>
          <a:ext cx="3027691" cy="1807361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35560" rIns="10668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Self-renewal</a:t>
          </a:r>
          <a:endParaRPr lang="en-US" sz="2800" kern="1200" dirty="0"/>
        </a:p>
      </dsp:txBody>
      <dsp:txXfrm>
        <a:off x="379488" y="1014453"/>
        <a:ext cx="2851235" cy="1719133"/>
      </dsp:txXfrm>
    </dsp:sp>
    <dsp:sp modelId="{8F5C4E5B-DAD0-47E9-A889-BE1BF33771D6}">
      <dsp:nvSpPr>
        <dsp:cNvPr id="0" name=""/>
        <dsp:cNvSpPr/>
      </dsp:nvSpPr>
      <dsp:spPr>
        <a:xfrm rot="2400000">
          <a:off x="4587131" y="916474"/>
          <a:ext cx="2957533" cy="1847504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35560" rIns="10668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Differentiate</a:t>
          </a:r>
          <a:endParaRPr lang="en-US" sz="2800" kern="1200" dirty="0"/>
        </a:p>
      </dsp:txBody>
      <dsp:txXfrm>
        <a:off x="4648333" y="996112"/>
        <a:ext cx="2777157" cy="17573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E1DF0-323A-49C4-80D6-DF58487CF46A}">
      <dsp:nvSpPr>
        <dsp:cNvPr id="0" name=""/>
        <dsp:cNvSpPr/>
      </dsp:nvSpPr>
      <dsp:spPr>
        <a:xfrm>
          <a:off x="6884584" y="600102"/>
          <a:ext cx="1589870" cy="1589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81938-738D-4761-964A-0E19C0863551}">
      <dsp:nvSpPr>
        <dsp:cNvPr id="0" name=""/>
        <dsp:cNvSpPr/>
      </dsp:nvSpPr>
      <dsp:spPr>
        <a:xfrm>
          <a:off x="6937761" y="653110"/>
          <a:ext cx="1484197" cy="14839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Unipotent</a:t>
          </a:r>
          <a:endParaRPr lang="en-US" sz="1600" kern="1200" dirty="0"/>
        </a:p>
      </dsp:txBody>
      <dsp:txXfrm>
        <a:off x="7149789" y="865141"/>
        <a:ext cx="1060141" cy="1059875"/>
      </dsp:txXfrm>
    </dsp:sp>
    <dsp:sp modelId="{550344BE-1C9C-414D-A004-A3F55EF55D5F}">
      <dsp:nvSpPr>
        <dsp:cNvPr id="0" name=""/>
        <dsp:cNvSpPr/>
      </dsp:nvSpPr>
      <dsp:spPr>
        <a:xfrm rot="2700000">
          <a:off x="5234705" y="599991"/>
          <a:ext cx="1589896" cy="158989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6D631-B541-4B67-A08B-1180C285B7C4}">
      <dsp:nvSpPr>
        <dsp:cNvPr id="0" name=""/>
        <dsp:cNvSpPr/>
      </dsp:nvSpPr>
      <dsp:spPr>
        <a:xfrm>
          <a:off x="5294713" y="653110"/>
          <a:ext cx="1484197" cy="14839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Multipotent</a:t>
          </a:r>
          <a:endParaRPr lang="en-US" sz="1600" kern="1200" dirty="0"/>
        </a:p>
      </dsp:txBody>
      <dsp:txXfrm>
        <a:off x="5506741" y="865141"/>
        <a:ext cx="1060141" cy="1059875"/>
      </dsp:txXfrm>
    </dsp:sp>
    <dsp:sp modelId="{6066A4C6-19BC-483D-93A4-3590EE77B435}">
      <dsp:nvSpPr>
        <dsp:cNvPr id="0" name=""/>
        <dsp:cNvSpPr/>
      </dsp:nvSpPr>
      <dsp:spPr>
        <a:xfrm rot="2700000">
          <a:off x="3598474" y="599991"/>
          <a:ext cx="1589896" cy="158989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E7559-A5F2-4E08-8695-ADB4EF22CE49}">
      <dsp:nvSpPr>
        <dsp:cNvPr id="0" name=""/>
        <dsp:cNvSpPr/>
      </dsp:nvSpPr>
      <dsp:spPr>
        <a:xfrm>
          <a:off x="3651665" y="653110"/>
          <a:ext cx="1484197" cy="14839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Pluripotent</a:t>
          </a:r>
          <a:endParaRPr lang="en-US" sz="1600" kern="1200"/>
        </a:p>
      </dsp:txBody>
      <dsp:txXfrm>
        <a:off x="3863693" y="865141"/>
        <a:ext cx="1060141" cy="1059875"/>
      </dsp:txXfrm>
    </dsp:sp>
    <dsp:sp modelId="{F8275BA3-CDEF-4628-A612-793C584C3D64}">
      <dsp:nvSpPr>
        <dsp:cNvPr id="0" name=""/>
        <dsp:cNvSpPr/>
      </dsp:nvSpPr>
      <dsp:spPr>
        <a:xfrm rot="2700000">
          <a:off x="1955426" y="599991"/>
          <a:ext cx="1589896" cy="158989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F41E1-66BD-4473-8A3F-B07A2FCED68A}">
      <dsp:nvSpPr>
        <dsp:cNvPr id="0" name=""/>
        <dsp:cNvSpPr/>
      </dsp:nvSpPr>
      <dsp:spPr>
        <a:xfrm>
          <a:off x="2008617" y="653110"/>
          <a:ext cx="1484197" cy="14839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Totipotent</a:t>
          </a:r>
          <a:endParaRPr lang="en-US" sz="1600" kern="1200"/>
        </a:p>
      </dsp:txBody>
      <dsp:txXfrm>
        <a:off x="2220645" y="865141"/>
        <a:ext cx="1060141" cy="1059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26E1B-5AB7-4C2F-92CD-F226E56CDC95}">
      <dsp:nvSpPr>
        <dsp:cNvPr id="0" name=""/>
        <dsp:cNvSpPr/>
      </dsp:nvSpPr>
      <dsp:spPr>
        <a:xfrm>
          <a:off x="5766553" y="813716"/>
          <a:ext cx="2155514" cy="21559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87B62-DD1A-4AE5-8B3F-04FABCC121AE}">
      <dsp:nvSpPr>
        <dsp:cNvPr id="0" name=""/>
        <dsp:cNvSpPr/>
      </dsp:nvSpPr>
      <dsp:spPr>
        <a:xfrm>
          <a:off x="5838122" y="885592"/>
          <a:ext cx="2012374" cy="201216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Seeding them onto culture plates</a:t>
          </a:r>
          <a:endParaRPr lang="en-US" sz="1800" kern="1200"/>
        </a:p>
      </dsp:txBody>
      <dsp:txXfrm>
        <a:off x="6125805" y="1173098"/>
        <a:ext cx="1437009" cy="1437149"/>
      </dsp:txXfrm>
    </dsp:sp>
    <dsp:sp modelId="{E8740F98-CFFE-40A1-83EC-557EFB09DAD5}">
      <dsp:nvSpPr>
        <dsp:cNvPr id="0" name=""/>
        <dsp:cNvSpPr/>
      </dsp:nvSpPr>
      <dsp:spPr>
        <a:xfrm rot="2700000">
          <a:off x="3541363" y="816322"/>
          <a:ext cx="2150322" cy="215032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1C897-C0D5-479C-93D8-8C7693598EBD}">
      <dsp:nvSpPr>
        <dsp:cNvPr id="0" name=""/>
        <dsp:cNvSpPr/>
      </dsp:nvSpPr>
      <dsp:spPr>
        <a:xfrm>
          <a:off x="3610337" y="885592"/>
          <a:ext cx="2012374" cy="201216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Antibacterial wash</a:t>
          </a:r>
          <a:endParaRPr lang="en-US" sz="1800" kern="1200" dirty="0"/>
        </a:p>
      </dsp:txBody>
      <dsp:txXfrm>
        <a:off x="3898020" y="1173098"/>
        <a:ext cx="1437009" cy="1437149"/>
      </dsp:txXfrm>
    </dsp:sp>
    <dsp:sp modelId="{5C42591C-B2CB-41EE-81E3-7A7E5FB51897}">
      <dsp:nvSpPr>
        <dsp:cNvPr id="0" name=""/>
        <dsp:cNvSpPr/>
      </dsp:nvSpPr>
      <dsp:spPr>
        <a:xfrm rot="2700000">
          <a:off x="1313578" y="816322"/>
          <a:ext cx="2150322" cy="215032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B1FCD-8775-4B15-8437-D74487C316AE}">
      <dsp:nvSpPr>
        <dsp:cNvPr id="0" name=""/>
        <dsp:cNvSpPr/>
      </dsp:nvSpPr>
      <dsp:spPr>
        <a:xfrm>
          <a:off x="1382552" y="885592"/>
          <a:ext cx="2012374" cy="201216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Centrifugation</a:t>
          </a:r>
          <a:endParaRPr lang="en-US" sz="1800" kern="1200" dirty="0"/>
        </a:p>
      </dsp:txBody>
      <dsp:txXfrm>
        <a:off x="1670234" y="1173098"/>
        <a:ext cx="1437009" cy="1437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943CC-DA5E-43AE-9981-9D7176587AD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10A0A-3BE3-402A-9445-9F1A56BC0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2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0A0A-3BE3-402A-9445-9F1A56BC0FF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4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E4DE-0491-468C-976A-45AA9AC33044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8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26C6-1951-44FF-BB0E-DB975BD51353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B3E3-7DF1-476D-A3B6-A513BFB675FD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7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CBC5-7ADE-4C4C-85E5-3EA4EA55A3A5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0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2E8D-877B-4C82-8DDE-FE16D32913FD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9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E2A5-A0FA-4DFA-B8AE-C4E2E6D74CDB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3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CE60-4159-4BA7-9D20-5329FB9BD066}" type="datetime1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5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533F-474A-4EFF-ACBA-7C3B1AD8AC20}" type="datetime1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32A4-16D6-4319-BC07-7B09C5EFE8F5}" type="datetime1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7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8531-BB9D-45B2-A6CF-FDD63946C1B8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4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8FB1-BC47-4D3D-8E15-D90EB6A9AEBA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8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194FC-5EA2-437B-9C02-1A4E47D96738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77E98-09E9-479F-89DB-37B0EFB3D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5624654" y="-4997287"/>
            <a:ext cx="990599" cy="11900266"/>
          </a:xfrm>
          <a:prstGeom prst="rect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prstClr val="white"/>
                </a:solidFill>
              </a:rPr>
              <a:t>Kerman University of Medical Science</a:t>
            </a:r>
          </a:p>
        </p:txBody>
      </p:sp>
      <p:pic>
        <p:nvPicPr>
          <p:cNvPr id="8" name="Picture 7" descr="Final Logo.jpg"/>
          <p:cNvPicPr>
            <a:picLocks noChangeAspect="1"/>
          </p:cNvPicPr>
          <p:nvPr/>
        </p:nvPicPr>
        <p:blipFill>
          <a:blip r:embed="rId2" cstate="print"/>
          <a:srcRect l="14736" t="7777" r="20304" b="15556"/>
          <a:stretch>
            <a:fillRect/>
          </a:stretch>
        </p:blipFill>
        <p:spPr>
          <a:xfrm>
            <a:off x="169820" y="155632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893427" y="2399394"/>
            <a:ext cx="6453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Hematology Journal Club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27908" y="3252189"/>
            <a:ext cx="9575074" cy="15325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27908" y="3419746"/>
            <a:ext cx="9575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Title</a:t>
            </a:r>
            <a:r>
              <a:rPr lang="en-US" dirty="0" smtClean="0"/>
              <a:t>:</a:t>
            </a:r>
          </a:p>
          <a:p>
            <a:pPr algn="ctr"/>
            <a:endParaRPr lang="en-US" dirty="0" smtClean="0"/>
          </a:p>
          <a:p>
            <a:pPr algn="ctr"/>
            <a:r>
              <a:rPr lang="en-US" sz="2400" dirty="0" smtClean="0"/>
              <a:t>Urine-derived cells for human cell therapy 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893427" y="5032911"/>
            <a:ext cx="6335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Presented by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Mohadeseh rostamipoor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Advisor: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Dr.Farsinejad </a:t>
            </a:r>
          </a:p>
        </p:txBody>
      </p:sp>
    </p:spTree>
    <p:extLst>
      <p:ext uri="{BB962C8B-B14F-4D97-AF65-F5344CB8AC3E}">
        <p14:creationId xmlns:p14="http://schemas.microsoft.com/office/powerpoint/2010/main" val="77667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77440" y="739518"/>
            <a:ext cx="7849773" cy="9284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Stem cell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5474" y="2138289"/>
            <a:ext cx="962732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Fetal stem cell</a:t>
            </a:r>
          </a:p>
          <a:p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 Amniotic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 Advantages: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               Multipotent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               No teratoma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Disadvantages: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              Autologus</a:t>
            </a:r>
            <a:endParaRPr lang="en-US" sz="2000" dirty="0" smtClean="0">
              <a:solidFill>
                <a:srgbClr val="C00000"/>
              </a:solidFill>
            </a:endParaRPr>
          </a:p>
          <a:p>
            <a:endParaRPr lang="en-US" sz="22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94" y="2286000"/>
            <a:ext cx="4323806" cy="3357153"/>
          </a:xfrm>
          <a:prstGeom prst="rect">
            <a:avLst/>
          </a:prstGeom>
        </p:spPr>
      </p:pic>
      <p:pic>
        <p:nvPicPr>
          <p:cNvPr id="6" name="Picture 5" descr="Final Logo.jpg"/>
          <p:cNvPicPr>
            <a:picLocks noChangeAspect="1"/>
          </p:cNvPicPr>
          <p:nvPr/>
        </p:nvPicPr>
        <p:blipFill>
          <a:blip r:embed="rId3" cstate="print"/>
          <a:srcRect l="14736" t="7777" r="20304" b="15556"/>
          <a:stretch>
            <a:fillRect/>
          </a:stretch>
        </p:blipFill>
        <p:spPr>
          <a:xfrm>
            <a:off x="169820" y="155632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9499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77440" y="739518"/>
            <a:ext cx="7849773" cy="9284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Stem cell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8354" y="2181497"/>
            <a:ext cx="8817429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C00000"/>
                </a:solidFill>
              </a:rPr>
              <a:t>Cord blood stem cell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 Advantages</a:t>
            </a:r>
            <a:r>
              <a:rPr lang="en-US" sz="20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         Mesenchymal </a:t>
            </a:r>
            <a:r>
              <a:rPr lang="en-US" sz="2000" dirty="0"/>
              <a:t>stem cell</a:t>
            </a:r>
            <a:r>
              <a:rPr lang="en-US" sz="2000" dirty="0" smtClean="0"/>
              <a:t> (MSC)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         Haematopoietic stem cells (HSC)</a:t>
            </a:r>
            <a:r>
              <a:rPr lang="en-US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Multipotent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         Low </a:t>
            </a:r>
            <a:r>
              <a:rPr lang="en-US" sz="2000" dirty="0" smtClean="0"/>
              <a:t>immune response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Disadvantages: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     Autologus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r="5217" b="17921"/>
          <a:stretch/>
        </p:blipFill>
        <p:spPr>
          <a:xfrm>
            <a:off x="6302326" y="2429690"/>
            <a:ext cx="5401994" cy="3926659"/>
          </a:xfrm>
          <a:prstGeom prst="rect">
            <a:avLst/>
          </a:prstGeom>
        </p:spPr>
      </p:pic>
      <p:pic>
        <p:nvPicPr>
          <p:cNvPr id="6" name="Picture 5" descr="Final Logo.jpg"/>
          <p:cNvPicPr>
            <a:picLocks noChangeAspect="1"/>
          </p:cNvPicPr>
          <p:nvPr/>
        </p:nvPicPr>
        <p:blipFill>
          <a:blip r:embed="rId3" cstate="print"/>
          <a:srcRect l="14736" t="7777" r="20304" b="15556"/>
          <a:stretch>
            <a:fillRect/>
          </a:stretch>
        </p:blipFill>
        <p:spPr>
          <a:xfrm>
            <a:off x="169820" y="155632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4423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12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77440" y="739518"/>
            <a:ext cx="7849773" cy="9284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Stem cell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2168434"/>
            <a:ext cx="82296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</a:rPr>
              <a:t>I</a:t>
            </a:r>
            <a:r>
              <a:rPr lang="en-US" sz="2200" dirty="0" smtClean="0">
                <a:solidFill>
                  <a:srgbClr val="C00000"/>
                </a:solidFill>
              </a:rPr>
              <a:t>nduced </a:t>
            </a:r>
            <a:r>
              <a:rPr lang="en-US" sz="2200" dirty="0">
                <a:solidFill>
                  <a:srgbClr val="C00000"/>
                </a:solidFill>
              </a:rPr>
              <a:t>pluripotent stem </a:t>
            </a:r>
            <a:r>
              <a:rPr lang="en-US" sz="2200" dirty="0" smtClean="0">
                <a:solidFill>
                  <a:srgbClr val="C00000"/>
                </a:solidFill>
              </a:rPr>
              <a:t>cell (ips)</a:t>
            </a:r>
          </a:p>
          <a:p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Advantages:</a:t>
            </a:r>
          </a:p>
          <a:p>
            <a:r>
              <a:rPr lang="en-US" sz="2000" dirty="0" smtClean="0"/>
              <a:t>        Pluripotent</a:t>
            </a:r>
          </a:p>
          <a:p>
            <a:r>
              <a:rPr lang="en-US" sz="2000" dirty="0" smtClean="0"/>
              <a:t>        Reprogramming </a:t>
            </a:r>
            <a:r>
              <a:rPr lang="en-US" sz="2000" dirty="0"/>
              <a:t>and </a:t>
            </a:r>
            <a:r>
              <a:rPr lang="en-US" sz="2000" dirty="0" smtClean="0"/>
              <a:t>differentiation</a:t>
            </a:r>
          </a:p>
          <a:p>
            <a:r>
              <a:rPr lang="en-US" sz="2000" dirty="0" smtClean="0"/>
              <a:t>        KLF4</a:t>
            </a:r>
          </a:p>
          <a:p>
            <a:r>
              <a:rPr lang="en-US" sz="2000" dirty="0" smtClean="0"/>
              <a:t>        C-MYC</a:t>
            </a:r>
          </a:p>
          <a:p>
            <a:r>
              <a:rPr lang="en-US" sz="2000" dirty="0" smtClean="0"/>
              <a:t>        OCT4</a:t>
            </a:r>
          </a:p>
          <a:p>
            <a:r>
              <a:rPr lang="en-US" sz="2000" dirty="0" smtClean="0"/>
              <a:t>        SOX2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Disadvantages</a:t>
            </a:r>
            <a:r>
              <a:rPr lang="en-US" sz="20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       Oncogenes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" r="6010" b="4029"/>
          <a:stretch/>
        </p:blipFill>
        <p:spPr>
          <a:xfrm>
            <a:off x="6126480" y="2168434"/>
            <a:ext cx="5852160" cy="4127863"/>
          </a:xfrm>
          <a:prstGeom prst="rect">
            <a:avLst/>
          </a:prstGeom>
        </p:spPr>
      </p:pic>
      <p:pic>
        <p:nvPicPr>
          <p:cNvPr id="7" name="Picture 6" descr="Final Logo.jpg"/>
          <p:cNvPicPr>
            <a:picLocks noChangeAspect="1"/>
          </p:cNvPicPr>
          <p:nvPr/>
        </p:nvPicPr>
        <p:blipFill>
          <a:blip r:embed="rId3" cstate="print"/>
          <a:srcRect l="14736" t="7777" r="20304" b="15556"/>
          <a:stretch>
            <a:fillRect/>
          </a:stretch>
        </p:blipFill>
        <p:spPr>
          <a:xfrm>
            <a:off x="169820" y="155632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8638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77440" y="739518"/>
            <a:ext cx="7849773" cy="9284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Stem cell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160" y="2103120"/>
            <a:ext cx="937913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C00000"/>
                </a:solidFill>
              </a:rPr>
              <a:t>Adult stem cell</a:t>
            </a:r>
          </a:p>
          <a:p>
            <a:r>
              <a:rPr lang="en-US" sz="2000" dirty="0" smtClean="0"/>
              <a:t>        Bone marrow</a:t>
            </a:r>
          </a:p>
          <a:p>
            <a:r>
              <a:rPr lang="en-US" sz="2000" dirty="0" smtClean="0"/>
              <a:t>        Adipose tissue </a:t>
            </a:r>
          </a:p>
          <a:p>
            <a:r>
              <a:rPr lang="en-US" sz="2000" dirty="0" smtClean="0"/>
              <a:t>        Amniotic </a:t>
            </a:r>
            <a:endParaRPr lang="en-US" sz="2000" dirty="0"/>
          </a:p>
          <a:p>
            <a:r>
              <a:rPr lang="en-US" sz="2000" dirty="0"/>
              <a:t>        </a:t>
            </a:r>
            <a:r>
              <a:rPr lang="en-US" sz="2000" dirty="0" smtClean="0"/>
              <a:t>Testis </a:t>
            </a:r>
            <a:endParaRPr lang="en-US" sz="2000" dirty="0"/>
          </a:p>
          <a:p>
            <a:r>
              <a:rPr lang="en-US" sz="2000" dirty="0"/>
              <a:t>        </a:t>
            </a:r>
            <a:r>
              <a:rPr lang="en-US" sz="2000" dirty="0" smtClean="0"/>
              <a:t> </a:t>
            </a:r>
            <a:r>
              <a:rPr lang="en-US" sz="2000" dirty="0"/>
              <a:t>Liver</a:t>
            </a:r>
          </a:p>
          <a:p>
            <a:r>
              <a:rPr lang="en-US" sz="2000" dirty="0"/>
              <a:t>        </a:t>
            </a:r>
            <a:r>
              <a:rPr lang="en-US" sz="2000" dirty="0" smtClean="0"/>
              <a:t> </a:t>
            </a:r>
            <a:r>
              <a:rPr lang="en-US" sz="2000" dirty="0"/>
              <a:t>Lung</a:t>
            </a:r>
          </a:p>
          <a:p>
            <a:r>
              <a:rPr lang="en-US" sz="2000" dirty="0"/>
              <a:t>        </a:t>
            </a:r>
            <a:r>
              <a:rPr lang="en-US" sz="2000" dirty="0" smtClean="0"/>
              <a:t> </a:t>
            </a:r>
            <a:r>
              <a:rPr lang="en-US" sz="2000" dirty="0"/>
              <a:t>Dental pulp </a:t>
            </a:r>
            <a:br>
              <a:rPr lang="en-US" sz="2000" dirty="0"/>
            </a:br>
            <a:r>
              <a:rPr lang="en-US" sz="2000" dirty="0"/>
              <a:t>         </a:t>
            </a:r>
            <a:r>
              <a:rPr lang="en-US" sz="2000" dirty="0" smtClean="0"/>
              <a:t>Umbilical </a:t>
            </a:r>
            <a:r>
              <a:rPr lang="en-US" sz="2000" dirty="0"/>
              <a:t>cord blood </a:t>
            </a:r>
            <a:br>
              <a:rPr lang="en-US" sz="2000" dirty="0"/>
            </a:br>
            <a:r>
              <a:rPr lang="en-US" sz="2000" dirty="0"/>
              <a:t>         </a:t>
            </a:r>
            <a:r>
              <a:rPr lang="en-US" sz="2000" dirty="0" smtClean="0"/>
              <a:t>Menstrual </a:t>
            </a:r>
            <a:r>
              <a:rPr lang="en-US" sz="2000" dirty="0"/>
              <a:t>Blood Stem Cells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5" name="Picture 4" descr="Final Logo.jpg"/>
          <p:cNvPicPr>
            <a:picLocks noChangeAspect="1"/>
          </p:cNvPicPr>
          <p:nvPr/>
        </p:nvPicPr>
        <p:blipFill>
          <a:blip r:embed="rId2" cstate="print"/>
          <a:srcRect l="14736" t="7777" r="20304" b="15556"/>
          <a:stretch>
            <a:fillRect/>
          </a:stretch>
        </p:blipFill>
        <p:spPr>
          <a:xfrm>
            <a:off x="169820" y="155632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2912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75657" y="2534194"/>
            <a:ext cx="92876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Adipose derived Stem </a:t>
            </a:r>
            <a:r>
              <a:rPr lang="en-US" sz="2000" dirty="0" smtClean="0">
                <a:solidFill>
                  <a:srgbClr val="C00000"/>
                </a:solidFill>
              </a:rPr>
              <a:t>Cells</a:t>
            </a:r>
          </a:p>
          <a:p>
            <a:endParaRPr lang="en-US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Advantages</a:t>
            </a:r>
            <a:r>
              <a:rPr lang="en-US" sz="20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     </a:t>
            </a:r>
            <a:r>
              <a:rPr lang="en-US" sz="2000" dirty="0" smtClean="0"/>
              <a:t>MSC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   Differentiate to</a:t>
            </a:r>
          </a:p>
          <a:p>
            <a:r>
              <a:rPr lang="en-US" sz="2000" dirty="0" smtClean="0"/>
              <a:t>           Bone</a:t>
            </a:r>
          </a:p>
          <a:p>
            <a:r>
              <a:rPr lang="en-US" sz="2000" dirty="0" smtClean="0"/>
              <a:t>           Cartilage</a:t>
            </a:r>
          </a:p>
          <a:p>
            <a:r>
              <a:rPr lang="en-US" sz="2000" dirty="0" smtClean="0"/>
              <a:t>           Fat</a:t>
            </a:r>
          </a:p>
          <a:p>
            <a:r>
              <a:rPr lang="en-US" sz="2000" dirty="0" smtClean="0"/>
              <a:t>          Muscle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Disadvantages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    liposuction </a:t>
            </a:r>
            <a:r>
              <a:rPr lang="en-US" sz="2000" dirty="0"/>
              <a:t>or </a:t>
            </a:r>
            <a:r>
              <a:rPr lang="en-US" sz="2000" dirty="0" smtClean="0"/>
              <a:t>invasive methods </a:t>
            </a:r>
            <a:r>
              <a:rPr lang="en-US" sz="2000" dirty="0"/>
              <a:t>for </a:t>
            </a:r>
            <a:r>
              <a:rPr lang="en-US" sz="2000" dirty="0" smtClean="0"/>
              <a:t>isolation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377440" y="739518"/>
            <a:ext cx="7849773" cy="9284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Stem cell</a:t>
            </a:r>
          </a:p>
        </p:txBody>
      </p:sp>
      <p:pic>
        <p:nvPicPr>
          <p:cNvPr id="5" name="Picture 4" descr="Final Logo.jpg"/>
          <p:cNvPicPr>
            <a:picLocks noChangeAspect="1"/>
          </p:cNvPicPr>
          <p:nvPr/>
        </p:nvPicPr>
        <p:blipFill>
          <a:blip r:embed="rId2" cstate="print"/>
          <a:srcRect l="14736" t="7777" r="20304" b="15556"/>
          <a:stretch>
            <a:fillRect/>
          </a:stretch>
        </p:blipFill>
        <p:spPr>
          <a:xfrm>
            <a:off x="169820" y="155632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AutoShape 2" descr="Image result for Adipose derived Stem Cells"/>
          <p:cNvSpPr>
            <a:spLocks noChangeAspect="1" noChangeArrowheads="1"/>
          </p:cNvSpPr>
          <p:nvPr/>
        </p:nvSpPr>
        <p:spPr bwMode="auto">
          <a:xfrm>
            <a:off x="155575" y="-1684338"/>
            <a:ext cx="492442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27" y="2535774"/>
            <a:ext cx="3567248" cy="3112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387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19646" y="246575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</a:rPr>
              <a:t> Dental </a:t>
            </a:r>
            <a:r>
              <a:rPr lang="en-US" sz="2000" dirty="0" smtClean="0">
                <a:solidFill>
                  <a:srgbClr val="C00000"/>
                </a:solidFill>
              </a:rPr>
              <a:t>pulp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Advantages</a:t>
            </a:r>
            <a:r>
              <a:rPr lang="en-US" sz="20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     MSC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     High division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     Differentiate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     Autologus</a:t>
            </a:r>
            <a:endParaRPr lang="en-US" sz="20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77440" y="739518"/>
            <a:ext cx="7849773" cy="9284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Stem cell</a:t>
            </a:r>
          </a:p>
        </p:txBody>
      </p:sp>
      <p:pic>
        <p:nvPicPr>
          <p:cNvPr id="5" name="Picture 4" descr="Final Logo.jpg"/>
          <p:cNvPicPr>
            <a:picLocks noChangeAspect="1"/>
          </p:cNvPicPr>
          <p:nvPr/>
        </p:nvPicPr>
        <p:blipFill>
          <a:blip r:embed="rId2" cstate="print"/>
          <a:srcRect l="14736" t="7777" r="20304" b="15556"/>
          <a:stretch>
            <a:fillRect/>
          </a:stretch>
        </p:blipFill>
        <p:spPr>
          <a:xfrm>
            <a:off x="169820" y="155632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75" y="2149555"/>
            <a:ext cx="4101736" cy="3416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091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77440" y="739518"/>
            <a:ext cx="7849773" cy="9284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Stem cell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9976" y="2442754"/>
            <a:ext cx="890886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</a:rPr>
              <a:t> Menstrual Blood Stem Cells 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   Advantages: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         Multipotent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altLang="en-US" sz="2000" dirty="0" smtClean="0"/>
              <a:t>          Express </a:t>
            </a:r>
            <a:r>
              <a:rPr lang="en-US" altLang="en-US" sz="2000" dirty="0"/>
              <a:t>MSC </a:t>
            </a:r>
            <a:r>
              <a:rPr lang="en-US" altLang="en-US" sz="2000" dirty="0" smtClean="0"/>
              <a:t>&amp; ESC </a:t>
            </a:r>
            <a:r>
              <a:rPr lang="en-US" altLang="en-US" sz="2000" dirty="0"/>
              <a:t>markers</a:t>
            </a:r>
            <a:br>
              <a:rPr lang="en-US" altLang="en-US" sz="2000" dirty="0"/>
            </a:br>
            <a:endParaRPr lang="en-US" sz="2000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 descr="Final Logo.jpg"/>
          <p:cNvPicPr>
            <a:picLocks noChangeAspect="1"/>
          </p:cNvPicPr>
          <p:nvPr/>
        </p:nvPicPr>
        <p:blipFill>
          <a:blip r:embed="rId2" cstate="print"/>
          <a:srcRect l="14736" t="7777" r="20304" b="15556"/>
          <a:stretch>
            <a:fillRect/>
          </a:stretch>
        </p:blipFill>
        <p:spPr>
          <a:xfrm>
            <a:off x="169820" y="155632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90" y="2078874"/>
            <a:ext cx="5056910" cy="35955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944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77440" y="739518"/>
            <a:ext cx="7849773" cy="9284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Stem cell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4034" y="2076995"/>
            <a:ext cx="956201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200" dirty="0">
                <a:solidFill>
                  <a:srgbClr val="C00000"/>
                </a:solidFill>
              </a:rPr>
              <a:t>U</a:t>
            </a:r>
            <a:r>
              <a:rPr lang="en-US" altLang="en-US" sz="2200" dirty="0" smtClean="0">
                <a:solidFill>
                  <a:srgbClr val="C00000"/>
                </a:solidFill>
              </a:rPr>
              <a:t>rine-derived stem cells</a:t>
            </a:r>
          </a:p>
          <a:p>
            <a:endParaRPr lang="en-US" altLang="en-US" sz="22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2000" dirty="0" smtClean="0"/>
              <a:t>      Ease of isolation</a:t>
            </a:r>
          </a:p>
          <a:p>
            <a:pPr>
              <a:lnSpc>
                <a:spcPct val="150000"/>
              </a:lnSpc>
            </a:pPr>
            <a:r>
              <a:rPr lang="en-US" altLang="en-US" sz="2000" dirty="0" smtClean="0"/>
              <a:t>      No invasive and painful procedures</a:t>
            </a:r>
          </a:p>
          <a:p>
            <a:pPr>
              <a:lnSpc>
                <a:spcPct val="150000"/>
              </a:lnSpc>
            </a:pPr>
            <a:r>
              <a:rPr lang="en-US" altLang="en-US" sz="2000" dirty="0" smtClean="0"/>
              <a:t>      Cost of biopsy </a:t>
            </a:r>
          </a:p>
          <a:p>
            <a:pPr>
              <a:lnSpc>
                <a:spcPct val="150000"/>
              </a:lnSpc>
            </a:pPr>
            <a:r>
              <a:rPr lang="en-US" altLang="en-US" sz="2000" dirty="0" smtClean="0"/>
              <a:t>      Suitable for auto-transplantation</a:t>
            </a:r>
          </a:p>
          <a:p>
            <a:pPr>
              <a:lnSpc>
                <a:spcPct val="150000"/>
              </a:lnSpc>
            </a:pPr>
            <a:r>
              <a:rPr lang="en-US" altLang="en-US" sz="2000" dirty="0" smtClean="0"/>
              <a:t>      Not induce immune responses or rejection</a:t>
            </a:r>
          </a:p>
          <a:p>
            <a:pPr>
              <a:lnSpc>
                <a:spcPct val="150000"/>
              </a:lnSpc>
            </a:pPr>
            <a:endParaRPr lang="en-US" altLang="en-US" sz="2000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269" y="1912314"/>
            <a:ext cx="5051474" cy="42395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Final Logo.jpg"/>
          <p:cNvPicPr>
            <a:picLocks noChangeAspect="1"/>
          </p:cNvPicPr>
          <p:nvPr/>
        </p:nvPicPr>
        <p:blipFill>
          <a:blip r:embed="rId3" cstate="print"/>
          <a:srcRect l="14736" t="7777" r="20304" b="15556"/>
          <a:stretch>
            <a:fillRect/>
          </a:stretch>
        </p:blipFill>
        <p:spPr>
          <a:xfrm>
            <a:off x="169820" y="155632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8460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77440" y="739518"/>
            <a:ext cx="7849773" cy="9284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Stem cell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33568239"/>
              </p:ext>
            </p:extLst>
          </p:nvPr>
        </p:nvGraphicFramePr>
        <p:xfrm>
          <a:off x="1436914" y="3038914"/>
          <a:ext cx="8790299" cy="3782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66651" y="2142309"/>
            <a:ext cx="43499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C00000"/>
                </a:solidFill>
              </a:rPr>
              <a:t>Urine-derived stem cells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23807" y="2650139"/>
            <a:ext cx="3566160" cy="91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860767" y="2966306"/>
            <a:ext cx="649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dirty="0"/>
              <a:t>Isolation of urine-derived cells </a:t>
            </a:r>
            <a:endParaRPr lang="en-US" sz="2000" dirty="0"/>
          </a:p>
        </p:txBody>
      </p:sp>
      <p:pic>
        <p:nvPicPr>
          <p:cNvPr id="14" name="Picture 13" descr="Final Logo.jpg"/>
          <p:cNvPicPr>
            <a:picLocks noChangeAspect="1"/>
          </p:cNvPicPr>
          <p:nvPr/>
        </p:nvPicPr>
        <p:blipFill>
          <a:blip r:embed="rId7" cstate="print"/>
          <a:srcRect l="14736" t="7777" r="20304" b="15556"/>
          <a:stretch>
            <a:fillRect/>
          </a:stretch>
        </p:blipFill>
        <p:spPr>
          <a:xfrm>
            <a:off x="169820" y="155632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4046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19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77440" y="739518"/>
            <a:ext cx="7849773" cy="9284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Stem cell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667986"/>
            <a:ext cx="9810205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en-US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rgbClr val="C00000"/>
                </a:solidFill>
              </a:rPr>
              <a:t>U</a:t>
            </a:r>
            <a:r>
              <a:rPr lang="en-US" altLang="en-US" sz="2000" dirty="0" smtClean="0">
                <a:solidFill>
                  <a:srgbClr val="C00000"/>
                </a:solidFill>
              </a:rPr>
              <a:t>rine-derived </a:t>
            </a:r>
            <a:r>
              <a:rPr lang="en-US" altLang="en-US" sz="2000" dirty="0">
                <a:solidFill>
                  <a:srgbClr val="C00000"/>
                </a:solidFill>
              </a:rPr>
              <a:t>stem </a:t>
            </a:r>
            <a:r>
              <a:rPr lang="en-US" altLang="en-US" sz="2000" dirty="0" smtClean="0">
                <a:solidFill>
                  <a:srgbClr val="C00000"/>
                </a:solidFill>
              </a:rPr>
              <a:t>cells</a:t>
            </a:r>
          </a:p>
          <a:p>
            <a:pPr>
              <a:lnSpc>
                <a:spcPct val="150000"/>
              </a:lnSpc>
            </a:pPr>
            <a:endParaRPr lang="en-US" altLang="en-US" sz="20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2000" dirty="0" smtClean="0"/>
              <a:t>        MSC</a:t>
            </a:r>
          </a:p>
          <a:p>
            <a:pPr>
              <a:lnSpc>
                <a:spcPct val="150000"/>
              </a:lnSpc>
            </a:pPr>
            <a:r>
              <a:rPr lang="en-US" altLang="en-US" sz="2000" dirty="0" smtClean="0"/>
              <a:t>        Progenitor cells that can be converted into cells of multiple lineages</a:t>
            </a:r>
          </a:p>
          <a:p>
            <a:pPr>
              <a:lnSpc>
                <a:spcPct val="150000"/>
              </a:lnSpc>
            </a:pPr>
            <a:r>
              <a:rPr lang="en-US" altLang="en-US" sz="2000" dirty="0" smtClean="0"/>
              <a:t>        Expression kidney cortex markers </a:t>
            </a:r>
          </a:p>
          <a:p>
            <a:pPr>
              <a:lnSpc>
                <a:spcPct val="150000"/>
              </a:lnSpc>
            </a:pPr>
            <a:r>
              <a:rPr lang="en-US" altLang="en-US" sz="2000" dirty="0" smtClean="0"/>
              <a:t>       Originate from the kidney </a:t>
            </a:r>
            <a:br>
              <a:rPr lang="en-US" altLang="en-US" sz="2000" dirty="0" smtClean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pPr>
              <a:lnSpc>
                <a:spcPct val="150000"/>
              </a:lnSpc>
            </a:pPr>
            <a:endParaRPr lang="en-US" altLang="en-US" dirty="0" smtClean="0"/>
          </a:p>
          <a:p>
            <a:pPr>
              <a:lnSpc>
                <a:spcPct val="150000"/>
              </a:lnSpc>
            </a:pPr>
            <a:endParaRPr lang="en-US" alt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5" y="2050975"/>
            <a:ext cx="3744685" cy="34616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nal Logo.jpg"/>
          <p:cNvPicPr>
            <a:picLocks noChangeAspect="1"/>
          </p:cNvPicPr>
          <p:nvPr/>
        </p:nvPicPr>
        <p:blipFill>
          <a:blip r:embed="rId3" cstate="print"/>
          <a:srcRect l="14736" t="7777" r="20304" b="15556"/>
          <a:stretch>
            <a:fillRect/>
          </a:stretch>
        </p:blipFill>
        <p:spPr>
          <a:xfrm>
            <a:off x="169820" y="155632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7912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1169" y="447131"/>
            <a:ext cx="7849773" cy="9284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12609" y="618977"/>
            <a:ext cx="7666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Cell therapy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6182" y="2756527"/>
            <a:ext cx="9679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Restore </a:t>
            </a:r>
            <a:r>
              <a:rPr lang="en-US" altLang="en-US" sz="2000" dirty="0"/>
              <a:t>diseased or injured </a:t>
            </a:r>
            <a:r>
              <a:rPr lang="en-US" altLang="en-US" sz="2000" dirty="0" smtClean="0"/>
              <a:t>tissues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/>
              <a:t>Replacing lost cells with functional </a:t>
            </a:r>
            <a:r>
              <a:rPr lang="en-US" altLang="en-US" sz="2000" dirty="0" smtClean="0"/>
              <a:t>cells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Re-establish normal function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Stem cell &amp; somatic cell</a:t>
            </a:r>
            <a:endParaRPr lang="en-US" altLang="en-US" sz="20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2</a:t>
            </a:fld>
            <a:endParaRPr lang="en-US"/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26" y="2419510"/>
            <a:ext cx="3526301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19907" y="2120071"/>
            <a:ext cx="278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C00000"/>
                </a:solidFill>
              </a:rPr>
              <a:t>Cell </a:t>
            </a:r>
            <a:r>
              <a:rPr lang="en-US" sz="2000" dirty="0" smtClean="0">
                <a:solidFill>
                  <a:srgbClr val="C00000"/>
                </a:solidFill>
              </a:rPr>
              <a:t>therapy aims </a:t>
            </a:r>
            <a:br>
              <a:rPr lang="en-US" sz="2000" dirty="0" smtClean="0">
                <a:solidFill>
                  <a:srgbClr val="C00000"/>
                </a:solidFill>
              </a:rPr>
            </a:b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8" name="Picture 7" descr="Final Logo.jpg"/>
          <p:cNvPicPr>
            <a:picLocks noChangeAspect="1"/>
          </p:cNvPicPr>
          <p:nvPr/>
        </p:nvPicPr>
        <p:blipFill>
          <a:blip r:embed="rId3" cstate="print"/>
          <a:srcRect l="14736" t="7777" r="20304" b="15556"/>
          <a:stretch>
            <a:fillRect/>
          </a:stretch>
        </p:blipFill>
        <p:spPr>
          <a:xfrm>
            <a:off x="169820" y="155632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3363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77440" y="739518"/>
            <a:ext cx="7849773" cy="9284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Stem cell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4035" y="2207623"/>
            <a:ext cx="81642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solidFill>
                  <a:srgbClr val="C00000"/>
                </a:solidFill>
              </a:rPr>
              <a:t>Urine-derived stem cells</a:t>
            </a:r>
          </a:p>
          <a:p>
            <a:endParaRPr lang="en-US"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    USC </a:t>
            </a:r>
            <a:r>
              <a:rPr lang="en-US" sz="2000" dirty="0"/>
              <a:t>have high </a:t>
            </a:r>
            <a:r>
              <a:rPr lang="en-US" sz="2000" dirty="0" smtClean="0"/>
              <a:t>expandability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    Doubling </a:t>
            </a:r>
            <a:r>
              <a:rPr lang="en-US" sz="2000" dirty="0"/>
              <a:t>time of </a:t>
            </a:r>
            <a:r>
              <a:rPr lang="en-US" sz="2000" dirty="0" smtClean="0"/>
              <a:t>21– 24 </a:t>
            </a:r>
            <a:r>
              <a:rPr lang="en-US" sz="2000" dirty="0"/>
              <a:t>h </a:t>
            </a:r>
            <a:endParaRPr lang="en-US"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000" dirty="0" smtClean="0"/>
              <a:t>     Secrete </a:t>
            </a:r>
            <a:r>
              <a:rPr lang="en-US" altLang="en-US" sz="2000" dirty="0"/>
              <a:t>angiogenic paracrine growth </a:t>
            </a:r>
            <a:r>
              <a:rPr lang="en-US" altLang="en-US" sz="2000" dirty="0" smtClean="0"/>
              <a:t>factors</a:t>
            </a:r>
          </a:p>
          <a:p>
            <a:r>
              <a:rPr lang="en-US" sz="2000" dirty="0" smtClean="0"/>
              <a:t>                   Vascular </a:t>
            </a:r>
            <a:r>
              <a:rPr lang="en-US" sz="2000" dirty="0"/>
              <a:t>endothelial growth factor (VEGF) </a:t>
            </a:r>
            <a:endParaRPr lang="en-US" sz="2000" dirty="0" smtClean="0"/>
          </a:p>
          <a:p>
            <a:r>
              <a:rPr lang="en-US" sz="2000" dirty="0" smtClean="0"/>
              <a:t>                   Fibroblast growth factor </a:t>
            </a:r>
            <a:r>
              <a:rPr lang="en-US" sz="2000" dirty="0"/>
              <a:t>(FGF</a:t>
            </a:r>
            <a:r>
              <a:rPr lang="en-US" sz="2000" dirty="0" smtClean="0"/>
              <a:t>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                 Insulin </a:t>
            </a:r>
            <a:r>
              <a:rPr lang="en-US" sz="2000" dirty="0"/>
              <a:t>growth factor (IGF) </a:t>
            </a:r>
            <a:endParaRPr lang="en-US" sz="2000" dirty="0" smtClean="0"/>
          </a:p>
          <a:p>
            <a:r>
              <a:rPr lang="en-US" sz="2000" dirty="0" smtClean="0"/>
              <a:t>                   Hepatocyte growth </a:t>
            </a:r>
            <a:r>
              <a:rPr lang="en-US" sz="2000" dirty="0"/>
              <a:t>factor (HGF) </a:t>
            </a:r>
            <a:endParaRPr lang="en-US" sz="2000" dirty="0" smtClean="0"/>
          </a:p>
          <a:p>
            <a:r>
              <a:rPr lang="en-US" sz="2000" dirty="0" smtClean="0"/>
              <a:t>                   Platelet-derived </a:t>
            </a:r>
            <a:r>
              <a:rPr lang="en-US" sz="2000" dirty="0"/>
              <a:t>growth </a:t>
            </a:r>
            <a:r>
              <a:rPr lang="en-US" sz="2000" dirty="0" smtClean="0"/>
              <a:t>factor (PDGF)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/>
            </a:r>
            <a:br>
              <a:rPr lang="en-US" dirty="0"/>
            </a:br>
            <a:endParaRPr lang="en-US" altLang="en-US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247" y="2281339"/>
            <a:ext cx="4349930" cy="34616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nal Logo.jpg"/>
          <p:cNvPicPr>
            <a:picLocks noChangeAspect="1"/>
          </p:cNvPicPr>
          <p:nvPr/>
        </p:nvPicPr>
        <p:blipFill>
          <a:blip r:embed="rId3" cstate="print"/>
          <a:srcRect l="14736" t="7777" r="20304" b="15556"/>
          <a:stretch>
            <a:fillRect/>
          </a:stretch>
        </p:blipFill>
        <p:spPr>
          <a:xfrm>
            <a:off x="169820" y="155632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5640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21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77440" y="739518"/>
            <a:ext cx="7849773" cy="9284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Stem cell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6212" y="2129246"/>
            <a:ext cx="872598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solidFill>
                  <a:srgbClr val="C00000"/>
                </a:solidFill>
              </a:rPr>
              <a:t>Urine-derived stem </a:t>
            </a:r>
            <a:r>
              <a:rPr lang="en-US" altLang="en-US" sz="2000" dirty="0" smtClean="0">
                <a:solidFill>
                  <a:srgbClr val="C00000"/>
                </a:solidFill>
              </a:rPr>
              <a:t>cells</a:t>
            </a:r>
          </a:p>
          <a:p>
            <a:pPr>
              <a:lnSpc>
                <a:spcPct val="150000"/>
              </a:lnSpc>
            </a:pPr>
            <a:endParaRPr lang="en-US" altLang="en-US" sz="2000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000" dirty="0"/>
              <a:t>Therapeutic </a:t>
            </a:r>
            <a:r>
              <a:rPr lang="en-US" altLang="en-US" sz="2000" dirty="0" smtClean="0"/>
              <a:t>applications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        Lack </a:t>
            </a:r>
            <a:r>
              <a:rPr lang="en-US" sz="2000" dirty="0"/>
              <a:t>of robust donor-derived cells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        Non-invasively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      Differentiated </a:t>
            </a:r>
            <a:r>
              <a:rPr lang="en-US" sz="2000" dirty="0"/>
              <a:t>into multiple lineage </a:t>
            </a:r>
            <a:br>
              <a:rPr lang="en-US" sz="2000" dirty="0"/>
            </a:br>
            <a:r>
              <a:rPr lang="en-US" sz="2000" dirty="0" smtClean="0"/>
              <a:t>       Autologous </a:t>
            </a:r>
            <a:r>
              <a:rPr lang="en-US" sz="2000" dirty="0"/>
              <a:t>transplant </a:t>
            </a:r>
            <a:br>
              <a:rPr lang="en-US" sz="2000" dirty="0"/>
            </a:br>
            <a:r>
              <a:rPr lang="en-US" dirty="0"/>
              <a:t/>
            </a:r>
            <a:br>
              <a:rPr lang="en-US" dirty="0"/>
            </a:br>
            <a:endParaRPr lang="en-US" altLang="en-US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76" y="2097643"/>
            <a:ext cx="5734595" cy="3829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Final Logo.jpg"/>
          <p:cNvPicPr>
            <a:picLocks noChangeAspect="1"/>
          </p:cNvPicPr>
          <p:nvPr/>
        </p:nvPicPr>
        <p:blipFill>
          <a:blip r:embed="rId3" cstate="print"/>
          <a:srcRect l="14736" t="7777" r="20304" b="15556"/>
          <a:stretch>
            <a:fillRect/>
          </a:stretch>
        </p:blipFill>
        <p:spPr>
          <a:xfrm>
            <a:off x="169820" y="155632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6142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22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77440" y="739518"/>
            <a:ext cx="7849773" cy="9284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Stem cell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6286" y="2168434"/>
            <a:ext cx="967957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solidFill>
                  <a:srgbClr val="C00000"/>
                </a:solidFill>
              </a:rPr>
              <a:t>Urine-derived stem </a:t>
            </a:r>
            <a:r>
              <a:rPr lang="en-US" altLang="en-US" sz="2000" dirty="0" smtClean="0">
                <a:solidFill>
                  <a:srgbClr val="C00000"/>
                </a:solidFill>
              </a:rPr>
              <a:t>cells</a:t>
            </a:r>
          </a:p>
          <a:p>
            <a:endParaRPr lang="en-US" altLang="en-US" sz="2000" dirty="0" smtClean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000" dirty="0"/>
              <a:t>Therapeutic </a:t>
            </a:r>
            <a:r>
              <a:rPr lang="en-US" altLang="en-US" sz="2000" dirty="0" smtClean="0"/>
              <a:t>applications</a:t>
            </a:r>
            <a:endParaRPr lang="en-US" altLang="en-US" sz="20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/>
              <a:t>          Ease of donor </a:t>
            </a:r>
            <a:r>
              <a:rPr lang="en-US" sz="2000" dirty="0"/>
              <a:t>sample </a:t>
            </a:r>
            <a:r>
              <a:rPr lang="en-US" sz="2000" dirty="0" smtClean="0"/>
              <a:t>collection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        Minimal </a:t>
            </a:r>
            <a:r>
              <a:rPr lang="en-US" sz="2000" dirty="0"/>
              <a:t>ethical issues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          Low </a:t>
            </a:r>
            <a:r>
              <a:rPr lang="en-US" sz="2000" dirty="0"/>
              <a:t>costs </a:t>
            </a:r>
            <a:br>
              <a:rPr lang="en-US" sz="2000" dirty="0"/>
            </a:br>
            <a:r>
              <a:rPr lang="en-US" sz="2000" dirty="0" smtClean="0"/>
              <a:t>          Simple </a:t>
            </a:r>
            <a:r>
              <a:rPr lang="en-US" sz="2000" dirty="0"/>
              <a:t>method of cell isolation </a:t>
            </a:r>
            <a:br>
              <a:rPr lang="en-US" sz="2000" dirty="0"/>
            </a:br>
            <a:r>
              <a:rPr lang="en-US" sz="2000" dirty="0" smtClean="0"/>
              <a:t>          No </a:t>
            </a:r>
            <a:r>
              <a:rPr lang="en-US" sz="2000" dirty="0"/>
              <a:t>immune rejection </a:t>
            </a:r>
            <a:br>
              <a:rPr lang="en-US" sz="2000" dirty="0"/>
            </a:br>
            <a:r>
              <a:rPr lang="en-US" sz="2000" dirty="0" smtClean="0"/>
              <a:t>         Widespread </a:t>
            </a:r>
            <a:r>
              <a:rPr lang="en-US" sz="2000" dirty="0"/>
              <a:t>clinical applications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altLang="en-US" sz="20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098" y="2069939"/>
            <a:ext cx="4336733" cy="4194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Final Logo.jpg"/>
          <p:cNvPicPr>
            <a:picLocks noChangeAspect="1"/>
          </p:cNvPicPr>
          <p:nvPr/>
        </p:nvPicPr>
        <p:blipFill>
          <a:blip r:embed="rId3" cstate="print"/>
          <a:srcRect l="14736" t="7777" r="20304" b="15556"/>
          <a:stretch>
            <a:fillRect/>
          </a:stretch>
        </p:blipFill>
        <p:spPr>
          <a:xfrm>
            <a:off x="169820" y="155632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4328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86" y="2429691"/>
            <a:ext cx="924850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solidFill>
                  <a:srgbClr val="C00000"/>
                </a:solidFill>
              </a:rPr>
              <a:t>Urine-derived stem cells</a:t>
            </a:r>
          </a:p>
          <a:p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000" dirty="0"/>
              <a:t>Therapeutic </a:t>
            </a:r>
            <a:r>
              <a:rPr lang="en-US" altLang="en-US" sz="2000" dirty="0" smtClean="0"/>
              <a:t>applications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A</a:t>
            </a:r>
            <a:r>
              <a:rPr lang="en-US" sz="2000" dirty="0" smtClean="0"/>
              <a:t>utologous cell therapy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Kidney </a:t>
            </a:r>
            <a:r>
              <a:rPr lang="en-US" sz="2000" dirty="0"/>
              <a:t>bioengineering </a:t>
            </a:r>
            <a:br>
              <a:rPr lang="en-US" sz="2000" dirty="0"/>
            </a:br>
            <a:r>
              <a:rPr lang="en-US" sz="2000" dirty="0" smtClean="0"/>
              <a:t>          Cardiac repair </a:t>
            </a:r>
          </a:p>
          <a:p>
            <a:r>
              <a:rPr lang="en-US" sz="2000" dirty="0" smtClean="0"/>
              <a:t>          Liver reconstruction</a:t>
            </a:r>
            <a:br>
              <a:rPr lang="en-US" sz="2000" dirty="0" smtClean="0"/>
            </a:br>
            <a:r>
              <a:rPr lang="en-US" sz="2000" dirty="0" smtClean="0"/>
              <a:t>          Diabetes </a:t>
            </a:r>
            <a:r>
              <a:rPr lang="en-US" sz="2000" dirty="0"/>
              <a:t>treatment </a:t>
            </a:r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        Bone </a:t>
            </a:r>
            <a:r>
              <a:rPr lang="en-US" sz="2000" dirty="0"/>
              <a:t>engineering </a:t>
            </a:r>
            <a:endParaRPr lang="en-US" sz="2000" dirty="0" smtClean="0"/>
          </a:p>
          <a:p>
            <a:r>
              <a:rPr lang="en-US" sz="2000" dirty="0" smtClean="0"/>
              <a:t>          Muscle </a:t>
            </a:r>
            <a:r>
              <a:rPr lang="en-US" sz="2000" dirty="0"/>
              <a:t>engineering</a:t>
            </a:r>
            <a:br>
              <a:rPr lang="en-US" sz="20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77440" y="739518"/>
            <a:ext cx="7849773" cy="9284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Stem cell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66" y="2429691"/>
            <a:ext cx="5692140" cy="3553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Final Logo.jpg"/>
          <p:cNvPicPr>
            <a:picLocks noChangeAspect="1"/>
          </p:cNvPicPr>
          <p:nvPr/>
        </p:nvPicPr>
        <p:blipFill>
          <a:blip r:embed="rId3" cstate="print"/>
          <a:srcRect l="14736" t="7777" r="20304" b="15556"/>
          <a:stretch>
            <a:fillRect/>
          </a:stretch>
        </p:blipFill>
        <p:spPr>
          <a:xfrm>
            <a:off x="169820" y="155632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2779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77440" y="739518"/>
            <a:ext cx="7849773" cy="9284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Stem cell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3960" y="1959429"/>
            <a:ext cx="87782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solidFill>
                  <a:srgbClr val="C00000"/>
                </a:solidFill>
              </a:rPr>
              <a:t>Urine-derived stem cells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     Kidney bioengineering</a:t>
            </a:r>
          </a:p>
          <a:p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2000" dirty="0"/>
              <a:t> </a:t>
            </a:r>
            <a:r>
              <a:rPr lang="en-US" altLang="en-US" sz="2000" dirty="0" smtClean="0"/>
              <a:t>      Differentiated in to:</a:t>
            </a:r>
          </a:p>
          <a:p>
            <a:r>
              <a:rPr lang="en-US" altLang="en-US" sz="2000" dirty="0" smtClean="0"/>
              <a:t>                 Smooth </a:t>
            </a:r>
            <a:r>
              <a:rPr lang="en-US" altLang="en-US" sz="2000" dirty="0"/>
              <a:t>muscle </a:t>
            </a:r>
          </a:p>
          <a:p>
            <a:r>
              <a:rPr lang="en-US" altLang="en-US" sz="2000" dirty="0" smtClean="0"/>
              <a:t>                 Myocytes</a:t>
            </a:r>
          </a:p>
          <a:p>
            <a:r>
              <a:rPr lang="en-US" altLang="en-US" sz="2000" dirty="0" smtClean="0"/>
              <a:t>                 Epithelial cell</a:t>
            </a:r>
          </a:p>
          <a:p>
            <a:r>
              <a:rPr lang="en-US" altLang="en-US" sz="2000" dirty="0" smtClean="0"/>
              <a:t>                 Endothelial </a:t>
            </a:r>
            <a:r>
              <a:rPr lang="en-US" altLang="en-US" sz="2000" dirty="0"/>
              <a:t>cells </a:t>
            </a:r>
            <a:br>
              <a:rPr lang="en-US" altLang="en-US" sz="2000" dirty="0"/>
            </a:br>
            <a:r>
              <a:rPr lang="en-US" altLang="en-US" sz="2000" dirty="0" smtClean="0"/>
              <a:t>           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     Reduce inflammation, oxidative stress, and tubular injury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      </a:t>
            </a:r>
            <a:r>
              <a:rPr lang="en-US" altLang="en-US" sz="2000" dirty="0"/>
              <a:t>B</a:t>
            </a:r>
            <a:r>
              <a:rPr lang="en-US" sz="2000" dirty="0"/>
              <a:t>ioartificial kidneys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endParaRPr lang="en-US" altLang="en-US" sz="2000" dirty="0" smtClean="0"/>
          </a:p>
          <a:p>
            <a:endParaRPr lang="en-US" alt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296" y="2067560"/>
            <a:ext cx="3914504" cy="3129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Final Logo.jpg"/>
          <p:cNvPicPr>
            <a:picLocks noChangeAspect="1"/>
          </p:cNvPicPr>
          <p:nvPr/>
        </p:nvPicPr>
        <p:blipFill>
          <a:blip r:embed="rId4" cstate="print"/>
          <a:srcRect l="14736" t="7777" r="20304" b="15556"/>
          <a:stretch>
            <a:fillRect/>
          </a:stretch>
        </p:blipFill>
        <p:spPr>
          <a:xfrm>
            <a:off x="169820" y="155632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7996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84217" y="2233749"/>
            <a:ext cx="1042416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solidFill>
                  <a:srgbClr val="C00000"/>
                </a:solidFill>
              </a:rPr>
              <a:t>Urine-derived stem cells</a:t>
            </a:r>
          </a:p>
          <a:p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     Genitourinary </a:t>
            </a:r>
            <a:r>
              <a:rPr lang="en-US" sz="2000" dirty="0"/>
              <a:t>repair 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             Treat </a:t>
            </a:r>
            <a:r>
              <a:rPr lang="en-US" sz="2000" dirty="0"/>
              <a:t>end-stage bladder diseases or bladder pain </a:t>
            </a:r>
            <a:r>
              <a:rPr lang="en-US" sz="2000" dirty="0" smtClean="0"/>
              <a:t>syndrome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              Treat stress </a:t>
            </a:r>
            <a:r>
              <a:rPr lang="en-US" sz="2000" dirty="0"/>
              <a:t>urinary incontinence </a:t>
            </a:r>
            <a:r>
              <a:rPr lang="en-US" sz="2000" dirty="0" smtClean="0"/>
              <a:t>(SUI)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77440" y="739518"/>
            <a:ext cx="7849773" cy="9284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accent1"/>
                </a:solidFill>
              </a:rPr>
              <a:t>Stem cell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5" name="Picture 4" descr="Final Logo.jpg"/>
          <p:cNvPicPr>
            <a:picLocks noChangeAspect="1"/>
          </p:cNvPicPr>
          <p:nvPr/>
        </p:nvPicPr>
        <p:blipFill>
          <a:blip r:embed="rId2" cstate="print"/>
          <a:srcRect l="14736" t="7777" r="20304" b="15556"/>
          <a:stretch>
            <a:fillRect/>
          </a:stretch>
        </p:blipFill>
        <p:spPr>
          <a:xfrm>
            <a:off x="169820" y="155632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2612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26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77440" y="739518"/>
            <a:ext cx="7849773" cy="9284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accent1"/>
                </a:solidFill>
              </a:rPr>
              <a:t>Stem cell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2703" y="1995638"/>
            <a:ext cx="903949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solidFill>
                  <a:srgbClr val="C00000"/>
                </a:solidFill>
              </a:rPr>
              <a:t>Urine-derived stem cells</a:t>
            </a:r>
          </a:p>
          <a:p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   Cardiac repair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   Pluripotent </a:t>
            </a:r>
            <a:r>
              <a:rPr lang="en-US" sz="2000" dirty="0"/>
              <a:t>cells are hard </a:t>
            </a:r>
            <a:r>
              <a:rPr lang="en-US" sz="2000" dirty="0" smtClean="0"/>
              <a:t>to obtain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   Differentiated </a:t>
            </a:r>
            <a:r>
              <a:rPr lang="en-US" altLang="en-US" sz="2000" dirty="0"/>
              <a:t>myocytes from urine </a:t>
            </a:r>
            <a:r>
              <a:rPr lang="en-US" altLang="en-US" sz="2000" dirty="0" smtClean="0"/>
              <a:t>cells expression</a:t>
            </a:r>
          </a:p>
          <a:p>
            <a:r>
              <a:rPr lang="en-US" altLang="en-US" sz="2000" dirty="0" smtClean="0"/>
              <a:t>              Myofibrillar </a:t>
            </a:r>
            <a:r>
              <a:rPr lang="en-US" altLang="en-US" sz="2000" dirty="0"/>
              <a:t>proteins </a:t>
            </a:r>
          </a:p>
          <a:p>
            <a:r>
              <a:rPr lang="en-US" altLang="en-US" sz="2000" dirty="0" smtClean="0"/>
              <a:t>              Myogenic </a:t>
            </a:r>
            <a:r>
              <a:rPr lang="en-US" altLang="en-US" sz="2000" dirty="0"/>
              <a:t>differentiation (MyoD) </a:t>
            </a:r>
          </a:p>
          <a:p>
            <a:r>
              <a:rPr lang="en-US" altLang="en-US" sz="2000" dirty="0" smtClean="0"/>
              <a:t>              Myogenic </a:t>
            </a:r>
            <a:r>
              <a:rPr lang="en-US" altLang="en-US" sz="2000" dirty="0"/>
              <a:t>factor 5 (Myf5)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2" y="2154873"/>
            <a:ext cx="3798888" cy="29788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nal Logo.jpg"/>
          <p:cNvPicPr>
            <a:picLocks noChangeAspect="1"/>
          </p:cNvPicPr>
          <p:nvPr/>
        </p:nvPicPr>
        <p:blipFill>
          <a:blip r:embed="rId3" cstate="print"/>
          <a:srcRect l="14736" t="7777" r="20304" b="15556"/>
          <a:stretch>
            <a:fillRect/>
          </a:stretch>
        </p:blipFill>
        <p:spPr>
          <a:xfrm>
            <a:off x="169820" y="155632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9294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27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77440" y="739518"/>
            <a:ext cx="7849773" cy="9284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accent1"/>
                </a:solidFill>
              </a:rPr>
              <a:t>Stem cell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8527" y="2246811"/>
            <a:ext cx="90786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solidFill>
                  <a:srgbClr val="C00000"/>
                </a:solidFill>
              </a:rPr>
              <a:t>Urine-derived stem </a:t>
            </a:r>
            <a:r>
              <a:rPr lang="en-US" altLang="en-US" sz="2000" dirty="0" smtClean="0">
                <a:solidFill>
                  <a:srgbClr val="C00000"/>
                </a:solidFill>
              </a:rPr>
              <a:t>cells</a:t>
            </a:r>
          </a:p>
          <a:p>
            <a:endParaRPr lang="en-US" altLang="en-US" sz="2000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   Liver reconstruction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      I</a:t>
            </a:r>
            <a:r>
              <a:rPr lang="en-US" altLang="en-US" sz="2000" dirty="0" smtClean="0"/>
              <a:t>n </a:t>
            </a:r>
            <a:r>
              <a:rPr lang="en-US" altLang="en-US" sz="2000" dirty="0"/>
              <a:t>acute liver failure </a:t>
            </a:r>
            <a:r>
              <a:rPr lang="en-US" altLang="en-US" sz="2000" dirty="0" smtClean="0"/>
              <a:t>transplantation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      Donor </a:t>
            </a:r>
            <a:r>
              <a:rPr lang="en-US" altLang="en-US" sz="2000" dirty="0"/>
              <a:t>tissue insufficiency </a:t>
            </a:r>
            <a:endParaRPr lang="en-US" alt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      Immunogenicity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      Patient-specific </a:t>
            </a:r>
            <a:r>
              <a:rPr lang="en-US" altLang="en-US" sz="2000" dirty="0"/>
              <a:t>hepatocytes</a:t>
            </a:r>
            <a:r>
              <a:rPr lang="en-US" sz="2000" dirty="0"/>
              <a:t/>
            </a:r>
            <a:br>
              <a:rPr lang="en-US" sz="2000" dirty="0"/>
            </a:br>
            <a:endParaRPr lang="en-US" altLang="en-US" sz="2000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565" y="2085396"/>
            <a:ext cx="4521926" cy="35969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nal Logo.jpg"/>
          <p:cNvPicPr>
            <a:picLocks noChangeAspect="1"/>
          </p:cNvPicPr>
          <p:nvPr/>
        </p:nvPicPr>
        <p:blipFill>
          <a:blip r:embed="rId3" cstate="print"/>
          <a:srcRect l="14736" t="7777" r="20304" b="15556"/>
          <a:stretch>
            <a:fillRect/>
          </a:stretch>
        </p:blipFill>
        <p:spPr>
          <a:xfrm>
            <a:off x="169820" y="155632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747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28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77440" y="739518"/>
            <a:ext cx="7849773" cy="9284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accent1"/>
                </a:solidFill>
              </a:rPr>
              <a:t>Stem cell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6286" y="2299063"/>
            <a:ext cx="92485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C00000"/>
                </a:solidFill>
              </a:rPr>
              <a:t>Urine-derived stem cells</a:t>
            </a:r>
          </a:p>
          <a:p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Diabetes </a:t>
            </a:r>
            <a:r>
              <a:rPr lang="en-US" dirty="0"/>
              <a:t>treatment 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dirty="0" smtClean="0"/>
              <a:t>   Requires </a:t>
            </a:r>
            <a:r>
              <a:rPr lang="en-US" altLang="en-US" dirty="0"/>
              <a:t>a large number of </a:t>
            </a:r>
            <a:r>
              <a:rPr lang="en-US" altLang="en-US" dirty="0" smtClean="0"/>
              <a:t>cells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   Using </a:t>
            </a:r>
            <a:r>
              <a:rPr lang="en-US" dirty="0"/>
              <a:t>urine cells these numbers </a:t>
            </a:r>
            <a:r>
              <a:rPr lang="en-US" dirty="0" smtClean="0"/>
              <a:t>are achievable </a:t>
            </a:r>
            <a:endParaRPr lang="en-US" alt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   Require </a:t>
            </a:r>
            <a:r>
              <a:rPr lang="en-US" dirty="0"/>
              <a:t>life-long immune suppression 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   Urine </a:t>
            </a:r>
            <a:r>
              <a:rPr lang="en-US" dirty="0"/>
              <a:t>cells can bring revolutionary changes in </a:t>
            </a:r>
            <a:r>
              <a:rPr lang="en-US" dirty="0" smtClean="0"/>
              <a:t>diabetes </a:t>
            </a:r>
            <a:r>
              <a:rPr lang="en-US" dirty="0"/>
              <a:t>treatment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132" y="2421100"/>
            <a:ext cx="3696135" cy="3248180"/>
          </a:xfrm>
          <a:prstGeom prst="rect">
            <a:avLst/>
          </a:prstGeom>
        </p:spPr>
      </p:pic>
      <p:pic>
        <p:nvPicPr>
          <p:cNvPr id="7" name="Picture 6" descr="Final Logo.jpg"/>
          <p:cNvPicPr>
            <a:picLocks noChangeAspect="1"/>
          </p:cNvPicPr>
          <p:nvPr/>
        </p:nvPicPr>
        <p:blipFill>
          <a:blip r:embed="rId3" cstate="print"/>
          <a:srcRect l="14736" t="7777" r="20304" b="15556"/>
          <a:stretch>
            <a:fillRect/>
          </a:stretch>
        </p:blipFill>
        <p:spPr>
          <a:xfrm>
            <a:off x="169820" y="155632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617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6023" y="1998617"/>
            <a:ext cx="975795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C00000"/>
                </a:solidFill>
              </a:rPr>
              <a:t>Urine-derived stem </a:t>
            </a:r>
            <a:r>
              <a:rPr lang="en-US" altLang="en-US" dirty="0" smtClean="0">
                <a:solidFill>
                  <a:srgbClr val="C00000"/>
                </a:solidFill>
              </a:rPr>
              <a:t>cells</a:t>
            </a:r>
          </a:p>
          <a:p>
            <a:endParaRPr lang="en-US" altLang="en-US" dirty="0" smtClean="0"/>
          </a:p>
          <a:p>
            <a:endParaRPr lang="en-US" altLang="en-US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Bone </a:t>
            </a:r>
            <a:r>
              <a:rPr lang="en-US" sz="2000" dirty="0" smtClean="0"/>
              <a:t>engineering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   Large number of cell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   ESC- and iPSC and </a:t>
            </a:r>
            <a:r>
              <a:rPr lang="en-US" sz="2000" dirty="0"/>
              <a:t>Adipose</a:t>
            </a:r>
            <a:r>
              <a:rPr lang="en-US" sz="2000" dirty="0" smtClean="0"/>
              <a:t> derived stem cells </a:t>
            </a:r>
            <a:r>
              <a:rPr lang="en-US" sz="2000" dirty="0"/>
              <a:t>are generally </a:t>
            </a:r>
            <a:r>
              <a:rPr lang="en-US" sz="2000" dirty="0" smtClean="0"/>
              <a:t>used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    Non-invasively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377440" y="739518"/>
            <a:ext cx="7849773" cy="9284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accent1"/>
                </a:solidFill>
              </a:rPr>
              <a:t>Stem cell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594" y="2275851"/>
            <a:ext cx="3661365" cy="29884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nal Logo.jpg"/>
          <p:cNvPicPr>
            <a:picLocks noChangeAspect="1"/>
          </p:cNvPicPr>
          <p:nvPr/>
        </p:nvPicPr>
        <p:blipFill>
          <a:blip r:embed="rId3" cstate="print"/>
          <a:srcRect l="14736" t="7777" r="20304" b="15556"/>
          <a:stretch>
            <a:fillRect/>
          </a:stretch>
        </p:blipFill>
        <p:spPr>
          <a:xfrm>
            <a:off x="169820" y="155632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4360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21169" y="447131"/>
            <a:ext cx="7849773" cy="9284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39286" y="618977"/>
            <a:ext cx="256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Stem cell</a:t>
            </a:r>
            <a:endParaRPr lang="en-US" sz="3200" dirty="0">
              <a:solidFill>
                <a:srgbClr val="0070C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02836425"/>
              </p:ext>
            </p:extLst>
          </p:nvPr>
        </p:nvGraphicFramePr>
        <p:xfrm>
          <a:off x="2215661" y="2504050"/>
          <a:ext cx="7807570" cy="3680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55984" y="1978260"/>
            <a:ext cx="7526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</a:t>
            </a:r>
            <a:r>
              <a:rPr lang="en-US" sz="2000" dirty="0" smtClean="0"/>
              <a:t>tem </a:t>
            </a:r>
            <a:r>
              <a:rPr lang="en-US" sz="2000" dirty="0"/>
              <a:t>cells </a:t>
            </a:r>
            <a:r>
              <a:rPr lang="en-US" sz="2000" dirty="0" smtClean="0"/>
              <a:t>can </a:t>
            </a:r>
            <a:r>
              <a:rPr lang="en-US" sz="2000" dirty="0"/>
              <a:t>differentiate into various </a:t>
            </a:r>
            <a:r>
              <a:rPr lang="en-US" sz="2000" dirty="0" smtClean="0"/>
              <a:t>tissue specific </a:t>
            </a:r>
            <a:r>
              <a:rPr lang="en-US" sz="2000" dirty="0"/>
              <a:t>lineages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8" name="Picture 7" descr="Final Logo.jpg"/>
          <p:cNvPicPr>
            <a:picLocks noChangeAspect="1"/>
          </p:cNvPicPr>
          <p:nvPr/>
        </p:nvPicPr>
        <p:blipFill>
          <a:blip r:embed="rId7" cstate="print"/>
          <a:srcRect l="14736" t="7777" r="20304" b="15556"/>
          <a:stretch>
            <a:fillRect/>
          </a:stretch>
        </p:blipFill>
        <p:spPr>
          <a:xfrm>
            <a:off x="169820" y="155632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6792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30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77440" y="739518"/>
            <a:ext cx="7849773" cy="9284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accent1"/>
                </a:solidFill>
              </a:rPr>
              <a:t>Stem cell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206" y="2272937"/>
            <a:ext cx="974489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solidFill>
                  <a:srgbClr val="C00000"/>
                </a:solidFill>
              </a:rPr>
              <a:t>Urine-derived stem cells</a:t>
            </a:r>
          </a:p>
          <a:p>
            <a:endParaRPr lang="en-US" altLang="en-US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Muscle engineering</a:t>
            </a:r>
            <a:br>
              <a:rPr lang="en-US" sz="2000" dirty="0"/>
            </a:br>
            <a:endParaRPr lang="en-US" altLang="en-US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/>
              <a:t>D</a:t>
            </a:r>
            <a:r>
              <a:rPr lang="en-US" altLang="en-US" sz="2000" dirty="0" smtClean="0"/>
              <a:t>ifferentiated </a:t>
            </a:r>
            <a:r>
              <a:rPr lang="en-US" altLang="en-US" sz="2000" dirty="0"/>
              <a:t>muscle cells from urine cells can be more </a:t>
            </a:r>
            <a:r>
              <a:rPr lang="en-US" altLang="en-US" sz="2000" dirty="0" smtClean="0"/>
              <a:t>effective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May require </a:t>
            </a:r>
            <a:r>
              <a:rPr lang="en-US" sz="2000" dirty="0"/>
              <a:t>more than one transplant using </a:t>
            </a:r>
            <a:r>
              <a:rPr lang="en-US" sz="2000" dirty="0" smtClean="0"/>
              <a:t>autologous self-renewing </a:t>
            </a:r>
            <a:r>
              <a:rPr lang="en-US" sz="2000" dirty="0"/>
              <a:t>functional cells 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6" name="Picture 5" descr="Final Logo.jpg"/>
          <p:cNvPicPr>
            <a:picLocks noChangeAspect="1"/>
          </p:cNvPicPr>
          <p:nvPr/>
        </p:nvPicPr>
        <p:blipFill>
          <a:blip r:embed="rId2" cstate="print"/>
          <a:srcRect l="14736" t="7777" r="20304" b="15556"/>
          <a:stretch>
            <a:fillRect/>
          </a:stretch>
        </p:blipFill>
        <p:spPr>
          <a:xfrm>
            <a:off x="169820" y="155632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5414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31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77440" y="739518"/>
            <a:ext cx="7849773" cy="9284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accent1"/>
                </a:solidFill>
              </a:rPr>
              <a:t>Stem cell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985554"/>
            <a:ext cx="91309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solidFill>
                  <a:srgbClr val="C00000"/>
                </a:solidFill>
              </a:rPr>
              <a:t>Urine-derived stem </a:t>
            </a:r>
            <a:r>
              <a:rPr lang="en-US" altLang="en-US" sz="2000" dirty="0" smtClean="0">
                <a:solidFill>
                  <a:srgbClr val="C00000"/>
                </a:solidFill>
              </a:rPr>
              <a:t>cells</a:t>
            </a:r>
          </a:p>
          <a:p>
            <a:endParaRPr lang="en-US" altLang="en-US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/>
              <a:t>The growth of urine cells is age-dependent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source </a:t>
            </a:r>
            <a:r>
              <a:rPr lang="en-US" altLang="en-US" sz="2000" dirty="0"/>
              <a:t>of cells for therapy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/>
              <a:t>USC have better immune </a:t>
            </a:r>
            <a:r>
              <a:rPr lang="en-US" altLang="en-US" sz="2000" dirty="0" smtClean="0"/>
              <a:t>tolerance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 </a:t>
            </a:r>
            <a:r>
              <a:rPr lang="en-US" altLang="en-US" sz="2000" dirty="0"/>
              <a:t>USC have better expandability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/>
              <a:t>ideal choice for generating a donor cell bank </a:t>
            </a:r>
            <a:br>
              <a:rPr lang="en-US" altLang="en-US" sz="2000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endParaRPr lang="en-US" altLang="en-US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738" y="2157748"/>
            <a:ext cx="4628062" cy="3749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Final Logo.jpg"/>
          <p:cNvPicPr>
            <a:picLocks noChangeAspect="1"/>
          </p:cNvPicPr>
          <p:nvPr/>
        </p:nvPicPr>
        <p:blipFill>
          <a:blip r:embed="rId3" cstate="print"/>
          <a:srcRect l="14736" t="7777" r="20304" b="15556"/>
          <a:stretch>
            <a:fillRect/>
          </a:stretch>
        </p:blipFill>
        <p:spPr>
          <a:xfrm>
            <a:off x="169820" y="155632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8835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32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4" y="1619793"/>
            <a:ext cx="9914709" cy="51016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582763"/>
            <a:ext cx="12192000" cy="9325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2415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77440" y="739518"/>
            <a:ext cx="7849773" cy="9284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85736" y="911364"/>
            <a:ext cx="4740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Stem cell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96154" y="1983545"/>
            <a:ext cx="3319975" cy="12660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57933" y="2415048"/>
            <a:ext cx="3158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Classification of </a:t>
            </a:r>
            <a:r>
              <a:rPr lang="en-US" sz="2000" b="1" dirty="0" smtClean="0"/>
              <a:t>stem cells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7492219" y="3869996"/>
            <a:ext cx="3319975" cy="12660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80979" y="3869996"/>
            <a:ext cx="3319975" cy="12660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766538" y="4276578"/>
            <a:ext cx="3045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Differentiation potentials </a:t>
            </a:r>
            <a:br>
              <a:rPr lang="en-US" sz="2000" b="1" dirty="0" smtClean="0"/>
            </a:b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831144" y="4276578"/>
            <a:ext cx="241964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Source </a:t>
            </a:r>
            <a:r>
              <a:rPr lang="en-US" sz="2000" b="1" dirty="0" smtClean="0"/>
              <a:t>of origin </a:t>
            </a:r>
            <a:br>
              <a:rPr lang="en-US" sz="2000" b="1" dirty="0" smtClean="0"/>
            </a:br>
            <a:endParaRPr lang="en-US" sz="2000" b="1" dirty="0"/>
          </a:p>
        </p:txBody>
      </p:sp>
      <p:pic>
        <p:nvPicPr>
          <p:cNvPr id="11" name="Picture 10" descr="Final Logo.jpg"/>
          <p:cNvPicPr>
            <a:picLocks noChangeAspect="1"/>
          </p:cNvPicPr>
          <p:nvPr/>
        </p:nvPicPr>
        <p:blipFill>
          <a:blip r:embed="rId2" cstate="print"/>
          <a:srcRect l="14736" t="7777" r="20304" b="15556"/>
          <a:stretch>
            <a:fillRect/>
          </a:stretch>
        </p:blipFill>
        <p:spPr>
          <a:xfrm>
            <a:off x="169820" y="155632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8871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22597802"/>
              </p:ext>
            </p:extLst>
          </p:nvPr>
        </p:nvGraphicFramePr>
        <p:xfrm>
          <a:off x="1026941" y="3566471"/>
          <a:ext cx="10100603" cy="2789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/>
          <p:cNvSpPr/>
          <p:nvPr/>
        </p:nvSpPr>
        <p:spPr>
          <a:xfrm>
            <a:off x="2377440" y="739518"/>
            <a:ext cx="7849773" cy="9284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15729" y="2356649"/>
            <a:ext cx="2982351" cy="12098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628269" y="2760423"/>
            <a:ext cx="3045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Differentiation potentials 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515729" y="970671"/>
            <a:ext cx="3305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Stem cell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Final Logo.jpg"/>
          <p:cNvPicPr>
            <a:picLocks noChangeAspect="1"/>
          </p:cNvPicPr>
          <p:nvPr/>
        </p:nvPicPr>
        <p:blipFill>
          <a:blip r:embed="rId7" cstate="print"/>
          <a:srcRect l="14736" t="7777" r="20304" b="15556"/>
          <a:stretch>
            <a:fillRect/>
          </a:stretch>
        </p:blipFill>
        <p:spPr>
          <a:xfrm>
            <a:off x="169820" y="155632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8170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1" y="252214"/>
            <a:ext cx="10311619" cy="631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1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77440" y="739518"/>
            <a:ext cx="7849773" cy="9284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19749" y="862149"/>
            <a:ext cx="3278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Stem cell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5282" y="1985554"/>
            <a:ext cx="892193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>
                <a:solidFill>
                  <a:srgbClr val="C00000"/>
                </a:solidFill>
              </a:rPr>
              <a:t>Mesenchymal stem cell </a:t>
            </a:r>
            <a:r>
              <a:rPr lang="en-US" sz="2000" dirty="0" smtClean="0">
                <a:solidFill>
                  <a:srgbClr val="C00000"/>
                </a:solidFill>
              </a:rPr>
              <a:t>  (MSC)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    Multipotent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    Differentiation to</a:t>
            </a:r>
            <a:r>
              <a:rPr lang="en-US" altLang="en-US" sz="2000" dirty="0" smtClean="0"/>
              <a:t> mesoderm</a:t>
            </a:r>
            <a:r>
              <a:rPr lang="en-US" altLang="en-US" sz="2000" dirty="0"/>
              <a:t>, endoderm, </a:t>
            </a:r>
            <a:r>
              <a:rPr lang="en-US" altLang="en-US" sz="2000" dirty="0" smtClean="0"/>
              <a:t>ectoderm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000" dirty="0" smtClean="0"/>
              <a:t>    </a:t>
            </a:r>
            <a:r>
              <a:rPr lang="en-US" sz="2000" dirty="0"/>
              <a:t>MSCs derived from different tissue including </a:t>
            </a:r>
            <a:r>
              <a:rPr lang="en-US" sz="2000" dirty="0" smtClean="0"/>
              <a:t>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              Bone marrow </a:t>
            </a:r>
          </a:p>
          <a:p>
            <a:r>
              <a:rPr lang="en-US" sz="2000" dirty="0" smtClean="0"/>
              <a:t>                      Adipose </a:t>
            </a:r>
            <a:r>
              <a:rPr lang="en-US" sz="2000" dirty="0"/>
              <a:t>tissue </a:t>
            </a:r>
            <a:endParaRPr lang="en-US" sz="2000" dirty="0" smtClean="0"/>
          </a:p>
          <a:p>
            <a:r>
              <a:rPr lang="en-US" sz="2000" dirty="0" smtClean="0"/>
              <a:t>                      Amniotic </a:t>
            </a:r>
          </a:p>
          <a:p>
            <a:r>
              <a:rPr lang="en-US" sz="2000" dirty="0" smtClean="0"/>
              <a:t>                      Testis </a:t>
            </a:r>
          </a:p>
          <a:p>
            <a:r>
              <a:rPr lang="en-US" sz="2000" dirty="0" smtClean="0"/>
              <a:t>                      Liver</a:t>
            </a:r>
          </a:p>
          <a:p>
            <a:r>
              <a:rPr lang="en-US" sz="2000" dirty="0" smtClean="0"/>
              <a:t>                      Lung</a:t>
            </a:r>
          </a:p>
          <a:p>
            <a:r>
              <a:rPr lang="en-US" sz="2000" dirty="0" smtClean="0"/>
              <a:t>                      Dental </a:t>
            </a:r>
            <a:r>
              <a:rPr lang="en-US" sz="2000" dirty="0"/>
              <a:t>pulp </a:t>
            </a:r>
            <a:br>
              <a:rPr lang="en-US" sz="2000" dirty="0"/>
            </a:br>
            <a:r>
              <a:rPr lang="en-US" sz="2000" dirty="0" smtClean="0"/>
              <a:t>                      Umbilical </a:t>
            </a:r>
            <a:r>
              <a:rPr lang="en-US" sz="2000" dirty="0"/>
              <a:t>cord blood </a:t>
            </a:r>
            <a:br>
              <a:rPr lang="en-US" sz="2000" dirty="0"/>
            </a:br>
            <a:r>
              <a:rPr lang="en-US" sz="2000" dirty="0" smtClean="0"/>
              <a:t>                      Menstrual Blood Stem </a:t>
            </a:r>
            <a:r>
              <a:rPr lang="en-US" sz="2000" dirty="0"/>
              <a:t>Cells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altLang="en-US" sz="2000" dirty="0"/>
          </a:p>
          <a:p>
            <a:endParaRPr lang="en-US" dirty="0"/>
          </a:p>
        </p:txBody>
      </p:sp>
      <p:pic>
        <p:nvPicPr>
          <p:cNvPr id="6" name="Picture 5" descr="Final Logo.jpg"/>
          <p:cNvPicPr>
            <a:picLocks noChangeAspect="1"/>
          </p:cNvPicPr>
          <p:nvPr/>
        </p:nvPicPr>
        <p:blipFill>
          <a:blip r:embed="rId2" cstate="print"/>
          <a:srcRect l="14736" t="7777" r="20304" b="15556"/>
          <a:stretch>
            <a:fillRect/>
          </a:stretch>
        </p:blipFill>
        <p:spPr>
          <a:xfrm>
            <a:off x="169820" y="155632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2460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30840" y="5241383"/>
            <a:ext cx="1756052" cy="8581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Embryonic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377440" y="739518"/>
            <a:ext cx="7849773" cy="9284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19027" y="5251319"/>
            <a:ext cx="1763738" cy="8581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4738467" y="1908466"/>
            <a:ext cx="2346373" cy="8581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Source of origin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10583" y="5261256"/>
            <a:ext cx="1722120" cy="838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5487705" y="5255874"/>
            <a:ext cx="1777655" cy="8581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3357155" y="5255874"/>
            <a:ext cx="1660287" cy="8581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240632" y="4710139"/>
            <a:ext cx="0" cy="5312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2166425" y="4670474"/>
            <a:ext cx="7617361" cy="14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783786" y="4684542"/>
            <a:ext cx="837322" cy="5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71991" y="4684542"/>
            <a:ext cx="1" cy="471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204941" y="4732032"/>
            <a:ext cx="1" cy="471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238451" y="4704444"/>
            <a:ext cx="1" cy="471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615953" y="4723307"/>
            <a:ext cx="1" cy="471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660349" y="5451512"/>
            <a:ext cx="1722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Fetal stem sell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7494144" y="5451512"/>
            <a:ext cx="1763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Cord blood SC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5514140" y="5484883"/>
            <a:ext cx="1777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Adult stem cell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3324233" y="5465236"/>
            <a:ext cx="1825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ips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4738467" y="932064"/>
            <a:ext cx="3004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Stem cell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23" name="Picture 22" descr="Final Logo.jpg"/>
          <p:cNvPicPr>
            <a:picLocks noChangeAspect="1"/>
          </p:cNvPicPr>
          <p:nvPr/>
        </p:nvPicPr>
        <p:blipFill>
          <a:blip r:embed="rId2" cstate="print"/>
          <a:srcRect l="14736" t="7777" r="20304" b="15556"/>
          <a:stretch>
            <a:fillRect/>
          </a:stretch>
        </p:blipFill>
        <p:spPr>
          <a:xfrm>
            <a:off x="169820" y="155632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6" name="Straight Connector 5"/>
          <p:cNvCxnSpPr>
            <a:stCxn id="12" idx="2"/>
          </p:cNvCxnSpPr>
          <p:nvPr/>
        </p:nvCxnSpPr>
        <p:spPr>
          <a:xfrm flipH="1">
            <a:off x="5911653" y="2766595"/>
            <a:ext cx="1" cy="19038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91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7E98-09E9-479F-89DB-37B0EFB3D8BA}" type="slidenum">
              <a:rPr lang="en-US" smtClean="0"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77440" y="739518"/>
            <a:ext cx="7849773" cy="9284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71403" y="911364"/>
            <a:ext cx="2461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Stem cell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1686" y="2152357"/>
            <a:ext cx="939721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Embryonic stem sell</a:t>
            </a:r>
          </a:p>
          <a:p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   Inner </a:t>
            </a:r>
            <a:r>
              <a:rPr lang="en-US" sz="2000" dirty="0"/>
              <a:t>cell mass </a:t>
            </a:r>
            <a:r>
              <a:rPr lang="en-US" sz="2000" dirty="0" smtClean="0"/>
              <a:t>of blastocysts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 </a:t>
            </a:r>
            <a:r>
              <a:rPr lang="en-US" sz="2000" dirty="0" smtClean="0"/>
              <a:t>  Advantages: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         Totipotent </a:t>
            </a:r>
            <a:br>
              <a:rPr lang="en-US" sz="2000" dirty="0" smtClean="0"/>
            </a:br>
            <a:r>
              <a:rPr lang="en-US" sz="2000" dirty="0" smtClean="0"/>
              <a:t>             Pluripotent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            Have </a:t>
            </a:r>
            <a:r>
              <a:rPr lang="en-US" sz="2000" dirty="0"/>
              <a:t>the ability to produce all </a:t>
            </a:r>
            <a:r>
              <a:rPr lang="en-US" sz="2000" dirty="0" smtClean="0"/>
              <a:t>type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  Disadvantages:</a:t>
            </a:r>
            <a:br>
              <a:rPr lang="en-US" sz="2000" dirty="0" smtClean="0"/>
            </a:br>
            <a:r>
              <a:rPr lang="en-US" sz="2000" dirty="0" smtClean="0"/>
              <a:t>     </a:t>
            </a:r>
            <a:r>
              <a:rPr lang="en-US" altLang="en-US" sz="2000" dirty="0" smtClean="0"/>
              <a:t>Teratoma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       </a:t>
            </a:r>
            <a:r>
              <a:rPr lang="en-US" sz="2000" dirty="0"/>
              <a:t>E</a:t>
            </a:r>
            <a:r>
              <a:rPr lang="en-US" altLang="en-US" sz="2000" dirty="0" smtClean="0"/>
              <a:t>thical issues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06" y="2154155"/>
            <a:ext cx="5162843" cy="3716026"/>
          </a:xfrm>
          <a:prstGeom prst="rect">
            <a:avLst/>
          </a:prstGeom>
        </p:spPr>
      </p:pic>
      <p:pic>
        <p:nvPicPr>
          <p:cNvPr id="8" name="Picture 7" descr="Final Logo.jpg"/>
          <p:cNvPicPr>
            <a:picLocks noChangeAspect="1"/>
          </p:cNvPicPr>
          <p:nvPr/>
        </p:nvPicPr>
        <p:blipFill>
          <a:blip r:embed="rId3" cstate="print"/>
          <a:srcRect l="14736" t="7777" r="20304" b="15556"/>
          <a:stretch>
            <a:fillRect/>
          </a:stretch>
        </p:blipFill>
        <p:spPr>
          <a:xfrm>
            <a:off x="169820" y="155632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0170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702</Words>
  <Application>Microsoft Office PowerPoint</Application>
  <PresentationFormat>Widescreen</PresentationFormat>
  <Paragraphs>282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</dc:creator>
  <cp:lastModifiedBy>Windows User</cp:lastModifiedBy>
  <cp:revision>77</cp:revision>
  <dcterms:created xsi:type="dcterms:W3CDTF">2019-04-10T10:53:19Z</dcterms:created>
  <dcterms:modified xsi:type="dcterms:W3CDTF">2019-12-09T20:57:08Z</dcterms:modified>
</cp:coreProperties>
</file>