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3" r:id="rId10"/>
    <p:sldId id="265" r:id="rId11"/>
    <p:sldId id="266" r:id="rId12"/>
    <p:sldId id="264" r:id="rId13"/>
    <p:sldId id="281" r:id="rId14"/>
    <p:sldId id="267" r:id="rId15"/>
    <p:sldId id="279" r:id="rId16"/>
    <p:sldId id="280" r:id="rId17"/>
    <p:sldId id="268" r:id="rId18"/>
    <p:sldId id="269" r:id="rId19"/>
    <p:sldId id="282" r:id="rId20"/>
    <p:sldId id="270" r:id="rId21"/>
    <p:sldId id="271" r:id="rId22"/>
    <p:sldId id="272" r:id="rId23"/>
    <p:sldId id="273" r:id="rId24"/>
    <p:sldId id="274" r:id="rId25"/>
    <p:sldId id="27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F8775-258D-472A-A14D-F21A3EAB603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57F1F-DE53-4E35-99CA-DAB1B408D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1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57F1F-DE53-4E35-99CA-DAB1B408D5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3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27DC-5CFF-48CF-B07E-E4F34BFF58C0}" type="datetime1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1D3B-BB19-4722-B345-9BDC91BF668C}" type="datetime1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3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53125-A3C4-4210-8414-34C031AC73F6}" type="datetime1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2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20AC-D86B-499C-8F38-A21E77B7F8A9}" type="datetime1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55B3-6DF9-436A-A85F-E759EDFA2668}" type="datetime1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9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6A3D-D6C5-4335-87DB-2D9E5164343D}" type="datetime1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71ED-1513-437D-856E-263753FE673D}" type="datetime1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3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F607-F093-4FF7-958B-12A4D6A6B90A}" type="datetime1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3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7CE40-16E4-4C02-9503-B7C7A2F1127D}" type="datetime1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5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0E78-6B6F-44F9-8E3F-E3868DDD01C9}" type="datetime1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4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28D40-351A-46CF-A3C6-5C406884A3F5}" type="datetime1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0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08E1F-CDDF-4F44-B3E5-E262FD0F8F0F}" type="datetime1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73FC6-33C2-49EC-BE32-7E574C14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DF19D-1C36-4CCB-892E-37F7AF92E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4" y="-470869"/>
            <a:ext cx="12339687" cy="8226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C21C8-A92E-4405-941A-6ABEE30F0DDB}"/>
              </a:ext>
            </a:extLst>
          </p:cNvPr>
          <p:cNvSpPr txBox="1"/>
          <p:nvPr/>
        </p:nvSpPr>
        <p:spPr>
          <a:xfrm>
            <a:off x="4447356" y="335280"/>
            <a:ext cx="7818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Human umbilical cord-derived mesenchymal stem cell therapy in patients with COVID-19: a phase 1 clinical trial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1E522-4E5A-45DC-925B-538E63DC51A7}"/>
              </a:ext>
            </a:extLst>
          </p:cNvPr>
          <p:cNvSpPr txBox="1"/>
          <p:nvPr/>
        </p:nvSpPr>
        <p:spPr>
          <a:xfrm>
            <a:off x="6370320" y="3429000"/>
            <a:ext cx="370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Presented by :</a:t>
            </a: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Sohaib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Mohammadyar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A9001B-5C4B-4E13-B0FF-DFE4A04DCC6C}"/>
              </a:ext>
            </a:extLst>
          </p:cNvPr>
          <p:cNvSpPr/>
          <p:nvPr/>
        </p:nvSpPr>
        <p:spPr>
          <a:xfrm>
            <a:off x="6187440" y="3342640"/>
            <a:ext cx="81280" cy="19608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0780F-C00E-4576-A1FD-A355228CEA17}"/>
              </a:ext>
            </a:extLst>
          </p:cNvPr>
          <p:cNvSpPr txBox="1"/>
          <p:nvPr/>
        </p:nvSpPr>
        <p:spPr>
          <a:xfrm>
            <a:off x="6370320" y="4507099"/>
            <a:ext cx="499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MSc student of Hematology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8F7A15-903C-458C-9525-7AC9C05A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81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98CE7B-3653-4EE9-94BC-F70C3DEAC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5" y="787320"/>
            <a:ext cx="11766953" cy="55690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C3785-3AF8-4E99-94DD-6851147A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3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9AB197-07C0-4330-8B80-1117F56B4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88" y="267852"/>
            <a:ext cx="10428963" cy="58118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B4BD1-2B52-4CFE-B81D-849CB09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6572F6-CDD2-471D-8D8B-A1C6D18D4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28" y="320788"/>
            <a:ext cx="10399372" cy="62164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FB64E-BA8A-418C-A447-E8CC6EF7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47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66032-071C-41DD-8D13-2389062E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FB0040-0E59-47EE-8977-27960B269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40" y="220419"/>
            <a:ext cx="7143519" cy="61359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29C8E-D95F-4D97-97D7-D0129616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4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9C0E9-BE8D-45BB-9146-8CD11F3C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2EF1A-59C5-4A19-8F82-730E9EACC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574"/>
            <a:ext cx="12192000" cy="51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9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71D65B-CD4F-434C-ABEF-20F62AEF5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412"/>
            <a:ext cx="13568359" cy="70908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B1F87-F4FC-474D-84D5-2EE76231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15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57D052-7FD3-44DF-B6FD-C4F445DB9792}"/>
              </a:ext>
            </a:extLst>
          </p:cNvPr>
          <p:cNvSpPr/>
          <p:nvPr/>
        </p:nvSpPr>
        <p:spPr>
          <a:xfrm>
            <a:off x="896726" y="675339"/>
            <a:ext cx="10258328" cy="5507321"/>
          </a:xfrm>
          <a:prstGeom prst="roundRect">
            <a:avLst/>
          </a:prstGeom>
          <a:solidFill>
            <a:schemeClr val="bg1">
              <a:lumMod val="95000"/>
              <a:alpha val="48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A1010-B931-47F5-A73D-CE06BC30E3F3}"/>
              </a:ext>
            </a:extLst>
          </p:cNvPr>
          <p:cNvSpPr txBox="1"/>
          <p:nvPr/>
        </p:nvSpPr>
        <p:spPr>
          <a:xfrm>
            <a:off x="1291470" y="958063"/>
            <a:ext cx="99264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" panose="02040604050505020304" pitchFamily="18" charset="0"/>
              </a:rPr>
              <a:t>The inclusion criteria were :</a:t>
            </a:r>
          </a:p>
          <a:p>
            <a:endParaRPr lang="en-US" sz="2000" b="1" dirty="0">
              <a:latin typeface="Century" panose="020406040505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Either male or female, aged 18–70 years old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Confirmed COVID-19 cases diagnosed using RT-PCR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Pneumonia was evidenced using chest radiography or 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88FD8-4A77-4E7F-9FBB-E5B2774F98FB}"/>
              </a:ext>
            </a:extLst>
          </p:cNvPr>
          <p:cNvSpPr txBox="1"/>
          <p:nvPr/>
        </p:nvSpPr>
        <p:spPr>
          <a:xfrm>
            <a:off x="1214093" y="3591613"/>
            <a:ext cx="10081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" panose="02040604050505020304" pitchFamily="18" charset="0"/>
              </a:rPr>
              <a:t>Exclusion criteria were :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Pregnancy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Patients with a malignant tumor, other serious systemic diseases, or psychosis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Patients who are participating in other clinical trials.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Inability to provide informed consent or to comply with blood test requirements.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dirty="0">
                <a:latin typeface="Century" panose="02040604050505020304" pitchFamily="18" charset="0"/>
              </a:rPr>
              <a:t>Co-infection of HIV, tuberculosis, influenza virus, adenovirus, and other respiratory pathogens</a:t>
            </a:r>
          </a:p>
        </p:txBody>
      </p:sp>
    </p:spTree>
    <p:extLst>
      <p:ext uri="{BB962C8B-B14F-4D97-AF65-F5344CB8AC3E}">
        <p14:creationId xmlns:p14="http://schemas.microsoft.com/office/powerpoint/2010/main" val="1887539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22B982-9100-4AE2-A5E5-FF6F5B270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362" y="-1626515"/>
            <a:ext cx="13750724" cy="1031355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75EE81-CC42-45EE-BE4E-127BB7B32266}"/>
              </a:ext>
            </a:extLst>
          </p:cNvPr>
          <p:cNvSpPr/>
          <p:nvPr/>
        </p:nvSpPr>
        <p:spPr>
          <a:xfrm>
            <a:off x="740780" y="324091"/>
            <a:ext cx="10613020" cy="3194613"/>
          </a:xfrm>
          <a:prstGeom prst="round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C762-8167-4734-BC55-CE3E83293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348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entury" panose="02040604050505020304" pitchFamily="18" charset="0"/>
              </a:rPr>
              <a:t>MSCs are characterized by :</a:t>
            </a:r>
          </a:p>
          <a:p>
            <a:pPr marL="0" indent="0">
              <a:buNone/>
            </a:pPr>
            <a:endParaRPr lang="en-US" sz="2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Century" panose="02040604050505020304" pitchFamily="18" charset="0"/>
              </a:rPr>
              <a:t>fibroblast-like morphology</a:t>
            </a:r>
          </a:p>
          <a:p>
            <a:pPr marL="0" indent="0">
              <a:buNone/>
            </a:pPr>
            <a:endParaRPr lang="en-US" sz="20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Century" panose="02040604050505020304" pitchFamily="18" charset="0"/>
              </a:rPr>
              <a:t>expression of cell surface markers including CD19, CD34, CD11b, CD45, CD73, CD105, CD90, and HLA-DR</a:t>
            </a:r>
          </a:p>
          <a:p>
            <a:pPr marL="0" indent="0">
              <a:buNone/>
            </a:pPr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FA0CD-11B9-4F24-9B24-AAF0634A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3FAA2-A6FC-4501-A805-D1B5353F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53" y="3707323"/>
            <a:ext cx="4685094" cy="26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9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04695-E635-4720-A914-D9ADA1D4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B7AAC-5BEC-4F60-8445-A1BDE2AE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196"/>
            <a:ext cx="12154953" cy="35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182-E9BF-4D24-BE90-FF254AB1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51015A-FE42-4022-BD2E-67EE97B96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45" y="0"/>
            <a:ext cx="5646655" cy="69490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503F-A22E-40F5-AFBA-A1CA902C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6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7DEB-5A4D-4DB2-821B-9C86398D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4542DD-0EB8-4A46-A2DC-3B39E681C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932"/>
            <a:ext cx="10236124" cy="67052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B183A-A566-44CF-B79D-8C9C86D9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FA381-9CEE-4F58-9ADD-8E98C7F8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42" y="-934720"/>
            <a:ext cx="12355542" cy="82362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13E29-4BE5-41B7-B4BB-EBAC9B04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D91FC-91D6-4A25-A5E1-E59E1A2E122B}"/>
              </a:ext>
            </a:extLst>
          </p:cNvPr>
          <p:cNvSpPr txBox="1"/>
          <p:nvPr/>
        </p:nvSpPr>
        <p:spPr>
          <a:xfrm rot="20404154">
            <a:off x="3962401" y="1624109"/>
            <a:ext cx="3586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Signal Transduction and Targeted Therapy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2 Year Impact Factor: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18.187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*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5 Year Impact Factor: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21.177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*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60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974F-64F5-4FB8-9164-B1D33101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1D4FC6-77F8-4CAB-8E5C-CFE1E822D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2" y="499920"/>
            <a:ext cx="8001611" cy="58564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9927-7937-4154-81CD-7F993635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0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CF5F78-D214-4A7B-A34C-30663F0C6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86" y="136521"/>
            <a:ext cx="9086662" cy="62930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04FAC-7FA0-4303-B663-DFF3366A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25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09297A-5149-46A0-94B3-02A1230A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03" y="0"/>
            <a:ext cx="12517603" cy="834946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11DAB9-D5CE-4EB8-8AAA-EAF80EDBC986}"/>
              </a:ext>
            </a:extLst>
          </p:cNvPr>
          <p:cNvSpPr/>
          <p:nvPr/>
        </p:nvSpPr>
        <p:spPr>
          <a:xfrm>
            <a:off x="369651" y="301554"/>
            <a:ext cx="11293813" cy="5865779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6CEC0-DDEF-4BE5-84F0-70E15757E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683" y="389106"/>
            <a:ext cx="7180634" cy="54474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omic Sans MS" panose="030F0702030302020204" pitchFamily="66" charset="0"/>
              </a:rPr>
              <a:t>Case report</a:t>
            </a:r>
          </a:p>
          <a:p>
            <a:pPr marL="0" indent="0" algn="ctr">
              <a:buNone/>
            </a:pP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C8B20-460C-4CA2-833E-3A189BE7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39F24-2EDA-454F-9CED-939A604E18D4}"/>
              </a:ext>
            </a:extLst>
          </p:cNvPr>
          <p:cNvSpPr txBox="1"/>
          <p:nvPr/>
        </p:nvSpPr>
        <p:spPr>
          <a:xfrm>
            <a:off x="632298" y="1186774"/>
            <a:ext cx="107215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65-year-old female patient diagnosed in critical condition with COVID-19, then identified the exact 2019nCoV variant now called SARS-CoV-2 :</a:t>
            </a:r>
          </a:p>
          <a:p>
            <a:endParaRPr lang="en-US" dirty="0"/>
          </a:p>
          <a:p>
            <a:r>
              <a:rPr lang="en-US" dirty="0"/>
              <a:t>neutrophil  87%     lymphocyte  9.8%</a:t>
            </a:r>
          </a:p>
          <a:p>
            <a:endParaRPr lang="en-US" dirty="0"/>
          </a:p>
          <a:p>
            <a:r>
              <a:rPr lang="en-US" dirty="0"/>
              <a:t>Treatment : lopinavir / ritonavir, IFN-</a:t>
            </a:r>
            <a:r>
              <a:rPr lang="el-GR" dirty="0"/>
              <a:t>α </a:t>
            </a:r>
            <a:r>
              <a:rPr lang="en-US" dirty="0"/>
              <a:t>and oseltamivir as well as intravenous injection of moxifloxacin, </a:t>
            </a:r>
            <a:r>
              <a:rPr lang="en-US" dirty="0" err="1"/>
              <a:t>Xuebijing</a:t>
            </a:r>
            <a:r>
              <a:rPr lang="en-US" dirty="0"/>
              <a:t>, methylprednisolone and immunoglobulin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patient was treated with cord MSCs alone and with α1 thymosin 5 × 107 cells each three times</a:t>
            </a:r>
          </a:p>
          <a:p>
            <a:endParaRPr lang="en-US" dirty="0"/>
          </a:p>
          <a:p>
            <a:r>
              <a:rPr lang="en-US" dirty="0"/>
              <a:t>serum albumin, CRP, and ALT / AST           other vital signs improved</a:t>
            </a:r>
          </a:p>
          <a:p>
            <a:endParaRPr lang="en-US" dirty="0"/>
          </a:p>
          <a:p>
            <a:r>
              <a:rPr lang="en-US" dirty="0"/>
              <a:t>Removed from the ventilator and able to walk</a:t>
            </a:r>
          </a:p>
          <a:p>
            <a:endParaRPr lang="en-US" dirty="0"/>
          </a:p>
          <a:p>
            <a:r>
              <a:rPr lang="en-US" dirty="0"/>
              <a:t>number of white blood cells  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005619C-0AF2-4F45-9C49-B335836B5424}"/>
              </a:ext>
            </a:extLst>
          </p:cNvPr>
          <p:cNvSpPr/>
          <p:nvPr/>
        </p:nvSpPr>
        <p:spPr>
          <a:xfrm>
            <a:off x="4027250" y="4231534"/>
            <a:ext cx="194553" cy="311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31EFBF69-ED3E-44B9-9B6A-5D24191D0452}"/>
              </a:ext>
            </a:extLst>
          </p:cNvPr>
          <p:cNvSpPr/>
          <p:nvPr/>
        </p:nvSpPr>
        <p:spPr>
          <a:xfrm>
            <a:off x="3433860" y="5301573"/>
            <a:ext cx="369653" cy="369653"/>
          </a:xfrm>
          <a:prstGeom prst="smileyFac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46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030E9-111B-49B4-A6FD-50AC47A7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BC41BA-ECD0-40BA-BDA3-26C70D541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05"/>
            <a:ext cx="12192000" cy="56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0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DD4A1-12F1-4197-9397-FCFCF1ED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574CAB-136B-4FCC-9224-932F59B9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010" y="-1148846"/>
            <a:ext cx="12997745" cy="86644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33C3A-B809-4D5D-8254-1E1F846F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3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B68F-A453-43DD-B4B1-9D8ADC69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BC0345-9ECE-4B60-BAF7-1183318EF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181" y="-451011"/>
            <a:ext cx="13054514" cy="87038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2B330-D755-4CF9-B76C-603695F2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2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1D0CF8-DA5A-4937-8A4B-71AEF6DCE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5CA84-4AFF-491A-9980-45F2F1C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1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5289C-D0CE-48E3-BB6B-78280433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333CE2-BCFA-40E2-9C2C-2115B7BBD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108" y="0"/>
            <a:ext cx="13162216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5B02-7199-4F94-BF91-879916A2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4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DADE34-D6EB-4439-84BA-A5DADF10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67FCB-500D-4958-B9C0-F4FC0152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42574C-0B79-457A-B4E8-A3B92C8AC9F6}"/>
              </a:ext>
            </a:extLst>
          </p:cNvPr>
          <p:cNvSpPr/>
          <p:nvPr/>
        </p:nvSpPr>
        <p:spPr>
          <a:xfrm>
            <a:off x="5210928" y="686377"/>
            <a:ext cx="6451600" cy="5842000"/>
          </a:xfrm>
          <a:prstGeom prst="roundRect">
            <a:avLst/>
          </a:prstGeom>
          <a:solidFill>
            <a:schemeClr val="bg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F9BF6-0EF7-4F01-997B-07A4DF573F05}"/>
              </a:ext>
            </a:extLst>
          </p:cNvPr>
          <p:cNvSpPr txBox="1"/>
          <p:nvPr/>
        </p:nvSpPr>
        <p:spPr>
          <a:xfrm>
            <a:off x="5562600" y="1241033"/>
            <a:ext cx="6096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Coronaviruses</a:t>
            </a:r>
            <a:r>
              <a:rPr lang="en-US" b="1" dirty="0"/>
              <a:t> </a:t>
            </a:r>
            <a:r>
              <a:rPr lang="en-US" sz="2400" b="1" dirty="0"/>
              <a:t>(</a:t>
            </a:r>
            <a:r>
              <a:rPr lang="en-US" sz="2400" b="1" dirty="0" err="1"/>
              <a:t>CoV</a:t>
            </a:r>
            <a:r>
              <a:rPr lang="en-US" sz="2400" b="1" dirty="0"/>
              <a:t>) :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Middle East Respiratory Syndrome (MERS-</a:t>
            </a:r>
            <a:r>
              <a:rPr lang="en-US" dirty="0" err="1"/>
              <a:t>CoV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Severe Acute Respiratory Syndrome (SARS-</a:t>
            </a:r>
            <a:r>
              <a:rPr lang="en-US" dirty="0" err="1"/>
              <a:t>CoV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D0E0F-AE6A-4F67-851F-28952C447443}"/>
              </a:ext>
            </a:extLst>
          </p:cNvPr>
          <p:cNvSpPr txBox="1"/>
          <p:nvPr/>
        </p:nvSpPr>
        <p:spPr>
          <a:xfrm>
            <a:off x="7385115" y="3625167"/>
            <a:ext cx="245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SARS-CoV-2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A2242-9559-49C1-8EDE-5E5422D83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42" y="4716732"/>
            <a:ext cx="1541283" cy="782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6765C-472A-47FE-B1D1-0A289B0E9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4"/>
          <a:stretch/>
        </p:blipFill>
        <p:spPr>
          <a:xfrm>
            <a:off x="9287234" y="4416862"/>
            <a:ext cx="1541283" cy="138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DADE34-D6EB-4439-84BA-A5DADF10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67FCB-500D-4958-B9C0-F4FC0152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42574C-0B79-457A-B4E8-A3B92C8AC9F6}"/>
              </a:ext>
            </a:extLst>
          </p:cNvPr>
          <p:cNvSpPr/>
          <p:nvPr/>
        </p:nvSpPr>
        <p:spPr>
          <a:xfrm>
            <a:off x="5192076" y="708491"/>
            <a:ext cx="6451600" cy="5842000"/>
          </a:xfrm>
          <a:prstGeom prst="roundRect">
            <a:avLst/>
          </a:prstGeom>
          <a:solidFill>
            <a:schemeClr val="bg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D0E0F-AE6A-4F67-851F-28952C447443}"/>
              </a:ext>
            </a:extLst>
          </p:cNvPr>
          <p:cNvSpPr txBox="1"/>
          <p:nvPr/>
        </p:nvSpPr>
        <p:spPr>
          <a:xfrm>
            <a:off x="7192390" y="778272"/>
            <a:ext cx="245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SARS-CoV-2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9D0BF-F272-4A64-BFE2-7EDDF97D4706}"/>
              </a:ext>
            </a:extLst>
          </p:cNvPr>
          <p:cNvSpPr txBox="1"/>
          <p:nvPr/>
        </p:nvSpPr>
        <p:spPr>
          <a:xfrm>
            <a:off x="5401560" y="1715678"/>
            <a:ext cx="62421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" panose="02040604050505020304" pitchFamily="18" charset="0"/>
              </a:rPr>
              <a:t>SARS-CoV-2 is enveloped, positive-sense,            single-stranded RNA 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79.6% sequence identity the same to SARS-</a:t>
            </a:r>
            <a:r>
              <a:rPr lang="en-US" dirty="0" err="1"/>
              <a:t>CoV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was first isolated using human airway epithelial cells</a:t>
            </a:r>
            <a:endParaRPr lang="en-US" dirty="0">
              <a:latin typeface="Century" panose="02040604050505020304" pitchFamily="18" charset="0"/>
            </a:endParaRPr>
          </a:p>
          <a:p>
            <a:endParaRPr lang="en-US" dirty="0">
              <a:latin typeface="Century" panose="02040604050505020304" pitchFamily="18" charset="0"/>
            </a:endParaRPr>
          </a:p>
          <a:p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enters its host cell by binding to the angiotensin converting enzyme 2 (ACE2) receptor</a:t>
            </a:r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36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99F7D-109B-497F-9378-30783CF5D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0" y="-1967665"/>
            <a:ext cx="12273699" cy="111820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6665B-F8FF-4A8C-93EE-77DB95C7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4B3F3-4D29-42C8-8AC4-DC67E3E55EC2}"/>
              </a:ext>
            </a:extLst>
          </p:cNvPr>
          <p:cNvSpPr txBox="1"/>
          <p:nvPr/>
        </p:nvSpPr>
        <p:spPr>
          <a:xfrm>
            <a:off x="4539270" y="1104486"/>
            <a:ext cx="334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Pathogenesis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99AEA-AA8A-4622-A57E-42D6762AC1D4}"/>
              </a:ext>
            </a:extLst>
          </p:cNvPr>
          <p:cNvSpPr txBox="1"/>
          <p:nvPr/>
        </p:nvSpPr>
        <p:spPr>
          <a:xfrm>
            <a:off x="2705493" y="2551837"/>
            <a:ext cx="8182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" panose="02040604050505020304" pitchFamily="18" charset="0"/>
              </a:rPr>
              <a:t>first stage of the pathogenesis of this type of virus is the identification of angiotensin-converting enzyme-2 (ACE2) receptor by its spike protein.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" panose="02040604050505020304" pitchFamily="18" charset="0"/>
              </a:rPr>
              <a:t>Another study has shown that the cellular protease TMRRSS2 is also required to allow the entry of coronavirus into host cells.</a:t>
            </a:r>
          </a:p>
          <a:p>
            <a:endParaRPr lang="en-US" dirty="0">
              <a:latin typeface="Century" panose="0204060405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F72D3-D6E3-4D4D-9AF3-08AD08533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44" y="4177628"/>
            <a:ext cx="3331228" cy="2907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94564-DD46-4F8C-9E92-AEC45B7C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07" y="4171075"/>
            <a:ext cx="4861416" cy="29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9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4A135C-BAE6-455C-8448-01BEB55E4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6" y="643759"/>
            <a:ext cx="11924907" cy="58951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26530-2CA3-4656-A3E5-7F9C3CC2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39D7B74-A72D-4F4B-BBAD-D66D3AA15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67" y="-722426"/>
            <a:ext cx="12437734" cy="83028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2D40-51D3-4271-9AA2-28184C25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3FC6-33C2-49EC-BE32-7E574C147956}" type="slidenum">
              <a:rPr lang="en-US" smtClean="0"/>
              <a:t>9</a:t>
            </a:fld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D0DA60-0A0B-448F-8F31-2BEDAD879D3F}"/>
              </a:ext>
            </a:extLst>
          </p:cNvPr>
          <p:cNvSpPr/>
          <p:nvPr/>
        </p:nvSpPr>
        <p:spPr>
          <a:xfrm>
            <a:off x="1132720" y="631596"/>
            <a:ext cx="8210747" cy="5724758"/>
          </a:xfrm>
          <a:prstGeom prst="roundRect">
            <a:avLst/>
          </a:prstGeom>
          <a:solidFill>
            <a:schemeClr val="bg1">
              <a:alpha val="5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E772A-2418-4C75-8632-A133403F675D}"/>
              </a:ext>
            </a:extLst>
          </p:cNvPr>
          <p:cNvSpPr txBox="1"/>
          <p:nvPr/>
        </p:nvSpPr>
        <p:spPr>
          <a:xfrm>
            <a:off x="1721796" y="1108953"/>
            <a:ext cx="69844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superiority in using MSC therapy in comparison with other treatments :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easily accessible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They are multipotent stem cells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expand to clinical volume in a suitable period of time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stored for repetitive therapeutic usage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haven’t shown adverse reactions to allogeneic MSC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Safety and effectiveness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41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3288</TotalTime>
  <Words>434</Words>
  <Application>Microsoft Office PowerPoint</Application>
  <PresentationFormat>Widescreen</PresentationFormat>
  <Paragraphs>98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-apple-system</vt:lpstr>
      <vt:lpstr>Arial</vt:lpstr>
      <vt:lpstr>Calibri</vt:lpstr>
      <vt:lpstr>Calibri Light</vt:lpstr>
      <vt:lpstr>Century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Sohaib</dc:creator>
  <cp:lastModifiedBy>Sohaib</cp:lastModifiedBy>
  <cp:revision>41</cp:revision>
  <dcterms:created xsi:type="dcterms:W3CDTF">2021-10-26T16:27:16Z</dcterms:created>
  <dcterms:modified xsi:type="dcterms:W3CDTF">2021-10-30T09:18:46Z</dcterms:modified>
</cp:coreProperties>
</file>