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0485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3C449-4581-4142-9F82-766A4FD0E6BB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C6C34-F1A5-4FAD-898A-898B22EFE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6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184E-5664-4698-8F69-0278EA19A3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5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6C34-F1A5-4FAD-898A-898B22EFEC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4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6C34-F1A5-4FAD-898A-898B22EFE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3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0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10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52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5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5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4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9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4B8B2D-DE3D-49DA-977C-FB45583D4A2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35BC4A-DC19-4487-9E4B-C2BD1832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5214193" y="168694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53282" y="2082771"/>
            <a:ext cx="4976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Hematology Journal Club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0" y="3115869"/>
            <a:ext cx="12192000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000" b="1" dirty="0">
                <a:solidFill>
                  <a:srgbClr val="C00000"/>
                </a:solidFill>
              </a:rPr>
              <a:t>Title:</a:t>
            </a:r>
          </a:p>
          <a:p>
            <a:pPr algn="ctr" rtl="1"/>
            <a:r>
              <a:rPr lang="en-US" sz="2400" dirty="0">
                <a:solidFill>
                  <a:schemeClr val="tx1"/>
                </a:solidFill>
                <a:latin typeface="AdvOTd40fda3b.B"/>
              </a:rPr>
              <a:t>The 2016 revision to the World Health Organization classi</a:t>
            </a:r>
            <a:r>
              <a:rPr lang="en-US" sz="2400" dirty="0">
                <a:solidFill>
                  <a:schemeClr val="tx1"/>
                </a:solidFill>
                <a:latin typeface="AdvOTd40fda3b.B+fb"/>
              </a:rPr>
              <a:t>fi</a:t>
            </a:r>
            <a:r>
              <a:rPr lang="en-US" sz="2400" dirty="0">
                <a:solidFill>
                  <a:schemeClr val="tx1"/>
                </a:solidFill>
                <a:latin typeface="AdvOTd40fda3b.B"/>
              </a:rPr>
              <a:t>cation of</a:t>
            </a:r>
            <a:br>
              <a:rPr lang="en-US" sz="2400" dirty="0">
                <a:solidFill>
                  <a:schemeClr val="tx1"/>
                </a:solidFill>
                <a:latin typeface="AdvOTd40fda3b.B"/>
              </a:rPr>
            </a:br>
            <a:r>
              <a:rPr lang="en-US" sz="2400" dirty="0">
                <a:solidFill>
                  <a:schemeClr val="tx1"/>
                </a:solidFill>
                <a:latin typeface="AdvOTd40fda3b.B"/>
              </a:rPr>
              <a:t>myeloid neoplasms and acute leukemia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93720" y="537121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Presented by:</a:t>
            </a:r>
          </a:p>
          <a:p>
            <a:pPr algn="ctr"/>
            <a:r>
              <a:rPr lang="en-US" sz="2400" dirty="0" smtClean="0"/>
              <a:t>Mehdi </a:t>
            </a:r>
            <a:r>
              <a:rPr lang="en-US" sz="2400" dirty="0" err="1" smtClean="0"/>
              <a:t>kohansal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0905" y="703384"/>
            <a:ext cx="8563269" cy="17199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903" y="272836"/>
            <a:ext cx="8211137" cy="268693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Myeloid/lymphoid neoplasms with eosinophilia and rearrangement of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PDGFRA, PDGFRB, or FGFR1, or with PCM1-JAK2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0771" y="2959766"/>
            <a:ext cx="9786940" cy="3777622"/>
          </a:xfrm>
        </p:spPr>
        <p:txBody>
          <a:bodyPr>
            <a:normAutofit/>
          </a:bodyPr>
          <a:lstStyle/>
          <a:p>
            <a:r>
              <a:rPr lang="en-US" b="1" dirty="0"/>
              <a:t>Myeloid/lymphoid neoplasms with PDGFRA rearrangement</a:t>
            </a:r>
          </a:p>
          <a:p>
            <a:r>
              <a:rPr lang="en-US" b="1" dirty="0"/>
              <a:t>Myeloid/lymphoid neoplasms with PDGFRB rearrangement</a:t>
            </a:r>
          </a:p>
          <a:p>
            <a:r>
              <a:rPr lang="en-US" b="1" dirty="0"/>
              <a:t>Myeloid/lymphoid neoplasms with FGFR1 rearrangement</a:t>
            </a:r>
          </a:p>
          <a:p>
            <a:r>
              <a:rPr lang="en-US" b="1" dirty="0">
                <a:solidFill>
                  <a:srgbClr val="0070C0"/>
                </a:solidFill>
              </a:rPr>
              <a:t>Provisional entity: Myeloid/lymphoid neoplasms with PCM1-JAK2</a:t>
            </a:r>
          </a:p>
        </p:txBody>
      </p:sp>
    </p:spTree>
    <p:extLst>
      <p:ext uri="{BB962C8B-B14F-4D97-AF65-F5344CB8AC3E}">
        <p14:creationId xmlns:p14="http://schemas.microsoft.com/office/powerpoint/2010/main" val="20724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3827" y="819280"/>
            <a:ext cx="8384345" cy="872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12" y="473611"/>
            <a:ext cx="10364451" cy="164550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Myeloid/lymphoid neoplasms with PCM1-JAK2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79723" y="2060174"/>
            <a:ext cx="8915400" cy="431006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000" b="1" dirty="0"/>
              <a:t>rare </a:t>
            </a:r>
            <a:r>
              <a:rPr lang="en-US" sz="2000" b="1" dirty="0" smtClean="0"/>
              <a:t>entity</a:t>
            </a:r>
          </a:p>
          <a:p>
            <a:pPr>
              <a:buClr>
                <a:schemeClr val="tx1"/>
              </a:buClr>
            </a:pPr>
            <a:r>
              <a:rPr lang="en-US" sz="2000" b="1" dirty="0" smtClean="0"/>
              <a:t>Eosinophilia</a:t>
            </a:r>
          </a:p>
          <a:p>
            <a:pPr>
              <a:buClr>
                <a:schemeClr val="tx1"/>
              </a:buClr>
            </a:pPr>
            <a:r>
              <a:rPr lang="en-US" sz="2000" b="1" dirty="0" smtClean="0"/>
              <a:t> </a:t>
            </a:r>
            <a:r>
              <a:rPr lang="en-US" sz="2000" b="1" dirty="0"/>
              <a:t>BM </a:t>
            </a:r>
            <a:r>
              <a:rPr lang="en-US" sz="2000" b="1" dirty="0" smtClean="0"/>
              <a:t>findings: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dirty="0" smtClean="0"/>
              <a:t>                     </a:t>
            </a:r>
            <a:r>
              <a:rPr lang="en-US" sz="2000" dirty="0"/>
              <a:t>left-shifted </a:t>
            </a:r>
            <a:r>
              <a:rPr lang="en-US" sz="2000" dirty="0" smtClean="0"/>
              <a:t>erythroid predominance</a:t>
            </a:r>
            <a:endParaRPr lang="en-US" sz="2000" b="1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dirty="0" smtClean="0"/>
              <a:t>                     </a:t>
            </a:r>
            <a:r>
              <a:rPr lang="en-US" sz="2000" dirty="0"/>
              <a:t>lymphoid </a:t>
            </a:r>
            <a:r>
              <a:rPr lang="en-US" sz="2000" dirty="0" smtClean="0"/>
              <a:t>aggregates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dirty="0" smtClean="0"/>
              <a:t>                     </a:t>
            </a:r>
            <a:r>
              <a:rPr lang="en-US" sz="2000" dirty="0"/>
              <a:t>myelofibrosis</a:t>
            </a:r>
            <a:endParaRPr lang="en-US" sz="2000" b="1" dirty="0"/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sz="2000" b="1" dirty="0"/>
              <a:t>rarely present as T- or </a:t>
            </a:r>
            <a:r>
              <a:rPr lang="en-US" sz="2000" b="1" dirty="0" smtClean="0"/>
              <a:t>B-lymphoblastic leukemia</a:t>
            </a:r>
          </a:p>
          <a:p>
            <a:pPr>
              <a:buClr>
                <a:schemeClr val="tx1"/>
              </a:buClr>
            </a:pPr>
            <a:r>
              <a:rPr lang="en-US" sz="2000" b="1" dirty="0"/>
              <a:t>responds to </a:t>
            </a:r>
            <a:r>
              <a:rPr lang="en-US" sz="2000" b="1" dirty="0" smtClean="0"/>
              <a:t>JAK inhibition</a:t>
            </a:r>
            <a:endParaRPr lang="en-US" sz="2000" b="1" dirty="0"/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4" name="Left Brace 3"/>
          <p:cNvSpPr/>
          <p:nvPr/>
        </p:nvSpPr>
        <p:spPr>
          <a:xfrm>
            <a:off x="3457574" y="3529013"/>
            <a:ext cx="257175" cy="12148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00775" y="468003"/>
            <a:ext cx="8412480" cy="984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90" y="162284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Myelodysplastic syndromes (MDS)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00775" y="1880381"/>
            <a:ext cx="8915400" cy="446722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MDS with single lineage dysplasia</a:t>
            </a:r>
          </a:p>
          <a:p>
            <a:r>
              <a:rPr lang="en-US" sz="2000" b="1" dirty="0"/>
              <a:t>MDS with ring </a:t>
            </a:r>
            <a:r>
              <a:rPr lang="en-US" sz="2000" b="1" dirty="0" err="1"/>
              <a:t>sideroblasts</a:t>
            </a:r>
            <a:r>
              <a:rPr lang="en-US" sz="2000" b="1" dirty="0"/>
              <a:t> (MDS-RS)</a:t>
            </a:r>
          </a:p>
          <a:p>
            <a:r>
              <a:rPr lang="en-US" sz="2000" b="1" dirty="0"/>
              <a:t>MDS-RS and single lineage dysplasia</a:t>
            </a:r>
          </a:p>
          <a:p>
            <a:r>
              <a:rPr lang="en-US" sz="2000" b="1" dirty="0"/>
              <a:t>MDS-RS and </a:t>
            </a:r>
            <a:r>
              <a:rPr lang="en-US" sz="2000" b="1" dirty="0" err="1"/>
              <a:t>multilineage</a:t>
            </a:r>
            <a:r>
              <a:rPr lang="en-US" sz="2000" b="1" dirty="0"/>
              <a:t> dysplasia</a:t>
            </a:r>
          </a:p>
          <a:p>
            <a:r>
              <a:rPr lang="en-US" sz="2000" b="1" dirty="0"/>
              <a:t>MDS with </a:t>
            </a:r>
            <a:r>
              <a:rPr lang="en-US" sz="2000" b="1" dirty="0" err="1"/>
              <a:t>multilineage</a:t>
            </a:r>
            <a:r>
              <a:rPr lang="en-US" sz="2000" b="1" dirty="0"/>
              <a:t> dysplasia</a:t>
            </a:r>
          </a:p>
          <a:p>
            <a:r>
              <a:rPr lang="en-US" sz="2000" b="1" dirty="0"/>
              <a:t>MDS with excess blasts</a:t>
            </a:r>
          </a:p>
          <a:p>
            <a:r>
              <a:rPr lang="en-US" sz="2000" b="1" dirty="0"/>
              <a:t>MDS with isolated del(5q)</a:t>
            </a:r>
          </a:p>
          <a:p>
            <a:r>
              <a:rPr lang="en-US" sz="2000" b="1" dirty="0"/>
              <a:t>MDS, unclassifiable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Provisional entity: Refractory </a:t>
            </a:r>
            <a:r>
              <a:rPr lang="en-US" sz="2000" b="1" dirty="0" err="1">
                <a:solidFill>
                  <a:srgbClr val="0070C0"/>
                </a:solidFill>
              </a:rPr>
              <a:t>cytopenia</a:t>
            </a:r>
            <a:r>
              <a:rPr lang="en-US" sz="2000" b="1" dirty="0">
                <a:solidFill>
                  <a:srgbClr val="0070C0"/>
                </a:solidFill>
              </a:rPr>
              <a:t> of childhood</a:t>
            </a:r>
          </a:p>
          <a:p>
            <a:r>
              <a:rPr lang="en-US" sz="2000" b="1" dirty="0"/>
              <a:t>Myeloid neoplasms with germ line predisposition</a:t>
            </a:r>
          </a:p>
        </p:txBody>
      </p:sp>
    </p:spTree>
    <p:extLst>
      <p:ext uri="{BB962C8B-B14F-4D97-AF65-F5344CB8AC3E}">
        <p14:creationId xmlns:p14="http://schemas.microsoft.com/office/powerpoint/2010/main" val="17114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92800" y="112908"/>
            <a:ext cx="8990268" cy="10125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00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Acute myeloid leukemia (AML) and related </a:t>
            </a:r>
            <a:r>
              <a:rPr lang="en-US" sz="2400" b="1" dirty="0" smtClean="0">
                <a:solidFill>
                  <a:srgbClr val="FF0000"/>
                </a:solidFill>
              </a:rPr>
              <a:t>neoplasms (I)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46249" y="1280890"/>
            <a:ext cx="8915400" cy="557711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AML with recurrent genetic abnormalities</a:t>
            </a:r>
          </a:p>
          <a:p>
            <a:r>
              <a:rPr lang="de-DE" b="1" dirty="0"/>
              <a:t>AML with t(8;21)(q22;q22.1);RUNX1-RUNX1T1</a:t>
            </a:r>
          </a:p>
          <a:p>
            <a:r>
              <a:rPr lang="en-US" b="1" dirty="0"/>
              <a:t>AML with </a:t>
            </a:r>
            <a:r>
              <a:rPr lang="en-US" b="1" dirty="0" err="1"/>
              <a:t>inv</a:t>
            </a:r>
            <a:r>
              <a:rPr lang="en-US" b="1" dirty="0"/>
              <a:t>(16)(p13.1q22) or t(16;16)(p13.1;q22);CBFB-MYH11</a:t>
            </a:r>
          </a:p>
          <a:p>
            <a:r>
              <a:rPr lang="en-US" b="1" dirty="0"/>
              <a:t>APL with PML-RARA</a:t>
            </a:r>
          </a:p>
          <a:p>
            <a:r>
              <a:rPr lang="en-US" b="1" dirty="0"/>
              <a:t>AML with t(9;11)(p21.3;q23.3);MLLT3-KMT2A</a:t>
            </a:r>
          </a:p>
          <a:p>
            <a:r>
              <a:rPr lang="en-US" b="1" dirty="0"/>
              <a:t>AML with t(6;9)(p23;q34.1);DEK-NUP214</a:t>
            </a:r>
          </a:p>
          <a:p>
            <a:r>
              <a:rPr lang="en-US" b="1" dirty="0"/>
              <a:t>AML with </a:t>
            </a:r>
            <a:r>
              <a:rPr lang="en-US" b="1" dirty="0" err="1"/>
              <a:t>inv</a:t>
            </a:r>
            <a:r>
              <a:rPr lang="en-US" b="1" dirty="0"/>
              <a:t>(3)(q21.3q26.2) or t(3;3)(q21.3;q26.2); GATA2, MECOM</a:t>
            </a:r>
          </a:p>
          <a:p>
            <a:r>
              <a:rPr lang="en-US" b="1" dirty="0"/>
              <a:t>AML (</a:t>
            </a:r>
            <a:r>
              <a:rPr lang="en-US" b="1" dirty="0" err="1"/>
              <a:t>megakaryoblastic</a:t>
            </a:r>
            <a:r>
              <a:rPr lang="en-US" b="1" dirty="0"/>
              <a:t>) with t(1;22)(p13.3;q13.3);RBM15-MKL1</a:t>
            </a:r>
          </a:p>
          <a:p>
            <a:r>
              <a:rPr lang="en-US" b="1" dirty="0">
                <a:solidFill>
                  <a:srgbClr val="0070C0"/>
                </a:solidFill>
              </a:rPr>
              <a:t>Provisional entity: AML with BCR-ABL1</a:t>
            </a:r>
          </a:p>
          <a:p>
            <a:r>
              <a:rPr lang="en-US" b="1" dirty="0"/>
              <a:t>AML with mutated NPM1</a:t>
            </a:r>
          </a:p>
          <a:p>
            <a:r>
              <a:rPr lang="en-US" b="1" dirty="0"/>
              <a:t>AML with </a:t>
            </a:r>
            <a:r>
              <a:rPr lang="en-US" b="1" dirty="0" err="1"/>
              <a:t>biallelic</a:t>
            </a:r>
            <a:r>
              <a:rPr lang="en-US" b="1" dirty="0"/>
              <a:t> mutations of CEBPA</a:t>
            </a:r>
          </a:p>
          <a:p>
            <a:r>
              <a:rPr lang="en-US" b="1" dirty="0">
                <a:solidFill>
                  <a:srgbClr val="0070C0"/>
                </a:solidFill>
              </a:rPr>
              <a:t>Provisional entity: AML with mutated RUNX1</a:t>
            </a:r>
          </a:p>
          <a:p>
            <a:r>
              <a:rPr lang="en-US" b="1" dirty="0"/>
              <a:t>AML with myelodysplasia-related changes</a:t>
            </a:r>
          </a:p>
          <a:p>
            <a:r>
              <a:rPr lang="en-US" b="1" dirty="0"/>
              <a:t>Therapy-related myeloid </a:t>
            </a:r>
            <a:r>
              <a:rPr lang="en-US" b="1" dirty="0" smtClean="0"/>
              <a:t>neoplasms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08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02191" y="204346"/>
            <a:ext cx="8989255" cy="872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191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Acute myeloid leukemia (AML) and related neoplasms </a:t>
            </a:r>
            <a:r>
              <a:rPr lang="en-US" sz="2400" b="1" dirty="0" smtClean="0">
                <a:solidFill>
                  <a:srgbClr val="FF0000"/>
                </a:solidFill>
              </a:rPr>
              <a:t>(II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7087" y="1280890"/>
            <a:ext cx="8915400" cy="557711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AML, NOS</a:t>
            </a:r>
          </a:p>
          <a:p>
            <a:r>
              <a:rPr lang="en-US" b="1" dirty="0"/>
              <a:t>AML with minimal differentiation</a:t>
            </a:r>
          </a:p>
          <a:p>
            <a:r>
              <a:rPr lang="en-US" b="1" dirty="0"/>
              <a:t>AML without maturation</a:t>
            </a:r>
          </a:p>
          <a:p>
            <a:r>
              <a:rPr lang="en-US" b="1" dirty="0"/>
              <a:t>AML with maturation</a:t>
            </a:r>
          </a:p>
          <a:p>
            <a:r>
              <a:rPr lang="en-US" b="1" dirty="0"/>
              <a:t>Acute </a:t>
            </a:r>
            <a:r>
              <a:rPr lang="en-US" b="1" dirty="0" err="1"/>
              <a:t>myelomonocytic</a:t>
            </a:r>
            <a:r>
              <a:rPr lang="en-US" b="1" dirty="0"/>
              <a:t> leukemia</a:t>
            </a:r>
          </a:p>
          <a:p>
            <a:r>
              <a:rPr lang="en-US" b="1" dirty="0"/>
              <a:t>Acute </a:t>
            </a:r>
            <a:r>
              <a:rPr lang="en-US" b="1" dirty="0" err="1"/>
              <a:t>monoblastic</a:t>
            </a:r>
            <a:r>
              <a:rPr lang="en-US" b="1" dirty="0"/>
              <a:t>/</a:t>
            </a:r>
            <a:r>
              <a:rPr lang="en-US" b="1" dirty="0" err="1"/>
              <a:t>monocytic</a:t>
            </a:r>
            <a:r>
              <a:rPr lang="en-US" b="1" dirty="0"/>
              <a:t> leukemia</a:t>
            </a:r>
          </a:p>
          <a:p>
            <a:r>
              <a:rPr lang="en-US" b="1" dirty="0"/>
              <a:t>Pure erythroid leukemia</a:t>
            </a:r>
          </a:p>
          <a:p>
            <a:r>
              <a:rPr lang="en-US" b="1" dirty="0"/>
              <a:t>Acute </a:t>
            </a:r>
            <a:r>
              <a:rPr lang="en-US" b="1" dirty="0" err="1"/>
              <a:t>megakaryoblastic</a:t>
            </a:r>
            <a:r>
              <a:rPr lang="en-US" b="1" dirty="0"/>
              <a:t> leukemia</a:t>
            </a:r>
          </a:p>
          <a:p>
            <a:r>
              <a:rPr lang="en-US" b="1" dirty="0"/>
              <a:t>Acute basophilic leukemia</a:t>
            </a:r>
          </a:p>
          <a:p>
            <a:r>
              <a:rPr lang="en-US" b="1" dirty="0"/>
              <a:t>Acute </a:t>
            </a:r>
            <a:r>
              <a:rPr lang="en-US" b="1" dirty="0" err="1"/>
              <a:t>panmyelosis</a:t>
            </a:r>
            <a:r>
              <a:rPr lang="en-US" b="1" dirty="0"/>
              <a:t> with myelofibrosis</a:t>
            </a:r>
          </a:p>
          <a:p>
            <a:r>
              <a:rPr lang="en-US" b="1" dirty="0"/>
              <a:t>Myeloid sarcoma</a:t>
            </a:r>
          </a:p>
          <a:p>
            <a:r>
              <a:rPr lang="en-US" b="1" dirty="0"/>
              <a:t>Myeloid proliferations related to Down syndrome</a:t>
            </a:r>
          </a:p>
          <a:p>
            <a:r>
              <a:rPr lang="en-US" b="1" dirty="0"/>
              <a:t>Transient abnormal </a:t>
            </a:r>
            <a:r>
              <a:rPr lang="en-US" b="1" dirty="0" err="1"/>
              <a:t>myelopoiesis</a:t>
            </a:r>
            <a:r>
              <a:rPr lang="en-US" b="1" dirty="0"/>
              <a:t> (TAM)</a:t>
            </a:r>
          </a:p>
          <a:p>
            <a:r>
              <a:rPr lang="en-US" b="1" dirty="0"/>
              <a:t>Myeloid leukemia associated with Down syndrome</a:t>
            </a:r>
          </a:p>
        </p:txBody>
      </p:sp>
    </p:spTree>
    <p:extLst>
      <p:ext uri="{BB962C8B-B14F-4D97-AF65-F5344CB8AC3E}">
        <p14:creationId xmlns:p14="http://schemas.microsoft.com/office/powerpoint/2010/main" val="18867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29575" y="530340"/>
            <a:ext cx="4332849" cy="8862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530340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AML with BCR-ABL1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1675" y="1905000"/>
            <a:ext cx="9532937" cy="451008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2000" b="1" dirty="0" smtClean="0"/>
              <a:t>BCR-ABL mutation in AML-NOS,CBF </a:t>
            </a:r>
            <a:r>
              <a:rPr lang="en-US" sz="2000" b="1" dirty="0" err="1" smtClean="0"/>
              <a:t>leukemia,AML</a:t>
            </a:r>
            <a:r>
              <a:rPr lang="en-US" sz="2000" b="1" dirty="0" smtClean="0"/>
              <a:t> with myelodysplastic changes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Lack of clinical and laboratory features of CML like </a:t>
            </a:r>
            <a:r>
              <a:rPr lang="en-US" sz="2000" b="1" dirty="0" err="1" smtClean="0"/>
              <a:t>splenomegaly,basophilia</a:t>
            </a:r>
            <a:r>
              <a:rPr lang="en-US" sz="2000" b="1" dirty="0" smtClean="0"/>
              <a:t>,…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Mostly expresses p210 BCR-ABL transcript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Distinguish from CML </a:t>
            </a:r>
            <a:r>
              <a:rPr lang="en-US" sz="2000" b="1" dirty="0" err="1" smtClean="0"/>
              <a:t>blastic</a:t>
            </a:r>
            <a:r>
              <a:rPr lang="en-US" sz="2000" b="1" dirty="0" smtClean="0"/>
              <a:t> phase:   1.IKZF1 	2.CDKN2A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Treatment: AML chemotherapy with TKI like </a:t>
            </a:r>
            <a:r>
              <a:rPr lang="en-US" sz="2000" b="1" dirty="0" err="1" smtClean="0"/>
              <a:t>imitanib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545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6080" y="520043"/>
            <a:ext cx="6302326" cy="942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6" y="520043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AML </a:t>
            </a:r>
            <a:r>
              <a:rPr lang="en-US" b="1" dirty="0">
                <a:solidFill>
                  <a:srgbClr val="0070C0"/>
                </a:solidFill>
              </a:rPr>
              <a:t>with mutated RUNX1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sz="2000" b="1" dirty="0"/>
              <a:t>de novo AML </a:t>
            </a:r>
            <a:r>
              <a:rPr lang="en-US" sz="2000" b="1" dirty="0" smtClean="0"/>
              <a:t>that </a:t>
            </a:r>
            <a:r>
              <a:rPr lang="en-US" sz="2000" b="1" dirty="0"/>
              <a:t>are not associated with MDS-related </a:t>
            </a:r>
            <a:r>
              <a:rPr lang="en-US" sz="2000" b="1" dirty="0" smtClean="0"/>
              <a:t>cytogenetic abnormalities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The majority were classified as M1 and M2 according to FAB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Strong associations to trisomy 13,mutation in </a:t>
            </a:r>
            <a:r>
              <a:rPr lang="en-US" sz="2000" b="1" dirty="0" err="1" smtClean="0"/>
              <a:t>splicesome</a:t>
            </a:r>
            <a:r>
              <a:rPr lang="en-US" sz="2000" b="1" dirty="0" smtClean="0"/>
              <a:t> coding </a:t>
            </a:r>
            <a:r>
              <a:rPr lang="en-US" sz="2000" b="1" dirty="0" err="1" smtClean="0"/>
              <a:t>gene,chromatin</a:t>
            </a:r>
            <a:r>
              <a:rPr lang="en-US" sz="2000" b="1" dirty="0" smtClean="0"/>
              <a:t> modifiers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Worse prognosis </a:t>
            </a:r>
            <a:r>
              <a:rPr lang="en-US" sz="2000" b="1" dirty="0"/>
              <a:t>than other AML types</a:t>
            </a:r>
          </a:p>
        </p:txBody>
      </p:sp>
    </p:spTree>
    <p:extLst>
      <p:ext uri="{BB962C8B-B14F-4D97-AF65-F5344CB8AC3E}">
        <p14:creationId xmlns:p14="http://schemas.microsoft.com/office/powerpoint/2010/main" val="7857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457" y="675249"/>
            <a:ext cx="3151165" cy="6752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82" y="323557"/>
            <a:ext cx="10380236" cy="148740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AML NOS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00528" y="1810961"/>
            <a:ext cx="9240839" cy="45672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b="1" dirty="0"/>
              <a:t>NOS subcategories </a:t>
            </a:r>
            <a:r>
              <a:rPr lang="en-US" sz="2000" b="1" dirty="0" smtClean="0"/>
              <a:t>has </a:t>
            </a:r>
            <a:r>
              <a:rPr lang="en-US" sz="2000" b="1" dirty="0"/>
              <a:t>only </a:t>
            </a:r>
            <a:r>
              <a:rPr lang="en-US" sz="2000" b="1" dirty="0" smtClean="0"/>
              <a:t>one </a:t>
            </a:r>
            <a:r>
              <a:rPr lang="en-US" sz="2000" b="1" dirty="0"/>
              <a:t>single </a:t>
            </a:r>
            <a:r>
              <a:rPr lang="en-US" sz="2000" b="1" dirty="0" smtClean="0"/>
              <a:t>change:</a:t>
            </a:r>
          </a:p>
          <a:p>
            <a:pPr marL="0" indent="0">
              <a:buNone/>
            </a:pPr>
            <a:r>
              <a:rPr lang="en-US" sz="2000" b="1" dirty="0" smtClean="0"/>
              <a:t>     </a:t>
            </a:r>
            <a:r>
              <a:rPr lang="en-US" sz="2000" dirty="0" smtClean="0"/>
              <a:t>the subcategory </a:t>
            </a:r>
            <a:r>
              <a:rPr lang="en-US" sz="2000" dirty="0"/>
              <a:t>of acute erythroid </a:t>
            </a:r>
            <a:r>
              <a:rPr lang="en-US" sz="2000" dirty="0" smtClean="0"/>
              <a:t>leukemia is no longer an </a:t>
            </a:r>
            <a:r>
              <a:rPr lang="en-US" sz="2000" dirty="0" err="1" smtClean="0"/>
              <a:t>aml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Pure </a:t>
            </a:r>
            <a:r>
              <a:rPr lang="en-US" sz="2000" b="1" dirty="0"/>
              <a:t>erythroid </a:t>
            </a:r>
            <a:r>
              <a:rPr lang="en-US" sz="2000" b="1" dirty="0" smtClean="0"/>
              <a:t>leukemia remains </a:t>
            </a:r>
            <a:r>
              <a:rPr lang="en-US" sz="2000" b="1" dirty="0"/>
              <a:t>as an AML, NOS subtype and is now the only type </a:t>
            </a:r>
            <a:r>
              <a:rPr lang="en-US" sz="2000" b="1" dirty="0" smtClean="0"/>
              <a:t>of acute </a:t>
            </a:r>
            <a:r>
              <a:rPr lang="en-US" sz="2000" b="1" dirty="0"/>
              <a:t>erythroid leukemia</a:t>
            </a:r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40" y="2837902"/>
            <a:ext cx="2985772" cy="22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15064" y="422030"/>
            <a:ext cx="7301133" cy="872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161" y="60039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B-lymphoblastic leukemia/lymphoma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89212" y="1643063"/>
            <a:ext cx="8915400" cy="490061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B-lymphoblastic leukemia/lymphoma, NOS</a:t>
            </a:r>
          </a:p>
          <a:p>
            <a:r>
              <a:rPr lang="en-US" b="1" dirty="0"/>
              <a:t>B-lymphoblastic leukemia/lymphoma with recurrent genetic abnormalities</a:t>
            </a:r>
          </a:p>
          <a:p>
            <a:r>
              <a:rPr lang="en-US" b="1" dirty="0"/>
              <a:t>B-lymphoblastic leukemia/lymphoma with t(9;22)(q34.1;q11.2);BCR-ABL1</a:t>
            </a:r>
          </a:p>
          <a:p>
            <a:r>
              <a:rPr lang="en-US" b="1" dirty="0"/>
              <a:t>B-lymphoblastic leukemia/lymphoma with t(v;11q23.3);KMT2A rearranged</a:t>
            </a:r>
          </a:p>
          <a:p>
            <a:r>
              <a:rPr lang="en-US" b="1" dirty="0"/>
              <a:t>B-lymphoblastic leukemia/lymphoma with t(12;21)(p13.2;q22.1); ETV6-RUNX1</a:t>
            </a:r>
          </a:p>
          <a:p>
            <a:r>
              <a:rPr lang="en-US" b="1" dirty="0"/>
              <a:t>B-lymphoblastic leukemia/lymphoma with </a:t>
            </a:r>
            <a:r>
              <a:rPr lang="en-US" b="1" dirty="0" err="1"/>
              <a:t>hyperdiploidy</a:t>
            </a:r>
            <a:endParaRPr lang="en-US" b="1" dirty="0"/>
          </a:p>
          <a:p>
            <a:r>
              <a:rPr lang="en-US" b="1" dirty="0"/>
              <a:t>B-lymphoblastic leukemia/lymphoma with </a:t>
            </a:r>
            <a:r>
              <a:rPr lang="en-US" b="1" dirty="0" err="1"/>
              <a:t>hypodiploidy</a:t>
            </a:r>
            <a:endParaRPr lang="en-US" b="1" dirty="0"/>
          </a:p>
          <a:p>
            <a:r>
              <a:rPr lang="en-US" b="1" dirty="0"/>
              <a:t>B-lymphoblastic leukemia/lymphoma with t(5;14)(q31.1;q32.3) IL3-IGH</a:t>
            </a:r>
          </a:p>
          <a:p>
            <a:r>
              <a:rPr lang="en-US" b="1" dirty="0"/>
              <a:t>B-lymphoblastic leukemia/lymphoma with t(1;19)(q23;p13.3);TCF3-PBX1</a:t>
            </a:r>
          </a:p>
          <a:p>
            <a:r>
              <a:rPr lang="en-US" b="1" dirty="0">
                <a:solidFill>
                  <a:srgbClr val="0070C0"/>
                </a:solidFill>
              </a:rPr>
              <a:t>Provisional entity: B-lymphoblastic leukemia/lymphoma, BCR-ABL1–like</a:t>
            </a:r>
          </a:p>
          <a:p>
            <a:r>
              <a:rPr lang="en-US" b="1" dirty="0">
                <a:solidFill>
                  <a:srgbClr val="0070C0"/>
                </a:solidFill>
              </a:rPr>
              <a:t>Provisional entity: B-lymphoblastic leukemia/lymphoma with iAMP21</a:t>
            </a:r>
          </a:p>
        </p:txBody>
      </p:sp>
    </p:spTree>
    <p:extLst>
      <p:ext uri="{BB962C8B-B14F-4D97-AF65-F5344CB8AC3E}">
        <p14:creationId xmlns:p14="http://schemas.microsoft.com/office/powerpoint/2010/main" val="32036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91507" y="297337"/>
            <a:ext cx="8131125" cy="11218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87" y="264430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B-lymphoblastic leukemia/lymphoma, BCR-ABL1–like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7287" y="1979072"/>
            <a:ext cx="9555702" cy="4721766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000" b="1" dirty="0" smtClean="0"/>
              <a:t>B-ALL </a:t>
            </a:r>
            <a:r>
              <a:rPr lang="en-US" sz="2000" b="1" dirty="0"/>
              <a:t>with translocations involving tyrosine kinases </a:t>
            </a:r>
            <a:r>
              <a:rPr lang="en-US" sz="2000" b="1" dirty="0" smtClean="0"/>
              <a:t>or cytokine receptors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childhood </a:t>
            </a:r>
            <a:r>
              <a:rPr lang="en-US" sz="2000" b="1" dirty="0"/>
              <a:t>ALL </a:t>
            </a:r>
            <a:r>
              <a:rPr lang="en-US" sz="2000" b="1" dirty="0" smtClean="0"/>
              <a:t>with gene </a:t>
            </a:r>
            <a:r>
              <a:rPr lang="en-US" sz="2000" b="1" dirty="0"/>
              <a:t>expression </a:t>
            </a:r>
            <a:r>
              <a:rPr lang="en-US" sz="2000" b="1" dirty="0" smtClean="0"/>
              <a:t>similar to </a:t>
            </a:r>
            <a:r>
              <a:rPr lang="en-US" sz="2000" b="1" dirty="0"/>
              <a:t>ALL </a:t>
            </a:r>
            <a:r>
              <a:rPr lang="en-US" sz="2000" b="1" dirty="0" smtClean="0"/>
              <a:t>with BCR-ABL1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activation of EPOR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involving the cytokine receptor-like </a:t>
            </a:r>
            <a:r>
              <a:rPr lang="en-US" sz="2000" b="1" dirty="0"/>
              <a:t>factor 2 (CRLF2</a:t>
            </a:r>
            <a:r>
              <a:rPr lang="en-US" sz="2000" b="1" dirty="0" smtClean="0"/>
              <a:t>)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 smtClean="0"/>
              <a:t>involve </a:t>
            </a:r>
            <a:r>
              <a:rPr lang="en-US" sz="2000" b="1" dirty="0"/>
              <a:t>many different genes including </a:t>
            </a:r>
            <a:r>
              <a:rPr lang="en-US" sz="2000" b="1" dirty="0" smtClean="0"/>
              <a:t>ABL1,</a:t>
            </a:r>
            <a:r>
              <a:rPr lang="en-US" sz="2000" dirty="0"/>
              <a:t> </a:t>
            </a:r>
            <a:r>
              <a:rPr lang="en-US" sz="2000" b="1" dirty="0"/>
              <a:t>ABL2, </a:t>
            </a:r>
            <a:r>
              <a:rPr lang="en-US" sz="2000" b="1" dirty="0" smtClean="0"/>
              <a:t>PDGFRB,JAK2,..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03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6993" y="610461"/>
            <a:ext cx="4065563" cy="872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32" y="406115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 (I)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36" y="1891351"/>
            <a:ext cx="5857875" cy="4024312"/>
          </a:xfrm>
        </p:spPr>
      </p:pic>
    </p:spTree>
    <p:extLst>
      <p:ext uri="{BB962C8B-B14F-4D97-AF65-F5344CB8AC3E}">
        <p14:creationId xmlns:p14="http://schemas.microsoft.com/office/powerpoint/2010/main" val="14165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8462" y="661183"/>
            <a:ext cx="8904849" cy="900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836" y="442912"/>
            <a:ext cx="8788475" cy="13763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B-lymphoblastic leukemia/lymphoma with iAMP21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74836" y="2076449"/>
            <a:ext cx="9726613" cy="426339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b="1" dirty="0"/>
              <a:t>B-ALL with </a:t>
            </a:r>
            <a:r>
              <a:rPr lang="en-US" sz="2000" b="1" dirty="0" err="1"/>
              <a:t>intrachromosomal</a:t>
            </a:r>
            <a:r>
              <a:rPr lang="en-US" sz="2000" b="1" dirty="0"/>
              <a:t> amplification of </a:t>
            </a:r>
            <a:r>
              <a:rPr lang="en-US" sz="2000" b="1" dirty="0" smtClean="0"/>
              <a:t>chromosome 21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/>
              <a:t>detected by FISH with a probe </a:t>
            </a:r>
            <a:r>
              <a:rPr lang="en-US" sz="2000" b="1" dirty="0" smtClean="0"/>
              <a:t>for the </a:t>
            </a:r>
            <a:r>
              <a:rPr lang="en-US" sz="2000" b="1" dirty="0"/>
              <a:t>RUNX1 gene </a:t>
            </a:r>
            <a:endParaRPr lang="en-US" b="1" dirty="0"/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/>
              <a:t>It occurs in about 2% of children with ALL, </a:t>
            </a:r>
            <a:r>
              <a:rPr lang="en-US" sz="2000" b="1" dirty="0" smtClean="0"/>
              <a:t>especially children </a:t>
            </a:r>
            <a:r>
              <a:rPr lang="en-US" sz="2000" b="1" dirty="0"/>
              <a:t>with low WBC </a:t>
            </a:r>
            <a:r>
              <a:rPr lang="en-US" sz="2000" b="1" dirty="0" smtClean="0"/>
              <a:t>counts</a:t>
            </a:r>
          </a:p>
          <a:p>
            <a:pPr>
              <a:buClr>
                <a:schemeClr val="tx1"/>
              </a:buClr>
            </a:pPr>
            <a:endParaRPr lang="en-US" sz="2000" b="1" dirty="0" smtClean="0"/>
          </a:p>
          <a:p>
            <a:pPr>
              <a:buClr>
                <a:schemeClr val="tx1"/>
              </a:buClr>
            </a:pPr>
            <a:r>
              <a:rPr lang="en-US" sz="2000" b="1" dirty="0"/>
              <a:t>uncommon in </a:t>
            </a:r>
            <a:r>
              <a:rPr lang="en-US" sz="2000" b="1" dirty="0" smtClean="0"/>
              <a:t>adults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93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8563" y="633047"/>
            <a:ext cx="8811357" cy="10128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563" y="509810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T-lymphoblastic leukemia/lymphoma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8563" y="2605088"/>
            <a:ext cx="10012364" cy="412052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Provisional entity: Early T-cell precursor lymphoblastic leukemia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Provisional entity: Natural killer (NK) cell </a:t>
            </a:r>
            <a:r>
              <a:rPr lang="en-US" sz="2000" b="1" dirty="0" smtClean="0">
                <a:solidFill>
                  <a:srgbClr val="0070C0"/>
                </a:solidFill>
              </a:rPr>
              <a:t>lymphoblastic leukemia/lymphoma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63" y="4014621"/>
            <a:ext cx="3276017" cy="2457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08" y="4018209"/>
            <a:ext cx="3271233" cy="2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9131" y="324071"/>
            <a:ext cx="7779435" cy="12515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581247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Natural killer (NK) cell lymphoblastic leukemia/lymphoma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6300" y="2119313"/>
            <a:ext cx="9358312" cy="3777622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Defined as Acute leukemia of ambiguous lineage in 2008 classification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Expressing CD56 along CD2,CD7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Absence of B-cell and myeloid markers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Phenotype identical to Acute myeloid leukemia with minimal differentiation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531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52154" y="534655"/>
            <a:ext cx="7737231" cy="872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57" y="204572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Indolent T-lymphoblastic proliferation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174" y="2310821"/>
            <a:ext cx="10363826" cy="3424107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Nonneoplastic</a:t>
            </a:r>
            <a:r>
              <a:rPr lang="en-US" sz="2000" b="1" dirty="0" smtClean="0"/>
              <a:t> entity </a:t>
            </a:r>
            <a:r>
              <a:rPr lang="en-US" sz="2000" b="1" dirty="0"/>
              <a:t>that may mimic T-lymphoblastic </a:t>
            </a:r>
            <a:r>
              <a:rPr lang="en-US" sz="2000" b="1" dirty="0" smtClean="0"/>
              <a:t>lymphoma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Involves </a:t>
            </a:r>
            <a:r>
              <a:rPr lang="en-US" sz="2000" b="1" dirty="0"/>
              <a:t>lymphoid tissue of the upper </a:t>
            </a:r>
            <a:r>
              <a:rPr lang="en-US" sz="2000" b="1" dirty="0" err="1"/>
              <a:t>aerodigestive</a:t>
            </a:r>
            <a:r>
              <a:rPr lang="en-US" sz="2000" b="1" dirty="0"/>
              <a:t> </a:t>
            </a:r>
            <a:r>
              <a:rPr lang="en-US" sz="2000" b="1" dirty="0" smtClean="0"/>
              <a:t>tract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Distinguish from T-lymphoblastic lymphoma: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</a:t>
            </a:r>
            <a:r>
              <a:rPr lang="en-US" sz="2000" dirty="0" err="1"/>
              <a:t>nonaberrant</a:t>
            </a:r>
            <a:r>
              <a:rPr lang="en-US" sz="2000" dirty="0"/>
              <a:t> </a:t>
            </a:r>
            <a:r>
              <a:rPr lang="en-US" sz="2000" dirty="0" smtClean="0"/>
              <a:t>phenotype</a:t>
            </a:r>
          </a:p>
          <a:p>
            <a:pPr marL="0" indent="0">
              <a:buNone/>
            </a:pPr>
            <a:r>
              <a:rPr lang="en-US" sz="2000" dirty="0" smtClean="0"/>
              <a:t>           the </a:t>
            </a:r>
            <a:r>
              <a:rPr lang="en-US" sz="2000" dirty="0"/>
              <a:t>proliferations </a:t>
            </a:r>
            <a:r>
              <a:rPr lang="en-US" sz="2000" dirty="0" smtClean="0"/>
              <a:t>are not </a:t>
            </a:r>
            <a:r>
              <a:rPr lang="en-US" sz="2000" dirty="0"/>
              <a:t>clonal</a:t>
            </a:r>
            <a:endParaRPr lang="en-US" sz="2000" b="1" dirty="0"/>
          </a:p>
        </p:txBody>
      </p:sp>
      <p:sp>
        <p:nvSpPr>
          <p:cNvPr id="4" name="Left Brace 3"/>
          <p:cNvSpPr/>
          <p:nvPr/>
        </p:nvSpPr>
        <p:spPr>
          <a:xfrm>
            <a:off x="2344997" y="4900614"/>
            <a:ext cx="283903" cy="7286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44504" y="349117"/>
            <a:ext cx="8468751" cy="872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653" y="64867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Early T-cell precursor lymphoblastic leukemia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51587" y="1945294"/>
            <a:ext cx="8915400" cy="4595813"/>
          </a:xfrm>
        </p:spPr>
        <p:txBody>
          <a:bodyPr>
            <a:normAutofit/>
          </a:bodyPr>
          <a:lstStyle/>
          <a:p>
            <a:r>
              <a:rPr lang="en-US" sz="2000" b="1" dirty="0"/>
              <a:t>blasts in ETP ALL express CD7 but </a:t>
            </a:r>
            <a:r>
              <a:rPr lang="en-US" sz="2000" b="1" dirty="0" smtClean="0"/>
              <a:t>lack CD1a andCD8</a:t>
            </a:r>
          </a:p>
          <a:p>
            <a:endParaRPr lang="en-US" sz="2000" b="1" dirty="0" smtClean="0"/>
          </a:p>
          <a:p>
            <a:r>
              <a:rPr lang="en-US" sz="2000" b="1" dirty="0"/>
              <a:t>positive for 1 </a:t>
            </a:r>
            <a:r>
              <a:rPr lang="en-US" sz="2000" b="1" dirty="0" smtClean="0"/>
              <a:t>or more </a:t>
            </a:r>
            <a:r>
              <a:rPr lang="en-US" sz="2000" b="1" dirty="0"/>
              <a:t>of the </a:t>
            </a:r>
            <a:r>
              <a:rPr lang="en-US" sz="2000" b="1" dirty="0" smtClean="0"/>
              <a:t>myeloid/stem cell markers:					</a:t>
            </a:r>
          </a:p>
          <a:p>
            <a:r>
              <a:rPr lang="en-US" sz="2000" b="1" dirty="0" smtClean="0"/>
              <a:t>Express CD2 </a:t>
            </a:r>
            <a:r>
              <a:rPr lang="en-US" sz="2000" b="1" dirty="0"/>
              <a:t>and </a:t>
            </a:r>
            <a:r>
              <a:rPr lang="en-US" sz="2000" b="1" dirty="0" smtClean="0"/>
              <a:t>cytoplasmic CD3 and may express CD4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Myeloid associated gene mutations have high frequency</a:t>
            </a:r>
          </a:p>
          <a:p>
            <a:endParaRPr lang="en-US" sz="2000" b="1" dirty="0" smtClean="0"/>
          </a:p>
          <a:p>
            <a:r>
              <a:rPr lang="en-US" sz="2000" b="1" dirty="0"/>
              <a:t>mutations in NOTCH1 or </a:t>
            </a:r>
            <a:r>
              <a:rPr lang="en-US" sz="2000" b="1" dirty="0" smtClean="0"/>
              <a:t>CDKN1/2 </a:t>
            </a:r>
            <a:r>
              <a:rPr lang="en-US" sz="2000" b="1" dirty="0"/>
              <a:t>are infrequent</a:t>
            </a:r>
          </a:p>
        </p:txBody>
      </p:sp>
    </p:spTree>
    <p:extLst>
      <p:ext uri="{BB962C8B-B14F-4D97-AF65-F5344CB8AC3E}">
        <p14:creationId xmlns:p14="http://schemas.microsoft.com/office/powerpoint/2010/main" val="15934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85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7428" y="773723"/>
            <a:ext cx="4065563" cy="872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229" y="610462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Introduction (</a:t>
            </a:r>
            <a:r>
              <a:rPr lang="en-US" b="1" dirty="0" smtClean="0">
                <a:solidFill>
                  <a:srgbClr val="FF0000"/>
                </a:solidFill>
              </a:rPr>
              <a:t>II)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6316" y="2055343"/>
            <a:ext cx="10363826" cy="3736586"/>
          </a:xfrm>
        </p:spPr>
        <p:txBody>
          <a:bodyPr>
            <a:normAutofit/>
          </a:bodyPr>
          <a:lstStyle/>
          <a:p>
            <a:r>
              <a:rPr lang="en-US" sz="2000" b="1" dirty="0"/>
              <a:t>this </a:t>
            </a:r>
            <a:r>
              <a:rPr lang="en-US" sz="2000" b="1" dirty="0" smtClean="0"/>
              <a:t>revision has </a:t>
            </a:r>
            <a:r>
              <a:rPr lang="en-US" sz="2000" b="1" dirty="0"/>
              <a:t>been influenced by several factors including the </a:t>
            </a:r>
            <a:r>
              <a:rPr lang="en-US" sz="2000" b="1" dirty="0" smtClean="0"/>
              <a:t>following:</a:t>
            </a:r>
          </a:p>
          <a:p>
            <a:endParaRPr lang="en-US" sz="2000" b="1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/>
              <a:t>The discovery of recently identified molecular </a:t>
            </a:r>
            <a:r>
              <a:rPr lang="en-US" sz="2000" b="1" dirty="0" smtClean="0"/>
              <a:t>features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/>
              <a:t>Improved characterization and standardization of </a:t>
            </a:r>
            <a:r>
              <a:rPr lang="en-US" sz="2000" b="1" dirty="0" smtClean="0"/>
              <a:t>morphological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 smtClean="0"/>
              <a:t> features clinical-pathological studies</a:t>
            </a:r>
          </a:p>
        </p:txBody>
      </p:sp>
    </p:spTree>
    <p:extLst>
      <p:ext uri="{BB962C8B-B14F-4D97-AF65-F5344CB8AC3E}">
        <p14:creationId xmlns:p14="http://schemas.microsoft.com/office/powerpoint/2010/main" val="16773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27087" y="687874"/>
            <a:ext cx="7695028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AdvPSHEL-B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dvPSHEL-B"/>
              </a:rPr>
              <a:t>Myeloproliferative </a:t>
            </a:r>
            <a:r>
              <a:rPr lang="en-US" sz="3200" b="1" dirty="0">
                <a:solidFill>
                  <a:srgbClr val="FF0000"/>
                </a:solidFill>
                <a:latin typeface="AdvPSHEL-B"/>
              </a:rPr>
              <a:t>neoplasms (MPN)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258973" y="1602274"/>
            <a:ext cx="92746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0" i="0" u="none" strike="noStrike" baseline="0" dirty="0" smtClean="0">
              <a:latin typeface="AdvPSHEL-B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Chronic myeloid leukemia (CML), </a:t>
            </a:r>
            <a:r>
              <a:rPr lang="en-US" sz="2400" b="0" i="0" u="none" strike="noStrike" baseline="0" dirty="0" smtClean="0">
                <a:latin typeface="AdvPS6ECA"/>
              </a:rPr>
              <a:t>BCR-ABL1</a:t>
            </a:r>
            <a:r>
              <a:rPr lang="en-US" sz="2400" b="0" i="0" u="none" strike="noStrike" baseline="0" dirty="0" smtClean="0">
                <a:latin typeface="AdvPS586B"/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Chronic neutrophilic leukemia (CNL)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Polycythemia </a:t>
            </a:r>
            <a:r>
              <a:rPr lang="en-US" sz="2400" b="0" i="0" u="none" strike="noStrike" baseline="0" dirty="0" err="1" smtClean="0">
                <a:latin typeface="AdvPS6EC0"/>
              </a:rPr>
              <a:t>vera</a:t>
            </a:r>
            <a:r>
              <a:rPr lang="en-US" sz="2400" b="0" i="0" u="none" strike="noStrike" baseline="0" dirty="0" smtClean="0">
                <a:latin typeface="AdvPS6EC0"/>
              </a:rPr>
              <a:t> (PV)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Primary myelofibrosis (PMF)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PMF, </a:t>
            </a:r>
            <a:r>
              <a:rPr lang="en-US" sz="2400" b="0" i="0" u="none" strike="noStrike" baseline="0" dirty="0" err="1" smtClean="0">
                <a:latin typeface="AdvPS6EC0"/>
              </a:rPr>
              <a:t>prefibrotic</a:t>
            </a:r>
            <a:r>
              <a:rPr lang="en-US" sz="2400" b="0" i="0" u="none" strike="noStrike" baseline="0" dirty="0" smtClean="0">
                <a:latin typeface="AdvPS6EC0"/>
              </a:rPr>
              <a:t>/early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PMF, overt fibrotic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Essential </a:t>
            </a:r>
            <a:r>
              <a:rPr lang="en-US" sz="2400" b="0" i="0" u="none" strike="noStrike" baseline="0" dirty="0" err="1" smtClean="0">
                <a:latin typeface="AdvPS6EC0"/>
              </a:rPr>
              <a:t>thrombocythemia</a:t>
            </a:r>
            <a:r>
              <a:rPr lang="en-US" sz="2400" b="0" i="0" u="none" strike="noStrike" baseline="0" dirty="0" smtClean="0">
                <a:latin typeface="AdvPS6EC0"/>
              </a:rPr>
              <a:t> (ET)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Chronic eosinophilic leukemia, not otherwise</a:t>
            </a:r>
            <a:r>
              <a:rPr lang="en-US" sz="2400" b="0" i="0" u="none" strike="noStrike" dirty="0" smtClean="0">
                <a:latin typeface="AdvPS6EC0"/>
              </a:rPr>
              <a:t> </a:t>
            </a:r>
            <a:r>
              <a:rPr lang="en-US" sz="2400" b="0" i="0" u="none" strike="noStrike" baseline="0" dirty="0" smtClean="0">
                <a:latin typeface="AdvPS6EC0"/>
              </a:rPr>
              <a:t>specified (NOS)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AdvPS6EC0"/>
              </a:rPr>
              <a:t> MPN, unclassifiable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 smtClean="0">
                <a:latin typeface="AdvPS6EC0"/>
              </a:rPr>
              <a:t>Mastocytosis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89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9456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2270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71253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b="2375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1244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 b="2443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687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87297" y="254575"/>
            <a:ext cx="4065563" cy="8721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234" y="119285"/>
            <a:ext cx="8911687" cy="128089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Mastocytosis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31469"/>
          <a:stretch/>
        </p:blipFill>
        <p:spPr>
          <a:xfrm>
            <a:off x="580200" y="2745286"/>
            <a:ext cx="10645818" cy="30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857</TotalTime>
  <Words>798</Words>
  <Application>Microsoft Office PowerPoint</Application>
  <PresentationFormat>Widescreen</PresentationFormat>
  <Paragraphs>171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AdvOTd40fda3b.B</vt:lpstr>
      <vt:lpstr>AdvOTd40fda3b.B+fb</vt:lpstr>
      <vt:lpstr>AdvPS586B</vt:lpstr>
      <vt:lpstr>AdvPS6EC0</vt:lpstr>
      <vt:lpstr>AdvPS6ECA</vt:lpstr>
      <vt:lpstr>AdvPSHEL-B</vt:lpstr>
      <vt:lpstr>Arial</vt:lpstr>
      <vt:lpstr>Calibri</vt:lpstr>
      <vt:lpstr>Tw Cen MT</vt:lpstr>
      <vt:lpstr>Droplet</vt:lpstr>
      <vt:lpstr>PowerPoint Presentation</vt:lpstr>
      <vt:lpstr>Introduction (I)</vt:lpstr>
      <vt:lpstr>Introduction (II)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Mastocytosis</vt:lpstr>
      <vt:lpstr>Myeloid/lymphoid neoplasms with eosinophilia and rearrangement of PDGFRA, PDGFRB, or FGFR1, or with PCM1-JAK2</vt:lpstr>
      <vt:lpstr>Myeloid/lymphoid neoplasms with PCM1-JAK2</vt:lpstr>
      <vt:lpstr>Myelodysplastic syndromes (MDS)</vt:lpstr>
      <vt:lpstr>Acute myeloid leukemia (AML) and related neoplasms (I)</vt:lpstr>
      <vt:lpstr>Acute myeloid leukemia (AML) and related neoplasms (II)</vt:lpstr>
      <vt:lpstr>AML with BCR-ABL1 </vt:lpstr>
      <vt:lpstr>AML with mutated RUNX1 </vt:lpstr>
      <vt:lpstr>AML NOS</vt:lpstr>
      <vt:lpstr>B-lymphoblastic leukemia/lymphoma</vt:lpstr>
      <vt:lpstr>B-lymphoblastic leukemia/lymphoma, BCR-ABL1–like</vt:lpstr>
      <vt:lpstr>B-lymphoblastic leukemia/lymphoma with iAMP21</vt:lpstr>
      <vt:lpstr>T-lymphoblastic leukemia/lymphoma</vt:lpstr>
      <vt:lpstr>Natural killer (NK) cell lymphoblastic leukemia/lymphoma </vt:lpstr>
      <vt:lpstr>Indolent T-lymphoblastic proliferation</vt:lpstr>
      <vt:lpstr>Early T-cell precursor lymphoblastic leukemia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2016 revision to the World Health Organization classification of myeloid neoplasms and acute leukemia</dc:title>
  <dc:creator>Arezoo</dc:creator>
  <cp:lastModifiedBy>Arezoo</cp:lastModifiedBy>
  <cp:revision>74</cp:revision>
  <dcterms:created xsi:type="dcterms:W3CDTF">2018-05-02T06:51:26Z</dcterms:created>
  <dcterms:modified xsi:type="dcterms:W3CDTF">2018-05-17T08:14:24Z</dcterms:modified>
</cp:coreProperties>
</file>