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57" r:id="rId4"/>
    <p:sldId id="260" r:id="rId5"/>
    <p:sldId id="267" r:id="rId6"/>
    <p:sldId id="268" r:id="rId7"/>
    <p:sldId id="300" r:id="rId8"/>
    <p:sldId id="269" r:id="rId9"/>
    <p:sldId id="271" r:id="rId10"/>
    <p:sldId id="278" r:id="rId11"/>
    <p:sldId id="279" r:id="rId12"/>
    <p:sldId id="272" r:id="rId13"/>
    <p:sldId id="273" r:id="rId14"/>
    <p:sldId id="275" r:id="rId15"/>
    <p:sldId id="276" r:id="rId16"/>
    <p:sldId id="277" r:id="rId17"/>
    <p:sldId id="280" r:id="rId18"/>
    <p:sldId id="282" r:id="rId19"/>
    <p:sldId id="284" r:id="rId20"/>
    <p:sldId id="283" r:id="rId21"/>
    <p:sldId id="288" r:id="rId22"/>
    <p:sldId id="292" r:id="rId23"/>
    <p:sldId id="293" r:id="rId24"/>
    <p:sldId id="299" r:id="rId25"/>
    <p:sldId id="296" r:id="rId26"/>
    <p:sldId id="295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D4D7D-B069-487F-B245-4B8643F48120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939FA-DE75-45ED-A4AB-F4A9C22928F8}">
      <dgm:prSet phldrT="[Text]"/>
      <dgm:spPr/>
      <dgm:t>
        <a:bodyPr/>
        <a:lstStyle/>
        <a:p>
          <a:r>
            <a:rPr lang="en-US" dirty="0" smtClean="0"/>
            <a:t>Benefits of HBOCs</a:t>
          </a:r>
          <a:endParaRPr lang="en-US" dirty="0"/>
        </a:p>
      </dgm:t>
    </dgm:pt>
    <dgm:pt modelId="{619B5868-F03E-4B0A-A898-E5D675031448}" type="parTrans" cxnId="{E95C6073-2B47-4B96-B44E-96079789E4D2}">
      <dgm:prSet/>
      <dgm:spPr/>
      <dgm:t>
        <a:bodyPr/>
        <a:lstStyle/>
        <a:p>
          <a:endParaRPr lang="en-US"/>
        </a:p>
      </dgm:t>
    </dgm:pt>
    <dgm:pt modelId="{017CA47F-4B51-44C1-9053-C963E456DA5E}" type="sibTrans" cxnId="{E95C6073-2B47-4B96-B44E-96079789E4D2}">
      <dgm:prSet/>
      <dgm:spPr/>
      <dgm:t>
        <a:bodyPr/>
        <a:lstStyle/>
        <a:p>
          <a:endParaRPr lang="en-US"/>
        </a:p>
      </dgm:t>
    </dgm:pt>
    <dgm:pt modelId="{E4A557AE-AE5A-4CAC-9A5C-F138589E778C}">
      <dgm:prSet phldrT="[Text]"/>
      <dgm:spPr/>
      <dgm:t>
        <a:bodyPr/>
        <a:lstStyle/>
        <a:p>
          <a:r>
            <a:rPr lang="en-US" b="1" dirty="0" smtClean="0"/>
            <a:t>No prior planning</a:t>
          </a:r>
          <a:endParaRPr lang="en-US" b="1" dirty="0"/>
        </a:p>
      </dgm:t>
    </dgm:pt>
    <dgm:pt modelId="{823E2BD6-F211-4B12-8BA7-E6B1C0D7AB96}" type="parTrans" cxnId="{E3540E79-1041-427F-89A7-BA31DBC39951}">
      <dgm:prSet/>
      <dgm:spPr/>
      <dgm:t>
        <a:bodyPr/>
        <a:lstStyle/>
        <a:p>
          <a:endParaRPr lang="en-US"/>
        </a:p>
      </dgm:t>
    </dgm:pt>
    <dgm:pt modelId="{CD0CB7C6-75B5-4EA2-B04C-B0ACEBC4CA04}" type="sibTrans" cxnId="{E3540E79-1041-427F-89A7-BA31DBC39951}">
      <dgm:prSet/>
      <dgm:spPr/>
      <dgm:t>
        <a:bodyPr/>
        <a:lstStyle/>
        <a:p>
          <a:endParaRPr lang="en-US"/>
        </a:p>
      </dgm:t>
    </dgm:pt>
    <dgm:pt modelId="{291FC23D-E2F7-40E6-A828-DB1D2C9D1FBC}">
      <dgm:prSet phldrT="[Text]"/>
      <dgm:spPr/>
      <dgm:t>
        <a:bodyPr/>
        <a:lstStyle/>
        <a:p>
          <a:r>
            <a:rPr lang="en-US" b="1" dirty="0" smtClean="0"/>
            <a:t>Faster &amp; better O</a:t>
          </a:r>
          <a:r>
            <a:rPr lang="en-US" b="1" baseline="-25000" dirty="0" smtClean="0"/>
            <a:t>2</a:t>
          </a:r>
          <a:r>
            <a:rPr lang="en-US" b="1" dirty="0" smtClean="0"/>
            <a:t> distribution</a:t>
          </a:r>
          <a:endParaRPr lang="en-US" b="1" dirty="0"/>
        </a:p>
      </dgm:t>
    </dgm:pt>
    <dgm:pt modelId="{BB8D40C4-29AF-4E2F-A469-68549235F60D}" type="parTrans" cxnId="{324D5B30-73DF-408A-A700-CB2745C3BDFF}">
      <dgm:prSet/>
      <dgm:spPr/>
      <dgm:t>
        <a:bodyPr/>
        <a:lstStyle/>
        <a:p>
          <a:endParaRPr lang="en-US"/>
        </a:p>
      </dgm:t>
    </dgm:pt>
    <dgm:pt modelId="{192E4063-7395-4A45-B7A9-C7836399B431}" type="sibTrans" cxnId="{324D5B30-73DF-408A-A700-CB2745C3BDFF}">
      <dgm:prSet/>
      <dgm:spPr/>
      <dgm:t>
        <a:bodyPr/>
        <a:lstStyle/>
        <a:p>
          <a:endParaRPr lang="en-US"/>
        </a:p>
      </dgm:t>
    </dgm:pt>
    <dgm:pt modelId="{ADDB4AFE-BAE5-4DA6-8424-62B95DE41F21}">
      <dgm:prSet phldrT="[Text]"/>
      <dgm:spPr/>
      <dgm:t>
        <a:bodyPr/>
        <a:lstStyle/>
        <a:p>
          <a:r>
            <a:rPr lang="en-US" b="1" dirty="0" smtClean="0"/>
            <a:t>Ready to use</a:t>
          </a:r>
          <a:endParaRPr lang="en-US" b="1" dirty="0"/>
        </a:p>
      </dgm:t>
    </dgm:pt>
    <dgm:pt modelId="{D6AE3A31-E2E3-43AA-8696-0D48EFA3C23B}" type="parTrans" cxnId="{8FD31F3C-E2C5-4BB1-9FE4-750E15408FA4}">
      <dgm:prSet/>
      <dgm:spPr/>
      <dgm:t>
        <a:bodyPr/>
        <a:lstStyle/>
        <a:p>
          <a:endParaRPr lang="en-US"/>
        </a:p>
      </dgm:t>
    </dgm:pt>
    <dgm:pt modelId="{C0838855-4259-4A41-8545-6512723C810E}" type="sibTrans" cxnId="{8FD31F3C-E2C5-4BB1-9FE4-750E15408FA4}">
      <dgm:prSet/>
      <dgm:spPr/>
      <dgm:t>
        <a:bodyPr/>
        <a:lstStyle/>
        <a:p>
          <a:endParaRPr lang="en-US"/>
        </a:p>
      </dgm:t>
    </dgm:pt>
    <dgm:pt modelId="{34F26715-91D8-4AFC-8FD0-4AA4A317CA32}">
      <dgm:prSet/>
      <dgm:spPr/>
      <dgm:t>
        <a:bodyPr/>
        <a:lstStyle/>
        <a:p>
          <a:r>
            <a:rPr lang="en-US" b="1" dirty="0" smtClean="0"/>
            <a:t>Long shelf life</a:t>
          </a:r>
          <a:endParaRPr lang="en-US" b="1" dirty="0"/>
        </a:p>
      </dgm:t>
    </dgm:pt>
    <dgm:pt modelId="{9E5F6389-A33B-4BBF-A751-AA3DFC6D5544}" type="parTrans" cxnId="{E5DAAD2F-0DF4-4902-94BB-61244A032337}">
      <dgm:prSet/>
      <dgm:spPr/>
      <dgm:t>
        <a:bodyPr/>
        <a:lstStyle/>
        <a:p>
          <a:endParaRPr lang="en-US"/>
        </a:p>
      </dgm:t>
    </dgm:pt>
    <dgm:pt modelId="{BBFA72AC-7F58-46F5-857D-EEBFEAA9ECE5}" type="sibTrans" cxnId="{E5DAAD2F-0DF4-4902-94BB-61244A032337}">
      <dgm:prSet/>
      <dgm:spPr/>
      <dgm:t>
        <a:bodyPr/>
        <a:lstStyle/>
        <a:p>
          <a:endParaRPr lang="en-US"/>
        </a:p>
      </dgm:t>
    </dgm:pt>
    <dgm:pt modelId="{F8634923-EA38-4F23-9297-EA090BB9D991}">
      <dgm:prSet/>
      <dgm:spPr/>
      <dgm:t>
        <a:bodyPr/>
        <a:lstStyle/>
        <a:p>
          <a:r>
            <a:rPr lang="en-US" b="1" dirty="0" smtClean="0"/>
            <a:t>No refrigeration</a:t>
          </a:r>
          <a:endParaRPr lang="en-US" b="1" dirty="0"/>
        </a:p>
      </dgm:t>
    </dgm:pt>
    <dgm:pt modelId="{E79F7FDD-3EDD-4C1E-8104-63543FA846D5}" type="parTrans" cxnId="{B71C3CC6-D2AC-49DD-985D-B43EE2291BB7}">
      <dgm:prSet/>
      <dgm:spPr/>
      <dgm:t>
        <a:bodyPr/>
        <a:lstStyle/>
        <a:p>
          <a:endParaRPr lang="en-US"/>
        </a:p>
      </dgm:t>
    </dgm:pt>
    <dgm:pt modelId="{F4736B8D-21C9-4E1C-94BD-65286FE647FA}" type="sibTrans" cxnId="{B71C3CC6-D2AC-49DD-985D-B43EE2291BB7}">
      <dgm:prSet/>
      <dgm:spPr/>
      <dgm:t>
        <a:bodyPr/>
        <a:lstStyle/>
        <a:p>
          <a:endParaRPr lang="en-US"/>
        </a:p>
      </dgm:t>
    </dgm:pt>
    <dgm:pt modelId="{6D0BFB4D-0223-45B2-AF61-44C5B0053AC0}">
      <dgm:prSet/>
      <dgm:spPr/>
      <dgm:t>
        <a:bodyPr/>
        <a:lstStyle/>
        <a:p>
          <a:r>
            <a:rPr lang="en-US" b="1" dirty="0" smtClean="0"/>
            <a:t> Universally compatible</a:t>
          </a:r>
          <a:endParaRPr lang="en-US" b="1" dirty="0"/>
        </a:p>
      </dgm:t>
    </dgm:pt>
    <dgm:pt modelId="{8B81567A-9197-4155-976C-8A84D406AE5D}" type="parTrans" cxnId="{E92D5F87-CCD6-41FA-AE0A-1FED09D35490}">
      <dgm:prSet/>
      <dgm:spPr/>
      <dgm:t>
        <a:bodyPr/>
        <a:lstStyle/>
        <a:p>
          <a:endParaRPr lang="en-US"/>
        </a:p>
      </dgm:t>
    </dgm:pt>
    <dgm:pt modelId="{D368D842-DBCE-4793-9053-82136F3C1147}" type="sibTrans" cxnId="{E92D5F87-CCD6-41FA-AE0A-1FED09D35490}">
      <dgm:prSet/>
      <dgm:spPr/>
      <dgm:t>
        <a:bodyPr/>
        <a:lstStyle/>
        <a:p>
          <a:endParaRPr lang="en-US"/>
        </a:p>
      </dgm:t>
    </dgm:pt>
    <dgm:pt modelId="{FD81DBAD-46FC-4182-AC15-3EFB8447E920}">
      <dgm:prSet/>
      <dgm:spPr/>
      <dgm:t>
        <a:bodyPr/>
        <a:lstStyle/>
        <a:p>
          <a:r>
            <a:rPr lang="en-US" b="1" dirty="0" smtClean="0"/>
            <a:t>Immediately offloads oxygen</a:t>
          </a:r>
          <a:endParaRPr lang="en-US" b="1" dirty="0"/>
        </a:p>
      </dgm:t>
    </dgm:pt>
    <dgm:pt modelId="{B8E190D1-C1BE-47B5-B11A-7F925B85BC1C}" type="parTrans" cxnId="{914FB9D2-2636-4CB7-8111-67B1EEA571A2}">
      <dgm:prSet/>
      <dgm:spPr/>
      <dgm:t>
        <a:bodyPr/>
        <a:lstStyle/>
        <a:p>
          <a:endParaRPr lang="en-US"/>
        </a:p>
      </dgm:t>
    </dgm:pt>
    <dgm:pt modelId="{D42B944B-FFFC-4157-B193-F5BA1B3D5FEF}" type="sibTrans" cxnId="{914FB9D2-2636-4CB7-8111-67B1EEA571A2}">
      <dgm:prSet/>
      <dgm:spPr/>
      <dgm:t>
        <a:bodyPr/>
        <a:lstStyle/>
        <a:p>
          <a:endParaRPr lang="en-US"/>
        </a:p>
      </dgm:t>
    </dgm:pt>
    <dgm:pt modelId="{8E0778EF-4575-49B4-95BA-3551F124E322}">
      <dgm:prSet/>
      <dgm:spPr/>
      <dgm:t>
        <a:bodyPr/>
        <a:lstStyle/>
        <a:p>
          <a:endParaRPr lang="en-US"/>
        </a:p>
      </dgm:t>
    </dgm:pt>
    <dgm:pt modelId="{C2DFE3B8-E2E7-44EB-B725-45F678FD0B1F}" type="parTrans" cxnId="{34EC2C99-AB18-47B0-9B86-BA1554E73555}">
      <dgm:prSet/>
      <dgm:spPr/>
      <dgm:t>
        <a:bodyPr/>
        <a:lstStyle/>
        <a:p>
          <a:endParaRPr lang="en-US"/>
        </a:p>
      </dgm:t>
    </dgm:pt>
    <dgm:pt modelId="{F26933D6-73D8-43BB-9465-C97DCBFC98BA}" type="sibTrans" cxnId="{34EC2C99-AB18-47B0-9B86-BA1554E73555}">
      <dgm:prSet/>
      <dgm:spPr/>
      <dgm:t>
        <a:bodyPr/>
        <a:lstStyle/>
        <a:p>
          <a:endParaRPr lang="en-US"/>
        </a:p>
      </dgm:t>
    </dgm:pt>
    <dgm:pt modelId="{992EE887-D623-4BE5-BB66-B7B45D9C732C}">
      <dgm:prSet/>
      <dgm:spPr/>
      <dgm:t>
        <a:bodyPr/>
        <a:lstStyle/>
        <a:p>
          <a:endParaRPr lang="en-US"/>
        </a:p>
      </dgm:t>
    </dgm:pt>
    <dgm:pt modelId="{C88688B5-DDB7-45D0-A7F4-BCF83812FF20}" type="parTrans" cxnId="{AF5E4967-86F0-4F6E-9675-655C3607610F}">
      <dgm:prSet/>
      <dgm:spPr/>
      <dgm:t>
        <a:bodyPr/>
        <a:lstStyle/>
        <a:p>
          <a:endParaRPr lang="en-US"/>
        </a:p>
      </dgm:t>
    </dgm:pt>
    <dgm:pt modelId="{AD734605-C68D-4A0A-B224-3891C3A68E37}" type="sibTrans" cxnId="{AF5E4967-86F0-4F6E-9675-655C3607610F}">
      <dgm:prSet/>
      <dgm:spPr/>
      <dgm:t>
        <a:bodyPr/>
        <a:lstStyle/>
        <a:p>
          <a:endParaRPr lang="en-US"/>
        </a:p>
      </dgm:t>
    </dgm:pt>
    <dgm:pt modelId="{37F42FAF-BFA0-444A-A697-4F9D10582211}">
      <dgm:prSet/>
      <dgm:spPr/>
      <dgm:t>
        <a:bodyPr/>
        <a:lstStyle/>
        <a:p>
          <a:endParaRPr lang="en-US"/>
        </a:p>
      </dgm:t>
    </dgm:pt>
    <dgm:pt modelId="{DE4F78BE-5EE7-4935-BE62-C98055C24A47}" type="parTrans" cxnId="{A6EBC19D-7986-44AA-A847-C0481D9D21DC}">
      <dgm:prSet/>
      <dgm:spPr/>
      <dgm:t>
        <a:bodyPr/>
        <a:lstStyle/>
        <a:p>
          <a:endParaRPr lang="en-US"/>
        </a:p>
      </dgm:t>
    </dgm:pt>
    <dgm:pt modelId="{6BD30A58-EFFE-41BC-8E2F-863F1B821F85}" type="sibTrans" cxnId="{A6EBC19D-7986-44AA-A847-C0481D9D21DC}">
      <dgm:prSet/>
      <dgm:spPr/>
      <dgm:t>
        <a:bodyPr/>
        <a:lstStyle/>
        <a:p>
          <a:endParaRPr lang="en-US"/>
        </a:p>
      </dgm:t>
    </dgm:pt>
    <dgm:pt modelId="{1195E238-E4C1-45EB-80B9-E12DC86AEA1D}">
      <dgm:prSet/>
      <dgm:spPr/>
      <dgm:t>
        <a:bodyPr/>
        <a:lstStyle/>
        <a:p>
          <a:endParaRPr lang="en-US"/>
        </a:p>
      </dgm:t>
    </dgm:pt>
    <dgm:pt modelId="{4513956F-F895-447E-8D72-4F5E825A519E}" type="parTrans" cxnId="{765DA2CC-7203-41B6-BEC1-A21E56C6E407}">
      <dgm:prSet/>
      <dgm:spPr/>
      <dgm:t>
        <a:bodyPr/>
        <a:lstStyle/>
        <a:p>
          <a:endParaRPr lang="en-US"/>
        </a:p>
      </dgm:t>
    </dgm:pt>
    <dgm:pt modelId="{F13C24FD-5A77-44D8-AF2F-A277F145359E}" type="sibTrans" cxnId="{765DA2CC-7203-41B6-BEC1-A21E56C6E407}">
      <dgm:prSet/>
      <dgm:spPr/>
      <dgm:t>
        <a:bodyPr/>
        <a:lstStyle/>
        <a:p>
          <a:endParaRPr lang="en-US"/>
        </a:p>
      </dgm:t>
    </dgm:pt>
    <dgm:pt modelId="{522297A4-6E15-4120-B461-21ACD3D9F2A3}">
      <dgm:prSet/>
      <dgm:spPr/>
      <dgm:t>
        <a:bodyPr/>
        <a:lstStyle/>
        <a:p>
          <a:endParaRPr lang="en-US"/>
        </a:p>
      </dgm:t>
    </dgm:pt>
    <dgm:pt modelId="{790EF135-A69F-467D-A3A7-1D7F0143DDB8}" type="parTrans" cxnId="{2A3CB988-D759-4424-9C78-6A93F7BE3366}">
      <dgm:prSet/>
      <dgm:spPr/>
      <dgm:t>
        <a:bodyPr/>
        <a:lstStyle/>
        <a:p>
          <a:endParaRPr lang="en-US"/>
        </a:p>
      </dgm:t>
    </dgm:pt>
    <dgm:pt modelId="{305C4443-5B9B-4995-ADC1-BE9EB81196E5}" type="sibTrans" cxnId="{2A3CB988-D759-4424-9C78-6A93F7BE3366}">
      <dgm:prSet/>
      <dgm:spPr/>
      <dgm:t>
        <a:bodyPr/>
        <a:lstStyle/>
        <a:p>
          <a:endParaRPr lang="en-US"/>
        </a:p>
      </dgm:t>
    </dgm:pt>
    <dgm:pt modelId="{F1E1DC64-B399-4D0E-92DF-C17470276857}" type="pres">
      <dgm:prSet presAssocID="{50FD4D7D-B069-487F-B245-4B8643F481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192CE-F8BB-49BB-ADAE-409395A22563}" type="pres">
      <dgm:prSet presAssocID="{50FD4D7D-B069-487F-B245-4B8643F48120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63FFF9A8-81C5-44D4-9326-6DB6566A1E6C}" type="pres">
      <dgm:prSet presAssocID="{771939FA-DE75-45ED-A4AB-F4A9C22928F8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45617AC3-A8F8-4762-A77F-EB3B3ECF0FDE}" type="pres">
      <dgm:prSet presAssocID="{E4A557AE-AE5A-4CAC-9A5C-F138589E778C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EAD86-146B-4CAF-8864-6F9E23D01595}" type="pres">
      <dgm:prSet presAssocID="{291FC23D-E2F7-40E6-A828-DB1D2C9D1FBC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7D79A-E4B5-45D8-9628-3C531653F181}" type="pres">
      <dgm:prSet presAssocID="{34F26715-91D8-4AFC-8FD0-4AA4A317CA32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A0FB-F502-485B-B937-9BBABB251497}" type="pres">
      <dgm:prSet presAssocID="{F8634923-EA38-4F23-9297-EA090BB9D99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A5535-89A9-4909-B48C-62825FEE7494}" type="pres">
      <dgm:prSet presAssocID="{6D0BFB4D-0223-45B2-AF61-44C5B0053AC0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78BBE-B0CD-4309-AED0-B75ED456376F}" type="pres">
      <dgm:prSet presAssocID="{FD81DBAD-46FC-4182-AC15-3EFB8447E920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E3003-B8D3-4DEB-97CD-1DEF5C915ADC}" type="pres">
      <dgm:prSet presAssocID="{ADDB4AFE-BAE5-4DA6-8424-62B95DE41F21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A7057-09DF-4D9C-8B1A-AEE3C496E0A2}" type="presOf" srcId="{FD81DBAD-46FC-4182-AC15-3EFB8447E920}" destId="{74D78BBE-B0CD-4309-AED0-B75ED456376F}" srcOrd="0" destOrd="0" presId="urn:microsoft.com/office/officeart/2005/8/layout/radial3"/>
    <dgm:cxn modelId="{E92D5F87-CCD6-41FA-AE0A-1FED09D35490}" srcId="{771939FA-DE75-45ED-A4AB-F4A9C22928F8}" destId="{6D0BFB4D-0223-45B2-AF61-44C5B0053AC0}" srcOrd="4" destOrd="0" parTransId="{8B81567A-9197-4155-976C-8A84D406AE5D}" sibTransId="{D368D842-DBCE-4793-9053-82136F3C1147}"/>
    <dgm:cxn modelId="{15BC2681-F801-435D-92D1-01D3BAF98BA6}" type="presOf" srcId="{E4A557AE-AE5A-4CAC-9A5C-F138589E778C}" destId="{45617AC3-A8F8-4762-A77F-EB3B3ECF0FDE}" srcOrd="0" destOrd="0" presId="urn:microsoft.com/office/officeart/2005/8/layout/radial3"/>
    <dgm:cxn modelId="{F7BEE284-0AA0-4916-B4B5-A500B7A3DFA5}" type="presOf" srcId="{291FC23D-E2F7-40E6-A828-DB1D2C9D1FBC}" destId="{271EAD86-146B-4CAF-8864-6F9E23D01595}" srcOrd="0" destOrd="0" presId="urn:microsoft.com/office/officeart/2005/8/layout/radial3"/>
    <dgm:cxn modelId="{B71C3CC6-D2AC-49DD-985D-B43EE2291BB7}" srcId="{771939FA-DE75-45ED-A4AB-F4A9C22928F8}" destId="{F8634923-EA38-4F23-9297-EA090BB9D991}" srcOrd="3" destOrd="0" parTransId="{E79F7FDD-3EDD-4C1E-8104-63543FA846D5}" sibTransId="{F4736B8D-21C9-4E1C-94BD-65286FE647FA}"/>
    <dgm:cxn modelId="{2A3CB988-D759-4424-9C78-6A93F7BE3366}" srcId="{50FD4D7D-B069-487F-B245-4B8643F48120}" destId="{522297A4-6E15-4120-B461-21ACD3D9F2A3}" srcOrd="5" destOrd="0" parTransId="{790EF135-A69F-467D-A3A7-1D7F0143DDB8}" sibTransId="{305C4443-5B9B-4995-ADC1-BE9EB81196E5}"/>
    <dgm:cxn modelId="{A3B3C3E4-0AF0-473A-8C26-3A48A9D5264C}" type="presOf" srcId="{771939FA-DE75-45ED-A4AB-F4A9C22928F8}" destId="{63FFF9A8-81C5-44D4-9326-6DB6566A1E6C}" srcOrd="0" destOrd="0" presId="urn:microsoft.com/office/officeart/2005/8/layout/radial3"/>
    <dgm:cxn modelId="{34EC2C99-AB18-47B0-9B86-BA1554E73555}" srcId="{50FD4D7D-B069-487F-B245-4B8643F48120}" destId="{8E0778EF-4575-49B4-95BA-3551F124E322}" srcOrd="1" destOrd="0" parTransId="{C2DFE3B8-E2E7-44EB-B725-45F678FD0B1F}" sibTransId="{F26933D6-73D8-43BB-9465-C97DCBFC98BA}"/>
    <dgm:cxn modelId="{765DA2CC-7203-41B6-BEC1-A21E56C6E407}" srcId="{50FD4D7D-B069-487F-B245-4B8643F48120}" destId="{1195E238-E4C1-45EB-80B9-E12DC86AEA1D}" srcOrd="4" destOrd="0" parTransId="{4513956F-F895-447E-8D72-4F5E825A519E}" sibTransId="{F13C24FD-5A77-44D8-AF2F-A277F145359E}"/>
    <dgm:cxn modelId="{E5DAAD2F-0DF4-4902-94BB-61244A032337}" srcId="{771939FA-DE75-45ED-A4AB-F4A9C22928F8}" destId="{34F26715-91D8-4AFC-8FD0-4AA4A317CA32}" srcOrd="2" destOrd="0" parTransId="{9E5F6389-A33B-4BBF-A751-AA3DFC6D5544}" sibTransId="{BBFA72AC-7F58-46F5-857D-EEBFEAA9ECE5}"/>
    <dgm:cxn modelId="{8FD31F3C-E2C5-4BB1-9FE4-750E15408FA4}" srcId="{771939FA-DE75-45ED-A4AB-F4A9C22928F8}" destId="{ADDB4AFE-BAE5-4DA6-8424-62B95DE41F21}" srcOrd="6" destOrd="0" parTransId="{D6AE3A31-E2E3-43AA-8696-0D48EFA3C23B}" sibTransId="{C0838855-4259-4A41-8545-6512723C810E}"/>
    <dgm:cxn modelId="{E6BF6FED-3708-40AA-B12C-C177BB357399}" type="presOf" srcId="{ADDB4AFE-BAE5-4DA6-8424-62B95DE41F21}" destId="{B9DE3003-B8D3-4DEB-97CD-1DEF5C915ADC}" srcOrd="0" destOrd="0" presId="urn:microsoft.com/office/officeart/2005/8/layout/radial3"/>
    <dgm:cxn modelId="{914FB9D2-2636-4CB7-8111-67B1EEA571A2}" srcId="{771939FA-DE75-45ED-A4AB-F4A9C22928F8}" destId="{FD81DBAD-46FC-4182-AC15-3EFB8447E920}" srcOrd="5" destOrd="0" parTransId="{B8E190D1-C1BE-47B5-B11A-7F925B85BC1C}" sibTransId="{D42B944B-FFFC-4157-B193-F5BA1B3D5FEF}"/>
    <dgm:cxn modelId="{E95C6073-2B47-4B96-B44E-96079789E4D2}" srcId="{50FD4D7D-B069-487F-B245-4B8643F48120}" destId="{771939FA-DE75-45ED-A4AB-F4A9C22928F8}" srcOrd="0" destOrd="0" parTransId="{619B5868-F03E-4B0A-A898-E5D675031448}" sibTransId="{017CA47F-4B51-44C1-9053-C963E456DA5E}"/>
    <dgm:cxn modelId="{47F00FF0-12DA-4E20-924C-0C88BED57866}" type="presOf" srcId="{34F26715-91D8-4AFC-8FD0-4AA4A317CA32}" destId="{0B87D79A-E4B5-45D8-9628-3C531653F181}" srcOrd="0" destOrd="0" presId="urn:microsoft.com/office/officeart/2005/8/layout/radial3"/>
    <dgm:cxn modelId="{60D53948-612B-4015-919A-BFF90DFC08FA}" type="presOf" srcId="{50FD4D7D-B069-487F-B245-4B8643F48120}" destId="{F1E1DC64-B399-4D0E-92DF-C17470276857}" srcOrd="0" destOrd="0" presId="urn:microsoft.com/office/officeart/2005/8/layout/radial3"/>
    <dgm:cxn modelId="{324D5B30-73DF-408A-A700-CB2745C3BDFF}" srcId="{771939FA-DE75-45ED-A4AB-F4A9C22928F8}" destId="{291FC23D-E2F7-40E6-A828-DB1D2C9D1FBC}" srcOrd="1" destOrd="0" parTransId="{BB8D40C4-29AF-4E2F-A469-68549235F60D}" sibTransId="{192E4063-7395-4A45-B7A9-C7836399B431}"/>
    <dgm:cxn modelId="{020A82A0-8633-4D1F-9E8C-4798ED3BEEDF}" type="presOf" srcId="{F8634923-EA38-4F23-9297-EA090BB9D991}" destId="{A1DCA0FB-F502-485B-B937-9BBABB251497}" srcOrd="0" destOrd="0" presId="urn:microsoft.com/office/officeart/2005/8/layout/radial3"/>
    <dgm:cxn modelId="{E3540E79-1041-427F-89A7-BA31DBC39951}" srcId="{771939FA-DE75-45ED-A4AB-F4A9C22928F8}" destId="{E4A557AE-AE5A-4CAC-9A5C-F138589E778C}" srcOrd="0" destOrd="0" parTransId="{823E2BD6-F211-4B12-8BA7-E6B1C0D7AB96}" sibTransId="{CD0CB7C6-75B5-4EA2-B04C-B0ACEBC4CA04}"/>
    <dgm:cxn modelId="{A6EBC19D-7986-44AA-A847-C0481D9D21DC}" srcId="{50FD4D7D-B069-487F-B245-4B8643F48120}" destId="{37F42FAF-BFA0-444A-A697-4F9D10582211}" srcOrd="3" destOrd="0" parTransId="{DE4F78BE-5EE7-4935-BE62-C98055C24A47}" sibTransId="{6BD30A58-EFFE-41BC-8E2F-863F1B821F85}"/>
    <dgm:cxn modelId="{AF5E4967-86F0-4F6E-9675-655C3607610F}" srcId="{50FD4D7D-B069-487F-B245-4B8643F48120}" destId="{992EE887-D623-4BE5-BB66-B7B45D9C732C}" srcOrd="2" destOrd="0" parTransId="{C88688B5-DDB7-45D0-A7F4-BCF83812FF20}" sibTransId="{AD734605-C68D-4A0A-B224-3891C3A68E37}"/>
    <dgm:cxn modelId="{87DBC29B-A341-4206-A57F-83F96480EBB2}" type="presOf" srcId="{6D0BFB4D-0223-45B2-AF61-44C5B0053AC0}" destId="{AD5A5535-89A9-4909-B48C-62825FEE7494}" srcOrd="0" destOrd="0" presId="urn:microsoft.com/office/officeart/2005/8/layout/radial3"/>
    <dgm:cxn modelId="{4B658A05-F8E6-454F-AEA2-44A314195368}" type="presParOf" srcId="{F1E1DC64-B399-4D0E-92DF-C17470276857}" destId="{663192CE-F8BB-49BB-ADAE-409395A22563}" srcOrd="0" destOrd="0" presId="urn:microsoft.com/office/officeart/2005/8/layout/radial3"/>
    <dgm:cxn modelId="{1F49BF5B-6EE9-4107-9DC3-A6255D8F6691}" type="presParOf" srcId="{663192CE-F8BB-49BB-ADAE-409395A22563}" destId="{63FFF9A8-81C5-44D4-9326-6DB6566A1E6C}" srcOrd="0" destOrd="0" presId="urn:microsoft.com/office/officeart/2005/8/layout/radial3"/>
    <dgm:cxn modelId="{58D7F844-D0B3-4644-BF57-1AB9CE280B4C}" type="presParOf" srcId="{663192CE-F8BB-49BB-ADAE-409395A22563}" destId="{45617AC3-A8F8-4762-A77F-EB3B3ECF0FDE}" srcOrd="1" destOrd="0" presId="urn:microsoft.com/office/officeart/2005/8/layout/radial3"/>
    <dgm:cxn modelId="{2D373819-9297-4941-AA29-1214AB505144}" type="presParOf" srcId="{663192CE-F8BB-49BB-ADAE-409395A22563}" destId="{271EAD86-146B-4CAF-8864-6F9E23D01595}" srcOrd="2" destOrd="0" presId="urn:microsoft.com/office/officeart/2005/8/layout/radial3"/>
    <dgm:cxn modelId="{1A2520B3-0E5B-4338-90D4-764C11279E4B}" type="presParOf" srcId="{663192CE-F8BB-49BB-ADAE-409395A22563}" destId="{0B87D79A-E4B5-45D8-9628-3C531653F181}" srcOrd="3" destOrd="0" presId="urn:microsoft.com/office/officeart/2005/8/layout/radial3"/>
    <dgm:cxn modelId="{C48285C3-6DAB-4BB8-8212-840B5D9AED2C}" type="presParOf" srcId="{663192CE-F8BB-49BB-ADAE-409395A22563}" destId="{A1DCA0FB-F502-485B-B937-9BBABB251497}" srcOrd="4" destOrd="0" presId="urn:microsoft.com/office/officeart/2005/8/layout/radial3"/>
    <dgm:cxn modelId="{3AD01D84-0976-40FF-94E0-3F1FD87A4AB0}" type="presParOf" srcId="{663192CE-F8BB-49BB-ADAE-409395A22563}" destId="{AD5A5535-89A9-4909-B48C-62825FEE7494}" srcOrd="5" destOrd="0" presId="urn:microsoft.com/office/officeart/2005/8/layout/radial3"/>
    <dgm:cxn modelId="{5ADA4894-AE3D-4F61-866C-74C61FDE5AEE}" type="presParOf" srcId="{663192CE-F8BB-49BB-ADAE-409395A22563}" destId="{74D78BBE-B0CD-4309-AED0-B75ED456376F}" srcOrd="6" destOrd="0" presId="urn:microsoft.com/office/officeart/2005/8/layout/radial3"/>
    <dgm:cxn modelId="{C7A1313E-DFB3-41D6-BF26-2A3B8EB1085C}" type="presParOf" srcId="{663192CE-F8BB-49BB-ADAE-409395A22563}" destId="{B9DE3003-B8D3-4DEB-97CD-1DEF5C915ADC}" srcOrd="7" destOrd="0" presId="urn:microsoft.com/office/officeart/2005/8/layout/radial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C3876-B007-421A-890E-87099466E5C8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6D872E-8EEA-472E-AD8B-C379A88CC4CC}">
      <dgm:prSet phldrT="[Text]" custT="1"/>
      <dgm:spPr/>
      <dgm:t>
        <a:bodyPr/>
        <a:lstStyle/>
        <a:p>
          <a:r>
            <a:rPr lang="en-US" sz="3600" b="0" dirty="0" smtClean="0"/>
            <a:t>Side effects of HBOCs</a:t>
          </a:r>
          <a:endParaRPr lang="en-US" sz="3600" b="0" dirty="0"/>
        </a:p>
      </dgm:t>
    </dgm:pt>
    <dgm:pt modelId="{C711C1CA-4490-417F-979D-4212C1151F78}" type="parTrans" cxnId="{16DB58A4-D492-475E-9FDF-D7E5153EBED5}">
      <dgm:prSet/>
      <dgm:spPr/>
      <dgm:t>
        <a:bodyPr/>
        <a:lstStyle/>
        <a:p>
          <a:endParaRPr lang="en-US"/>
        </a:p>
      </dgm:t>
    </dgm:pt>
    <dgm:pt modelId="{368C7D08-51F8-40C7-A5EA-AC6509C4708A}" type="sibTrans" cxnId="{16DB58A4-D492-475E-9FDF-D7E5153EBED5}">
      <dgm:prSet/>
      <dgm:spPr/>
      <dgm:t>
        <a:bodyPr/>
        <a:lstStyle/>
        <a:p>
          <a:endParaRPr lang="en-US"/>
        </a:p>
      </dgm:t>
    </dgm:pt>
    <dgm:pt modelId="{858DCA81-E002-4088-8759-70EADF979051}">
      <dgm:prSet custT="1"/>
      <dgm:spPr/>
      <dgm:t>
        <a:bodyPr/>
        <a:lstStyle/>
        <a:p>
          <a:r>
            <a:rPr lang="en-US" sz="1800" b="1" dirty="0" err="1" smtClean="0"/>
            <a:t>Vasoactivity</a:t>
          </a:r>
          <a:endParaRPr lang="en-US" sz="1800" b="1" dirty="0" smtClean="0"/>
        </a:p>
        <a:p>
          <a:r>
            <a:rPr lang="en-US" sz="1800" b="1" dirty="0" smtClean="0"/>
            <a:t>hypertension</a:t>
          </a:r>
          <a:endParaRPr lang="en-US" sz="1800" b="1" dirty="0"/>
        </a:p>
      </dgm:t>
    </dgm:pt>
    <dgm:pt modelId="{D93A3833-49CB-4DF5-9553-63F645E6584A}" type="parTrans" cxnId="{871716F2-3C58-4716-8B18-F4320FBDB5CC}">
      <dgm:prSet/>
      <dgm:spPr/>
      <dgm:t>
        <a:bodyPr/>
        <a:lstStyle/>
        <a:p>
          <a:endParaRPr lang="en-US"/>
        </a:p>
      </dgm:t>
    </dgm:pt>
    <dgm:pt modelId="{4C097832-BCF9-4D11-AF09-0441041C5F9E}" type="sibTrans" cxnId="{871716F2-3C58-4716-8B18-F4320FBDB5CC}">
      <dgm:prSet/>
      <dgm:spPr/>
      <dgm:t>
        <a:bodyPr/>
        <a:lstStyle/>
        <a:p>
          <a:endParaRPr lang="en-US"/>
        </a:p>
      </dgm:t>
    </dgm:pt>
    <dgm:pt modelId="{B6A5218C-3918-4CA7-968C-45CF2F1C698F}">
      <dgm:prSet custT="1"/>
      <dgm:spPr/>
      <dgm:t>
        <a:bodyPr/>
        <a:lstStyle/>
        <a:p>
          <a:r>
            <a:rPr lang="en-US" sz="1800" b="1" dirty="0" smtClean="0"/>
            <a:t>Gastrointestinal  side effects</a:t>
          </a:r>
          <a:endParaRPr lang="en-US" sz="1800" b="1" dirty="0"/>
        </a:p>
      </dgm:t>
    </dgm:pt>
    <dgm:pt modelId="{D01B528A-B70C-4A1B-9D3C-5B3D7AB75D01}" type="parTrans" cxnId="{22303320-D9ED-400E-94FC-0E81C3EEF0FA}">
      <dgm:prSet/>
      <dgm:spPr/>
      <dgm:t>
        <a:bodyPr/>
        <a:lstStyle/>
        <a:p>
          <a:endParaRPr lang="en-US"/>
        </a:p>
      </dgm:t>
    </dgm:pt>
    <dgm:pt modelId="{39CF30EA-FB7A-487A-B779-D17FA31C77B7}" type="sibTrans" cxnId="{22303320-D9ED-400E-94FC-0E81C3EEF0FA}">
      <dgm:prSet/>
      <dgm:spPr/>
      <dgm:t>
        <a:bodyPr/>
        <a:lstStyle/>
        <a:p>
          <a:endParaRPr lang="en-US"/>
        </a:p>
      </dgm:t>
    </dgm:pt>
    <dgm:pt modelId="{F19EE0DA-26EF-4455-956E-2E1737B15D13}">
      <dgm:prSet custT="1"/>
      <dgm:spPr/>
      <dgm:t>
        <a:bodyPr/>
        <a:lstStyle/>
        <a:p>
          <a:r>
            <a:rPr lang="en-US" sz="1800" b="1" dirty="0" smtClean="0"/>
            <a:t>Pancreatic  and liver enzyme elevation</a:t>
          </a:r>
          <a:endParaRPr lang="en-US" sz="1800" b="1" dirty="0"/>
        </a:p>
      </dgm:t>
    </dgm:pt>
    <dgm:pt modelId="{03CA884E-CF7F-4173-A7DE-F4EB38E0AA18}" type="parTrans" cxnId="{A7C2F056-52AA-4B12-A099-A3D853C9A024}">
      <dgm:prSet/>
      <dgm:spPr/>
      <dgm:t>
        <a:bodyPr/>
        <a:lstStyle/>
        <a:p>
          <a:endParaRPr lang="en-US"/>
        </a:p>
      </dgm:t>
    </dgm:pt>
    <dgm:pt modelId="{E0F7FDA8-6A8B-43AA-8465-1C4C46A953C0}" type="sibTrans" cxnId="{A7C2F056-52AA-4B12-A099-A3D853C9A024}">
      <dgm:prSet/>
      <dgm:spPr/>
      <dgm:t>
        <a:bodyPr/>
        <a:lstStyle/>
        <a:p>
          <a:endParaRPr lang="en-US"/>
        </a:p>
      </dgm:t>
    </dgm:pt>
    <dgm:pt modelId="{BC01A0B1-427F-4B56-A609-0FCD9529398C}">
      <dgm:prSet custT="1"/>
      <dgm:spPr/>
      <dgm:t>
        <a:bodyPr/>
        <a:lstStyle/>
        <a:p>
          <a:r>
            <a:rPr lang="en-US" sz="1800" b="1" dirty="0" smtClean="0"/>
            <a:t>Antigenicity</a:t>
          </a:r>
          <a:endParaRPr lang="en-US" sz="1800" b="1" dirty="0"/>
        </a:p>
      </dgm:t>
    </dgm:pt>
    <dgm:pt modelId="{37275C9A-EE10-4B3E-AA60-F57426DF2438}" type="parTrans" cxnId="{53E3F924-D43F-4103-9D00-C9FCB4CA9268}">
      <dgm:prSet/>
      <dgm:spPr/>
      <dgm:t>
        <a:bodyPr/>
        <a:lstStyle/>
        <a:p>
          <a:endParaRPr lang="en-US"/>
        </a:p>
      </dgm:t>
    </dgm:pt>
    <dgm:pt modelId="{4DE80BFB-BDA9-401C-A08E-54A9BAFF6C36}" type="sibTrans" cxnId="{53E3F924-D43F-4103-9D00-C9FCB4CA9268}">
      <dgm:prSet/>
      <dgm:spPr/>
      <dgm:t>
        <a:bodyPr/>
        <a:lstStyle/>
        <a:p>
          <a:endParaRPr lang="en-US"/>
        </a:p>
      </dgm:t>
    </dgm:pt>
    <dgm:pt modelId="{5821A0A6-7880-42FB-A164-690DAA9066A6}">
      <dgm:prSet custT="1"/>
      <dgm:spPr/>
      <dgm:t>
        <a:bodyPr/>
        <a:lstStyle/>
        <a:p>
          <a:r>
            <a:rPr lang="en-US" sz="1800" b="1" dirty="0" smtClean="0"/>
            <a:t>Cardiac  involvement</a:t>
          </a:r>
          <a:endParaRPr lang="en-US" sz="1800" b="1" dirty="0"/>
        </a:p>
      </dgm:t>
    </dgm:pt>
    <dgm:pt modelId="{A9DB0690-C56A-4A1E-9449-1ECD9A16BB22}" type="parTrans" cxnId="{9352892C-DE43-43A4-ADD1-821307DC8E05}">
      <dgm:prSet/>
      <dgm:spPr/>
      <dgm:t>
        <a:bodyPr/>
        <a:lstStyle/>
        <a:p>
          <a:endParaRPr lang="en-US"/>
        </a:p>
      </dgm:t>
    </dgm:pt>
    <dgm:pt modelId="{CC6A59F5-5EA3-4E7D-A6AC-3698FB68A1DE}" type="sibTrans" cxnId="{9352892C-DE43-43A4-ADD1-821307DC8E05}">
      <dgm:prSet/>
      <dgm:spPr/>
      <dgm:t>
        <a:bodyPr/>
        <a:lstStyle/>
        <a:p>
          <a:endParaRPr lang="en-US"/>
        </a:p>
      </dgm:t>
    </dgm:pt>
    <dgm:pt modelId="{7FE29BDF-3A08-4807-A5B9-9145FC118E47}">
      <dgm:prSet custT="1"/>
      <dgm:spPr/>
      <dgm:t>
        <a:bodyPr/>
        <a:lstStyle/>
        <a:p>
          <a:r>
            <a:rPr lang="en-US" sz="1800" b="1" dirty="0" smtClean="0"/>
            <a:t>Platelet aggregation</a:t>
          </a:r>
          <a:endParaRPr lang="en-US" sz="1800" b="1" dirty="0"/>
        </a:p>
      </dgm:t>
    </dgm:pt>
    <dgm:pt modelId="{90AE010A-4ED2-4354-A632-120780D59930}" type="parTrans" cxnId="{49B28D1C-551D-4AC9-81F1-C3A0FC7759D7}">
      <dgm:prSet/>
      <dgm:spPr/>
      <dgm:t>
        <a:bodyPr/>
        <a:lstStyle/>
        <a:p>
          <a:endParaRPr lang="en-US"/>
        </a:p>
      </dgm:t>
    </dgm:pt>
    <dgm:pt modelId="{5E69F1C3-70EB-4F62-A8E5-EAE9FF35A4BD}" type="sibTrans" cxnId="{49B28D1C-551D-4AC9-81F1-C3A0FC7759D7}">
      <dgm:prSet/>
      <dgm:spPr/>
      <dgm:t>
        <a:bodyPr/>
        <a:lstStyle/>
        <a:p>
          <a:endParaRPr lang="en-US"/>
        </a:p>
      </dgm:t>
    </dgm:pt>
    <dgm:pt modelId="{D7BA9BD7-B04C-4A22-9A4A-714B01E1386E}">
      <dgm:prSet custT="1"/>
      <dgm:spPr/>
      <dgm:t>
        <a:bodyPr/>
        <a:lstStyle/>
        <a:p>
          <a:r>
            <a:rPr lang="en-US" sz="1800" b="1" dirty="0" smtClean="0"/>
            <a:t>Neurotoxicity</a:t>
          </a:r>
          <a:endParaRPr lang="en-US" sz="1800" b="1" dirty="0"/>
        </a:p>
      </dgm:t>
    </dgm:pt>
    <dgm:pt modelId="{94CC8869-6C37-4EAD-BFC5-B5B427E96E8E}" type="parTrans" cxnId="{C4851EF7-386E-40A3-B178-375B8D68F032}">
      <dgm:prSet/>
      <dgm:spPr/>
      <dgm:t>
        <a:bodyPr/>
        <a:lstStyle/>
        <a:p>
          <a:endParaRPr lang="en-US"/>
        </a:p>
      </dgm:t>
    </dgm:pt>
    <dgm:pt modelId="{3639591E-3F30-40BC-8AC3-7E7588227A2D}" type="sibTrans" cxnId="{C4851EF7-386E-40A3-B178-375B8D68F032}">
      <dgm:prSet/>
      <dgm:spPr/>
      <dgm:t>
        <a:bodyPr/>
        <a:lstStyle/>
        <a:p>
          <a:endParaRPr lang="en-US"/>
        </a:p>
      </dgm:t>
    </dgm:pt>
    <dgm:pt modelId="{8F7D4B9C-E1CC-42B0-AA29-3E98F7A07309}">
      <dgm:prSet custT="1"/>
      <dgm:spPr/>
      <dgm:t>
        <a:bodyPr/>
        <a:lstStyle/>
        <a:p>
          <a:r>
            <a:rPr lang="en-US" sz="1800" b="1" dirty="0" smtClean="0"/>
            <a:t>Renal  effects</a:t>
          </a:r>
          <a:endParaRPr lang="en-US" sz="1800" b="1" dirty="0"/>
        </a:p>
      </dgm:t>
    </dgm:pt>
    <dgm:pt modelId="{CD6B32EB-F0B9-4B31-BFAD-2363699F7E22}" type="parTrans" cxnId="{7EEEE027-0CE7-4DF5-9BCD-1A06ACB1BA5B}">
      <dgm:prSet/>
      <dgm:spPr/>
      <dgm:t>
        <a:bodyPr/>
        <a:lstStyle/>
        <a:p>
          <a:endParaRPr lang="en-US"/>
        </a:p>
      </dgm:t>
    </dgm:pt>
    <dgm:pt modelId="{A5F79A51-B775-4908-AB17-BBC9EA25AC1B}" type="sibTrans" cxnId="{7EEEE027-0CE7-4DF5-9BCD-1A06ACB1BA5B}">
      <dgm:prSet/>
      <dgm:spPr/>
      <dgm:t>
        <a:bodyPr/>
        <a:lstStyle/>
        <a:p>
          <a:endParaRPr lang="en-US"/>
        </a:p>
      </dgm:t>
    </dgm:pt>
    <dgm:pt modelId="{6BE84CEA-5D1D-4CA8-934D-CA582CA84E05}">
      <dgm:prSet/>
      <dgm:spPr/>
      <dgm:t>
        <a:bodyPr/>
        <a:lstStyle/>
        <a:p>
          <a:endParaRPr lang="en-US"/>
        </a:p>
      </dgm:t>
    </dgm:pt>
    <dgm:pt modelId="{E0813ABC-603D-416F-899A-1B9E82BEAE04}" type="parTrans" cxnId="{B51B8281-C251-4B16-B126-752C9CA2709B}">
      <dgm:prSet/>
      <dgm:spPr/>
      <dgm:t>
        <a:bodyPr/>
        <a:lstStyle/>
        <a:p>
          <a:endParaRPr lang="en-US"/>
        </a:p>
      </dgm:t>
    </dgm:pt>
    <dgm:pt modelId="{72E95AD1-5172-45E1-ABB9-4DFB70AEB957}" type="sibTrans" cxnId="{B51B8281-C251-4B16-B126-752C9CA2709B}">
      <dgm:prSet/>
      <dgm:spPr/>
      <dgm:t>
        <a:bodyPr/>
        <a:lstStyle/>
        <a:p>
          <a:endParaRPr lang="en-US"/>
        </a:p>
      </dgm:t>
    </dgm:pt>
    <dgm:pt modelId="{1F9399FC-7A10-40EF-BF31-2AA0A562E0AF}">
      <dgm:prSet/>
      <dgm:spPr/>
      <dgm:t>
        <a:bodyPr/>
        <a:lstStyle/>
        <a:p>
          <a:endParaRPr lang="en-US"/>
        </a:p>
      </dgm:t>
    </dgm:pt>
    <dgm:pt modelId="{64D453F6-DC06-451F-8579-59CB68EF8319}" type="parTrans" cxnId="{684A21AC-4A8A-47B0-B016-E1486143D438}">
      <dgm:prSet/>
      <dgm:spPr/>
      <dgm:t>
        <a:bodyPr/>
        <a:lstStyle/>
        <a:p>
          <a:endParaRPr lang="en-US"/>
        </a:p>
      </dgm:t>
    </dgm:pt>
    <dgm:pt modelId="{AD5938FE-11EA-4030-AD98-ECA73F5B17B7}" type="sibTrans" cxnId="{684A21AC-4A8A-47B0-B016-E1486143D438}">
      <dgm:prSet/>
      <dgm:spPr/>
      <dgm:t>
        <a:bodyPr/>
        <a:lstStyle/>
        <a:p>
          <a:endParaRPr lang="en-US"/>
        </a:p>
      </dgm:t>
    </dgm:pt>
    <dgm:pt modelId="{DDC8818C-C0D4-4016-A2C9-785614B44E4A}">
      <dgm:prSet/>
      <dgm:spPr/>
      <dgm:t>
        <a:bodyPr/>
        <a:lstStyle/>
        <a:p>
          <a:endParaRPr lang="en-US"/>
        </a:p>
      </dgm:t>
    </dgm:pt>
    <dgm:pt modelId="{EB93354B-829C-430C-8413-885976896106}" type="parTrans" cxnId="{640E7C89-799A-4F73-AAB3-47BD7B360162}">
      <dgm:prSet/>
      <dgm:spPr/>
      <dgm:t>
        <a:bodyPr/>
        <a:lstStyle/>
        <a:p>
          <a:endParaRPr lang="en-US"/>
        </a:p>
      </dgm:t>
    </dgm:pt>
    <dgm:pt modelId="{6F0E8DDF-62D1-439A-AB55-A74CCDED661D}" type="sibTrans" cxnId="{640E7C89-799A-4F73-AAB3-47BD7B360162}">
      <dgm:prSet/>
      <dgm:spPr/>
      <dgm:t>
        <a:bodyPr/>
        <a:lstStyle/>
        <a:p>
          <a:endParaRPr lang="en-US"/>
        </a:p>
      </dgm:t>
    </dgm:pt>
    <dgm:pt modelId="{357B181D-77E7-412E-84EF-055282E80082}" type="pres">
      <dgm:prSet presAssocID="{979C3876-B007-421A-890E-87099466E5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099E1-2456-4AFE-9A67-AB0E22FA44C2}" type="pres">
      <dgm:prSet presAssocID="{979C3876-B007-421A-890E-87099466E5C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584A318F-303C-467E-B0FC-7A4195E9CE4C}" type="pres">
      <dgm:prSet presAssocID="{1C6D872E-8EEA-472E-AD8B-C379A88CC4CC}" presName="centerShape" presStyleLbl="vennNode1" presStyleIdx="0" presStyleCnt="9" custLinFactNeighborX="-400" custLinFactNeighborY="-974"/>
      <dgm:spPr/>
      <dgm:t>
        <a:bodyPr/>
        <a:lstStyle/>
        <a:p>
          <a:endParaRPr lang="en-US"/>
        </a:p>
      </dgm:t>
    </dgm:pt>
    <dgm:pt modelId="{79DDC2BE-20EA-43EC-B207-6601E27BE24C}" type="pres">
      <dgm:prSet presAssocID="{858DCA81-E002-4088-8759-70EADF979051}" presName="node" presStyleLbl="vennNode1" presStyleIdx="1" presStyleCnt="9" custScaleX="124188" custRadScaleRad="113043" custRadScaleInc="-6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3FC39-C436-43C9-87CD-C5DB9514C423}" type="pres">
      <dgm:prSet presAssocID="{B6A5218C-3918-4CA7-968C-45CF2F1C698F}" presName="node" presStyleLbl="vennNode1" presStyleIdx="2" presStyleCnt="9" custScaleX="150138" custRadScaleRad="117912" custRadScaleInc="19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22F40-EDFF-442C-B756-C1007C017A0D}" type="pres">
      <dgm:prSet presAssocID="{F19EE0DA-26EF-4455-956E-2E1737B15D13}" presName="node" presStyleLbl="vennNode1" presStyleIdx="3" presStyleCnt="9" custScaleX="105862" custRadScaleRad="120306" custRadScaleInc="2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5224A-8EF3-4F5A-A43D-CB6E941C3816}" type="pres">
      <dgm:prSet presAssocID="{BC01A0B1-427F-4B56-A609-0FCD9529398C}" presName="node" presStyleLbl="vennNode1" presStyleIdx="4" presStyleCnt="9" custScaleX="158877" custScaleY="91262" custRadScaleRad="114553" custRadScaleInc="-18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F6449-9E1E-4CBA-ACD3-F5C29B2F4118}" type="pres">
      <dgm:prSet presAssocID="{5821A0A6-7880-42FB-A164-690DAA9066A6}" presName="node" presStyleLbl="vennNode1" presStyleIdx="5" presStyleCnt="9" custScaleX="115899" custRadScaleRad="111726" custRadScaleInc="-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8B68D-0AB5-4356-AA51-D4AA71148A7D}" type="pres">
      <dgm:prSet presAssocID="{7FE29BDF-3A08-4807-A5B9-9145FC118E47}" presName="node" presStyleLbl="vennNode1" presStyleIdx="6" presStyleCnt="9" custScaleX="162991" custRadScaleRad="117663" custRadScaleInc="16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3CBD-003A-40DC-AC0E-F49149FF6F0B}" type="pres">
      <dgm:prSet presAssocID="{D7BA9BD7-B04C-4A22-9A4A-714B01E1386E}" presName="node" presStyleLbl="vennNode1" presStyleIdx="7" presStyleCnt="9" custScaleX="122209" custRadScaleRad="128464" custRadScaleInc="1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3E7D8-8809-4197-9514-A6FDE9D37AD6}" type="pres">
      <dgm:prSet presAssocID="{8F7D4B9C-E1CC-42B0-AA29-3E98F7A07309}" presName="node" presStyleLbl="vennNode1" presStyleIdx="8" presStyleCnt="9" custScaleX="141692" custRadScaleRad="126592" custRadScaleInc="-15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1716F2-3C58-4716-8B18-F4320FBDB5CC}" srcId="{1C6D872E-8EEA-472E-AD8B-C379A88CC4CC}" destId="{858DCA81-E002-4088-8759-70EADF979051}" srcOrd="0" destOrd="0" parTransId="{D93A3833-49CB-4DF5-9553-63F645E6584A}" sibTransId="{4C097832-BCF9-4D11-AF09-0441041C5F9E}"/>
    <dgm:cxn modelId="{2065CDFF-CB39-47BD-AF8A-943343ACF7D4}" type="presOf" srcId="{1C6D872E-8EEA-472E-AD8B-C379A88CC4CC}" destId="{584A318F-303C-467E-B0FC-7A4195E9CE4C}" srcOrd="0" destOrd="0" presId="urn:microsoft.com/office/officeart/2005/8/layout/radial3"/>
    <dgm:cxn modelId="{16DB58A4-D492-475E-9FDF-D7E5153EBED5}" srcId="{979C3876-B007-421A-890E-87099466E5C8}" destId="{1C6D872E-8EEA-472E-AD8B-C379A88CC4CC}" srcOrd="0" destOrd="0" parTransId="{C711C1CA-4490-417F-979D-4212C1151F78}" sibTransId="{368C7D08-51F8-40C7-A5EA-AC6509C4708A}"/>
    <dgm:cxn modelId="{C4851EF7-386E-40A3-B178-375B8D68F032}" srcId="{1C6D872E-8EEA-472E-AD8B-C379A88CC4CC}" destId="{D7BA9BD7-B04C-4A22-9A4A-714B01E1386E}" srcOrd="6" destOrd="0" parTransId="{94CC8869-6C37-4EAD-BFC5-B5B427E96E8E}" sibTransId="{3639591E-3F30-40BC-8AC3-7E7588227A2D}"/>
    <dgm:cxn modelId="{6E3057F6-69E4-4E77-90EF-9745835DDDEF}" type="presOf" srcId="{8F7D4B9C-E1CC-42B0-AA29-3E98F7A07309}" destId="{C2B3E7D8-8809-4197-9514-A6FDE9D37AD6}" srcOrd="0" destOrd="0" presId="urn:microsoft.com/office/officeart/2005/8/layout/radial3"/>
    <dgm:cxn modelId="{7EEEE027-0CE7-4DF5-9BCD-1A06ACB1BA5B}" srcId="{1C6D872E-8EEA-472E-AD8B-C379A88CC4CC}" destId="{8F7D4B9C-E1CC-42B0-AA29-3E98F7A07309}" srcOrd="7" destOrd="0" parTransId="{CD6B32EB-F0B9-4B31-BFAD-2363699F7E22}" sibTransId="{A5F79A51-B775-4908-AB17-BBC9EA25AC1B}"/>
    <dgm:cxn modelId="{A8FF2AB8-1665-4D00-B661-55E53838BD37}" type="presOf" srcId="{858DCA81-E002-4088-8759-70EADF979051}" destId="{79DDC2BE-20EA-43EC-B207-6601E27BE24C}" srcOrd="0" destOrd="0" presId="urn:microsoft.com/office/officeart/2005/8/layout/radial3"/>
    <dgm:cxn modelId="{8D51DCA7-9C6F-4947-87A3-701DFAFA64A5}" type="presOf" srcId="{D7BA9BD7-B04C-4A22-9A4A-714B01E1386E}" destId="{E3163CBD-003A-40DC-AC0E-F49149FF6F0B}" srcOrd="0" destOrd="0" presId="urn:microsoft.com/office/officeart/2005/8/layout/radial3"/>
    <dgm:cxn modelId="{684A21AC-4A8A-47B0-B016-E1486143D438}" srcId="{979C3876-B007-421A-890E-87099466E5C8}" destId="{1F9399FC-7A10-40EF-BF31-2AA0A562E0AF}" srcOrd="2" destOrd="0" parTransId="{64D453F6-DC06-451F-8579-59CB68EF8319}" sibTransId="{AD5938FE-11EA-4030-AD98-ECA73F5B17B7}"/>
    <dgm:cxn modelId="{C28AF5D9-A56D-41D2-AF57-9A63A8199EBC}" type="presOf" srcId="{BC01A0B1-427F-4B56-A609-0FCD9529398C}" destId="{EE45224A-8EF3-4F5A-A43D-CB6E941C3816}" srcOrd="0" destOrd="0" presId="urn:microsoft.com/office/officeart/2005/8/layout/radial3"/>
    <dgm:cxn modelId="{B51B8281-C251-4B16-B126-752C9CA2709B}" srcId="{979C3876-B007-421A-890E-87099466E5C8}" destId="{6BE84CEA-5D1D-4CA8-934D-CA582CA84E05}" srcOrd="1" destOrd="0" parTransId="{E0813ABC-603D-416F-899A-1B9E82BEAE04}" sibTransId="{72E95AD1-5172-45E1-ABB9-4DFB70AEB957}"/>
    <dgm:cxn modelId="{FC32FEFF-08E2-4265-AAC0-CB515BF6B231}" type="presOf" srcId="{7FE29BDF-3A08-4807-A5B9-9145FC118E47}" destId="{FDB8B68D-0AB5-4356-AA51-D4AA71148A7D}" srcOrd="0" destOrd="0" presId="urn:microsoft.com/office/officeart/2005/8/layout/radial3"/>
    <dgm:cxn modelId="{22303320-D9ED-400E-94FC-0E81C3EEF0FA}" srcId="{1C6D872E-8EEA-472E-AD8B-C379A88CC4CC}" destId="{B6A5218C-3918-4CA7-968C-45CF2F1C698F}" srcOrd="1" destOrd="0" parTransId="{D01B528A-B70C-4A1B-9D3C-5B3D7AB75D01}" sibTransId="{39CF30EA-FB7A-487A-B779-D17FA31C77B7}"/>
    <dgm:cxn modelId="{C8254754-92A1-4E85-BB49-BFADCE04BEBC}" type="presOf" srcId="{B6A5218C-3918-4CA7-968C-45CF2F1C698F}" destId="{CAB3FC39-C436-43C9-87CD-C5DB9514C423}" srcOrd="0" destOrd="0" presId="urn:microsoft.com/office/officeart/2005/8/layout/radial3"/>
    <dgm:cxn modelId="{53E3F924-D43F-4103-9D00-C9FCB4CA9268}" srcId="{1C6D872E-8EEA-472E-AD8B-C379A88CC4CC}" destId="{BC01A0B1-427F-4B56-A609-0FCD9529398C}" srcOrd="3" destOrd="0" parTransId="{37275C9A-EE10-4B3E-AA60-F57426DF2438}" sibTransId="{4DE80BFB-BDA9-401C-A08E-54A9BAFF6C36}"/>
    <dgm:cxn modelId="{49B28D1C-551D-4AC9-81F1-C3A0FC7759D7}" srcId="{1C6D872E-8EEA-472E-AD8B-C379A88CC4CC}" destId="{7FE29BDF-3A08-4807-A5B9-9145FC118E47}" srcOrd="5" destOrd="0" parTransId="{90AE010A-4ED2-4354-A632-120780D59930}" sibTransId="{5E69F1C3-70EB-4F62-A8E5-EAE9FF35A4BD}"/>
    <dgm:cxn modelId="{640E7C89-799A-4F73-AAB3-47BD7B360162}" srcId="{979C3876-B007-421A-890E-87099466E5C8}" destId="{DDC8818C-C0D4-4016-A2C9-785614B44E4A}" srcOrd="3" destOrd="0" parTransId="{EB93354B-829C-430C-8413-885976896106}" sibTransId="{6F0E8DDF-62D1-439A-AB55-A74CCDED661D}"/>
    <dgm:cxn modelId="{07541EF0-AA07-464A-9B28-E3F291960B2A}" type="presOf" srcId="{F19EE0DA-26EF-4455-956E-2E1737B15D13}" destId="{02422F40-EDFF-442C-B756-C1007C017A0D}" srcOrd="0" destOrd="0" presId="urn:microsoft.com/office/officeart/2005/8/layout/radial3"/>
    <dgm:cxn modelId="{9352892C-DE43-43A4-ADD1-821307DC8E05}" srcId="{1C6D872E-8EEA-472E-AD8B-C379A88CC4CC}" destId="{5821A0A6-7880-42FB-A164-690DAA9066A6}" srcOrd="4" destOrd="0" parTransId="{A9DB0690-C56A-4A1E-9449-1ECD9A16BB22}" sibTransId="{CC6A59F5-5EA3-4E7D-A6AC-3698FB68A1DE}"/>
    <dgm:cxn modelId="{B9A42195-923F-4284-B29A-07E4A0D5F5EA}" type="presOf" srcId="{5821A0A6-7880-42FB-A164-690DAA9066A6}" destId="{BC6F6449-9E1E-4CBA-ACD3-F5C29B2F4118}" srcOrd="0" destOrd="0" presId="urn:microsoft.com/office/officeart/2005/8/layout/radial3"/>
    <dgm:cxn modelId="{ECDDAE88-D5F5-43EA-AF4D-395DC6670152}" type="presOf" srcId="{979C3876-B007-421A-890E-87099466E5C8}" destId="{357B181D-77E7-412E-84EF-055282E80082}" srcOrd="0" destOrd="0" presId="urn:microsoft.com/office/officeart/2005/8/layout/radial3"/>
    <dgm:cxn modelId="{A7C2F056-52AA-4B12-A099-A3D853C9A024}" srcId="{1C6D872E-8EEA-472E-AD8B-C379A88CC4CC}" destId="{F19EE0DA-26EF-4455-956E-2E1737B15D13}" srcOrd="2" destOrd="0" parTransId="{03CA884E-CF7F-4173-A7DE-F4EB38E0AA18}" sibTransId="{E0F7FDA8-6A8B-43AA-8465-1C4C46A953C0}"/>
    <dgm:cxn modelId="{FDDD241D-9381-4A22-AC39-48B54F901C16}" type="presParOf" srcId="{357B181D-77E7-412E-84EF-055282E80082}" destId="{2AA099E1-2456-4AFE-9A67-AB0E22FA44C2}" srcOrd="0" destOrd="0" presId="urn:microsoft.com/office/officeart/2005/8/layout/radial3"/>
    <dgm:cxn modelId="{AEB813DC-C84E-4D1D-ADD0-65B0435358F9}" type="presParOf" srcId="{2AA099E1-2456-4AFE-9A67-AB0E22FA44C2}" destId="{584A318F-303C-467E-B0FC-7A4195E9CE4C}" srcOrd="0" destOrd="0" presId="urn:microsoft.com/office/officeart/2005/8/layout/radial3"/>
    <dgm:cxn modelId="{71592760-19FE-470D-9BA5-11966FFCF9C6}" type="presParOf" srcId="{2AA099E1-2456-4AFE-9A67-AB0E22FA44C2}" destId="{79DDC2BE-20EA-43EC-B207-6601E27BE24C}" srcOrd="1" destOrd="0" presId="urn:microsoft.com/office/officeart/2005/8/layout/radial3"/>
    <dgm:cxn modelId="{16B63297-DD23-4EC3-BA03-D890DF69E5BB}" type="presParOf" srcId="{2AA099E1-2456-4AFE-9A67-AB0E22FA44C2}" destId="{CAB3FC39-C436-43C9-87CD-C5DB9514C423}" srcOrd="2" destOrd="0" presId="urn:microsoft.com/office/officeart/2005/8/layout/radial3"/>
    <dgm:cxn modelId="{5C61586E-6A91-411A-9924-3B3B204A13EF}" type="presParOf" srcId="{2AA099E1-2456-4AFE-9A67-AB0E22FA44C2}" destId="{02422F40-EDFF-442C-B756-C1007C017A0D}" srcOrd="3" destOrd="0" presId="urn:microsoft.com/office/officeart/2005/8/layout/radial3"/>
    <dgm:cxn modelId="{8A8864DC-2400-4C0F-A354-8DFC9B5153DC}" type="presParOf" srcId="{2AA099E1-2456-4AFE-9A67-AB0E22FA44C2}" destId="{EE45224A-8EF3-4F5A-A43D-CB6E941C3816}" srcOrd="4" destOrd="0" presId="urn:microsoft.com/office/officeart/2005/8/layout/radial3"/>
    <dgm:cxn modelId="{E139742D-F8E2-41F4-A04C-330E9DC7B592}" type="presParOf" srcId="{2AA099E1-2456-4AFE-9A67-AB0E22FA44C2}" destId="{BC6F6449-9E1E-4CBA-ACD3-F5C29B2F4118}" srcOrd="5" destOrd="0" presId="urn:microsoft.com/office/officeart/2005/8/layout/radial3"/>
    <dgm:cxn modelId="{ED8AD32D-2C37-4B13-80DA-24343CEADCF5}" type="presParOf" srcId="{2AA099E1-2456-4AFE-9A67-AB0E22FA44C2}" destId="{FDB8B68D-0AB5-4356-AA51-D4AA71148A7D}" srcOrd="6" destOrd="0" presId="urn:microsoft.com/office/officeart/2005/8/layout/radial3"/>
    <dgm:cxn modelId="{30618D01-2CD7-4D6C-ADD4-C73F56901D18}" type="presParOf" srcId="{2AA099E1-2456-4AFE-9A67-AB0E22FA44C2}" destId="{E3163CBD-003A-40DC-AC0E-F49149FF6F0B}" srcOrd="7" destOrd="0" presId="urn:microsoft.com/office/officeart/2005/8/layout/radial3"/>
    <dgm:cxn modelId="{C30917DB-1296-48CE-9189-4D6F9F25284D}" type="presParOf" srcId="{2AA099E1-2456-4AFE-9A67-AB0E22FA44C2}" destId="{C2B3E7D8-8809-4197-9514-A6FDE9D37AD6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FF9A8-81C5-44D4-9326-6DB6566A1E6C}">
      <dsp:nvSpPr>
        <dsp:cNvPr id="0" name=""/>
        <dsp:cNvSpPr/>
      </dsp:nvSpPr>
      <dsp:spPr>
        <a:xfrm>
          <a:off x="4160490" y="1618385"/>
          <a:ext cx="3871019" cy="3871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Benefits of HBOCs</a:t>
          </a:r>
          <a:endParaRPr lang="en-US" sz="5400" kern="1200" dirty="0"/>
        </a:p>
      </dsp:txBody>
      <dsp:txXfrm>
        <a:off x="4727388" y="2185283"/>
        <a:ext cx="2737223" cy="2737223"/>
      </dsp:txXfrm>
    </dsp:sp>
    <dsp:sp modelId="{45617AC3-A8F8-4762-A77F-EB3B3ECF0FDE}">
      <dsp:nvSpPr>
        <dsp:cNvPr id="0" name=""/>
        <dsp:cNvSpPr/>
      </dsp:nvSpPr>
      <dsp:spPr>
        <a:xfrm>
          <a:off x="5128245" y="63794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No prior planning</a:t>
          </a:r>
          <a:endParaRPr lang="en-US" sz="1700" b="1" kern="1200" dirty="0"/>
        </a:p>
      </dsp:txBody>
      <dsp:txXfrm>
        <a:off x="5411694" y="347243"/>
        <a:ext cx="1368611" cy="1368611"/>
      </dsp:txXfrm>
    </dsp:sp>
    <dsp:sp modelId="{271EAD86-146B-4CAF-8864-6F9E23D01595}">
      <dsp:nvSpPr>
        <dsp:cNvPr id="0" name=""/>
        <dsp:cNvSpPr/>
      </dsp:nvSpPr>
      <dsp:spPr>
        <a:xfrm>
          <a:off x="7100294" y="1013483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Faster &amp; better O</a:t>
          </a:r>
          <a:r>
            <a:rPr lang="en-US" sz="1700" b="1" kern="1200" baseline="-25000" dirty="0" smtClean="0"/>
            <a:t>2</a:t>
          </a:r>
          <a:r>
            <a:rPr lang="en-US" sz="1700" b="1" kern="1200" dirty="0" smtClean="0"/>
            <a:t> distribution</a:t>
          </a:r>
          <a:endParaRPr lang="en-US" sz="1700" b="1" kern="1200" dirty="0"/>
        </a:p>
      </dsp:txBody>
      <dsp:txXfrm>
        <a:off x="7383743" y="1296932"/>
        <a:ext cx="1368611" cy="1368611"/>
      </dsp:txXfrm>
    </dsp:sp>
    <dsp:sp modelId="{0B87D79A-E4B5-45D8-9628-3C531653F181}">
      <dsp:nvSpPr>
        <dsp:cNvPr id="0" name=""/>
        <dsp:cNvSpPr/>
      </dsp:nvSpPr>
      <dsp:spPr>
        <a:xfrm>
          <a:off x="7587351" y="3147415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Long shelf life</a:t>
          </a:r>
          <a:endParaRPr lang="en-US" sz="1700" b="1" kern="1200" dirty="0"/>
        </a:p>
      </dsp:txBody>
      <dsp:txXfrm>
        <a:off x="7870800" y="3430864"/>
        <a:ext cx="1368611" cy="1368611"/>
      </dsp:txXfrm>
    </dsp:sp>
    <dsp:sp modelId="{A1DCA0FB-F502-485B-B937-9BBABB251497}">
      <dsp:nvSpPr>
        <dsp:cNvPr id="0" name=""/>
        <dsp:cNvSpPr/>
      </dsp:nvSpPr>
      <dsp:spPr>
        <a:xfrm>
          <a:off x="6222650" y="4858696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No refrigeration</a:t>
          </a:r>
          <a:endParaRPr lang="en-US" sz="1700" b="1" kern="1200" dirty="0"/>
        </a:p>
      </dsp:txBody>
      <dsp:txXfrm>
        <a:off x="6506099" y="5142145"/>
        <a:ext cx="1368611" cy="1368611"/>
      </dsp:txXfrm>
    </dsp:sp>
    <dsp:sp modelId="{AD5A5535-89A9-4909-B48C-62825FEE7494}">
      <dsp:nvSpPr>
        <dsp:cNvPr id="0" name=""/>
        <dsp:cNvSpPr/>
      </dsp:nvSpPr>
      <dsp:spPr>
        <a:xfrm>
          <a:off x="4033840" y="4858696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Universally compatible</a:t>
          </a:r>
          <a:endParaRPr lang="en-US" sz="1700" b="1" kern="1200" dirty="0"/>
        </a:p>
      </dsp:txBody>
      <dsp:txXfrm>
        <a:off x="4317289" y="5142145"/>
        <a:ext cx="1368611" cy="1368611"/>
      </dsp:txXfrm>
    </dsp:sp>
    <dsp:sp modelId="{74D78BBE-B0CD-4309-AED0-B75ED456376F}">
      <dsp:nvSpPr>
        <dsp:cNvPr id="0" name=""/>
        <dsp:cNvSpPr/>
      </dsp:nvSpPr>
      <dsp:spPr>
        <a:xfrm>
          <a:off x="2669139" y="3147415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Immediately offloads oxygen</a:t>
          </a:r>
          <a:endParaRPr lang="en-US" sz="1700" b="1" kern="1200" dirty="0"/>
        </a:p>
      </dsp:txBody>
      <dsp:txXfrm>
        <a:off x="2952588" y="3430864"/>
        <a:ext cx="1368611" cy="1368611"/>
      </dsp:txXfrm>
    </dsp:sp>
    <dsp:sp modelId="{B9DE3003-B8D3-4DEB-97CD-1DEF5C915ADC}">
      <dsp:nvSpPr>
        <dsp:cNvPr id="0" name=""/>
        <dsp:cNvSpPr/>
      </dsp:nvSpPr>
      <dsp:spPr>
        <a:xfrm>
          <a:off x="3156195" y="1013483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Ready to use</a:t>
          </a:r>
          <a:endParaRPr lang="en-US" sz="1700" b="1" kern="1200" dirty="0"/>
        </a:p>
      </dsp:txBody>
      <dsp:txXfrm>
        <a:off x="3439644" y="1296932"/>
        <a:ext cx="1368611" cy="1368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318F-303C-467E-B0FC-7A4195E9CE4C}">
      <dsp:nvSpPr>
        <dsp:cNvPr id="0" name=""/>
        <dsp:cNvSpPr/>
      </dsp:nvSpPr>
      <dsp:spPr>
        <a:xfrm>
          <a:off x="3710887" y="1451832"/>
          <a:ext cx="3734882" cy="3734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Side effects of HBOCs</a:t>
          </a:r>
          <a:endParaRPr lang="en-US" sz="3600" b="0" kern="1200" dirty="0"/>
        </a:p>
      </dsp:txBody>
      <dsp:txXfrm>
        <a:off x="4257848" y="1998793"/>
        <a:ext cx="2640960" cy="2640960"/>
      </dsp:txXfrm>
    </dsp:sp>
    <dsp:sp modelId="{79DDC2BE-20EA-43EC-B207-6601E27BE24C}">
      <dsp:nvSpPr>
        <dsp:cNvPr id="0" name=""/>
        <dsp:cNvSpPr/>
      </dsp:nvSpPr>
      <dsp:spPr>
        <a:xfrm>
          <a:off x="4293364" y="0"/>
          <a:ext cx="2319137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Vasoactivity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hypertension</a:t>
          </a:r>
          <a:endParaRPr lang="en-US" sz="1800" b="1" kern="1200" dirty="0"/>
        </a:p>
      </dsp:txBody>
      <dsp:txXfrm>
        <a:off x="4632994" y="273480"/>
        <a:ext cx="1639877" cy="1320481"/>
      </dsp:txXfrm>
    </dsp:sp>
    <dsp:sp modelId="{CAB3FC39-C436-43C9-87CD-C5DB9514C423}">
      <dsp:nvSpPr>
        <dsp:cNvPr id="0" name=""/>
        <dsp:cNvSpPr/>
      </dsp:nvSpPr>
      <dsp:spPr>
        <a:xfrm>
          <a:off x="6508982" y="737415"/>
          <a:ext cx="2803738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Gastrointestinal  side effects</a:t>
          </a:r>
          <a:endParaRPr lang="en-US" sz="1800" b="1" kern="1200" dirty="0"/>
        </a:p>
      </dsp:txBody>
      <dsp:txXfrm>
        <a:off x="6919580" y="1010895"/>
        <a:ext cx="1982542" cy="1320481"/>
      </dsp:txXfrm>
    </dsp:sp>
    <dsp:sp modelId="{02422F40-EDFF-442C-B756-C1007C017A0D}">
      <dsp:nvSpPr>
        <dsp:cNvPr id="0" name=""/>
        <dsp:cNvSpPr/>
      </dsp:nvSpPr>
      <dsp:spPr>
        <a:xfrm>
          <a:off x="7534919" y="2490982"/>
          <a:ext cx="1976910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Pancreatic  and liver enzyme elevation</a:t>
          </a:r>
          <a:endParaRPr lang="en-US" sz="1800" b="1" kern="1200" dirty="0"/>
        </a:p>
      </dsp:txBody>
      <dsp:txXfrm>
        <a:off x="7824431" y="2764462"/>
        <a:ext cx="1397886" cy="1320481"/>
      </dsp:txXfrm>
    </dsp:sp>
    <dsp:sp modelId="{EE45224A-8EF3-4F5A-A43D-CB6E941C3816}">
      <dsp:nvSpPr>
        <dsp:cNvPr id="0" name=""/>
        <dsp:cNvSpPr/>
      </dsp:nvSpPr>
      <dsp:spPr>
        <a:xfrm>
          <a:off x="6348471" y="4179356"/>
          <a:ext cx="2966934" cy="17042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Antigenicity</a:t>
          </a:r>
          <a:endParaRPr lang="en-US" sz="1800" b="1" kern="1200" dirty="0"/>
        </a:p>
      </dsp:txBody>
      <dsp:txXfrm>
        <a:off x="6782968" y="4428940"/>
        <a:ext cx="2097940" cy="1205096"/>
      </dsp:txXfrm>
    </dsp:sp>
    <dsp:sp modelId="{BC6F6449-9E1E-4CBA-ACD3-F5C29B2F4118}">
      <dsp:nvSpPr>
        <dsp:cNvPr id="0" name=""/>
        <dsp:cNvSpPr/>
      </dsp:nvSpPr>
      <dsp:spPr>
        <a:xfrm>
          <a:off x="4563078" y="4865867"/>
          <a:ext cx="2164345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Cardiac  involvement</a:t>
          </a:r>
          <a:endParaRPr lang="en-US" sz="1800" b="1" kern="1200" dirty="0"/>
        </a:p>
      </dsp:txBody>
      <dsp:txXfrm>
        <a:off x="4880039" y="5139347"/>
        <a:ext cx="1530423" cy="1320481"/>
      </dsp:txXfrm>
    </dsp:sp>
    <dsp:sp modelId="{FDB8B68D-0AB5-4356-AA51-D4AA71148A7D}">
      <dsp:nvSpPr>
        <dsp:cNvPr id="0" name=""/>
        <dsp:cNvSpPr/>
      </dsp:nvSpPr>
      <dsp:spPr>
        <a:xfrm>
          <a:off x="1805982" y="4175860"/>
          <a:ext cx="3043761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Platelet aggregation</a:t>
          </a:r>
          <a:endParaRPr lang="en-US" sz="1800" b="1" kern="1200" dirty="0"/>
        </a:p>
      </dsp:txBody>
      <dsp:txXfrm>
        <a:off x="2251730" y="4449340"/>
        <a:ext cx="2152265" cy="1320481"/>
      </dsp:txXfrm>
    </dsp:sp>
    <dsp:sp modelId="{E3163CBD-003A-40DC-AC0E-F49149FF6F0B}">
      <dsp:nvSpPr>
        <dsp:cNvPr id="0" name=""/>
        <dsp:cNvSpPr/>
      </dsp:nvSpPr>
      <dsp:spPr>
        <a:xfrm>
          <a:off x="1332439" y="2387437"/>
          <a:ext cx="2282181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Neurotoxicity</a:t>
          </a:r>
          <a:endParaRPr lang="en-US" sz="1800" b="1" kern="1200" dirty="0"/>
        </a:p>
      </dsp:txBody>
      <dsp:txXfrm>
        <a:off x="1666657" y="2660917"/>
        <a:ext cx="1613745" cy="1320481"/>
      </dsp:txXfrm>
    </dsp:sp>
    <dsp:sp modelId="{C2B3E7D8-8809-4197-9514-A6FDE9D37AD6}">
      <dsp:nvSpPr>
        <dsp:cNvPr id="0" name=""/>
        <dsp:cNvSpPr/>
      </dsp:nvSpPr>
      <dsp:spPr>
        <a:xfrm>
          <a:off x="1848131" y="537686"/>
          <a:ext cx="2646014" cy="18674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Renal  effects</a:t>
          </a:r>
          <a:endParaRPr lang="en-US" sz="1800" b="1" kern="1200" dirty="0"/>
        </a:p>
      </dsp:txBody>
      <dsp:txXfrm>
        <a:off x="2235631" y="811166"/>
        <a:ext cx="1871014" cy="132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8F985F-D20D-40F2-976C-0C8C7BEF9503}" type="datetimeFigureOut">
              <a:rPr lang="fa-IR" smtClean="0"/>
              <a:t>09/12/1438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CED40A-44C2-42FD-9ACA-4CBAD73A6FF6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646" y="414625"/>
            <a:ext cx="9863047" cy="2677648"/>
          </a:xfrm>
        </p:spPr>
        <p:txBody>
          <a:bodyPr/>
          <a:lstStyle/>
          <a:p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IN THE NAME OF GOD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29" y="4441371"/>
            <a:ext cx="939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dirty="0">
                <a:solidFill>
                  <a:schemeClr val="bg2"/>
                </a:solidFill>
                <a:latin typeface="Chiller" panose="04020404031007020602" pitchFamily="82" charset="0"/>
              </a:rPr>
              <a:t>Kerman University of Medical Sciences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1292" y="5434148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2"/>
                </a:solidFill>
                <a:latin typeface="Chiller" panose="04020404031007020602" pitchFamily="82" charset="0"/>
              </a:rPr>
              <a:t>Mahla</a:t>
            </a:r>
            <a:r>
              <a:rPr lang="en-US" sz="4800" dirty="0" smtClean="0">
                <a:solidFill>
                  <a:schemeClr val="bg2"/>
                </a:solidFill>
                <a:latin typeface="Chiller" panose="04020404031007020602" pitchFamily="82" charset="0"/>
              </a:rPr>
              <a:t> </a:t>
            </a:r>
            <a:r>
              <a:rPr lang="en-US" sz="4800" dirty="0" err="1" smtClean="0">
                <a:solidFill>
                  <a:schemeClr val="bg2"/>
                </a:solidFill>
                <a:latin typeface="Chiller" panose="04020404031007020602" pitchFamily="82" charset="0"/>
              </a:rPr>
              <a:t>satarzadeh</a:t>
            </a:r>
            <a:endParaRPr lang="en-US" sz="4800" dirty="0">
              <a:solidFill>
                <a:schemeClr val="bg2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72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Types of blood substitute: </a:t>
            </a:r>
            <a:endParaRPr lang="en-US" sz="4800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10829109" cy="4572000"/>
          </a:xfrm>
        </p:spPr>
        <p:txBody>
          <a:bodyPr/>
          <a:lstStyle/>
          <a:p>
            <a:pPr marL="0" indent="0">
              <a:buNone/>
            </a:pPr>
            <a:r>
              <a:rPr lang="en-IN" sz="28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1. Plasma expander:</a:t>
            </a:r>
          </a:p>
          <a:p>
            <a:endParaRPr lang="en-IN" sz="28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IN" sz="2800" b="1" dirty="0" smtClean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IN" b="1" dirty="0" smtClean="0"/>
          </a:p>
          <a:p>
            <a:pPr marL="0" indent="0">
              <a:buNone/>
            </a:pPr>
            <a:endParaRPr lang="en-IN" b="1" dirty="0"/>
          </a:p>
          <a:p>
            <a:endParaRPr lang="en-IN" b="1" dirty="0" smtClean="0"/>
          </a:p>
          <a:p>
            <a:pPr marL="0" indent="0">
              <a:buNone/>
            </a:pPr>
            <a:r>
              <a:rPr lang="en-IN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2. </a:t>
            </a:r>
            <a:r>
              <a:rPr lang="en-US" sz="32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oxygen </a:t>
            </a: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carriers</a:t>
            </a:r>
            <a:endParaRPr lang="en-IN" sz="32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865418" y="2470666"/>
            <a:ext cx="346363" cy="173181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4182" y="2286000"/>
            <a:ext cx="187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Colloid</a:t>
            </a:r>
            <a:endParaRPr lang="en-US" sz="2800" dirty="0">
              <a:solidFill>
                <a:schemeClr val="accent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182" y="3962400"/>
            <a:ext cx="22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Crystalloids</a:t>
            </a:r>
            <a:endParaRPr lang="en-US" sz="2800" b="1" dirty="0">
              <a:solidFill>
                <a:schemeClr val="accent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2726954" y="4720725"/>
            <a:ext cx="401782" cy="174567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8771" y="4546241"/>
            <a:ext cx="569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Perfluorochemical</a:t>
            </a:r>
            <a:r>
              <a:rPr lang="en-US" sz="2800" b="1" dirty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-based RBC substitutes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9553" y="6204788"/>
            <a:ext cx="37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Hb</a:t>
            </a:r>
            <a:r>
              <a:rPr lang="en-US" sz="2800" b="1" dirty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-based RBC substitutes</a:t>
            </a:r>
            <a:endParaRPr lang="en-US" sz="2800" dirty="0">
              <a:solidFill>
                <a:schemeClr val="accent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9525" y="2286000"/>
            <a:ext cx="14975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Gelatin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07166" y="2286357"/>
            <a:ext cx="23663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risk of anaphylaxis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7525260" y="2532578"/>
            <a:ext cx="68190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5734594" y="2470666"/>
            <a:ext cx="174931" cy="128554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59556" y="2709319"/>
            <a:ext cx="1585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Dextran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4433" y="2715579"/>
            <a:ext cx="2914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decrease blood viscosity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8" idx="1"/>
          </p:cNvCxnSpPr>
          <p:nvPr/>
        </p:nvCxnSpPr>
        <p:spPr>
          <a:xfrm>
            <a:off x="7545246" y="2955541"/>
            <a:ext cx="1329187" cy="6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40356" y="3069823"/>
            <a:ext cx="39068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6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Hydroxyethyl Starch (HES</a:t>
            </a:r>
            <a:r>
              <a:rPr lang="en-IN" sz="2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) </a:t>
            </a:r>
            <a:endParaRPr lang="en-IN" sz="26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6982" y="3418929"/>
            <a:ext cx="55547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Albumins and Purified Protein Derivatives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32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rrying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8275" y="4088674"/>
            <a:ext cx="9718766" cy="24166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Carriers…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392" y="1259174"/>
            <a:ext cx="1004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O2</a:t>
            </a:r>
            <a:endParaRPr lang="fa-I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1509" y="959370"/>
            <a:ext cx="959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O2</a:t>
            </a:r>
            <a:endParaRPr lang="fa-I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94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22514"/>
            <a:ext cx="8825659" cy="115811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RBC substitutes or synthetic oxygen transporters studied so far are of mainly two types: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1" y="2459809"/>
            <a:ext cx="8825659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Perfluorochemical</a:t>
            </a:r>
            <a:r>
              <a:rPr lang="en-US" sz="28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-based RBC substitutes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Hb</a:t>
            </a:r>
            <a:r>
              <a:rPr lang="en-US" sz="28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-based RBC </a:t>
            </a:r>
            <a:r>
              <a:rPr lang="en-US" sz="28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substitutes</a:t>
            </a:r>
            <a:endParaRPr lang="en-US" sz="2800" dirty="0" smtClean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Hb</a:t>
            </a:r>
            <a:r>
              <a:rPr lang="en-US" sz="28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-based oxygen carriers (HBOCs)</a:t>
            </a:r>
            <a:endParaRPr lang="en-US" sz="2800" b="1" dirty="0" smtClean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56" y="2459809"/>
            <a:ext cx="347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Perfluorocarbons (PFCs</a:t>
            </a:r>
            <a:r>
              <a:rPr lang="en-US" sz="2800" dirty="0" smtClean="0">
                <a:solidFill>
                  <a:srgbClr val="C00000"/>
                </a:solidFill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7" name="Picture 2" descr="C:\Documents and Settings\sai\Desktop\artificial-blood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880" y="3455634"/>
            <a:ext cx="7293428" cy="296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25897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91" y="822959"/>
            <a:ext cx="8825659" cy="1158119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  <a:latin typeface="Segoe Print" panose="02000600000000000000" pitchFamily="2" charset="0"/>
              </a:rPr>
              <a:t>Perfluorocarbons</a:t>
            </a:r>
            <a:r>
              <a:rPr lang="en-IN" dirty="0">
                <a:solidFill>
                  <a:schemeClr val="bg1"/>
                </a:solidFill>
              </a:rPr>
              <a:t/>
            </a:r>
            <a:br>
              <a:rPr lang="en-IN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capacity of PFCs in carrying oxygen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was demonstrated 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the first time by </a:t>
            </a:r>
            <a:r>
              <a:rPr lang="en-US" sz="28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Clark in </a:t>
            </a:r>
            <a:r>
              <a:rPr lang="en-US" sz="28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1966.</a:t>
            </a:r>
            <a:endParaRPr lang="en-US" sz="28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399" y="2417041"/>
            <a:ext cx="2142149" cy="185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929" y="3573194"/>
            <a:ext cx="6663044" cy="32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88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12618"/>
            <a:ext cx="9540755" cy="1523999"/>
          </a:xfrm>
        </p:spPr>
        <p:txBody>
          <a:bodyPr/>
          <a:lstStyle/>
          <a:p>
            <a:r>
              <a:rPr lang="en-IN" sz="4800" b="1" dirty="0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Advantages of PFC emulsions</a:t>
            </a:r>
            <a:endParaRPr lang="en-US" sz="4800" dirty="0">
              <a:solidFill>
                <a:srgbClr val="FFFF00"/>
              </a:solidFill>
              <a:latin typeface="Segoe Print" panose="02000600000000000000" pitchFamily="2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" y="2354119"/>
            <a:ext cx="11535809" cy="4254500"/>
          </a:xfrm>
        </p:spPr>
        <p:txBody>
          <a:bodyPr>
            <a:noAutofit/>
          </a:bodyPr>
          <a:lstStyle/>
          <a:p>
            <a:pPr marL="536575" indent="-5365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Cheap and easy to manufacture in large quantities</a:t>
            </a:r>
          </a:p>
          <a:p>
            <a:pPr marL="536575" indent="-5365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Can be stored at room temperature for more than 1 year</a:t>
            </a:r>
          </a:p>
          <a:p>
            <a:pPr marL="536575" indent="-5365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Can be mixed safely with any blood group without the need to check first</a:t>
            </a:r>
          </a:p>
          <a:p>
            <a:pPr marL="536575" indent="-536575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molecules are smaller than red blood cells, allowing them to bypass arterial blockages and penetrate small capillaries with ease, delivering oxygen to areas which need it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most</a:t>
            </a:r>
            <a:endParaRPr lang="en-US" sz="24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4233" y="1051588"/>
            <a:ext cx="2858151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12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4779818" y="2064328"/>
            <a:ext cx="2743199" cy="2507672"/>
          </a:xfrm>
          <a:prstGeom prst="star3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kumimoji="1" lang="en-US" altLang="ko-KR" sz="2400" b="1" dirty="0">
                <a:solidFill>
                  <a:srgbClr val="FF0000"/>
                </a:solidFill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Adverse </a:t>
            </a:r>
          </a:p>
          <a:p>
            <a:pPr algn="ctr" latinLnBrk="1"/>
            <a:r>
              <a:rPr kumimoji="1" lang="en-US" altLang="ko-KR" sz="2400" b="1" dirty="0">
                <a:solidFill>
                  <a:srgbClr val="FF0000"/>
                </a:solidFill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Effects</a:t>
            </a:r>
          </a:p>
          <a:p>
            <a:pPr algn="ctr" latinLnBrk="1"/>
            <a:r>
              <a:rPr kumimoji="1" lang="en-US" altLang="ko-KR" sz="2400" b="1" dirty="0">
                <a:solidFill>
                  <a:srgbClr val="FF0000"/>
                </a:solidFill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PFC</a:t>
            </a:r>
          </a:p>
        </p:txBody>
      </p:sp>
      <p:sp>
        <p:nvSpPr>
          <p:cNvPr id="7" name="Teardrop 6"/>
          <p:cNvSpPr/>
          <p:nvPr/>
        </p:nvSpPr>
        <p:spPr>
          <a:xfrm>
            <a:off x="6151417" y="540327"/>
            <a:ext cx="2355273" cy="1731818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kumimoji="1" lang="en-US" altLang="ko-KR" sz="32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Allergy</a:t>
            </a:r>
          </a:p>
        </p:txBody>
      </p:sp>
      <p:sp>
        <p:nvSpPr>
          <p:cNvPr id="8" name="Teardrop 7"/>
          <p:cNvSpPr/>
          <p:nvPr/>
        </p:nvSpPr>
        <p:spPr>
          <a:xfrm>
            <a:off x="7523016" y="2272145"/>
            <a:ext cx="2549237" cy="1704109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kumimoji="1" lang="en-US" altLang="ko-KR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Retained in RE </a:t>
            </a:r>
          </a:p>
          <a:p>
            <a:pPr algn="ctr" latinLnBrk="1"/>
            <a:r>
              <a:rPr kumimoji="1" lang="en-US" altLang="ko-KR" sz="2800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system</a:t>
            </a:r>
          </a:p>
        </p:txBody>
      </p:sp>
      <p:sp>
        <p:nvSpPr>
          <p:cNvPr id="10" name="Teardrop 9"/>
          <p:cNvSpPr/>
          <p:nvPr/>
        </p:nvSpPr>
        <p:spPr>
          <a:xfrm>
            <a:off x="2992582" y="734290"/>
            <a:ext cx="2521527" cy="1925783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Repeated doses </a:t>
            </a:r>
          </a:p>
          <a:p>
            <a:pPr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may cause hepatic </a:t>
            </a:r>
          </a:p>
          <a:p>
            <a:pPr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engorgement </a:t>
            </a:r>
          </a:p>
        </p:txBody>
      </p:sp>
      <p:sp>
        <p:nvSpPr>
          <p:cNvPr id="11" name="Teardrop 10"/>
          <p:cNvSpPr/>
          <p:nvPr/>
        </p:nvSpPr>
        <p:spPr>
          <a:xfrm>
            <a:off x="2341417" y="3124199"/>
            <a:ext cx="2438399" cy="2057398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kumimoji="1" lang="en-US" altLang="ko-KR" dirty="0">
                <a:solidFill>
                  <a:schemeClr val="bg1"/>
                </a:solidFill>
                <a:latin typeface="Tahoma" pitchFamily="34" charset="0"/>
                <a:ea typeface="Gulim" pitchFamily="34" charset="-127"/>
              </a:rPr>
              <a:t> </a:t>
            </a:r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Decrease </a:t>
            </a:r>
          </a:p>
          <a:p>
            <a:pPr algn="ctr"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platelet count</a:t>
            </a:r>
          </a:p>
          <a:p>
            <a:pPr algn="ctr" latinLnBrk="1"/>
            <a:endParaRPr kumimoji="1" lang="en-US" altLang="ko-KR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Gulim" pitchFamily="34" charset="-127"/>
            </a:endParaRPr>
          </a:p>
          <a:p>
            <a:pPr algn="ctr"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Impaired neutrophil </a:t>
            </a:r>
          </a:p>
          <a:p>
            <a:pPr algn="ctr"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function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5541816" y="4502727"/>
            <a:ext cx="3171110" cy="1801091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Early: Headache</a:t>
            </a:r>
          </a:p>
          <a:p>
            <a:pPr latinLnBrk="1">
              <a:buFont typeface="Arial" charset="0"/>
              <a:buChar char="•"/>
            </a:pPr>
            <a:endParaRPr kumimoji="1" lang="en-US" altLang="ko-KR" b="1" dirty="0">
              <a:solidFill>
                <a:schemeClr val="accent1">
                  <a:lumMod val="75000"/>
                </a:schemeClr>
              </a:solidFill>
              <a:latin typeface="Segoe Print" panose="02000600000000000000" pitchFamily="2" charset="0"/>
              <a:ea typeface="Gulim" pitchFamily="34" charset="-127"/>
            </a:endParaRPr>
          </a:p>
          <a:p>
            <a:pPr latinLnBrk="1">
              <a:buFont typeface="Arial" charset="0"/>
              <a:buChar char="•"/>
            </a:pPr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Late: Flu like </a:t>
            </a:r>
          </a:p>
          <a:p>
            <a:pPr latinLnBrk="1"/>
            <a:r>
              <a:rPr kumimoji="1" lang="en-US" altLang="ko-KR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Gulim" pitchFamily="34" charset="-127"/>
              </a:rPr>
              <a:t>             symptoms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253" y="3976254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004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394654"/>
              </p:ext>
            </p:extLst>
          </p:nvPr>
        </p:nvGraphicFramePr>
        <p:xfrm>
          <a:off x="429491" y="484909"/>
          <a:ext cx="11263745" cy="591589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36890">
                  <a:extLst>
                    <a:ext uri="{9D8B030D-6E8A-4147-A177-3AD203B41FA5}">
                      <a16:colId xmlns:a16="http://schemas.microsoft.com/office/drawing/2014/main" xmlns="" val="679024426"/>
                    </a:ext>
                  </a:extLst>
                </a:gridCol>
                <a:gridCol w="2841317">
                  <a:extLst>
                    <a:ext uri="{9D8B030D-6E8A-4147-A177-3AD203B41FA5}">
                      <a16:colId xmlns:a16="http://schemas.microsoft.com/office/drawing/2014/main" xmlns="" val="1665659052"/>
                    </a:ext>
                  </a:extLst>
                </a:gridCol>
                <a:gridCol w="5885538">
                  <a:extLst>
                    <a:ext uri="{9D8B030D-6E8A-4147-A177-3AD203B41FA5}">
                      <a16:colId xmlns:a16="http://schemas.microsoft.com/office/drawing/2014/main" xmlns="" val="2984068652"/>
                    </a:ext>
                  </a:extLst>
                </a:gridCol>
              </a:tblGrid>
              <a:tr h="1849268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Oxygent</a:t>
                      </a:r>
                      <a:r>
                        <a:rPr lang="en-US" sz="2800" b="1" baseline="300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TM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Alliance pharmaceuticals</a:t>
                      </a:r>
                    </a:p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(USA)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Discontinued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880644"/>
                  </a:ext>
                </a:extLst>
              </a:tr>
              <a:tr h="1410459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Oxycyte</a:t>
                      </a:r>
                      <a:r>
                        <a:rPr lang="en-US" sz="2800" b="1" baseline="300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TM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Oxygen </a:t>
                      </a:r>
                      <a:r>
                        <a:rPr kumimoji="0" lang="en-US" sz="2800" kern="12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biotherapeutics</a:t>
                      </a:r>
                      <a:endParaRPr kumimoji="0" lang="en-US" sz="2800" kern="1200" dirty="0" smtClean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(USA)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Discontinued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3559525"/>
                  </a:ext>
                </a:extLst>
              </a:tr>
              <a:tr h="97165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PHER-O 2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TM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Sanguine Corp</a:t>
                      </a:r>
                    </a:p>
                    <a:p>
                      <a:pPr algn="just"/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(USA)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In research</a:t>
                      </a:r>
                    </a:p>
                    <a:p>
                      <a:pPr algn="just"/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451403"/>
                  </a:ext>
                </a:extLst>
              </a:tr>
              <a:tr h="1684515"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kern="12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Perftoran</a:t>
                      </a:r>
                      <a:r>
                        <a:rPr lang="en-US" sz="2800" b="1" baseline="30000" dirty="0" err="1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TM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IN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PERFTORAN</a:t>
                      </a:r>
                    </a:p>
                    <a:p>
                      <a:pPr algn="just"/>
                      <a:r>
                        <a:rPr kumimoji="0" lang="en-IN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</a:t>
                      </a:r>
                      <a:r>
                        <a:rPr kumimoji="0" lang="en-US" sz="2800" kern="12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Russia)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Approved in Russian clinical application. </a:t>
                      </a:r>
                      <a:endParaRPr lang="en-US" sz="2800" dirty="0">
                        <a:solidFill>
                          <a:schemeClr val="bg1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149869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978727" y="484909"/>
            <a:ext cx="0" cy="181494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18909" y="484909"/>
            <a:ext cx="0" cy="181494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77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076950" cy="4562475"/>
          </a:xfrm>
          <a:prstGeom prst="rect">
            <a:avLst/>
          </a:prstGeom>
        </p:spPr>
      </p:pic>
      <p:pic>
        <p:nvPicPr>
          <p:cNvPr id="3" name="Picture 2" descr="http://cdn.c.photoshelter.com/img-get/I0000LkR8zTSpYEg/s/1000/650/FLUOSOL-12-LAF50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0358" y="423861"/>
            <a:ext cx="3337556" cy="3714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0095689" y="1948660"/>
            <a:ext cx="21226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Fluosol</a:t>
            </a:r>
            <a:r>
              <a:rPr lang="en-US" sz="2400" b="1" dirty="0" smtClean="0">
                <a:solidFill>
                  <a:schemeClr val="tx1"/>
                </a:solidFill>
              </a:rPr>
              <a:t>-DA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u="sng" kern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nogivteple.ru/images/articles/medicine/preparaty/perfto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358" y="4359351"/>
            <a:ext cx="3181838" cy="23574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5172266" y="5338023"/>
            <a:ext cx="155363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Perftoran</a:t>
            </a:r>
            <a:r>
              <a:rPr lang="en-US" sz="2000" b="1" baseline="30000" dirty="0" err="1" smtClean="0">
                <a:solidFill>
                  <a:schemeClr val="tx1"/>
                </a:solidFill>
              </a:rPr>
              <a:t>TM</a:t>
            </a:r>
            <a:endParaRPr lang="en-US" sz="2000" b="1" kern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The </a:t>
            </a:r>
            <a:r>
              <a:rPr lang="en-US" sz="3200" dirty="0" err="1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Hb</a:t>
            </a:r>
            <a:r>
              <a:rPr lang="en-US" sz="3200" dirty="0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-based </a:t>
            </a:r>
            <a:r>
              <a:rPr lang="en-US" sz="3200" dirty="0" smtClean="0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oxygen carriers </a:t>
            </a:r>
            <a:r>
              <a:rPr lang="en-US" sz="3200" dirty="0">
                <a:solidFill>
                  <a:srgbClr val="FFFF00"/>
                </a:solidFill>
                <a:latin typeface="Segoe Print" panose="02000600000000000000" pitchFamily="2" charset="0"/>
                <a:cs typeface="Aparajita" panose="020B0604020202020204" pitchFamily="34" charset="0"/>
              </a:rPr>
              <a:t>(HBOCs)</a:t>
            </a:r>
          </a:p>
        </p:txBody>
      </p:sp>
      <p:pic>
        <p:nvPicPr>
          <p:cNvPr id="4" name="Picture 2" descr="C:\Users\MD\Desktop\AP_hemoglobin_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2378" y="1191780"/>
            <a:ext cx="2769622" cy="217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2" descr="C:\Users\MD\Desktop\0143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6581" y="2687782"/>
            <a:ext cx="8174182" cy="37211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2942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067007" y="973635"/>
            <a:ext cx="5124993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en-US" sz="4400" b="1" dirty="0">
                <a:solidFill>
                  <a:schemeClr val="accent2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Sources of Haemoglobin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6" t="26865" r="13226" b="26865"/>
          <a:stretch>
            <a:fillRect/>
          </a:stretch>
        </p:blipFill>
        <p:spPr bwMode="auto">
          <a:xfrm>
            <a:off x="7605135" y="2057440"/>
            <a:ext cx="2974975" cy="1973262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86" y="1513144"/>
            <a:ext cx="1876425" cy="2562225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0" t="14868" r="11340" b="14868"/>
          <a:stretch>
            <a:fillRect/>
          </a:stretch>
        </p:blipFill>
        <p:spPr bwMode="auto">
          <a:xfrm>
            <a:off x="2651761" y="4555443"/>
            <a:ext cx="2946400" cy="2041525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954" y="2057440"/>
            <a:ext cx="13922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926282" y="2734508"/>
            <a:ext cx="14398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451100" y="2699078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987636" y="3363137"/>
            <a:ext cx="29153" cy="91791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4471" y="4213789"/>
            <a:ext cx="5003075" cy="2573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Highlevel production </a:t>
            </a:r>
            <a:r>
              <a:rPr lang="en-US" sz="2400" b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recombinant Hb using simple </a:t>
            </a:r>
            <a:r>
              <a:rPr lang="en-US" sz="2400" b="1" i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Escherichia coli </a:t>
            </a:r>
            <a:r>
              <a:rPr lang="en-US" sz="2400" b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expression system has been reported</a:t>
            </a:r>
          </a:p>
          <a:p>
            <a:r>
              <a:rPr lang="en-US" sz="2400" b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Hoffman </a:t>
            </a:r>
            <a:r>
              <a:rPr lang="en-US" sz="2400" b="1" dirty="0" smtClean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et </a:t>
            </a:r>
            <a:r>
              <a:rPr lang="en-US" sz="2400" b="1" dirty="0">
                <a:solidFill>
                  <a:srgbClr val="7030A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1990.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0620" y="0"/>
            <a:ext cx="2568620" cy="1927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167377" y="1321320"/>
            <a:ext cx="96687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86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79938"/>
            <a:ext cx="8825658" cy="188443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Segoe Print" panose="02000600000000000000" pitchFamily="2" charset="0"/>
              </a:rPr>
              <a:t>Artificial Blood is a bad news for </a:t>
            </a:r>
            <a:r>
              <a:rPr lang="en-US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vampires…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2537582"/>
            <a:ext cx="3914911" cy="389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784" y="2537582"/>
            <a:ext cx="2924120" cy="389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0613" y="496388"/>
            <a:ext cx="1718586" cy="186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738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8764"/>
            <a:ext cx="8825659" cy="1524000"/>
          </a:xfrm>
        </p:spPr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-based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oxygen carriers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(HBOCs) are divided into the following two groups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2564311"/>
            <a:ext cx="99806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Acellular </a:t>
            </a:r>
            <a:endParaRPr lang="en-US" sz="3200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1" y="2564311"/>
            <a:ext cx="7010399" cy="425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8822" y="4599104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parajita" panose="020B0604020202020204" pitchFamily="34" charset="0"/>
                <a:ea typeface="Tahoma" panose="020B0604030504040204" pitchFamily="34" charset="0"/>
                <a:cs typeface="Aparajita" panose="020B0604020202020204" pitchFamily="34" charset="0"/>
              </a:rPr>
              <a:t>cellular</a:t>
            </a:r>
            <a:endParaRPr lang="en-US" sz="32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22817" y="2749183"/>
            <a:ext cx="187528" cy="214230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962" y="3069771"/>
            <a:ext cx="3305112" cy="369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127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mop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82" y="809196"/>
            <a:ext cx="3606800" cy="5372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Content Placeholder 3" descr="blood-oxyglob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44" y="1066354"/>
            <a:ext cx="4090790" cy="48577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53785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57004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3964" y="3154982"/>
            <a:ext cx="2858151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94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7504466"/>
              </p:ext>
            </p:extLst>
          </p:nvPr>
        </p:nvGraphicFramePr>
        <p:xfrm>
          <a:off x="428625" y="124691"/>
          <a:ext cx="11042939" cy="673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673" y="45048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53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31" y="509451"/>
            <a:ext cx="6545082" cy="1698172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latin typeface="Segoe Print" panose="02000600000000000000" pitchFamily="2" charset="0"/>
                <a:ea typeface="Calibri" pitchFamily="34" charset="0"/>
                <a:cs typeface="Times New Roman" pitchFamily="18" charset="0"/>
              </a:rPr>
              <a:t>controversy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161" y="3321957"/>
            <a:ext cx="5089839" cy="341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769326"/>
            <a:ext cx="864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Blood substitutes may be misused as performance-enhancing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3460447"/>
            <a:ext cx="6635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 algn="just" defTabSz="91440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Doctors abandoned the use of </a:t>
            </a:r>
            <a:r>
              <a:rPr lang="en-US" sz="2800" dirty="0" err="1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HemAssistTM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in  the United States, after patients who received the HBOC died more often than those who received donated blood.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290" y="5307960"/>
            <a:ext cx="7507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Haemoglobin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-based blood substitutes may increase the odds of deaths and  heart attacks</a:t>
            </a:r>
          </a:p>
        </p:txBody>
      </p:sp>
    </p:spTree>
    <p:extLst>
      <p:ext uri="{BB962C8B-B14F-4D97-AF65-F5344CB8AC3E}">
        <p14:creationId xmlns:p14="http://schemas.microsoft.com/office/powerpoint/2010/main" xmlns="" val="2096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Other Promising </a:t>
            </a:r>
            <a:r>
              <a:rPr lang="en-US" sz="4000" b="1" dirty="0" smtClean="0">
                <a:solidFill>
                  <a:srgbClr val="FFFF00"/>
                </a:solidFill>
                <a:latin typeface="Segoe Print" panose="02000600000000000000" pitchFamily="2" charset="0"/>
                <a:cs typeface="Times New Roman" pitchFamily="18" charset="0"/>
              </a:rPr>
              <a:t>Technique:</a:t>
            </a:r>
            <a:endParaRPr lang="en-US" sz="40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2296" y="3199246"/>
            <a:ext cx="4555066" cy="3416300"/>
          </a:xfrm>
        </p:spPr>
      </p:pic>
      <p:sp>
        <p:nvSpPr>
          <p:cNvPr id="3" name="Rectangle 2"/>
          <p:cNvSpPr/>
          <p:nvPr/>
        </p:nvSpPr>
        <p:spPr>
          <a:xfrm>
            <a:off x="674519" y="2368249"/>
            <a:ext cx="7894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31" y="4924934"/>
            <a:ext cx="762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To date, the use of red blood cells (RBCs) produced from stem cells in vitro has not proved for routine transfusion</a:t>
            </a:r>
            <a:endParaRPr lang="en-US" sz="28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34477" y="2390191"/>
            <a:ext cx="7288774" cy="2155371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RBCs Differentiated From Stem Cells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1086" y="-95315"/>
            <a:ext cx="3400914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72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0873"/>
            <a:ext cx="8825659" cy="23976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latin typeface="Segoe Print" panose="02000600000000000000" pitchFamily="2" charset="0"/>
              </a:rPr>
              <a:t>Conclusion</a:t>
            </a:r>
            <a:r>
              <a:rPr lang="en-US" sz="4800" b="1" dirty="0">
                <a:solidFill>
                  <a:srgbClr val="FFFF00"/>
                </a:solidFill>
                <a:latin typeface="Segoe Print" panose="02000600000000000000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FFFF00"/>
                </a:solidFill>
                <a:latin typeface="Segoe Print" panose="02000600000000000000" pitchFamily="2" charset="0"/>
                <a:ea typeface="Calibri" pitchFamily="34" charset="0"/>
                <a:cs typeface="Times New Roman" pitchFamily="18" charset="0"/>
              </a:rPr>
            </a:br>
            <a:endParaRPr lang="en-US" sz="4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6" y="2194855"/>
            <a:ext cx="9243080" cy="34163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fact, production of a liquid that mimics all blood functions is still a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dream.</a:t>
            </a:r>
            <a:endParaRPr lang="en-US" sz="24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9927" y="4311650"/>
            <a:ext cx="3061856" cy="232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5056" y="3024059"/>
            <a:ext cx="9243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However, although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many important steps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have been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taken to date, no oxygen-carrying blood substitutes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are approved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use by the US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FDA.</a:t>
            </a:r>
            <a:endParaRPr lang="en-US" sz="2400" b="1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587" y="4211839"/>
            <a:ext cx="8433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Side effects and short half-life are the two main reasons that they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did not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met criteria for being approved.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0281" y="5155689"/>
            <a:ext cx="9510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Hence, by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considering the first steps that have been taken successfully toward this ideal product, it would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 expected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the near future to have a source of required RBCs with minimum complications </a:t>
            </a:r>
            <a:r>
              <a:rPr lang="en-US" sz="24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maximum </a:t>
            </a:r>
            <a:r>
              <a:rPr lang="en-US" sz="2400" b="1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similarity to replace RBCs derived from donated blood.</a:t>
            </a:r>
          </a:p>
        </p:txBody>
      </p:sp>
    </p:spTree>
    <p:extLst>
      <p:ext uri="{BB962C8B-B14F-4D97-AF65-F5344CB8AC3E}">
        <p14:creationId xmlns:p14="http://schemas.microsoft.com/office/powerpoint/2010/main" xmlns="" val="286757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2" y="468083"/>
            <a:ext cx="6818812" cy="5906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9558" y="731520"/>
            <a:ext cx="220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Thanks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42863" y="2226127"/>
            <a:ext cx="1515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9600" dirty="0">
                <a:solidFill>
                  <a:srgbClr val="FFFF00"/>
                </a:solidFill>
                <a:latin typeface="Chiller" panose="04020404031007020602" pitchFamily="82" charset="0"/>
              </a:rPr>
              <a:t>for</a:t>
            </a:r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074" y="363580"/>
            <a:ext cx="4441372" cy="6011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2237" y="1393239"/>
            <a:ext cx="5109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92D050"/>
                </a:solidFill>
                <a:latin typeface="Chiller" panose="04020404031007020602" pitchFamily="82" charset="0"/>
              </a:rPr>
              <a:t>Thank you</a:t>
            </a:r>
            <a:endParaRPr lang="en-US" sz="9600" b="1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83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61211" y="979715"/>
            <a:ext cx="4193177" cy="22076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Artificial</a:t>
            </a:r>
            <a:endParaRPr lang="en-US" sz="4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61211" y="2821576"/>
            <a:ext cx="3683725" cy="2364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Blood</a:t>
            </a:r>
            <a:r>
              <a:rPr lang="en-US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92240" y="2690948"/>
            <a:ext cx="5029200" cy="2037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Substitutes</a:t>
            </a:r>
            <a:endParaRPr lang="en-US" sz="48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503" y="4511486"/>
            <a:ext cx="3370217" cy="234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0907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Segoe Print" panose="02000600000000000000" pitchFamily="2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05" y="2394494"/>
            <a:ext cx="8825659" cy="4019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Being </a:t>
            </a:r>
            <a:r>
              <a:rPr lang="en-US" sz="32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alive is impossible without</a:t>
            </a:r>
            <a:r>
              <a:rPr lang="en-US" sz="320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blood</a:t>
            </a:r>
            <a:r>
              <a:rPr lang="en-US" sz="32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the complex liquid containing millions of chemicals and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8364" y="2978331"/>
            <a:ext cx="3564497" cy="3879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262" y="3874519"/>
            <a:ext cx="7728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When</a:t>
            </a: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William Harvey </a:t>
            </a:r>
            <a:r>
              <a:rPr lang="en-US" sz="32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for the first time described blood circulation, scientists started to think about </a:t>
            </a:r>
            <a:r>
              <a:rPr lang="en-US" sz="32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proper </a:t>
            </a:r>
            <a:r>
              <a:rPr lang="en-US" sz="32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replacement such as an artificial blood</a:t>
            </a:r>
            <a:r>
              <a:rPr lang="en-US" sz="32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62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079" y="3867672"/>
            <a:ext cx="28765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4767" y="938740"/>
            <a:ext cx="216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1616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984" y="938740"/>
            <a:ext cx="757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en-AU" sz="2800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William Harvey </a:t>
            </a:r>
            <a:r>
              <a:rPr lang="en-AU" sz="2800" dirty="0" smtClean="0">
                <a:solidFill>
                  <a:srgbClr val="FFFF00"/>
                </a:solidFill>
              </a:rPr>
              <a:t> </a:t>
            </a:r>
            <a:r>
              <a:rPr lang="en-AU" sz="2800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described the circulation of blood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12" y="2390503"/>
            <a:ext cx="926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AU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 1665  t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 first blood transfusion on dog by </a:t>
            </a:r>
            <a:r>
              <a:rPr lang="en-US" sz="2800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Richard Lower.</a:t>
            </a:r>
            <a:endParaRPr lang="en-AU" sz="2800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950" y="2913723"/>
            <a:ext cx="9274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In 1854  patients  were injected  with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milk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to  treat  Asiatic cholera.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4949" y="3426767"/>
            <a:ext cx="7589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In 1883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there was a creation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Ringer's solution.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4947" y="3939811"/>
            <a:ext cx="9548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In 1909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Karl Landsteiner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Calibri" pitchFamily="34" charset="0"/>
                <a:cs typeface="Aparajita" panose="020B0604020202020204" pitchFamily="34" charset="0"/>
              </a:rPr>
              <a:t>classified human blood into four different groups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947" y="4532881"/>
            <a:ext cx="927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During World War 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,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galactoso-gluconic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acid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 was  used  to  extend plasma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8012" y="5115775"/>
            <a:ext cx="868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Ø"/>
              <a:defRPr/>
            </a:pPr>
            <a:r>
              <a:rPr lang="en-US" sz="2800" kern="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During World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War II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,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human plasma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was used to replace blood.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4947" y="5818257"/>
            <a:ext cx="8699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9144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 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1947 establishment of </a:t>
            </a:r>
            <a:r>
              <a:rPr lang="en-US" sz="280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blood banks 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by the American Red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Cross.</a:t>
            </a:r>
            <a:endParaRPr lang="en-US" sz="2800" dirty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09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894" y="3016368"/>
            <a:ext cx="3157832" cy="2178904"/>
          </a:xfrm>
        </p:spPr>
      </p:pic>
      <p:sp>
        <p:nvSpPr>
          <p:cNvPr id="6" name="Rectangle 5"/>
          <p:cNvSpPr/>
          <p:nvPr/>
        </p:nvSpPr>
        <p:spPr>
          <a:xfrm>
            <a:off x="846422" y="647338"/>
            <a:ext cx="9009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In 1966, </a:t>
            </a:r>
            <a:r>
              <a:rPr lang="en-US" sz="2800" dirty="0" smtClean="0">
                <a:solidFill>
                  <a:schemeClr val="bg1"/>
                </a:solidFill>
                <a:latin typeface="Aparajita" panose="020B060402020202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 experiments </a:t>
            </a:r>
            <a:r>
              <a:rPr lang="en-US" sz="2800" dirty="0">
                <a:solidFill>
                  <a:schemeClr val="bg1"/>
                </a:solidFill>
                <a:latin typeface="Aparajita" panose="020B060402020202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with mice suggested a new type of blood substitute, </a:t>
            </a:r>
            <a:r>
              <a:rPr lang="en-US" sz="2800" dirty="0">
                <a:solidFill>
                  <a:srgbClr val="FFFF00"/>
                </a:solidFill>
                <a:latin typeface="Aparajita" panose="020B060402020202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perfluorocarbons (PFCs).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441" y="3087313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during the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arajita" panose="020B0604020202020204" pitchFamily="34" charset="0"/>
                <a:cs typeface="Aparajita" panose="020B0604020202020204" pitchFamily="34" charset="0"/>
              </a:rPr>
              <a:t>Vietnam conflict: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441" y="4241165"/>
            <a:ext cx="6999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This prompted some researchers to begin looking for </a:t>
            </a:r>
            <a:r>
              <a:rPr lang="en-US" sz="280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hemoglobin solutions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88015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48711" cy="1841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06" y="1841863"/>
            <a:ext cx="11220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Artificial blood was highlighted after emergence of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HIV in 1980 </a:t>
            </a:r>
            <a:r>
              <a:rPr lang="en-US" sz="32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due to the risk of its transmission by blood transfusion</a:t>
            </a:r>
            <a:r>
              <a:rPr 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</a:p>
          <a:p>
            <a:endParaRPr lang="en-US" sz="32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higher costs due to the necessary detection tests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 blood supplies especially in developing countries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lower number of donors due to the aging of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consequently increased demand for blood products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short storage period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urgent needs for blood supplies during wartime and natural disasters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250" y="2429950"/>
            <a:ext cx="3473310" cy="297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67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9990"/>
            <a:ext cx="11037045" cy="4568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21st century is challenging for human </a:t>
            </a:r>
            <a:r>
              <a:rPr lang="en-US" sz="44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beings: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Increased </a:t>
            </a:r>
            <a:r>
              <a:rPr lang="en-US" sz="36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population </a:t>
            </a: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growth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population aging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generation </a:t>
            </a:r>
            <a:r>
              <a:rPr lang="en-US" sz="36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new infectious </a:t>
            </a: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agents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</a:t>
            </a:r>
            <a:r>
              <a:rPr lang="en-US" sz="36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natural disasters are some threatening factors for the </a:t>
            </a: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current state </a:t>
            </a:r>
            <a:r>
              <a:rPr lang="en-US" sz="36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of blood </a:t>
            </a:r>
            <a:r>
              <a:rPr lang="en-US" sz="36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transfusion</a:t>
            </a:r>
            <a:r>
              <a:rPr lang="en-US" sz="3600" b="1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611" y="2956125"/>
            <a:ext cx="3646279" cy="199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17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Advantages of </a:t>
            </a:r>
            <a:r>
              <a:rPr lang="en-US" dirty="0">
                <a:solidFill>
                  <a:srgbClr val="FFFF00"/>
                </a:solidFill>
                <a:latin typeface="Segoe Print" panose="02000600000000000000" pitchFamily="2" charset="0"/>
              </a:rPr>
              <a:t>RBC 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94" y="2286000"/>
            <a:ext cx="8825659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ability to transport oxygen and carbon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dioxide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Low cost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 need for </a:t>
            </a:r>
            <a:r>
              <a:rPr lang="en-US" sz="2800" dirty="0" err="1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crossmatching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and blood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lack of contamination and infectious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agents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Easy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trouble-free storage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extended half-life in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circulation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full excretion from body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 being 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 accumulated in various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lack of toxicity, </a:t>
            </a:r>
            <a:r>
              <a:rPr lang="en-US" sz="2800" dirty="0" err="1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nonimmunogenicity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nonantigenicity</a:t>
            </a:r>
            <a:r>
              <a:rPr lang="en-US" sz="2800" dirty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and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noncarcinogenicity</a:t>
            </a:r>
            <a:endParaRPr lang="en-US" sz="2800" dirty="0" smtClean="0">
              <a:solidFill>
                <a:srgbClr val="00206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1904" y="2286000"/>
            <a:ext cx="47625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6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1286</TotalTime>
  <Words>870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IN THE NAME OF GOD</vt:lpstr>
      <vt:lpstr>Artificial Blood is a bad news for vampires…</vt:lpstr>
      <vt:lpstr>Slide 3</vt:lpstr>
      <vt:lpstr>Introduction</vt:lpstr>
      <vt:lpstr>Slide 5</vt:lpstr>
      <vt:lpstr>Slide 6</vt:lpstr>
      <vt:lpstr>Slide 7</vt:lpstr>
      <vt:lpstr>Slide 8</vt:lpstr>
      <vt:lpstr>Advantages of RBC substitutes</vt:lpstr>
      <vt:lpstr>Types of blood substitute: </vt:lpstr>
      <vt:lpstr>Slide 11</vt:lpstr>
      <vt:lpstr>RBC substitutes or synthetic oxygen transporters studied so far are of mainly two types:</vt:lpstr>
      <vt:lpstr>Perfluorocarbons </vt:lpstr>
      <vt:lpstr>Advantages of PFC emulsions</vt:lpstr>
      <vt:lpstr>Slide 15</vt:lpstr>
      <vt:lpstr>Slide 16</vt:lpstr>
      <vt:lpstr>Slide 17</vt:lpstr>
      <vt:lpstr>The Hb-based oxygen carriers (HBOCs)</vt:lpstr>
      <vt:lpstr>Slide 19</vt:lpstr>
      <vt:lpstr>The Hb-based oxygen carriers (HBOCs) are divided into the following two groups:</vt:lpstr>
      <vt:lpstr>Slide 21</vt:lpstr>
      <vt:lpstr>Slide 22</vt:lpstr>
      <vt:lpstr>Slide 23</vt:lpstr>
      <vt:lpstr>controversy </vt:lpstr>
      <vt:lpstr>Other Promising Technique:</vt:lpstr>
      <vt:lpstr>Conclusion 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Lenovo</dc:creator>
  <cp:lastModifiedBy>user</cp:lastModifiedBy>
  <cp:revision>76</cp:revision>
  <dcterms:created xsi:type="dcterms:W3CDTF">2017-05-18T17:23:34Z</dcterms:created>
  <dcterms:modified xsi:type="dcterms:W3CDTF">2017-06-06T08:22:14Z</dcterms:modified>
</cp:coreProperties>
</file>