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289" r:id="rId3"/>
    <p:sldId id="259" r:id="rId4"/>
    <p:sldId id="257" r:id="rId5"/>
    <p:sldId id="260" r:id="rId6"/>
    <p:sldId id="261" r:id="rId7"/>
    <p:sldId id="262" r:id="rId8"/>
    <p:sldId id="263" r:id="rId9"/>
    <p:sldId id="264" r:id="rId10"/>
    <p:sldId id="266" r:id="rId11"/>
    <p:sldId id="267" r:id="rId12"/>
    <p:sldId id="265"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Lst>
  <p:sldSz cx="9144000" cy="5143500" type="screen16x9"/>
  <p:notesSz cx="6858000" cy="9144000"/>
  <p:custDataLst>
    <p:tags r:id="rId36"/>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660"/>
  </p:normalViewPr>
  <p:slideViewPr>
    <p:cSldViewPr>
      <p:cViewPr>
        <p:scale>
          <a:sx n="90" d="100"/>
          <a:sy n="90" d="100"/>
        </p:scale>
        <p:origin x="-1002"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BD9EB-ABA9-4C52-8704-4B1207E66C7D}" type="doc">
      <dgm:prSet loTypeId="urn:microsoft.com/office/officeart/2005/8/layout/cycle2" loCatId="cycle" qsTypeId="urn:microsoft.com/office/officeart/2005/8/quickstyle/3d1" qsCatId="3D" csTypeId="urn:microsoft.com/office/officeart/2005/8/colors/colorful3" csCatId="colorful" phldr="1"/>
      <dgm:spPr/>
      <dgm:t>
        <a:bodyPr/>
        <a:lstStyle/>
        <a:p>
          <a:endParaRPr lang="en-US"/>
        </a:p>
      </dgm:t>
    </dgm:pt>
    <dgm:pt modelId="{151E90EA-2D09-4DCE-9D34-4635295B9595}">
      <dgm:prSet phldrT="[Text]" custT="1"/>
      <dgm:spPr/>
      <dgm:t>
        <a:bodyPr/>
        <a:lstStyle/>
        <a:p>
          <a:r>
            <a:rPr lang="en-US" sz="1200" b="0" dirty="0" smtClean="0">
              <a:latin typeface="Times New Roman" pitchFamily="18" charset="0"/>
              <a:cs typeface="Times New Roman" pitchFamily="18" charset="0"/>
            </a:rPr>
            <a:t>Immunophenotypic of MSC</a:t>
          </a:r>
          <a:endParaRPr lang="en-US" sz="1200" dirty="0">
            <a:latin typeface="Times New Roman" pitchFamily="18" charset="0"/>
            <a:cs typeface="Times New Roman" pitchFamily="18" charset="0"/>
          </a:endParaRPr>
        </a:p>
      </dgm:t>
    </dgm:pt>
    <dgm:pt modelId="{F4FB83C4-6C7A-4338-AA43-F337620500FA}" type="parTrans" cxnId="{0A255D7E-2792-48A2-959D-5D6D583CCB97}">
      <dgm:prSet/>
      <dgm:spPr/>
      <dgm:t>
        <a:bodyPr/>
        <a:lstStyle/>
        <a:p>
          <a:endParaRPr lang="en-US"/>
        </a:p>
      </dgm:t>
    </dgm:pt>
    <dgm:pt modelId="{8995BD38-CA60-4AFE-8A5D-0E9451B6DAFD}" type="sibTrans" cxnId="{0A255D7E-2792-48A2-959D-5D6D583CCB97}">
      <dgm:prSet/>
      <dgm:spPr/>
      <dgm:t>
        <a:bodyPr/>
        <a:lstStyle/>
        <a:p>
          <a:endParaRPr lang="en-US"/>
        </a:p>
      </dgm:t>
    </dgm:pt>
    <dgm:pt modelId="{D43AB33D-A334-4A09-B5A4-0F40BEFD4C3E}">
      <dgm:prSet phldrT="[Text]" custT="1"/>
      <dgm:spPr/>
      <dgm:t>
        <a:bodyPr/>
        <a:lstStyle/>
        <a:p>
          <a:r>
            <a:rPr lang="en-US" sz="1000" dirty="0" smtClean="0">
              <a:latin typeface="Times New Roman" pitchFamily="18" charset="0"/>
              <a:cs typeface="Times New Roman" pitchFamily="18" charset="0"/>
            </a:rPr>
            <a:t>Chondrogenic differentition</a:t>
          </a:r>
          <a:endParaRPr lang="en-US" sz="1000" dirty="0">
            <a:latin typeface="Times New Roman" pitchFamily="18" charset="0"/>
            <a:cs typeface="Times New Roman" pitchFamily="18" charset="0"/>
          </a:endParaRPr>
        </a:p>
      </dgm:t>
    </dgm:pt>
    <dgm:pt modelId="{0606ADEA-4836-46FE-8484-609F9FB88123}" type="parTrans" cxnId="{B12A5CB5-292E-4CB5-8D61-E59A11D6906E}">
      <dgm:prSet/>
      <dgm:spPr/>
      <dgm:t>
        <a:bodyPr/>
        <a:lstStyle/>
        <a:p>
          <a:endParaRPr lang="en-US"/>
        </a:p>
      </dgm:t>
    </dgm:pt>
    <dgm:pt modelId="{33915E9D-DC1F-46C0-B2B5-2CFB79284E56}" type="sibTrans" cxnId="{B12A5CB5-292E-4CB5-8D61-E59A11D6906E}">
      <dgm:prSet/>
      <dgm:spPr/>
      <dgm:t>
        <a:bodyPr/>
        <a:lstStyle/>
        <a:p>
          <a:endParaRPr lang="en-US"/>
        </a:p>
      </dgm:t>
    </dgm:pt>
    <dgm:pt modelId="{6C662753-FB4A-40DA-BA1F-6DF6FAE2B0C4}">
      <dgm:prSet phldrT="[Text]" custT="1"/>
      <dgm:spPr/>
      <dgm:t>
        <a:bodyPr/>
        <a:lstStyle/>
        <a:p>
          <a:r>
            <a:rPr lang="en-US" sz="1000" dirty="0" smtClean="0">
              <a:latin typeface="Times New Roman" pitchFamily="18" charset="0"/>
              <a:cs typeface="Times New Roman" pitchFamily="18" charset="0"/>
            </a:rPr>
            <a:t>Histochemical analysis of pellet</a:t>
          </a:r>
          <a:endParaRPr lang="en-US" sz="1000" dirty="0">
            <a:latin typeface="Times New Roman" pitchFamily="18" charset="0"/>
            <a:cs typeface="Times New Roman" pitchFamily="18" charset="0"/>
          </a:endParaRPr>
        </a:p>
      </dgm:t>
    </dgm:pt>
    <dgm:pt modelId="{9D893E16-A48E-45DF-9450-D36FDF6B5C0F}" type="parTrans" cxnId="{F57AB52A-6770-41A9-A9CB-716BF459A3E0}">
      <dgm:prSet/>
      <dgm:spPr/>
      <dgm:t>
        <a:bodyPr/>
        <a:lstStyle/>
        <a:p>
          <a:endParaRPr lang="en-US"/>
        </a:p>
      </dgm:t>
    </dgm:pt>
    <dgm:pt modelId="{273C68CE-8E1E-4A81-88E4-47722F4883F0}" type="sibTrans" cxnId="{F57AB52A-6770-41A9-A9CB-716BF459A3E0}">
      <dgm:prSet/>
      <dgm:spPr/>
      <dgm:t>
        <a:bodyPr/>
        <a:lstStyle/>
        <a:p>
          <a:endParaRPr lang="en-US"/>
        </a:p>
      </dgm:t>
    </dgm:pt>
    <dgm:pt modelId="{9064FCDE-B61F-40D3-A9E1-980BA21371F5}">
      <dgm:prSet phldrT="[Text]" custT="1"/>
      <dgm:spPr/>
      <dgm:t>
        <a:bodyPr/>
        <a:lstStyle/>
        <a:p>
          <a:r>
            <a:rPr lang="en-US" sz="1050" dirty="0" smtClean="0">
              <a:latin typeface="Times New Roman" pitchFamily="18" charset="0"/>
              <a:cs typeface="Times New Roman" pitchFamily="18" charset="0"/>
            </a:rPr>
            <a:t>RT-PCR</a:t>
          </a:r>
          <a:endParaRPr lang="en-US" sz="1050" dirty="0">
            <a:latin typeface="Times New Roman" pitchFamily="18" charset="0"/>
            <a:cs typeface="Times New Roman" pitchFamily="18" charset="0"/>
          </a:endParaRPr>
        </a:p>
      </dgm:t>
    </dgm:pt>
    <dgm:pt modelId="{806718A6-B70F-4F4E-991F-89610F702EBB}" type="parTrans" cxnId="{39B35B08-C613-474C-B34B-B3697A9B6C92}">
      <dgm:prSet/>
      <dgm:spPr/>
      <dgm:t>
        <a:bodyPr/>
        <a:lstStyle/>
        <a:p>
          <a:endParaRPr lang="en-US"/>
        </a:p>
      </dgm:t>
    </dgm:pt>
    <dgm:pt modelId="{7B7E2DF5-585D-4708-A589-B8191379871D}" type="sibTrans" cxnId="{39B35B08-C613-474C-B34B-B3697A9B6C92}">
      <dgm:prSet/>
      <dgm:spPr/>
      <dgm:t>
        <a:bodyPr/>
        <a:lstStyle/>
        <a:p>
          <a:endParaRPr lang="en-US"/>
        </a:p>
      </dgm:t>
    </dgm:pt>
    <dgm:pt modelId="{D3BC881D-4BD2-4976-9E3F-9999B48287C6}">
      <dgm:prSet/>
      <dgm:spPr/>
      <dgm:t>
        <a:bodyPr/>
        <a:lstStyle/>
        <a:p>
          <a:r>
            <a:rPr lang="en-US" dirty="0" smtClean="0">
              <a:latin typeface="Times New Roman" pitchFamily="18" charset="0"/>
              <a:cs typeface="Times New Roman" pitchFamily="18" charset="0"/>
            </a:rPr>
            <a:t>Preparation Pl</a:t>
          </a:r>
        </a:p>
      </dgm:t>
    </dgm:pt>
    <dgm:pt modelId="{49BBBCAC-15D9-4BE5-8E4C-0740B7C15A16}" type="parTrans" cxnId="{23D2321C-D26D-49F2-82FF-9581C5E74F00}">
      <dgm:prSet/>
      <dgm:spPr/>
      <dgm:t>
        <a:bodyPr/>
        <a:lstStyle/>
        <a:p>
          <a:endParaRPr lang="en-US"/>
        </a:p>
      </dgm:t>
    </dgm:pt>
    <dgm:pt modelId="{7D323751-C3A3-4A6D-B729-F0EADA9B162E}" type="sibTrans" cxnId="{23D2321C-D26D-49F2-82FF-9581C5E74F00}">
      <dgm:prSet/>
      <dgm:spPr/>
      <dgm:t>
        <a:bodyPr/>
        <a:lstStyle/>
        <a:p>
          <a:endParaRPr lang="en-US"/>
        </a:p>
      </dgm:t>
    </dgm:pt>
    <dgm:pt modelId="{3CE29372-6B92-4E52-B3C4-374EC6C9AEB9}">
      <dgm:prSet/>
      <dgm:spPr/>
      <dgm:t>
        <a:bodyPr/>
        <a:lstStyle/>
        <a:p>
          <a:r>
            <a:rPr lang="en-US" dirty="0" smtClean="0">
              <a:latin typeface="Times New Roman" pitchFamily="18" charset="0"/>
              <a:cs typeface="Times New Roman" pitchFamily="18" charset="0"/>
            </a:rPr>
            <a:t>Culturing MSCs</a:t>
          </a:r>
        </a:p>
      </dgm:t>
    </dgm:pt>
    <dgm:pt modelId="{01161727-241A-4305-A726-4F2C92E9FFD9}" type="parTrans" cxnId="{2E81704F-176B-4793-8342-39832D579343}">
      <dgm:prSet/>
      <dgm:spPr/>
      <dgm:t>
        <a:bodyPr/>
        <a:lstStyle/>
        <a:p>
          <a:endParaRPr lang="en-US"/>
        </a:p>
      </dgm:t>
    </dgm:pt>
    <dgm:pt modelId="{0A08DF31-EDE4-4625-8BE1-48528F8D7899}" type="sibTrans" cxnId="{2E81704F-176B-4793-8342-39832D579343}">
      <dgm:prSet/>
      <dgm:spPr/>
      <dgm:t>
        <a:bodyPr/>
        <a:lstStyle/>
        <a:p>
          <a:endParaRPr lang="en-US"/>
        </a:p>
      </dgm:t>
    </dgm:pt>
    <dgm:pt modelId="{9EA7C0D2-E3AB-4A28-A1C7-E6E8AA7C4AB9}">
      <dgm:prSet/>
      <dgm:spPr/>
      <dgm:t>
        <a:bodyPr/>
        <a:lstStyle/>
        <a:p>
          <a:r>
            <a:rPr lang="en-US" dirty="0" smtClean="0">
              <a:latin typeface="Times New Roman" pitchFamily="18" charset="0"/>
              <a:cs typeface="Times New Roman" pitchFamily="18" charset="0"/>
            </a:rPr>
            <a:t>Adipogenic and ostegenic diffrentiation</a:t>
          </a:r>
        </a:p>
      </dgm:t>
    </dgm:pt>
    <dgm:pt modelId="{012AFABC-DAD6-431F-946D-A918E778F43E}" type="parTrans" cxnId="{79665E93-35CB-4100-9A8E-F5AFC7E49772}">
      <dgm:prSet/>
      <dgm:spPr/>
      <dgm:t>
        <a:bodyPr/>
        <a:lstStyle/>
        <a:p>
          <a:endParaRPr lang="en-US"/>
        </a:p>
      </dgm:t>
    </dgm:pt>
    <dgm:pt modelId="{B7E1D2DE-B6D5-465F-B50C-9671485CF3DB}" type="sibTrans" cxnId="{79665E93-35CB-4100-9A8E-F5AFC7E49772}">
      <dgm:prSet/>
      <dgm:spPr/>
      <dgm:t>
        <a:bodyPr/>
        <a:lstStyle/>
        <a:p>
          <a:endParaRPr lang="en-US"/>
        </a:p>
      </dgm:t>
    </dgm:pt>
    <dgm:pt modelId="{7C26EA0A-5F9C-4AB9-97DE-FD00D162C871}" type="pres">
      <dgm:prSet presAssocID="{0EEBD9EB-ABA9-4C52-8704-4B1207E66C7D}" presName="cycle" presStyleCnt="0">
        <dgm:presLayoutVars>
          <dgm:dir/>
          <dgm:resizeHandles val="exact"/>
        </dgm:presLayoutVars>
      </dgm:prSet>
      <dgm:spPr/>
      <dgm:t>
        <a:bodyPr/>
        <a:lstStyle/>
        <a:p>
          <a:endParaRPr lang="en-US"/>
        </a:p>
      </dgm:t>
    </dgm:pt>
    <dgm:pt modelId="{8015BD76-F5B2-43C6-97C3-BEA37B428A11}" type="pres">
      <dgm:prSet presAssocID="{D3BC881D-4BD2-4976-9E3F-9999B48287C6}" presName="node" presStyleLbl="node1" presStyleIdx="0" presStyleCnt="7" custScaleX="109228">
        <dgm:presLayoutVars>
          <dgm:bulletEnabled val="1"/>
        </dgm:presLayoutVars>
      </dgm:prSet>
      <dgm:spPr/>
      <dgm:t>
        <a:bodyPr/>
        <a:lstStyle/>
        <a:p>
          <a:endParaRPr lang="en-US"/>
        </a:p>
      </dgm:t>
    </dgm:pt>
    <dgm:pt modelId="{D15469D5-C7AB-4303-A6EA-0ACD1328E8D2}" type="pres">
      <dgm:prSet presAssocID="{7D323751-C3A3-4A6D-B729-F0EADA9B162E}" presName="sibTrans" presStyleLbl="sibTrans2D1" presStyleIdx="0" presStyleCnt="7"/>
      <dgm:spPr/>
      <dgm:t>
        <a:bodyPr/>
        <a:lstStyle/>
        <a:p>
          <a:endParaRPr lang="en-US"/>
        </a:p>
      </dgm:t>
    </dgm:pt>
    <dgm:pt modelId="{ADBDC579-BEBB-4B3D-972A-D410B32E8282}" type="pres">
      <dgm:prSet presAssocID="{7D323751-C3A3-4A6D-B729-F0EADA9B162E}" presName="connectorText" presStyleLbl="sibTrans2D1" presStyleIdx="0" presStyleCnt="7"/>
      <dgm:spPr/>
      <dgm:t>
        <a:bodyPr/>
        <a:lstStyle/>
        <a:p>
          <a:endParaRPr lang="en-US"/>
        </a:p>
      </dgm:t>
    </dgm:pt>
    <dgm:pt modelId="{D079F2E1-32EF-453E-986A-2B375B7B6133}" type="pres">
      <dgm:prSet presAssocID="{3CE29372-6B92-4E52-B3C4-374EC6C9AEB9}" presName="node" presStyleLbl="node1" presStyleIdx="1" presStyleCnt="7" custScaleX="121457" custScaleY="105432">
        <dgm:presLayoutVars>
          <dgm:bulletEnabled val="1"/>
        </dgm:presLayoutVars>
      </dgm:prSet>
      <dgm:spPr/>
      <dgm:t>
        <a:bodyPr/>
        <a:lstStyle/>
        <a:p>
          <a:endParaRPr lang="en-US"/>
        </a:p>
      </dgm:t>
    </dgm:pt>
    <dgm:pt modelId="{A7148D9D-5530-4D73-8754-209180F43F88}" type="pres">
      <dgm:prSet presAssocID="{0A08DF31-EDE4-4625-8BE1-48528F8D7899}" presName="sibTrans" presStyleLbl="sibTrans2D1" presStyleIdx="1" presStyleCnt="7"/>
      <dgm:spPr/>
      <dgm:t>
        <a:bodyPr/>
        <a:lstStyle/>
        <a:p>
          <a:endParaRPr lang="en-US"/>
        </a:p>
      </dgm:t>
    </dgm:pt>
    <dgm:pt modelId="{F09E0A54-A496-4EB7-A490-69FC7E5B6BC4}" type="pres">
      <dgm:prSet presAssocID="{0A08DF31-EDE4-4625-8BE1-48528F8D7899}" presName="connectorText" presStyleLbl="sibTrans2D1" presStyleIdx="1" presStyleCnt="7"/>
      <dgm:spPr/>
      <dgm:t>
        <a:bodyPr/>
        <a:lstStyle/>
        <a:p>
          <a:endParaRPr lang="en-US"/>
        </a:p>
      </dgm:t>
    </dgm:pt>
    <dgm:pt modelId="{E4F87914-B144-43A0-8387-2DDDC1ABD715}" type="pres">
      <dgm:prSet presAssocID="{151E90EA-2D09-4DCE-9D34-4635295B9595}" presName="node" presStyleLbl="node1" presStyleIdx="2" presStyleCnt="7" custScaleX="129096" custScaleY="124683">
        <dgm:presLayoutVars>
          <dgm:bulletEnabled val="1"/>
        </dgm:presLayoutVars>
      </dgm:prSet>
      <dgm:spPr/>
      <dgm:t>
        <a:bodyPr/>
        <a:lstStyle/>
        <a:p>
          <a:endParaRPr lang="en-US"/>
        </a:p>
      </dgm:t>
    </dgm:pt>
    <dgm:pt modelId="{AC79A09A-29D7-44D1-AF33-F1FC8AE1A836}" type="pres">
      <dgm:prSet presAssocID="{8995BD38-CA60-4AFE-8A5D-0E9451B6DAFD}" presName="sibTrans" presStyleLbl="sibTrans2D1" presStyleIdx="2" presStyleCnt="7"/>
      <dgm:spPr/>
      <dgm:t>
        <a:bodyPr/>
        <a:lstStyle/>
        <a:p>
          <a:endParaRPr lang="en-US"/>
        </a:p>
      </dgm:t>
    </dgm:pt>
    <dgm:pt modelId="{5A87C3D5-5292-43D7-A52C-3AD813BE2832}" type="pres">
      <dgm:prSet presAssocID="{8995BD38-CA60-4AFE-8A5D-0E9451B6DAFD}" presName="connectorText" presStyleLbl="sibTrans2D1" presStyleIdx="2" presStyleCnt="7"/>
      <dgm:spPr/>
      <dgm:t>
        <a:bodyPr/>
        <a:lstStyle/>
        <a:p>
          <a:endParaRPr lang="en-US"/>
        </a:p>
      </dgm:t>
    </dgm:pt>
    <dgm:pt modelId="{150262CF-5EF9-4BF6-B805-0C1B34730D0C}" type="pres">
      <dgm:prSet presAssocID="{9EA7C0D2-E3AB-4A28-A1C7-E6E8AA7C4AB9}" presName="node" presStyleLbl="node1" presStyleIdx="3" presStyleCnt="7" custScaleX="122623">
        <dgm:presLayoutVars>
          <dgm:bulletEnabled val="1"/>
        </dgm:presLayoutVars>
      </dgm:prSet>
      <dgm:spPr/>
      <dgm:t>
        <a:bodyPr/>
        <a:lstStyle/>
        <a:p>
          <a:endParaRPr lang="en-US"/>
        </a:p>
      </dgm:t>
    </dgm:pt>
    <dgm:pt modelId="{5A72EEAB-6821-4BD9-8DFB-1B96F4FB01CA}" type="pres">
      <dgm:prSet presAssocID="{B7E1D2DE-B6D5-465F-B50C-9671485CF3DB}" presName="sibTrans" presStyleLbl="sibTrans2D1" presStyleIdx="3" presStyleCnt="7"/>
      <dgm:spPr/>
      <dgm:t>
        <a:bodyPr/>
        <a:lstStyle/>
        <a:p>
          <a:endParaRPr lang="en-US"/>
        </a:p>
      </dgm:t>
    </dgm:pt>
    <dgm:pt modelId="{D5614465-55F8-476F-A618-D0C1C81296FB}" type="pres">
      <dgm:prSet presAssocID="{B7E1D2DE-B6D5-465F-B50C-9671485CF3DB}" presName="connectorText" presStyleLbl="sibTrans2D1" presStyleIdx="3" presStyleCnt="7"/>
      <dgm:spPr/>
      <dgm:t>
        <a:bodyPr/>
        <a:lstStyle/>
        <a:p>
          <a:endParaRPr lang="en-US"/>
        </a:p>
      </dgm:t>
    </dgm:pt>
    <dgm:pt modelId="{1749585F-5183-4EF1-94A0-FF71756D54B7}" type="pres">
      <dgm:prSet presAssocID="{D43AB33D-A334-4A09-B5A4-0F40BEFD4C3E}" presName="node" presStyleLbl="node1" presStyleIdx="4" presStyleCnt="7" custScaleX="126263">
        <dgm:presLayoutVars>
          <dgm:bulletEnabled val="1"/>
        </dgm:presLayoutVars>
      </dgm:prSet>
      <dgm:spPr/>
      <dgm:t>
        <a:bodyPr/>
        <a:lstStyle/>
        <a:p>
          <a:endParaRPr lang="en-US"/>
        </a:p>
      </dgm:t>
    </dgm:pt>
    <dgm:pt modelId="{089EF499-A3F0-44C1-A115-29C8FB553D46}" type="pres">
      <dgm:prSet presAssocID="{33915E9D-DC1F-46C0-B2B5-2CFB79284E56}" presName="sibTrans" presStyleLbl="sibTrans2D1" presStyleIdx="4" presStyleCnt="7"/>
      <dgm:spPr/>
      <dgm:t>
        <a:bodyPr/>
        <a:lstStyle/>
        <a:p>
          <a:endParaRPr lang="en-US"/>
        </a:p>
      </dgm:t>
    </dgm:pt>
    <dgm:pt modelId="{FA61AC40-6EF0-4CF4-8A13-563CE90708BE}" type="pres">
      <dgm:prSet presAssocID="{33915E9D-DC1F-46C0-B2B5-2CFB79284E56}" presName="connectorText" presStyleLbl="sibTrans2D1" presStyleIdx="4" presStyleCnt="7"/>
      <dgm:spPr/>
      <dgm:t>
        <a:bodyPr/>
        <a:lstStyle/>
        <a:p>
          <a:endParaRPr lang="en-US"/>
        </a:p>
      </dgm:t>
    </dgm:pt>
    <dgm:pt modelId="{EEE377CA-D882-41D0-908B-94B38CDA3377}" type="pres">
      <dgm:prSet presAssocID="{6C662753-FB4A-40DA-BA1F-6DF6FAE2B0C4}" presName="node" presStyleLbl="node1" presStyleIdx="5" presStyleCnt="7" custScaleX="134544" custScaleY="118756">
        <dgm:presLayoutVars>
          <dgm:bulletEnabled val="1"/>
        </dgm:presLayoutVars>
      </dgm:prSet>
      <dgm:spPr/>
      <dgm:t>
        <a:bodyPr/>
        <a:lstStyle/>
        <a:p>
          <a:endParaRPr lang="en-US"/>
        </a:p>
      </dgm:t>
    </dgm:pt>
    <dgm:pt modelId="{040D9EF5-6322-4416-819F-DDF0AC93AABE}" type="pres">
      <dgm:prSet presAssocID="{273C68CE-8E1E-4A81-88E4-47722F4883F0}" presName="sibTrans" presStyleLbl="sibTrans2D1" presStyleIdx="5" presStyleCnt="7"/>
      <dgm:spPr/>
      <dgm:t>
        <a:bodyPr/>
        <a:lstStyle/>
        <a:p>
          <a:endParaRPr lang="en-US"/>
        </a:p>
      </dgm:t>
    </dgm:pt>
    <dgm:pt modelId="{BAB66796-6ECB-4303-A2DA-A49AEE7528F1}" type="pres">
      <dgm:prSet presAssocID="{273C68CE-8E1E-4A81-88E4-47722F4883F0}" presName="connectorText" presStyleLbl="sibTrans2D1" presStyleIdx="5" presStyleCnt="7"/>
      <dgm:spPr/>
      <dgm:t>
        <a:bodyPr/>
        <a:lstStyle/>
        <a:p>
          <a:endParaRPr lang="en-US"/>
        </a:p>
      </dgm:t>
    </dgm:pt>
    <dgm:pt modelId="{CACC9CDA-464D-408B-AC15-916D0C4E756C}" type="pres">
      <dgm:prSet presAssocID="{9064FCDE-B61F-40D3-A9E1-980BA21371F5}" presName="node" presStyleLbl="node1" presStyleIdx="6" presStyleCnt="7" custScaleX="112213">
        <dgm:presLayoutVars>
          <dgm:bulletEnabled val="1"/>
        </dgm:presLayoutVars>
      </dgm:prSet>
      <dgm:spPr/>
      <dgm:t>
        <a:bodyPr/>
        <a:lstStyle/>
        <a:p>
          <a:endParaRPr lang="en-US"/>
        </a:p>
      </dgm:t>
    </dgm:pt>
    <dgm:pt modelId="{156086E0-F492-4926-A110-B1F5A74AB637}" type="pres">
      <dgm:prSet presAssocID="{7B7E2DF5-585D-4708-A589-B8191379871D}" presName="sibTrans" presStyleLbl="sibTrans2D1" presStyleIdx="6" presStyleCnt="7"/>
      <dgm:spPr/>
      <dgm:t>
        <a:bodyPr/>
        <a:lstStyle/>
        <a:p>
          <a:endParaRPr lang="en-US"/>
        </a:p>
      </dgm:t>
    </dgm:pt>
    <dgm:pt modelId="{3BB9D7BA-02C4-4DAA-8823-C41860733D87}" type="pres">
      <dgm:prSet presAssocID="{7B7E2DF5-585D-4708-A589-B8191379871D}" presName="connectorText" presStyleLbl="sibTrans2D1" presStyleIdx="6" presStyleCnt="7"/>
      <dgm:spPr/>
      <dgm:t>
        <a:bodyPr/>
        <a:lstStyle/>
        <a:p>
          <a:endParaRPr lang="en-US"/>
        </a:p>
      </dgm:t>
    </dgm:pt>
  </dgm:ptLst>
  <dgm:cxnLst>
    <dgm:cxn modelId="{0A3E6BAB-2598-44C3-90F9-8E39FA999DAC}" type="presOf" srcId="{7D323751-C3A3-4A6D-B729-F0EADA9B162E}" destId="{ADBDC579-BEBB-4B3D-972A-D410B32E8282}" srcOrd="1" destOrd="0" presId="urn:microsoft.com/office/officeart/2005/8/layout/cycle2"/>
    <dgm:cxn modelId="{1DCCED9D-BB92-4844-B4D0-5F84F3A56DE6}" type="presOf" srcId="{B7E1D2DE-B6D5-465F-B50C-9671485CF3DB}" destId="{5A72EEAB-6821-4BD9-8DFB-1B96F4FB01CA}" srcOrd="0" destOrd="0" presId="urn:microsoft.com/office/officeart/2005/8/layout/cycle2"/>
    <dgm:cxn modelId="{8C31BE2A-4B36-490C-BCA4-EAA1029050D2}" type="presOf" srcId="{9EA7C0D2-E3AB-4A28-A1C7-E6E8AA7C4AB9}" destId="{150262CF-5EF9-4BF6-B805-0C1B34730D0C}" srcOrd="0" destOrd="0" presId="urn:microsoft.com/office/officeart/2005/8/layout/cycle2"/>
    <dgm:cxn modelId="{654D1AB9-70AB-4D18-95E3-5C58D7DFE5AD}" type="presOf" srcId="{3CE29372-6B92-4E52-B3C4-374EC6C9AEB9}" destId="{D079F2E1-32EF-453E-986A-2B375B7B6133}" srcOrd="0" destOrd="0" presId="urn:microsoft.com/office/officeart/2005/8/layout/cycle2"/>
    <dgm:cxn modelId="{9AD4A51F-32E1-484D-BAC3-9AF34D22CD00}" type="presOf" srcId="{6C662753-FB4A-40DA-BA1F-6DF6FAE2B0C4}" destId="{EEE377CA-D882-41D0-908B-94B38CDA3377}" srcOrd="0" destOrd="0" presId="urn:microsoft.com/office/officeart/2005/8/layout/cycle2"/>
    <dgm:cxn modelId="{23D2321C-D26D-49F2-82FF-9581C5E74F00}" srcId="{0EEBD9EB-ABA9-4C52-8704-4B1207E66C7D}" destId="{D3BC881D-4BD2-4976-9E3F-9999B48287C6}" srcOrd="0" destOrd="0" parTransId="{49BBBCAC-15D9-4BE5-8E4C-0740B7C15A16}" sibTransId="{7D323751-C3A3-4A6D-B729-F0EADA9B162E}"/>
    <dgm:cxn modelId="{79665E93-35CB-4100-9A8E-F5AFC7E49772}" srcId="{0EEBD9EB-ABA9-4C52-8704-4B1207E66C7D}" destId="{9EA7C0D2-E3AB-4A28-A1C7-E6E8AA7C4AB9}" srcOrd="3" destOrd="0" parTransId="{012AFABC-DAD6-431F-946D-A918E778F43E}" sibTransId="{B7E1D2DE-B6D5-465F-B50C-9671485CF3DB}"/>
    <dgm:cxn modelId="{A4535C45-F439-46FF-864C-7738526EC38A}" type="presOf" srcId="{0A08DF31-EDE4-4625-8BE1-48528F8D7899}" destId="{A7148D9D-5530-4D73-8754-209180F43F88}" srcOrd="0" destOrd="0" presId="urn:microsoft.com/office/officeart/2005/8/layout/cycle2"/>
    <dgm:cxn modelId="{AE28E221-5953-4382-8061-9DDB1F5289C4}" type="presOf" srcId="{B7E1D2DE-B6D5-465F-B50C-9671485CF3DB}" destId="{D5614465-55F8-476F-A618-D0C1C81296FB}" srcOrd="1" destOrd="0" presId="urn:microsoft.com/office/officeart/2005/8/layout/cycle2"/>
    <dgm:cxn modelId="{C0C086DB-2A2C-40C9-9E3A-764E33FCBDE4}" type="presOf" srcId="{33915E9D-DC1F-46C0-B2B5-2CFB79284E56}" destId="{FA61AC40-6EF0-4CF4-8A13-563CE90708BE}" srcOrd="1" destOrd="0" presId="urn:microsoft.com/office/officeart/2005/8/layout/cycle2"/>
    <dgm:cxn modelId="{61869D10-B29C-49F5-93D0-BCDDE9B20BC2}" type="presOf" srcId="{33915E9D-DC1F-46C0-B2B5-2CFB79284E56}" destId="{089EF499-A3F0-44C1-A115-29C8FB553D46}" srcOrd="0" destOrd="0" presId="urn:microsoft.com/office/officeart/2005/8/layout/cycle2"/>
    <dgm:cxn modelId="{EBF6303A-0601-47DC-AFDC-2E4CB37363F5}" type="presOf" srcId="{8995BD38-CA60-4AFE-8A5D-0E9451B6DAFD}" destId="{5A87C3D5-5292-43D7-A52C-3AD813BE2832}" srcOrd="1" destOrd="0" presId="urn:microsoft.com/office/officeart/2005/8/layout/cycle2"/>
    <dgm:cxn modelId="{F429EF21-A551-4120-A813-86D86E73FA6A}" type="presOf" srcId="{D43AB33D-A334-4A09-B5A4-0F40BEFD4C3E}" destId="{1749585F-5183-4EF1-94A0-FF71756D54B7}" srcOrd="0" destOrd="0" presId="urn:microsoft.com/office/officeart/2005/8/layout/cycle2"/>
    <dgm:cxn modelId="{ACC851E7-A3A0-4A6D-9B20-1DA08E56CEB3}" type="presOf" srcId="{8995BD38-CA60-4AFE-8A5D-0E9451B6DAFD}" destId="{AC79A09A-29D7-44D1-AF33-F1FC8AE1A836}" srcOrd="0" destOrd="0" presId="urn:microsoft.com/office/officeart/2005/8/layout/cycle2"/>
    <dgm:cxn modelId="{8F4DFF80-D963-49A4-9CAC-89A584939F0E}" type="presOf" srcId="{7D323751-C3A3-4A6D-B729-F0EADA9B162E}" destId="{D15469D5-C7AB-4303-A6EA-0ACD1328E8D2}" srcOrd="0" destOrd="0" presId="urn:microsoft.com/office/officeart/2005/8/layout/cycle2"/>
    <dgm:cxn modelId="{39B35B08-C613-474C-B34B-B3697A9B6C92}" srcId="{0EEBD9EB-ABA9-4C52-8704-4B1207E66C7D}" destId="{9064FCDE-B61F-40D3-A9E1-980BA21371F5}" srcOrd="6" destOrd="0" parTransId="{806718A6-B70F-4F4E-991F-89610F702EBB}" sibTransId="{7B7E2DF5-585D-4708-A589-B8191379871D}"/>
    <dgm:cxn modelId="{431CB085-F13D-4666-B479-9478593596C1}" type="presOf" srcId="{0EEBD9EB-ABA9-4C52-8704-4B1207E66C7D}" destId="{7C26EA0A-5F9C-4AB9-97DE-FD00D162C871}" srcOrd="0" destOrd="0" presId="urn:microsoft.com/office/officeart/2005/8/layout/cycle2"/>
    <dgm:cxn modelId="{64EB6457-3218-4170-9387-D640563034D9}" type="presOf" srcId="{0A08DF31-EDE4-4625-8BE1-48528F8D7899}" destId="{F09E0A54-A496-4EB7-A490-69FC7E5B6BC4}" srcOrd="1" destOrd="0" presId="urn:microsoft.com/office/officeart/2005/8/layout/cycle2"/>
    <dgm:cxn modelId="{45FE8965-BCFE-4F53-9724-A74AB11FC777}" type="presOf" srcId="{7B7E2DF5-585D-4708-A589-B8191379871D}" destId="{156086E0-F492-4926-A110-B1F5A74AB637}" srcOrd="0" destOrd="0" presId="urn:microsoft.com/office/officeart/2005/8/layout/cycle2"/>
    <dgm:cxn modelId="{F57AB52A-6770-41A9-A9CB-716BF459A3E0}" srcId="{0EEBD9EB-ABA9-4C52-8704-4B1207E66C7D}" destId="{6C662753-FB4A-40DA-BA1F-6DF6FAE2B0C4}" srcOrd="5" destOrd="0" parTransId="{9D893E16-A48E-45DF-9450-D36FDF6B5C0F}" sibTransId="{273C68CE-8E1E-4A81-88E4-47722F4883F0}"/>
    <dgm:cxn modelId="{C9B9D644-BE2B-46AC-A6B4-903F7F606747}" type="presOf" srcId="{7B7E2DF5-585D-4708-A589-B8191379871D}" destId="{3BB9D7BA-02C4-4DAA-8823-C41860733D87}" srcOrd="1" destOrd="0" presId="urn:microsoft.com/office/officeart/2005/8/layout/cycle2"/>
    <dgm:cxn modelId="{76E6ED42-7C73-4F5B-A8E7-9861939C1038}" type="presOf" srcId="{D3BC881D-4BD2-4976-9E3F-9999B48287C6}" destId="{8015BD76-F5B2-43C6-97C3-BEA37B428A11}" srcOrd="0" destOrd="0" presId="urn:microsoft.com/office/officeart/2005/8/layout/cycle2"/>
    <dgm:cxn modelId="{B12A5CB5-292E-4CB5-8D61-E59A11D6906E}" srcId="{0EEBD9EB-ABA9-4C52-8704-4B1207E66C7D}" destId="{D43AB33D-A334-4A09-B5A4-0F40BEFD4C3E}" srcOrd="4" destOrd="0" parTransId="{0606ADEA-4836-46FE-8484-609F9FB88123}" sibTransId="{33915E9D-DC1F-46C0-B2B5-2CFB79284E56}"/>
    <dgm:cxn modelId="{DDA408AF-6FB2-41F6-B080-6AAB91EA3AB6}" type="presOf" srcId="{273C68CE-8E1E-4A81-88E4-47722F4883F0}" destId="{BAB66796-6ECB-4303-A2DA-A49AEE7528F1}" srcOrd="1" destOrd="0" presId="urn:microsoft.com/office/officeart/2005/8/layout/cycle2"/>
    <dgm:cxn modelId="{6B38B5AC-2D96-49EB-989A-0152C301E71C}" type="presOf" srcId="{151E90EA-2D09-4DCE-9D34-4635295B9595}" destId="{E4F87914-B144-43A0-8387-2DDDC1ABD715}" srcOrd="0" destOrd="0" presId="urn:microsoft.com/office/officeart/2005/8/layout/cycle2"/>
    <dgm:cxn modelId="{0A255D7E-2792-48A2-959D-5D6D583CCB97}" srcId="{0EEBD9EB-ABA9-4C52-8704-4B1207E66C7D}" destId="{151E90EA-2D09-4DCE-9D34-4635295B9595}" srcOrd="2" destOrd="0" parTransId="{F4FB83C4-6C7A-4338-AA43-F337620500FA}" sibTransId="{8995BD38-CA60-4AFE-8A5D-0E9451B6DAFD}"/>
    <dgm:cxn modelId="{B98D1813-D621-4AA7-9785-6F9A982A01DD}" type="presOf" srcId="{9064FCDE-B61F-40D3-A9E1-980BA21371F5}" destId="{CACC9CDA-464D-408B-AC15-916D0C4E756C}" srcOrd="0" destOrd="0" presId="urn:microsoft.com/office/officeart/2005/8/layout/cycle2"/>
    <dgm:cxn modelId="{BC7065AC-847A-4024-9965-B60890C64105}" type="presOf" srcId="{273C68CE-8E1E-4A81-88E4-47722F4883F0}" destId="{040D9EF5-6322-4416-819F-DDF0AC93AABE}" srcOrd="0" destOrd="0" presId="urn:microsoft.com/office/officeart/2005/8/layout/cycle2"/>
    <dgm:cxn modelId="{2E81704F-176B-4793-8342-39832D579343}" srcId="{0EEBD9EB-ABA9-4C52-8704-4B1207E66C7D}" destId="{3CE29372-6B92-4E52-B3C4-374EC6C9AEB9}" srcOrd="1" destOrd="0" parTransId="{01161727-241A-4305-A726-4F2C92E9FFD9}" sibTransId="{0A08DF31-EDE4-4625-8BE1-48528F8D7899}"/>
    <dgm:cxn modelId="{D1E300B5-8BAA-47F4-92FA-47E5A0E86257}" type="presParOf" srcId="{7C26EA0A-5F9C-4AB9-97DE-FD00D162C871}" destId="{8015BD76-F5B2-43C6-97C3-BEA37B428A11}" srcOrd="0" destOrd="0" presId="urn:microsoft.com/office/officeart/2005/8/layout/cycle2"/>
    <dgm:cxn modelId="{9233DB68-7BA5-4788-826E-3C9E7064ACFC}" type="presParOf" srcId="{7C26EA0A-5F9C-4AB9-97DE-FD00D162C871}" destId="{D15469D5-C7AB-4303-A6EA-0ACD1328E8D2}" srcOrd="1" destOrd="0" presId="urn:microsoft.com/office/officeart/2005/8/layout/cycle2"/>
    <dgm:cxn modelId="{2F627B95-EB83-41B3-A006-AEC59B6C88DF}" type="presParOf" srcId="{D15469D5-C7AB-4303-A6EA-0ACD1328E8D2}" destId="{ADBDC579-BEBB-4B3D-972A-D410B32E8282}" srcOrd="0" destOrd="0" presId="urn:microsoft.com/office/officeart/2005/8/layout/cycle2"/>
    <dgm:cxn modelId="{8788D98F-F19F-4B35-8D71-3A2B1E8B7437}" type="presParOf" srcId="{7C26EA0A-5F9C-4AB9-97DE-FD00D162C871}" destId="{D079F2E1-32EF-453E-986A-2B375B7B6133}" srcOrd="2" destOrd="0" presId="urn:microsoft.com/office/officeart/2005/8/layout/cycle2"/>
    <dgm:cxn modelId="{266AC571-2453-448C-949E-96CB1716BFD2}" type="presParOf" srcId="{7C26EA0A-5F9C-4AB9-97DE-FD00D162C871}" destId="{A7148D9D-5530-4D73-8754-209180F43F88}" srcOrd="3" destOrd="0" presId="urn:microsoft.com/office/officeart/2005/8/layout/cycle2"/>
    <dgm:cxn modelId="{9BBDF6EB-C92D-4E2C-B2A9-5EDEB1F9E7FE}" type="presParOf" srcId="{A7148D9D-5530-4D73-8754-209180F43F88}" destId="{F09E0A54-A496-4EB7-A490-69FC7E5B6BC4}" srcOrd="0" destOrd="0" presId="urn:microsoft.com/office/officeart/2005/8/layout/cycle2"/>
    <dgm:cxn modelId="{8B58F630-4FB3-4FE1-93F4-02C2844FEF24}" type="presParOf" srcId="{7C26EA0A-5F9C-4AB9-97DE-FD00D162C871}" destId="{E4F87914-B144-43A0-8387-2DDDC1ABD715}" srcOrd="4" destOrd="0" presId="urn:microsoft.com/office/officeart/2005/8/layout/cycle2"/>
    <dgm:cxn modelId="{434BBA7C-7A80-4D23-B1EC-C20EBEBA703C}" type="presParOf" srcId="{7C26EA0A-5F9C-4AB9-97DE-FD00D162C871}" destId="{AC79A09A-29D7-44D1-AF33-F1FC8AE1A836}" srcOrd="5" destOrd="0" presId="urn:microsoft.com/office/officeart/2005/8/layout/cycle2"/>
    <dgm:cxn modelId="{B63B3EF7-6178-468C-8B78-773B7071EE21}" type="presParOf" srcId="{AC79A09A-29D7-44D1-AF33-F1FC8AE1A836}" destId="{5A87C3D5-5292-43D7-A52C-3AD813BE2832}" srcOrd="0" destOrd="0" presId="urn:microsoft.com/office/officeart/2005/8/layout/cycle2"/>
    <dgm:cxn modelId="{73C8B0E6-9374-4A4B-A139-3EEC0BAA97E4}" type="presParOf" srcId="{7C26EA0A-5F9C-4AB9-97DE-FD00D162C871}" destId="{150262CF-5EF9-4BF6-B805-0C1B34730D0C}" srcOrd="6" destOrd="0" presId="urn:microsoft.com/office/officeart/2005/8/layout/cycle2"/>
    <dgm:cxn modelId="{EB58F9C9-026D-4733-90A8-9202DCB65D22}" type="presParOf" srcId="{7C26EA0A-5F9C-4AB9-97DE-FD00D162C871}" destId="{5A72EEAB-6821-4BD9-8DFB-1B96F4FB01CA}" srcOrd="7" destOrd="0" presId="urn:microsoft.com/office/officeart/2005/8/layout/cycle2"/>
    <dgm:cxn modelId="{347DE010-4EFA-49C2-8AA6-FB8FF945BF45}" type="presParOf" srcId="{5A72EEAB-6821-4BD9-8DFB-1B96F4FB01CA}" destId="{D5614465-55F8-476F-A618-D0C1C81296FB}" srcOrd="0" destOrd="0" presId="urn:microsoft.com/office/officeart/2005/8/layout/cycle2"/>
    <dgm:cxn modelId="{10A84C2E-25C4-48BE-BED3-82B1823BCB31}" type="presParOf" srcId="{7C26EA0A-5F9C-4AB9-97DE-FD00D162C871}" destId="{1749585F-5183-4EF1-94A0-FF71756D54B7}" srcOrd="8" destOrd="0" presId="urn:microsoft.com/office/officeart/2005/8/layout/cycle2"/>
    <dgm:cxn modelId="{4091FF91-1637-45CE-8C6D-DC142F7EC99C}" type="presParOf" srcId="{7C26EA0A-5F9C-4AB9-97DE-FD00D162C871}" destId="{089EF499-A3F0-44C1-A115-29C8FB553D46}" srcOrd="9" destOrd="0" presId="urn:microsoft.com/office/officeart/2005/8/layout/cycle2"/>
    <dgm:cxn modelId="{C03A4E2C-5BD2-4B73-9C6A-544C8E3ABAF1}" type="presParOf" srcId="{089EF499-A3F0-44C1-A115-29C8FB553D46}" destId="{FA61AC40-6EF0-4CF4-8A13-563CE90708BE}" srcOrd="0" destOrd="0" presId="urn:microsoft.com/office/officeart/2005/8/layout/cycle2"/>
    <dgm:cxn modelId="{2077B20C-4C6E-4830-9881-DA7F0A9274F0}" type="presParOf" srcId="{7C26EA0A-5F9C-4AB9-97DE-FD00D162C871}" destId="{EEE377CA-D882-41D0-908B-94B38CDA3377}" srcOrd="10" destOrd="0" presId="urn:microsoft.com/office/officeart/2005/8/layout/cycle2"/>
    <dgm:cxn modelId="{F8C7E2EA-1BBC-4632-8A98-D4A56E6B048C}" type="presParOf" srcId="{7C26EA0A-5F9C-4AB9-97DE-FD00D162C871}" destId="{040D9EF5-6322-4416-819F-DDF0AC93AABE}" srcOrd="11" destOrd="0" presId="urn:microsoft.com/office/officeart/2005/8/layout/cycle2"/>
    <dgm:cxn modelId="{B0157A0B-6120-4B90-98CB-E6A55CB9816A}" type="presParOf" srcId="{040D9EF5-6322-4416-819F-DDF0AC93AABE}" destId="{BAB66796-6ECB-4303-A2DA-A49AEE7528F1}" srcOrd="0" destOrd="0" presId="urn:microsoft.com/office/officeart/2005/8/layout/cycle2"/>
    <dgm:cxn modelId="{5CA5091A-4B3E-4956-9C3D-3B414D25F5C3}" type="presParOf" srcId="{7C26EA0A-5F9C-4AB9-97DE-FD00D162C871}" destId="{CACC9CDA-464D-408B-AC15-916D0C4E756C}" srcOrd="12" destOrd="0" presId="urn:microsoft.com/office/officeart/2005/8/layout/cycle2"/>
    <dgm:cxn modelId="{3409A635-FD43-48AD-A0CF-29C1268B2BAF}" type="presParOf" srcId="{7C26EA0A-5F9C-4AB9-97DE-FD00D162C871}" destId="{156086E0-F492-4926-A110-B1F5A74AB637}" srcOrd="13" destOrd="0" presId="urn:microsoft.com/office/officeart/2005/8/layout/cycle2"/>
    <dgm:cxn modelId="{BAC5CFA8-A2FE-466E-8B0A-B593E666CC08}" type="presParOf" srcId="{156086E0-F492-4926-A110-B1F5A74AB637}" destId="{3BB9D7BA-02C4-4DAA-8823-C41860733D8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5BD76-F5B2-43C6-97C3-BEA37B428A11}">
      <dsp:nvSpPr>
        <dsp:cNvPr id="0" name=""/>
        <dsp:cNvSpPr/>
      </dsp:nvSpPr>
      <dsp:spPr>
        <a:xfrm>
          <a:off x="2543944" y="161"/>
          <a:ext cx="1033894" cy="94654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Times New Roman" pitchFamily="18" charset="0"/>
              <a:cs typeface="Times New Roman" pitchFamily="18" charset="0"/>
            </a:rPr>
            <a:t>Preparation Pl</a:t>
          </a:r>
        </a:p>
      </dsp:txBody>
      <dsp:txXfrm>
        <a:off x="2695354" y="138779"/>
        <a:ext cx="731074" cy="669310"/>
      </dsp:txXfrm>
    </dsp:sp>
    <dsp:sp modelId="{D15469D5-C7AB-4303-A6EA-0ACD1328E8D2}">
      <dsp:nvSpPr>
        <dsp:cNvPr id="0" name=""/>
        <dsp:cNvSpPr/>
      </dsp:nvSpPr>
      <dsp:spPr>
        <a:xfrm rot="1542857">
          <a:off x="3579836" y="609203"/>
          <a:ext cx="189329" cy="319459"/>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582648" y="660773"/>
        <a:ext cx="132530" cy="191675"/>
      </dsp:txXfrm>
    </dsp:sp>
    <dsp:sp modelId="{D079F2E1-32EF-453E-986A-2B375B7B6133}">
      <dsp:nvSpPr>
        <dsp:cNvPr id="0" name=""/>
        <dsp:cNvSpPr/>
      </dsp:nvSpPr>
      <dsp:spPr>
        <a:xfrm>
          <a:off x="3768083" y="591839"/>
          <a:ext cx="1149647" cy="997963"/>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Times New Roman" pitchFamily="18" charset="0"/>
              <a:cs typeface="Times New Roman" pitchFamily="18" charset="0"/>
            </a:rPr>
            <a:t>Culturing MSCs</a:t>
          </a:r>
        </a:p>
      </dsp:txBody>
      <dsp:txXfrm>
        <a:off x="3936445" y="737987"/>
        <a:ext cx="812923" cy="705667"/>
      </dsp:txXfrm>
    </dsp:sp>
    <dsp:sp modelId="{A7148D9D-5530-4D73-8754-209180F43F88}">
      <dsp:nvSpPr>
        <dsp:cNvPr id="0" name=""/>
        <dsp:cNvSpPr/>
      </dsp:nvSpPr>
      <dsp:spPr>
        <a:xfrm rot="4628571">
          <a:off x="4402820" y="1576500"/>
          <a:ext cx="174793" cy="319459"/>
        </a:xfrm>
        <a:prstGeom prst="rightArrow">
          <a:avLst>
            <a:gd name="adj1" fmla="val 60000"/>
            <a:gd name="adj2" fmla="val 50000"/>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423205" y="1614830"/>
        <a:ext cx="122355" cy="191675"/>
      </dsp:txXfrm>
    </dsp:sp>
    <dsp:sp modelId="{E4F87914-B144-43A0-8387-2DDDC1ABD715}">
      <dsp:nvSpPr>
        <dsp:cNvPr id="0" name=""/>
        <dsp:cNvSpPr/>
      </dsp:nvSpPr>
      <dsp:spPr>
        <a:xfrm>
          <a:off x="4048561" y="1887982"/>
          <a:ext cx="1221954" cy="1180183"/>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latin typeface="Times New Roman" pitchFamily="18" charset="0"/>
              <a:cs typeface="Times New Roman" pitchFamily="18" charset="0"/>
            </a:rPr>
            <a:t>Immunophenotypic of MSC</a:t>
          </a:r>
          <a:endParaRPr lang="en-US" sz="1200" kern="1200" dirty="0">
            <a:latin typeface="Times New Roman" pitchFamily="18" charset="0"/>
            <a:cs typeface="Times New Roman" pitchFamily="18" charset="0"/>
          </a:endParaRPr>
        </a:p>
      </dsp:txBody>
      <dsp:txXfrm>
        <a:off x="4227512" y="2060816"/>
        <a:ext cx="864052" cy="834515"/>
      </dsp:txXfrm>
    </dsp:sp>
    <dsp:sp modelId="{AC79A09A-29D7-44D1-AF33-F1FC8AE1A836}">
      <dsp:nvSpPr>
        <dsp:cNvPr id="0" name=""/>
        <dsp:cNvSpPr/>
      </dsp:nvSpPr>
      <dsp:spPr>
        <a:xfrm rot="7714286">
          <a:off x="4106566" y="2906240"/>
          <a:ext cx="168281" cy="319459"/>
        </a:xfrm>
        <a:prstGeom prst="rightArrow">
          <a:avLst>
            <a:gd name="adj1" fmla="val 60000"/>
            <a:gd name="adj2" fmla="val 5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147546" y="2950397"/>
        <a:ext cx="117797" cy="191675"/>
      </dsp:txXfrm>
    </dsp:sp>
    <dsp:sp modelId="{150262CF-5EF9-4BF6-B805-0C1B34730D0C}">
      <dsp:nvSpPr>
        <dsp:cNvPr id="0" name=""/>
        <dsp:cNvSpPr/>
      </dsp:nvSpPr>
      <dsp:spPr>
        <a:xfrm>
          <a:off x="3192014" y="3117291"/>
          <a:ext cx="1160684" cy="946546"/>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Times New Roman" pitchFamily="18" charset="0"/>
              <a:cs typeface="Times New Roman" pitchFamily="18" charset="0"/>
            </a:rPr>
            <a:t>Adipogenic and ostegenic diffrentiation</a:t>
          </a:r>
        </a:p>
      </dsp:txBody>
      <dsp:txXfrm>
        <a:off x="3361992" y="3255909"/>
        <a:ext cx="820728" cy="669310"/>
      </dsp:txXfrm>
    </dsp:sp>
    <dsp:sp modelId="{5A72EEAB-6821-4BD9-8DFB-1B96F4FB01CA}">
      <dsp:nvSpPr>
        <dsp:cNvPr id="0" name=""/>
        <dsp:cNvSpPr/>
      </dsp:nvSpPr>
      <dsp:spPr>
        <a:xfrm rot="10800000">
          <a:off x="3008251" y="3430835"/>
          <a:ext cx="129859" cy="319459"/>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047209" y="3494727"/>
        <a:ext cx="90901" cy="191675"/>
      </dsp:txXfrm>
    </dsp:sp>
    <dsp:sp modelId="{1749585F-5183-4EF1-94A0-FF71756D54B7}">
      <dsp:nvSpPr>
        <dsp:cNvPr id="0" name=""/>
        <dsp:cNvSpPr/>
      </dsp:nvSpPr>
      <dsp:spPr>
        <a:xfrm>
          <a:off x="1751858" y="3117291"/>
          <a:ext cx="1195138" cy="946546"/>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Times New Roman" pitchFamily="18" charset="0"/>
              <a:cs typeface="Times New Roman" pitchFamily="18" charset="0"/>
            </a:rPr>
            <a:t>Chondrogenic differentition</a:t>
          </a:r>
          <a:endParaRPr lang="en-US" sz="1000" kern="1200" dirty="0">
            <a:latin typeface="Times New Roman" pitchFamily="18" charset="0"/>
            <a:cs typeface="Times New Roman" pitchFamily="18" charset="0"/>
          </a:endParaRPr>
        </a:p>
      </dsp:txBody>
      <dsp:txXfrm>
        <a:off x="1926882" y="3255909"/>
        <a:ext cx="845090" cy="669310"/>
      </dsp:txXfrm>
    </dsp:sp>
    <dsp:sp modelId="{089EF499-A3F0-44C1-A115-29C8FB553D46}">
      <dsp:nvSpPr>
        <dsp:cNvPr id="0" name=""/>
        <dsp:cNvSpPr/>
      </dsp:nvSpPr>
      <dsp:spPr>
        <a:xfrm rot="13885714">
          <a:off x="1846898" y="2908108"/>
          <a:ext cx="171336" cy="319459"/>
        </a:xfrm>
        <a:prstGeom prst="rightArrow">
          <a:avLst>
            <a:gd name="adj1" fmla="val 60000"/>
            <a:gd name="adj2" fmla="val 5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888623" y="2992093"/>
        <a:ext cx="119935" cy="191675"/>
      </dsp:txXfrm>
    </dsp:sp>
    <dsp:sp modelId="{EEE377CA-D882-41D0-908B-94B38CDA3377}">
      <dsp:nvSpPr>
        <dsp:cNvPr id="0" name=""/>
        <dsp:cNvSpPr/>
      </dsp:nvSpPr>
      <dsp:spPr>
        <a:xfrm>
          <a:off x="825484" y="1916033"/>
          <a:ext cx="1273522" cy="1124081"/>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latin typeface="Times New Roman" pitchFamily="18" charset="0"/>
              <a:cs typeface="Times New Roman" pitchFamily="18" charset="0"/>
            </a:rPr>
            <a:t>Histochemical analysis of pellet</a:t>
          </a:r>
          <a:endParaRPr lang="en-US" sz="1000" kern="1200" dirty="0">
            <a:latin typeface="Times New Roman" pitchFamily="18" charset="0"/>
            <a:cs typeface="Times New Roman" pitchFamily="18" charset="0"/>
          </a:endParaRPr>
        </a:p>
      </dsp:txBody>
      <dsp:txXfrm>
        <a:off x="1011987" y="2080651"/>
        <a:ext cx="900516" cy="794845"/>
      </dsp:txXfrm>
    </dsp:sp>
    <dsp:sp modelId="{040D9EF5-6322-4416-819F-DDF0AC93AABE}">
      <dsp:nvSpPr>
        <dsp:cNvPr id="0" name=""/>
        <dsp:cNvSpPr/>
      </dsp:nvSpPr>
      <dsp:spPr>
        <a:xfrm rot="16971429">
          <a:off x="1527984" y="1586708"/>
          <a:ext cx="202505" cy="319459"/>
        </a:xfrm>
        <a:prstGeom prst="rightArrow">
          <a:avLst>
            <a:gd name="adj1" fmla="val 60000"/>
            <a:gd name="adj2" fmla="val 50000"/>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551600" y="1680214"/>
        <a:ext cx="141754" cy="191675"/>
      </dsp:txXfrm>
    </dsp:sp>
    <dsp:sp modelId="{CACC9CDA-464D-408B-AC15-916D0C4E756C}">
      <dsp:nvSpPr>
        <dsp:cNvPr id="0" name=""/>
        <dsp:cNvSpPr/>
      </dsp:nvSpPr>
      <dsp:spPr>
        <a:xfrm>
          <a:off x="1247802" y="617547"/>
          <a:ext cx="1062148" cy="946546"/>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latin typeface="Times New Roman" pitchFamily="18" charset="0"/>
              <a:cs typeface="Times New Roman" pitchFamily="18" charset="0"/>
            </a:rPr>
            <a:t>RT-PCR</a:t>
          </a:r>
          <a:endParaRPr lang="en-US" sz="1050" kern="1200" dirty="0">
            <a:latin typeface="Times New Roman" pitchFamily="18" charset="0"/>
            <a:cs typeface="Times New Roman" pitchFamily="18" charset="0"/>
          </a:endParaRPr>
        </a:p>
      </dsp:txBody>
      <dsp:txXfrm>
        <a:off x="1403350" y="756165"/>
        <a:ext cx="751052" cy="669310"/>
      </dsp:txXfrm>
    </dsp:sp>
    <dsp:sp modelId="{156086E0-F492-4926-A110-B1F5A74AB637}">
      <dsp:nvSpPr>
        <dsp:cNvPr id="0" name=""/>
        <dsp:cNvSpPr/>
      </dsp:nvSpPr>
      <dsp:spPr>
        <a:xfrm rot="20057143">
          <a:off x="2314291" y="622641"/>
          <a:ext cx="210173" cy="319459"/>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317413" y="700212"/>
        <a:ext cx="147121" cy="1916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7EB75-FA52-43F4-A95C-D96B45FD5FB2}" type="datetimeFigureOut">
              <a:rPr lang="en-US" smtClean="0"/>
              <a:t>4/27/2018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EA7BB-F9B3-4F9F-917E-24C9636DA968}" type="slidenum">
              <a:rPr lang="en-US" smtClean="0"/>
              <a:t>‹#›</a:t>
            </a:fld>
            <a:endParaRPr lang="en-US"/>
          </a:p>
        </p:txBody>
      </p:sp>
    </p:spTree>
    <p:extLst>
      <p:ext uri="{BB962C8B-B14F-4D97-AF65-F5344CB8AC3E}">
        <p14:creationId xmlns:p14="http://schemas.microsoft.com/office/powerpoint/2010/main" val="101706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EA7BB-F9B3-4F9F-917E-24C9636DA968}" type="slidenum">
              <a:rPr lang="en-US" smtClean="0"/>
              <a:t>1</a:t>
            </a:fld>
            <a:endParaRPr lang="en-US"/>
          </a:p>
        </p:txBody>
      </p:sp>
    </p:spTree>
    <p:extLst>
      <p:ext uri="{BB962C8B-B14F-4D97-AF65-F5344CB8AC3E}">
        <p14:creationId xmlns:p14="http://schemas.microsoft.com/office/powerpoint/2010/main" val="294554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EA7BB-F9B3-4F9F-917E-24C9636DA968}" type="slidenum">
              <a:rPr lang="en-US" smtClean="0"/>
              <a:t>3</a:t>
            </a:fld>
            <a:endParaRPr lang="en-US"/>
          </a:p>
        </p:txBody>
      </p:sp>
    </p:spTree>
    <p:extLst>
      <p:ext uri="{BB962C8B-B14F-4D97-AF65-F5344CB8AC3E}">
        <p14:creationId xmlns:p14="http://schemas.microsoft.com/office/powerpoint/2010/main" val="27376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EA7BB-F9B3-4F9F-917E-24C9636DA968}" type="slidenum">
              <a:rPr lang="en-US" smtClean="0"/>
              <a:t>14</a:t>
            </a:fld>
            <a:endParaRPr lang="en-US"/>
          </a:p>
        </p:txBody>
      </p:sp>
    </p:spTree>
    <p:extLst>
      <p:ext uri="{BB962C8B-B14F-4D97-AF65-F5344CB8AC3E}">
        <p14:creationId xmlns:p14="http://schemas.microsoft.com/office/powerpoint/2010/main" val="378237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EA7BB-F9B3-4F9F-917E-24C9636DA968}" type="slidenum">
              <a:rPr lang="en-US" smtClean="0"/>
              <a:t>15</a:t>
            </a:fld>
            <a:endParaRPr lang="en-US"/>
          </a:p>
        </p:txBody>
      </p:sp>
    </p:spTree>
    <p:extLst>
      <p:ext uri="{BB962C8B-B14F-4D97-AF65-F5344CB8AC3E}">
        <p14:creationId xmlns:p14="http://schemas.microsoft.com/office/powerpoint/2010/main" val="3782373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987574"/>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664245"/>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15566"/>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592237"/>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iming>
    <p:tnLst>
      <p:par>
        <p:cTn id="1" dur="indefinite" restart="never" nodeType="tmRoot"/>
      </p:par>
    </p:tnLst>
  </p:timing>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4/27/2018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jpg"/><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25.png"/><Relationship Id="rId5" Type="http://schemas.openxmlformats.org/officeDocument/2006/relationships/image" Target="../media/image23.jpg"/><Relationship Id="rId10" Type="http://schemas.openxmlformats.org/officeDocument/2006/relationships/image" Target="../media/image24.png"/><Relationship Id="rId4" Type="http://schemas.openxmlformats.org/officeDocument/2006/relationships/image" Target="../media/image22.jp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20000" b="-20000"/>
          </a:stretch>
        </a:blipFill>
        <a:effectLst/>
      </p:bgPr>
    </p:bg>
    <p:spTree>
      <p:nvGrpSpPr>
        <p:cNvPr id="1" name=""/>
        <p:cNvGrpSpPr/>
        <p:nvPr/>
      </p:nvGrpSpPr>
      <p:grpSpPr>
        <a:xfrm>
          <a:off x="0" y="0"/>
          <a:ext cx="0" cy="0"/>
          <a:chOff x="0" y="0"/>
          <a:chExt cx="0" cy="0"/>
        </a:xfrm>
      </p:grpSpPr>
      <p:sp>
        <p:nvSpPr>
          <p:cNvPr id="2" name="TextBox 1"/>
          <p:cNvSpPr txBox="1"/>
          <p:nvPr/>
        </p:nvSpPr>
        <p:spPr>
          <a:xfrm>
            <a:off x="2267744" y="195486"/>
            <a:ext cx="3384376"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In The Name of GOD</a:t>
            </a:r>
            <a:endParaRPr lang="en-US" sz="2800" dirty="0">
              <a:latin typeface="Times New Roman" pitchFamily="18" charset="0"/>
              <a:cs typeface="Times New Roman" pitchFamily="18" charset="0"/>
            </a:endParaRPr>
          </a:p>
        </p:txBody>
      </p:sp>
      <p:sp>
        <p:nvSpPr>
          <p:cNvPr id="4" name="Rectangle 3"/>
          <p:cNvSpPr/>
          <p:nvPr/>
        </p:nvSpPr>
        <p:spPr>
          <a:xfrm>
            <a:off x="1224142" y="1861222"/>
            <a:ext cx="5976664" cy="646331"/>
          </a:xfrm>
          <a:prstGeom prst="rect">
            <a:avLst/>
          </a:prstGeom>
        </p:spPr>
        <p:txBody>
          <a:bodyPr wrap="square">
            <a:spAutoFit/>
          </a:bodyPr>
          <a:lstStyle/>
          <a:p>
            <a:pPr algn="ctr"/>
            <a:r>
              <a:rPr lang="en-US" b="1" dirty="0">
                <a:latin typeface="Times New Roman" pitchFamily="18" charset="0"/>
                <a:cs typeface="Times New Roman" pitchFamily="18" charset="0"/>
              </a:rPr>
              <a:t>Platelet lysate induces chondrogenic differentiation of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umbilical cord-derived mesenchymal stem cells</a:t>
            </a:r>
            <a:endParaRPr lang="en-US" b="1" dirty="0"/>
          </a:p>
        </p:txBody>
      </p:sp>
      <p:sp>
        <p:nvSpPr>
          <p:cNvPr id="5" name="TextBox 4"/>
          <p:cNvSpPr txBox="1"/>
          <p:nvPr/>
        </p:nvSpPr>
        <p:spPr>
          <a:xfrm>
            <a:off x="2051720" y="3291830"/>
            <a:ext cx="4032448"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Peresenter: Niloofar Pilehvari</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24343"/>
            <a:ext cx="2339752" cy="1867340"/>
          </a:xfrm>
          <a:prstGeom prst="rect">
            <a:avLst/>
          </a:prstGeom>
        </p:spPr>
      </p:pic>
    </p:spTree>
    <p:extLst>
      <p:ext uri="{BB962C8B-B14F-4D97-AF65-F5344CB8AC3E}">
        <p14:creationId xmlns:p14="http://schemas.microsoft.com/office/powerpoint/2010/main" val="16198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411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95486"/>
            <a:ext cx="7848872" cy="720080"/>
          </a:xfrm>
        </p:spPr>
        <p:txBody>
          <a:bodyPr/>
          <a:lstStyle/>
          <a:p>
            <a:r>
              <a:rPr lang="en-US" altLang="ko-KR" sz="1600" b="1" dirty="0" smtClean="0">
                <a:latin typeface="Times New Roman" pitchFamily="18" charset="0"/>
                <a:cs typeface="Times New Roman" pitchFamily="18" charset="0"/>
              </a:rPr>
              <a:t>3.</a:t>
            </a:r>
            <a:r>
              <a:rPr lang="en-US" sz="1600" b="1" dirty="0" smtClean="0">
                <a:latin typeface="Times New Roman" pitchFamily="18" charset="0"/>
                <a:cs typeface="Times New Roman" pitchFamily="18" charset="0"/>
              </a:rPr>
              <a:t>Immunophenotypic characterization of </a:t>
            </a:r>
            <a:r>
              <a:rPr lang="en-US" sz="1600" b="1" dirty="0">
                <a:latin typeface="Times New Roman" pitchFamily="18" charset="0"/>
                <a:cs typeface="Times New Roman" pitchFamily="18" charset="0"/>
              </a:rPr>
              <a:t>MSCs</a:t>
            </a:r>
          </a:p>
          <a:p>
            <a:endParaRPr lang="ko-KR" altLang="en-US" sz="1600" dirty="0"/>
          </a:p>
        </p:txBody>
      </p:sp>
      <p:sp>
        <p:nvSpPr>
          <p:cNvPr id="3" name="Rectangle 2"/>
          <p:cNvSpPr/>
          <p:nvPr/>
        </p:nvSpPr>
        <p:spPr>
          <a:xfrm>
            <a:off x="683568" y="1259148"/>
            <a:ext cx="2592288"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600" dirty="0" smtClean="0">
                <a:latin typeface="Times New Roman" pitchFamily="18" charset="0"/>
                <a:cs typeface="Times New Roman" pitchFamily="18" charset="0"/>
              </a:rPr>
              <a:t>Cells at passage 2 were         washed with PBS and trypsin</a:t>
            </a:r>
          </a:p>
        </p:txBody>
      </p:sp>
      <mc:AlternateContent xmlns:mc="http://schemas.openxmlformats.org/markup-compatibility/2006" xmlns:a14="http://schemas.microsoft.com/office/drawing/2010/main">
        <mc:Choice Requires="a14">
          <p:sp>
            <p:nvSpPr>
              <p:cNvPr id="15" name="Rectangle 14"/>
              <p:cNvSpPr/>
              <p:nvPr/>
            </p:nvSpPr>
            <p:spPr>
              <a:xfrm>
                <a:off x="3652835" y="1259148"/>
                <a:ext cx="3024336" cy="8105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14:m>
                  <m:oMath xmlns:m="http://schemas.openxmlformats.org/officeDocument/2006/math">
                    <m:r>
                      <a:rPr lang="en-US" sz="1600" b="0" i="1" smtClean="0">
                        <a:latin typeface="Cambria Math"/>
                        <a:cs typeface="Times New Roman" pitchFamily="18" charset="0"/>
                      </a:rPr>
                      <m:t>5</m:t>
                    </m:r>
                    <m:r>
                      <a:rPr lang="en-US" sz="1600" b="0" i="1" smtClean="0">
                        <a:latin typeface="Cambria Math"/>
                        <a:ea typeface="Cambria Math"/>
                        <a:cs typeface="Times New Roman" pitchFamily="18" charset="0"/>
                      </a:rPr>
                      <m:t>∗</m:t>
                    </m:r>
                    <m:sSup>
                      <m:sSupPr>
                        <m:ctrlPr>
                          <a:rPr lang="en-US" sz="1600" b="0" i="1" smtClean="0">
                            <a:latin typeface="Cambria Math"/>
                            <a:ea typeface="Cambria Math"/>
                            <a:cs typeface="Times New Roman" pitchFamily="18" charset="0"/>
                          </a:rPr>
                        </m:ctrlPr>
                      </m:sSupPr>
                      <m:e>
                        <m:r>
                          <a:rPr lang="en-US" sz="1600" b="0" i="1" smtClean="0">
                            <a:latin typeface="Cambria Math"/>
                            <a:ea typeface="Cambria Math"/>
                            <a:cs typeface="Times New Roman" pitchFamily="18" charset="0"/>
                          </a:rPr>
                          <m:t>10</m:t>
                        </m:r>
                      </m:e>
                      <m:sup>
                        <m:r>
                          <a:rPr lang="en-US" sz="1600" b="0" i="1" smtClean="0">
                            <a:latin typeface="Cambria Math"/>
                            <a:ea typeface="Cambria Math"/>
                            <a:cs typeface="Times New Roman" pitchFamily="18" charset="0"/>
                          </a:rPr>
                          <m:t>5</m:t>
                        </m:r>
                      </m:sup>
                    </m:sSup>
                  </m:oMath>
                </a14:m>
                <a:r>
                  <a:rPr lang="en-US" sz="1600" dirty="0" smtClean="0">
                    <a:latin typeface="Times New Roman" pitchFamily="18" charset="0"/>
                    <a:cs typeface="Times New Roman" pitchFamily="18" charset="0"/>
                  </a:rPr>
                  <a:t> cells were suspended and stained this antibodies</a:t>
                </a:r>
              </a:p>
            </p:txBody>
          </p:sp>
        </mc:Choice>
        <mc:Fallback xmlns="">
          <p:sp>
            <p:nvSpPr>
              <p:cNvPr id="15" name="Rectangle 14"/>
              <p:cNvSpPr>
                <a:spLocks noRot="1" noChangeAspect="1" noMove="1" noResize="1" noEditPoints="1" noAdjustHandles="1" noChangeArrowheads="1" noChangeShapeType="1" noTextEdit="1"/>
              </p:cNvSpPr>
              <p:nvPr/>
            </p:nvSpPr>
            <p:spPr>
              <a:xfrm>
                <a:off x="3652835" y="1259148"/>
                <a:ext cx="3024336" cy="810517"/>
              </a:xfrm>
              <a:prstGeom prst="rect">
                <a:avLst/>
              </a:prstGeom>
              <a:blipFill rotWithShape="1">
                <a:blip r:embed="rId2"/>
                <a:stretch>
                  <a:fillRect/>
                </a:stretch>
              </a:blipFill>
            </p:spPr>
            <p:txBody>
              <a:bodyPr/>
              <a:lstStyle/>
              <a:p>
                <a:r>
                  <a:rPr lang="en-US">
                    <a:noFill/>
                  </a:rPr>
                  <a:t> </a:t>
                </a:r>
              </a:p>
            </p:txBody>
          </p:sp>
        </mc:Fallback>
      </mc:AlternateContent>
      <p:sp>
        <p:nvSpPr>
          <p:cNvPr id="16" name="Rectangle 15"/>
          <p:cNvSpPr/>
          <p:nvPr/>
        </p:nvSpPr>
        <p:spPr>
          <a:xfrm>
            <a:off x="3976871" y="2768333"/>
            <a:ext cx="2376264"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600" dirty="0" smtClean="0">
                <a:latin typeface="Times New Roman" pitchFamily="18" charset="0"/>
                <a:cs typeface="Times New Roman" pitchFamily="18" charset="0"/>
              </a:rPr>
              <a:t>Cells were analyzed using a FACS-Calibur</a:t>
            </a:r>
          </a:p>
        </p:txBody>
      </p:sp>
      <p:sp>
        <p:nvSpPr>
          <p:cNvPr id="17" name="Rectangle 16"/>
          <p:cNvSpPr/>
          <p:nvPr/>
        </p:nvSpPr>
        <p:spPr>
          <a:xfrm>
            <a:off x="683568" y="2768333"/>
            <a:ext cx="2664296"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600" dirty="0" smtClean="0">
                <a:latin typeface="Times New Roman" pitchFamily="18" charset="0"/>
                <a:cs typeface="Times New Roman" pitchFamily="18" charset="0"/>
              </a:rPr>
              <a:t>And data were analyzed with CellQuest software and           following Software V2.5.1</a:t>
            </a:r>
          </a:p>
        </p:txBody>
      </p:sp>
      <p:sp>
        <p:nvSpPr>
          <p:cNvPr id="20" name="Rectangle 19"/>
          <p:cNvSpPr/>
          <p:nvPr/>
        </p:nvSpPr>
        <p:spPr>
          <a:xfrm>
            <a:off x="6877573" y="1836971"/>
            <a:ext cx="2088232" cy="12961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1600" dirty="0" smtClean="0">
                <a:latin typeface="Times New Roman" pitchFamily="18" charset="0"/>
                <a:cs typeface="Times New Roman" pitchFamily="18" charset="0"/>
              </a:rPr>
              <a:t>CD105-PE, CD90-FIT</a:t>
            </a:r>
          </a:p>
          <a:p>
            <a:pPr algn="just"/>
            <a:r>
              <a:rPr lang="en-US" sz="1600" dirty="0" smtClean="0">
                <a:latin typeface="Times New Roman" pitchFamily="18" charset="0"/>
                <a:cs typeface="Times New Roman" pitchFamily="18" charset="0"/>
              </a:rPr>
              <a:t>CD44-PE</a:t>
            </a:r>
          </a:p>
          <a:p>
            <a:pPr algn="just"/>
            <a:r>
              <a:rPr lang="en-US" sz="1600" dirty="0" smtClean="0">
                <a:latin typeface="Times New Roman" pitchFamily="18" charset="0"/>
                <a:cs typeface="Times New Roman" pitchFamily="18" charset="0"/>
              </a:rPr>
              <a:t>CD34-PE</a:t>
            </a:r>
          </a:p>
          <a:p>
            <a:pPr algn="just"/>
            <a:r>
              <a:rPr lang="en-US" sz="1600" dirty="0" smtClean="0">
                <a:latin typeface="Times New Roman" pitchFamily="18" charset="0"/>
                <a:cs typeface="Times New Roman" pitchFamily="18" charset="0"/>
              </a:rPr>
              <a:t>CD45-PE</a:t>
            </a:r>
          </a:p>
        </p:txBody>
      </p:sp>
      <p:cxnSp>
        <p:nvCxnSpPr>
          <p:cNvPr id="12" name="Straight Arrow Connector 11"/>
          <p:cNvCxnSpPr>
            <a:stCxn id="3" idx="3"/>
            <a:endCxn id="15" idx="1"/>
          </p:cNvCxnSpPr>
          <p:nvPr/>
        </p:nvCxnSpPr>
        <p:spPr>
          <a:xfrm>
            <a:off x="3275856" y="1655192"/>
            <a:ext cx="376979" cy="921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Connector 13"/>
          <p:cNvCxnSpPr>
            <a:stCxn id="15" idx="3"/>
          </p:cNvCxnSpPr>
          <p:nvPr/>
        </p:nvCxnSpPr>
        <p:spPr>
          <a:xfrm flipV="1">
            <a:off x="6677171" y="1655192"/>
            <a:ext cx="991173" cy="9215"/>
          </a:xfrm>
          <a:prstGeom prst="line">
            <a:avLst/>
          </a:prstGeom>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a:off x="7668344" y="1659799"/>
            <a:ext cx="0" cy="17717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Straight Connector 21"/>
          <p:cNvCxnSpPr/>
          <p:nvPr/>
        </p:nvCxnSpPr>
        <p:spPr>
          <a:xfrm>
            <a:off x="7668344" y="3133115"/>
            <a:ext cx="0" cy="230723"/>
          </a:xfrm>
          <a:prstGeom prst="line">
            <a:avLst/>
          </a:prstGeom>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p:nvPr/>
        </p:nvCxnSpPr>
        <p:spPr>
          <a:xfrm flipH="1">
            <a:off x="6353135" y="3363838"/>
            <a:ext cx="1315209"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p:nvPr/>
        </p:nvCxnSpPr>
        <p:spPr>
          <a:xfrm flipH="1">
            <a:off x="3338332" y="3339742"/>
            <a:ext cx="638539"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Oval 27"/>
          <p:cNvSpPr/>
          <p:nvPr/>
        </p:nvSpPr>
        <p:spPr>
          <a:xfrm>
            <a:off x="4666481" y="1638949"/>
            <a:ext cx="936104"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012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95486"/>
            <a:ext cx="7848872" cy="720080"/>
          </a:xfrm>
        </p:spPr>
        <p:txBody>
          <a:bodyPr/>
          <a:lstStyle/>
          <a:p>
            <a:r>
              <a:rPr lang="en-US" sz="2000" b="1" dirty="0" smtClean="0">
                <a:latin typeface="Times New Roman" pitchFamily="18" charset="0"/>
                <a:cs typeface="Times New Roman" pitchFamily="18" charset="0"/>
              </a:rPr>
              <a:t>4.Adipogenic </a:t>
            </a:r>
            <a:r>
              <a:rPr lang="en-US" sz="2000" b="1" dirty="0">
                <a:latin typeface="Times New Roman" pitchFamily="18" charset="0"/>
                <a:cs typeface="Times New Roman" pitchFamily="18" charset="0"/>
              </a:rPr>
              <a:t>and osteogenic differentiation</a:t>
            </a:r>
          </a:p>
          <a:p>
            <a:endParaRPr lang="ko-KR" altLang="en-US" sz="1600" dirty="0"/>
          </a:p>
        </p:txBody>
      </p:sp>
      <p:sp>
        <p:nvSpPr>
          <p:cNvPr id="2" name="Rectangle 1"/>
          <p:cNvSpPr/>
          <p:nvPr/>
        </p:nvSpPr>
        <p:spPr>
          <a:xfrm>
            <a:off x="4932040" y="759287"/>
            <a:ext cx="2566957" cy="11132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600" dirty="0">
                <a:latin typeface="Times New Roman" pitchFamily="18" charset="0"/>
                <a:cs typeface="Times New Roman" pitchFamily="18" charset="0"/>
              </a:rPr>
              <a:t>To detect the adipocytes </a:t>
            </a:r>
            <a:r>
              <a:rPr lang="en-US" sz="1600" dirty="0" smtClean="0">
                <a:latin typeface="Times New Roman" pitchFamily="18" charset="0"/>
                <a:cs typeface="Times New Roman" pitchFamily="18" charset="0"/>
              </a:rPr>
              <a:t>and </a:t>
            </a:r>
            <a:r>
              <a:rPr lang="en-US" sz="1600" dirty="0">
                <a:latin typeface="Times New Roman" pitchFamily="18" charset="0"/>
                <a:cs typeface="Times New Roman" pitchFamily="18" charset="0"/>
              </a:rPr>
              <a:t>osteocytes after 3 weeks of </a:t>
            </a:r>
            <a:r>
              <a:rPr lang="en-US" sz="1600" dirty="0" smtClean="0">
                <a:latin typeface="Times New Roman" pitchFamily="18" charset="0"/>
                <a:cs typeface="Times New Roman" pitchFamily="18" charset="0"/>
              </a:rPr>
              <a:t> differentiation </a:t>
            </a:r>
            <a:endParaRPr lang="en-US" sz="1600" dirty="0">
              <a:latin typeface="Times New Roman" pitchFamily="18" charset="0"/>
              <a:cs typeface="Times New Roman" pitchFamily="18" charset="0"/>
            </a:endParaRPr>
          </a:p>
        </p:txBody>
      </p:sp>
      <p:sp>
        <p:nvSpPr>
          <p:cNvPr id="6" name="Rectangle 5"/>
          <p:cNvSpPr/>
          <p:nvPr/>
        </p:nvSpPr>
        <p:spPr>
          <a:xfrm>
            <a:off x="5461863" y="2355726"/>
            <a:ext cx="2016224" cy="8029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400" dirty="0">
                <a:latin typeface="Times New Roman" pitchFamily="18" charset="0"/>
                <a:cs typeface="Times New Roman" pitchFamily="18" charset="0"/>
              </a:rPr>
              <a:t>The cells were fixed </a:t>
            </a:r>
            <a:r>
              <a:rPr lang="en-US" sz="1400" dirty="0" smtClean="0">
                <a:latin typeface="Times New Roman" pitchFamily="18" charset="0"/>
                <a:cs typeface="Times New Roman" pitchFamily="18" charset="0"/>
              </a:rPr>
              <a:t>with 10%formaldehyde</a:t>
            </a:r>
            <a:endParaRPr lang="en-US" sz="1400" dirty="0">
              <a:latin typeface="Times New Roman" pitchFamily="18" charset="0"/>
              <a:cs typeface="Times New Roman" pitchFamily="18" charset="0"/>
            </a:endParaRPr>
          </a:p>
        </p:txBody>
      </p:sp>
      <p:sp>
        <p:nvSpPr>
          <p:cNvPr id="3" name="Rectangle 2"/>
          <p:cNvSpPr/>
          <p:nvPr/>
        </p:nvSpPr>
        <p:spPr>
          <a:xfrm>
            <a:off x="863659" y="2181123"/>
            <a:ext cx="3482445"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600" dirty="0">
                <a:latin typeface="Times New Roman" pitchFamily="18" charset="0"/>
                <a:cs typeface="Times New Roman" pitchFamily="18" charset="0"/>
              </a:rPr>
              <a:t>Stained </a:t>
            </a:r>
            <a:r>
              <a:rPr lang="en-US" sz="1600" dirty="0" smtClean="0">
                <a:latin typeface="Times New Roman" pitchFamily="18" charset="0"/>
                <a:cs typeface="Times New Roman" pitchFamily="18" charset="0"/>
              </a:rPr>
              <a:t>with 2% sudanIII for 5 min   or 2% alizarin red(PH:4.2) for 20 min at room temperature</a:t>
            </a:r>
            <a:endParaRPr lang="en-US" sz="1600" dirty="0">
              <a:latin typeface="Times New Roman" pitchFamily="18" charset="0"/>
              <a:cs typeface="Times New Roman" pitchFamily="18" charset="0"/>
            </a:endParaRPr>
          </a:p>
        </p:txBody>
      </p:sp>
      <p:sp>
        <p:nvSpPr>
          <p:cNvPr id="4" name="Rectangle 3"/>
          <p:cNvSpPr/>
          <p:nvPr/>
        </p:nvSpPr>
        <p:spPr>
          <a:xfrm>
            <a:off x="863659" y="759287"/>
            <a:ext cx="3528392" cy="11132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400" dirty="0">
                <a:latin typeface="Times New Roman" pitchFamily="18" charset="0"/>
                <a:cs typeface="Times New Roman" pitchFamily="18" charset="0"/>
              </a:rPr>
              <a:t>MSCs at passage2 were induce to </a:t>
            </a:r>
            <a:r>
              <a:rPr lang="en-US" sz="1400" dirty="0" smtClean="0">
                <a:latin typeface="Times New Roman" pitchFamily="18" charset="0"/>
                <a:cs typeface="Times New Roman" pitchFamily="18" charset="0"/>
              </a:rPr>
              <a:t>differentiate into </a:t>
            </a:r>
            <a:r>
              <a:rPr lang="en-US" sz="1400" dirty="0">
                <a:latin typeface="Times New Roman" pitchFamily="18" charset="0"/>
                <a:cs typeface="Times New Roman" pitchFamily="18" charset="0"/>
              </a:rPr>
              <a:t>adipocytes using the hMSC Adipogenic </a:t>
            </a:r>
            <a:r>
              <a:rPr lang="en-US" sz="1400" dirty="0" smtClean="0">
                <a:latin typeface="Times New Roman" pitchFamily="18" charset="0"/>
                <a:cs typeface="Times New Roman" pitchFamily="18" charset="0"/>
              </a:rPr>
              <a:t> Differrentiation </a:t>
            </a:r>
            <a:r>
              <a:rPr lang="en-US" sz="1400" dirty="0">
                <a:latin typeface="Times New Roman" pitchFamily="18" charset="0"/>
                <a:cs typeface="Times New Roman" pitchFamily="18" charset="0"/>
              </a:rPr>
              <a:t>kit and into osteocytes using </a:t>
            </a:r>
            <a:r>
              <a:rPr lang="en-US" sz="1400" dirty="0" smtClean="0">
                <a:latin typeface="Times New Roman" pitchFamily="18" charset="0"/>
                <a:cs typeface="Times New Roman" pitchFamily="18" charset="0"/>
              </a:rPr>
              <a:t>  the </a:t>
            </a:r>
            <a:r>
              <a:rPr lang="en-US" sz="1400" dirty="0">
                <a:latin typeface="Times New Roman" pitchFamily="18" charset="0"/>
                <a:cs typeface="Times New Roman" pitchFamily="18" charset="0"/>
              </a:rPr>
              <a:t>hMSC osteogenic Differentiation kit</a:t>
            </a:r>
          </a:p>
        </p:txBody>
      </p:sp>
      <p:sp>
        <p:nvSpPr>
          <p:cNvPr id="7" name="Rectangle 6"/>
          <p:cNvSpPr/>
          <p:nvPr/>
        </p:nvSpPr>
        <p:spPr>
          <a:xfrm>
            <a:off x="863659" y="3670970"/>
            <a:ext cx="2984760"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dirty="0">
                <a:latin typeface="Times New Roman" pitchFamily="18" charset="0"/>
                <a:cs typeface="Times New Roman" pitchFamily="18" charset="0"/>
              </a:rPr>
              <a:t>Lipid droplets and clacium deposits were detected using on </a:t>
            </a:r>
            <a:r>
              <a:rPr lang="en-US" sz="1400" dirty="0" smtClean="0">
                <a:latin typeface="Times New Roman" pitchFamily="18" charset="0"/>
                <a:cs typeface="Times New Roman" pitchFamily="18" charset="0"/>
              </a:rPr>
              <a:t>Olympus </a:t>
            </a:r>
            <a:r>
              <a:rPr lang="en-US" sz="1400" dirty="0">
                <a:latin typeface="Times New Roman" pitchFamily="18" charset="0"/>
                <a:cs typeface="Times New Roman" pitchFamily="18" charset="0"/>
              </a:rPr>
              <a:t>IX50 interverted microscope</a:t>
            </a:r>
          </a:p>
        </p:txBody>
      </p:sp>
      <p:cxnSp>
        <p:nvCxnSpPr>
          <p:cNvPr id="10" name="Straight Arrow Connector 9"/>
          <p:cNvCxnSpPr>
            <a:stCxn id="4" idx="3"/>
            <a:endCxn id="2" idx="1"/>
          </p:cNvCxnSpPr>
          <p:nvPr/>
        </p:nvCxnSpPr>
        <p:spPr>
          <a:xfrm>
            <a:off x="4392051" y="1315929"/>
            <a:ext cx="539989"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a:stCxn id="2" idx="3"/>
          </p:cNvCxnSpPr>
          <p:nvPr/>
        </p:nvCxnSpPr>
        <p:spPr>
          <a:xfrm>
            <a:off x="7498997" y="1315929"/>
            <a:ext cx="31336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7812360" y="1315929"/>
            <a:ext cx="0" cy="1441258"/>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endCxn id="6" idx="3"/>
          </p:cNvCxnSpPr>
          <p:nvPr/>
        </p:nvCxnSpPr>
        <p:spPr>
          <a:xfrm flipH="1">
            <a:off x="7478087" y="2757187"/>
            <a:ext cx="33427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a:stCxn id="6" idx="1"/>
            <a:endCxn id="3" idx="3"/>
          </p:cNvCxnSpPr>
          <p:nvPr/>
        </p:nvCxnSpPr>
        <p:spPr>
          <a:xfrm flipH="1">
            <a:off x="4346104" y="2757187"/>
            <a:ext cx="1115759"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stCxn id="3" idx="1"/>
          </p:cNvCxnSpPr>
          <p:nvPr/>
        </p:nvCxnSpPr>
        <p:spPr>
          <a:xfrm flipH="1">
            <a:off x="539552" y="2757187"/>
            <a:ext cx="32410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539552" y="2757187"/>
            <a:ext cx="0" cy="1614763"/>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a:off x="539552" y="4371950"/>
            <a:ext cx="324107"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8100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95486"/>
            <a:ext cx="7848872" cy="720080"/>
          </a:xfrm>
        </p:spPr>
        <p:txBody>
          <a:bodyPr/>
          <a:lstStyle/>
          <a:p>
            <a:r>
              <a:rPr lang="en-US" sz="2000" b="1" dirty="0" smtClean="0">
                <a:latin typeface="Times New Roman" pitchFamily="18" charset="0"/>
                <a:cs typeface="Times New Roman" pitchFamily="18" charset="0"/>
              </a:rPr>
              <a:t>5.Chondrogenic </a:t>
            </a:r>
            <a:r>
              <a:rPr lang="en-US" sz="2000" b="1" dirty="0">
                <a:latin typeface="Times New Roman" pitchFamily="18" charset="0"/>
                <a:cs typeface="Times New Roman" pitchFamily="18" charset="0"/>
              </a:rPr>
              <a:t>differentiation:</a:t>
            </a:r>
          </a:p>
          <a:p>
            <a:endParaRPr lang="ko-KR" altLang="en-US" sz="1600" dirty="0"/>
          </a:p>
        </p:txBody>
      </p:sp>
      <p:sp>
        <p:nvSpPr>
          <p:cNvPr id="6" name="Rectangle 5"/>
          <p:cNvSpPr/>
          <p:nvPr/>
        </p:nvSpPr>
        <p:spPr>
          <a:xfrm>
            <a:off x="869466" y="1635646"/>
            <a:ext cx="4464496"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400" dirty="0">
                <a:latin typeface="Times New Roman" pitchFamily="18" charset="0"/>
                <a:cs typeface="Times New Roman" pitchFamily="18" charset="0"/>
              </a:rPr>
              <a:t>Pellets were cultured in 15ml conical tubes containing 1ml of chondrogenic differentiatian medium consist of </a:t>
            </a:r>
            <a:r>
              <a:rPr lang="en-US" sz="1400" dirty="0" smtClean="0">
                <a:latin typeface="Times New Roman" pitchFamily="18" charset="0"/>
                <a:cs typeface="Times New Roman" pitchFamily="18" charset="0"/>
              </a:rPr>
              <a:t>DMEM,100nm </a:t>
            </a:r>
            <a:r>
              <a:rPr lang="en-US" sz="1400" dirty="0">
                <a:latin typeface="Times New Roman" pitchFamily="18" charset="0"/>
                <a:cs typeface="Times New Roman" pitchFamily="18" charset="0"/>
              </a:rPr>
              <a:t>dexamethasone,50mg/l ascorbic acid and 5% PL</a:t>
            </a:r>
          </a:p>
        </p:txBody>
      </p:sp>
      <p:sp>
        <p:nvSpPr>
          <p:cNvPr id="3" name="Rectangle 2"/>
          <p:cNvSpPr/>
          <p:nvPr/>
        </p:nvSpPr>
        <p:spPr>
          <a:xfrm>
            <a:off x="882854" y="2787774"/>
            <a:ext cx="3482445" cy="8640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400" dirty="0">
                <a:latin typeface="Times New Roman" pitchFamily="18" charset="0"/>
                <a:cs typeface="Times New Roman" pitchFamily="18" charset="0"/>
              </a:rPr>
              <a:t>After 3 weeks chondrogenic differentiation </a:t>
            </a:r>
            <a:r>
              <a:rPr lang="en-US" sz="1400" dirty="0" smtClean="0">
                <a:latin typeface="Times New Roman" pitchFamily="18" charset="0"/>
                <a:cs typeface="Times New Roman" pitchFamily="18" charset="0"/>
              </a:rPr>
              <a:t>  was </a:t>
            </a:r>
            <a:r>
              <a:rPr lang="en-US" sz="1400" dirty="0">
                <a:latin typeface="Times New Roman" pitchFamily="18" charset="0"/>
                <a:cs typeface="Times New Roman" pitchFamily="18" charset="0"/>
              </a:rPr>
              <a:t>assessed  via histochemical staining and RT-PCR</a:t>
            </a:r>
          </a:p>
        </p:txBody>
      </p:sp>
      <p:sp>
        <p:nvSpPr>
          <p:cNvPr id="4" name="Rectangle 3"/>
          <p:cNvSpPr/>
          <p:nvPr/>
        </p:nvSpPr>
        <p:spPr>
          <a:xfrm>
            <a:off x="882854" y="627534"/>
            <a:ext cx="3600400"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400" dirty="0">
                <a:latin typeface="Times New Roman" pitchFamily="18" charset="0"/>
                <a:cs typeface="Times New Roman" pitchFamily="18" charset="0"/>
              </a:rPr>
              <a:t>On million MSCs at passage2 </a:t>
            </a:r>
            <a:r>
              <a:rPr lang="en-US" sz="1400" dirty="0" smtClean="0">
                <a:latin typeface="Times New Roman" pitchFamily="18" charset="0"/>
                <a:cs typeface="Times New Roman" pitchFamily="18" charset="0"/>
              </a:rPr>
              <a:t>were centrifuged </a:t>
            </a:r>
            <a:r>
              <a:rPr lang="en-US" sz="1400" dirty="0">
                <a:latin typeface="Times New Roman" pitchFamily="18" charset="0"/>
                <a:cs typeface="Times New Roman" pitchFamily="18" charset="0"/>
              </a:rPr>
              <a:t>at 200g for 5 min</a:t>
            </a:r>
          </a:p>
        </p:txBody>
      </p:sp>
      <p:sp>
        <p:nvSpPr>
          <p:cNvPr id="7" name="Rectangle 6"/>
          <p:cNvSpPr/>
          <p:nvPr/>
        </p:nvSpPr>
        <p:spPr>
          <a:xfrm>
            <a:off x="869465" y="3867894"/>
            <a:ext cx="4212397" cy="10081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1400" dirty="0">
                <a:latin typeface="Times New Roman" pitchFamily="18" charset="0"/>
                <a:cs typeface="Times New Roman" pitchFamily="18" charset="0"/>
              </a:rPr>
              <a:t>Pellets maintained in DMEM with 5% PL were used as negative controls and chicken articular cartilages </a:t>
            </a:r>
            <a:r>
              <a:rPr lang="en-US" sz="1400" dirty="0" smtClean="0">
                <a:latin typeface="Times New Roman" pitchFamily="18" charset="0"/>
                <a:cs typeface="Times New Roman" pitchFamily="18" charset="0"/>
              </a:rPr>
              <a:t>were  </a:t>
            </a:r>
            <a:r>
              <a:rPr lang="en-US" sz="1400" dirty="0">
                <a:latin typeface="Times New Roman" pitchFamily="18" charset="0"/>
                <a:cs typeface="Times New Roman" pitchFamily="18" charset="0"/>
              </a:rPr>
              <a:t>used as positive controls.</a:t>
            </a:r>
          </a:p>
        </p:txBody>
      </p:sp>
      <p:cxnSp>
        <p:nvCxnSpPr>
          <p:cNvPr id="30" name="Straight Arrow Connector 29"/>
          <p:cNvCxnSpPr/>
          <p:nvPr/>
        </p:nvCxnSpPr>
        <p:spPr>
          <a:xfrm>
            <a:off x="2339752" y="1347614"/>
            <a:ext cx="0" cy="28803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p:nvPr/>
        </p:nvCxnSpPr>
        <p:spPr>
          <a:xfrm>
            <a:off x="2339752" y="2571750"/>
            <a:ext cx="0"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0" name="Straight Arrow Connector 39"/>
          <p:cNvCxnSpPr/>
          <p:nvPr/>
        </p:nvCxnSpPr>
        <p:spPr>
          <a:xfrm>
            <a:off x="2339752" y="3651870"/>
            <a:ext cx="0" cy="2160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03498"/>
            <a:ext cx="1512167" cy="1800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719605"/>
            <a:ext cx="2232248" cy="19082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517240"/>
            <a:ext cx="1786880" cy="1584176"/>
          </a:xfrm>
          <a:prstGeom prst="rect">
            <a:avLst/>
          </a:prstGeom>
        </p:spPr>
      </p:pic>
    </p:spTree>
    <p:extLst>
      <p:ext uri="{BB962C8B-B14F-4D97-AF65-F5344CB8AC3E}">
        <p14:creationId xmlns:p14="http://schemas.microsoft.com/office/powerpoint/2010/main" val="1382659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95486"/>
            <a:ext cx="7848872" cy="720080"/>
          </a:xfrm>
        </p:spPr>
        <p:txBody>
          <a:bodyPr/>
          <a:lstStyle/>
          <a:p>
            <a:r>
              <a:rPr lang="en-US" sz="2000" b="1" dirty="0" smtClean="0">
                <a:latin typeface="Times New Roman" pitchFamily="18" charset="0"/>
                <a:cs typeface="Times New Roman" pitchFamily="18" charset="0"/>
              </a:rPr>
              <a:t>6.Histochemical </a:t>
            </a:r>
            <a:r>
              <a:rPr lang="en-US" sz="2000" b="1" dirty="0">
                <a:latin typeface="Times New Roman" pitchFamily="18" charset="0"/>
                <a:cs typeface="Times New Roman" pitchFamily="18" charset="0"/>
              </a:rPr>
              <a:t>analysis of pellets</a:t>
            </a:r>
            <a:r>
              <a:rPr lang="en-US" sz="2000" dirty="0">
                <a:latin typeface="Times New Roman" pitchFamily="18" charset="0"/>
                <a:cs typeface="Times New Roman" pitchFamily="18" charset="0"/>
              </a:rPr>
              <a:t>:</a:t>
            </a:r>
          </a:p>
          <a:p>
            <a:endParaRPr lang="ko-KR" altLang="en-US" sz="2000" dirty="0"/>
          </a:p>
        </p:txBody>
      </p:sp>
      <p:sp>
        <p:nvSpPr>
          <p:cNvPr id="6" name="Rectangle 5"/>
          <p:cNvSpPr/>
          <p:nvPr/>
        </p:nvSpPr>
        <p:spPr>
          <a:xfrm>
            <a:off x="4458254" y="771550"/>
            <a:ext cx="3557385"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Dehydrated through a series of graded Ethanol bath and embededded in praffin</a:t>
            </a: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p:txBody>
      </p:sp>
      <p:sp>
        <p:nvSpPr>
          <p:cNvPr id="4" name="Rectangle 3"/>
          <p:cNvSpPr/>
          <p:nvPr/>
        </p:nvSpPr>
        <p:spPr>
          <a:xfrm>
            <a:off x="882854" y="771550"/>
            <a:ext cx="3041074"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1400" dirty="0">
                <a:latin typeface="Times New Roman" pitchFamily="18" charset="0"/>
                <a:cs typeface="Times New Roman" pitchFamily="18" charset="0"/>
              </a:rPr>
              <a:t>Pellets were fixed in 10%formaldehyde for 3h at room temperatute</a:t>
            </a:r>
          </a:p>
          <a:p>
            <a:pPr algn="just"/>
            <a:endParaRPr lang="en-US" sz="1400" dirty="0">
              <a:latin typeface="Times New Roman" pitchFamily="18" charset="0"/>
              <a:cs typeface="Times New Roman" pitchFamily="18" charset="0"/>
            </a:endParaRPr>
          </a:p>
        </p:txBody>
      </p:sp>
      <p:sp>
        <p:nvSpPr>
          <p:cNvPr id="7" name="Rectangle 6"/>
          <p:cNvSpPr/>
          <p:nvPr/>
        </p:nvSpPr>
        <p:spPr>
          <a:xfrm>
            <a:off x="4759594" y="1995686"/>
            <a:ext cx="3256045" cy="8508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1600" dirty="0">
                <a:latin typeface="Times New Roman" pitchFamily="18" charset="0"/>
                <a:cs typeface="Times New Roman" pitchFamily="18" charset="0"/>
              </a:rPr>
              <a:t>Paraffin-embedded pellets were </a:t>
            </a:r>
            <a:r>
              <a:rPr lang="en-US" sz="1600" dirty="0" smtClean="0">
                <a:latin typeface="Times New Roman" pitchFamily="18" charset="0"/>
                <a:cs typeface="Times New Roman" pitchFamily="18" charset="0"/>
              </a:rPr>
              <a:t>       sectioned </a:t>
            </a:r>
            <a:r>
              <a:rPr lang="en-US" sz="1600" dirty="0">
                <a:latin typeface="Times New Roman" pitchFamily="18" charset="0"/>
                <a:cs typeface="Times New Roman" pitchFamily="18" charset="0"/>
              </a:rPr>
              <a:t>using a microtome</a:t>
            </a:r>
          </a:p>
        </p:txBody>
      </p:sp>
      <p:sp>
        <p:nvSpPr>
          <p:cNvPr id="8" name="Rectangle 7"/>
          <p:cNvSpPr/>
          <p:nvPr/>
        </p:nvSpPr>
        <p:spPr>
          <a:xfrm>
            <a:off x="854346" y="3220205"/>
            <a:ext cx="3326383" cy="95654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latin typeface="Times New Roman" pitchFamily="18" charset="0"/>
                <a:cs typeface="Times New Roman" pitchFamily="18" charset="0"/>
              </a:rPr>
              <a:t>Stained in 1% alcian blue for 30 </a:t>
            </a:r>
            <a:r>
              <a:rPr lang="en-US" sz="1600" dirty="0" smtClean="0">
                <a:latin typeface="Times New Roman" pitchFamily="18" charset="0"/>
                <a:cs typeface="Times New Roman" pitchFamily="18" charset="0"/>
              </a:rPr>
              <a:t>min</a:t>
            </a:r>
            <a:endParaRPr lang="en-US" sz="1600" dirty="0">
              <a:latin typeface="Times New Roman" pitchFamily="18" charset="0"/>
              <a:cs typeface="Times New Roman" pitchFamily="18" charset="0"/>
            </a:endParaRPr>
          </a:p>
        </p:txBody>
      </p:sp>
      <p:sp>
        <p:nvSpPr>
          <p:cNvPr id="9" name="Rectangle 8"/>
          <p:cNvSpPr/>
          <p:nvPr/>
        </p:nvSpPr>
        <p:spPr>
          <a:xfrm>
            <a:off x="4791218" y="3220205"/>
            <a:ext cx="3042543" cy="95654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1400" dirty="0">
                <a:latin typeface="Times New Roman" pitchFamily="18" charset="0"/>
                <a:cs typeface="Times New Roman" pitchFamily="18" charset="0"/>
              </a:rPr>
              <a:t>For acridine orange </a:t>
            </a:r>
            <a:r>
              <a:rPr lang="en-US" sz="1400" dirty="0" smtClean="0">
                <a:latin typeface="Times New Roman" pitchFamily="18" charset="0"/>
                <a:cs typeface="Times New Roman" pitchFamily="18" charset="0"/>
              </a:rPr>
              <a:t>staining,slides were </a:t>
            </a:r>
            <a:r>
              <a:rPr lang="en-US" sz="1400" dirty="0">
                <a:latin typeface="Times New Roman" pitchFamily="18" charset="0"/>
                <a:cs typeface="Times New Roman" pitchFamily="18" charset="0"/>
              </a:rPr>
              <a:t>incubated for 30 min in a </a:t>
            </a:r>
            <a:r>
              <a:rPr lang="en-US" sz="1400" dirty="0" smtClean="0">
                <a:latin typeface="Times New Roman" pitchFamily="18" charset="0"/>
                <a:cs typeface="Times New Roman" pitchFamily="18" charset="0"/>
              </a:rPr>
              <a:t> 0.02mg/ml   acridine </a:t>
            </a:r>
            <a:r>
              <a:rPr lang="en-US" sz="1400" dirty="0">
                <a:latin typeface="Times New Roman" pitchFamily="18" charset="0"/>
                <a:cs typeface="Times New Roman" pitchFamily="18" charset="0"/>
              </a:rPr>
              <a:t>orange acetic </a:t>
            </a:r>
            <a:r>
              <a:rPr lang="en-US" sz="1400" dirty="0" smtClean="0">
                <a:latin typeface="Times New Roman" pitchFamily="18" charset="0"/>
                <a:cs typeface="Times New Roman" pitchFamily="18" charset="0"/>
              </a:rPr>
              <a:t> solution</a:t>
            </a:r>
            <a:endParaRPr lang="en-US" sz="1400" dirty="0">
              <a:latin typeface="Times New Roman" pitchFamily="18" charset="0"/>
              <a:cs typeface="Times New Roman" pitchFamily="18" charset="0"/>
            </a:endParaRPr>
          </a:p>
        </p:txBody>
      </p:sp>
      <p:sp>
        <p:nvSpPr>
          <p:cNvPr id="16" name="Rectangle 15"/>
          <p:cNvSpPr/>
          <p:nvPr/>
        </p:nvSpPr>
        <p:spPr>
          <a:xfrm>
            <a:off x="883832" y="1982398"/>
            <a:ext cx="2981321"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Section wered deparaffized in xylol     and rehydrated through as series of     graded Ethanol and bath</a:t>
            </a:r>
          </a:p>
          <a:p>
            <a:pPr algn="just"/>
            <a:endParaRPr lang="en-US" sz="1400" dirty="0">
              <a:latin typeface="Times New Roman" pitchFamily="18" charset="0"/>
              <a:cs typeface="Times New Roman" pitchFamily="18" charset="0"/>
            </a:endParaRPr>
          </a:p>
        </p:txBody>
      </p:sp>
      <p:cxnSp>
        <p:nvCxnSpPr>
          <p:cNvPr id="13" name="Straight Arrow Connector 12"/>
          <p:cNvCxnSpPr>
            <a:stCxn id="4" idx="3"/>
            <a:endCxn id="6" idx="1"/>
          </p:cNvCxnSpPr>
          <p:nvPr/>
        </p:nvCxnSpPr>
        <p:spPr>
          <a:xfrm>
            <a:off x="3923928" y="1131590"/>
            <a:ext cx="534326"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Connector 14"/>
          <p:cNvCxnSpPr>
            <a:stCxn id="6" idx="3"/>
          </p:cNvCxnSpPr>
          <p:nvPr/>
        </p:nvCxnSpPr>
        <p:spPr>
          <a:xfrm>
            <a:off x="8015639" y="1131590"/>
            <a:ext cx="300777"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p:cNvCxnSpPr/>
          <p:nvPr/>
        </p:nvCxnSpPr>
        <p:spPr>
          <a:xfrm>
            <a:off x="8316416" y="1131590"/>
            <a:ext cx="0" cy="12895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a:endCxn id="7" idx="3"/>
          </p:cNvCxnSpPr>
          <p:nvPr/>
        </p:nvCxnSpPr>
        <p:spPr>
          <a:xfrm flipH="1">
            <a:off x="8015639" y="2421090"/>
            <a:ext cx="300777"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2" name="Straight Arrow Connector 21"/>
          <p:cNvCxnSpPr>
            <a:stCxn id="7" idx="1"/>
            <a:endCxn id="16" idx="3"/>
          </p:cNvCxnSpPr>
          <p:nvPr/>
        </p:nvCxnSpPr>
        <p:spPr>
          <a:xfrm flipH="1" flipV="1">
            <a:off x="3865153" y="2414446"/>
            <a:ext cx="894441" cy="66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4" name="Straight Connector 23"/>
          <p:cNvCxnSpPr>
            <a:stCxn id="16" idx="1"/>
          </p:cNvCxnSpPr>
          <p:nvPr/>
        </p:nvCxnSpPr>
        <p:spPr>
          <a:xfrm flipH="1">
            <a:off x="467544" y="2414446"/>
            <a:ext cx="416288"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a:xfrm>
            <a:off x="467544" y="2421090"/>
            <a:ext cx="0" cy="1446804"/>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p:nvPr/>
        </p:nvCxnSpPr>
        <p:spPr>
          <a:xfrm>
            <a:off x="467544" y="3867894"/>
            <a:ext cx="38680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8" idx="3"/>
            <a:endCxn id="9" idx="1"/>
          </p:cNvCxnSpPr>
          <p:nvPr/>
        </p:nvCxnSpPr>
        <p:spPr>
          <a:xfrm>
            <a:off x="4180729" y="3698480"/>
            <a:ext cx="610489"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13334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95486"/>
            <a:ext cx="7848872" cy="720080"/>
          </a:xfrm>
        </p:spPr>
        <p:txBody>
          <a:bodyPr/>
          <a:lstStyle/>
          <a:p>
            <a:r>
              <a:rPr lang="en-US" sz="2000" b="1" dirty="0" smtClean="0">
                <a:latin typeface="Times New Roman" pitchFamily="18" charset="0"/>
                <a:cs typeface="Times New Roman" pitchFamily="18" charset="0"/>
              </a:rPr>
              <a:t>7.Reverse </a:t>
            </a:r>
            <a:r>
              <a:rPr lang="en-US" sz="2000" b="1" dirty="0">
                <a:latin typeface="Times New Roman" pitchFamily="18" charset="0"/>
                <a:cs typeface="Times New Roman" pitchFamily="18" charset="0"/>
              </a:rPr>
              <a:t>transcription PCR (RT-PCR):</a:t>
            </a:r>
          </a:p>
          <a:p>
            <a:endParaRPr lang="ko-KR" altLang="en-US" sz="2000" dirty="0"/>
          </a:p>
        </p:txBody>
      </p:sp>
      <p:sp>
        <p:nvSpPr>
          <p:cNvPr id="6" name="Rectangle 5"/>
          <p:cNvSpPr/>
          <p:nvPr/>
        </p:nvSpPr>
        <p:spPr>
          <a:xfrm>
            <a:off x="882854" y="1569280"/>
            <a:ext cx="3209627" cy="6420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400" dirty="0" smtClean="0">
                <a:latin typeface="Times New Roman" pitchFamily="18" charset="0"/>
                <a:cs typeface="Times New Roman" pitchFamily="18" charset="0"/>
              </a:rPr>
              <a:t>Reverse transcription was carried out using a  Revert Aid First Srand Synthesis Kit</a:t>
            </a: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p:txBody>
      </p:sp>
      <p:sp>
        <p:nvSpPr>
          <p:cNvPr id="4" name="Rectangle 3"/>
          <p:cNvSpPr/>
          <p:nvPr/>
        </p:nvSpPr>
        <p:spPr>
          <a:xfrm>
            <a:off x="882854" y="627534"/>
            <a:ext cx="3041074"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1400" dirty="0">
                <a:latin typeface="Times New Roman" pitchFamily="18" charset="0"/>
                <a:cs typeface="Times New Roman" pitchFamily="18" charset="0"/>
              </a:rPr>
              <a:t>Total RNA was extracted from pellets </a:t>
            </a:r>
            <a:r>
              <a:rPr lang="en-US" sz="1400" dirty="0" smtClean="0">
                <a:latin typeface="Times New Roman" pitchFamily="18" charset="0"/>
                <a:cs typeface="Times New Roman" pitchFamily="18" charset="0"/>
              </a:rPr>
              <a:t> at </a:t>
            </a:r>
            <a:r>
              <a:rPr lang="en-US" sz="1400" dirty="0">
                <a:latin typeface="Times New Roman" pitchFamily="18" charset="0"/>
                <a:cs typeface="Times New Roman" pitchFamily="18" charset="0"/>
              </a:rPr>
              <a:t>the end of week 3 using TRI Reagent</a:t>
            </a:r>
          </a:p>
          <a:p>
            <a:pPr algn="just"/>
            <a:endParaRPr lang="en-US" sz="1400" dirty="0">
              <a:latin typeface="Times New Roman" pitchFamily="18" charset="0"/>
              <a:cs typeface="Times New Roman" pitchFamily="18" charset="0"/>
            </a:endParaRPr>
          </a:p>
        </p:txBody>
      </p:sp>
      <p:sp>
        <p:nvSpPr>
          <p:cNvPr id="16" name="Rectangle 15"/>
          <p:cNvSpPr/>
          <p:nvPr/>
        </p:nvSpPr>
        <p:spPr>
          <a:xfrm>
            <a:off x="912730" y="2499742"/>
            <a:ext cx="3011198" cy="7920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endParaRPr lang="en-US" sz="1400" dirty="0" smtClean="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RT-PCR was performed using </a:t>
            </a:r>
            <a:r>
              <a:rPr lang="en-US" sz="1400" dirty="0" smtClean="0">
                <a:latin typeface="Times New Roman" pitchFamily="18" charset="0"/>
                <a:cs typeface="Times New Roman" pitchFamily="18" charset="0"/>
              </a:rPr>
              <a:t>Dream  Taq </a:t>
            </a:r>
            <a:r>
              <a:rPr lang="en-US" sz="1400" dirty="0">
                <a:latin typeface="Times New Roman" pitchFamily="18" charset="0"/>
                <a:cs typeface="Times New Roman" pitchFamily="18" charset="0"/>
              </a:rPr>
              <a:t>to detect the expression of </a:t>
            </a:r>
            <a:r>
              <a:rPr lang="en-US" sz="1400" dirty="0" smtClean="0">
                <a:latin typeface="Times New Roman" pitchFamily="18" charset="0"/>
                <a:cs typeface="Times New Roman" pitchFamily="18" charset="0"/>
              </a:rPr>
              <a:t>the         SOX9 gene.</a:t>
            </a:r>
          </a:p>
          <a:p>
            <a:pPr algn="just"/>
            <a:endParaRPr lang="en-US" sz="1400" dirty="0">
              <a:latin typeface="Times New Roman" pitchFamily="18" charset="0"/>
              <a:cs typeface="Times New Roman" pitchFamily="18" charset="0"/>
            </a:endParaRPr>
          </a:p>
        </p:txBody>
      </p:sp>
      <p:cxnSp>
        <p:nvCxnSpPr>
          <p:cNvPr id="10" name="Straight Arrow Connector 9"/>
          <p:cNvCxnSpPr/>
          <p:nvPr/>
        </p:nvCxnSpPr>
        <p:spPr>
          <a:xfrm>
            <a:off x="2051720" y="1203598"/>
            <a:ext cx="0" cy="3656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051720" y="2211346"/>
            <a:ext cx="0" cy="2883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4114800" y="2115879"/>
            <a:ext cx="184731" cy="369332"/>
          </a:xfrm>
          <a:prstGeom prst="rect">
            <a:avLst/>
          </a:prstGeom>
          <a:noFill/>
        </p:spPr>
        <p:txBody>
          <a:bodyPr wrap="none" rtlCol="0">
            <a:spAutoFit/>
          </a:bodyPr>
          <a:lstStyle/>
          <a:p>
            <a:endParaRPr lang="en-US" dirty="0"/>
          </a:p>
        </p:txBody>
      </p:sp>
      <p:sp>
        <p:nvSpPr>
          <p:cNvPr id="7" name="Rounded Rectangle 6"/>
          <p:cNvSpPr/>
          <p:nvPr/>
        </p:nvSpPr>
        <p:spPr>
          <a:xfrm>
            <a:off x="4299531" y="1059582"/>
            <a:ext cx="4541299" cy="1586724"/>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Times New Roman" pitchFamily="18" charset="0"/>
                <a:cs typeface="Times New Roman" pitchFamily="18" charset="0"/>
              </a:rPr>
              <a:t>We utilize </a:t>
            </a:r>
            <a:r>
              <a:rPr lang="en-US" sz="1700" b="1" u="sng" dirty="0">
                <a:effectLst>
                  <a:outerShdw blurRad="38100" dist="38100" dir="2700000" algn="tl">
                    <a:srgbClr val="000000">
                      <a:alpha val="43137"/>
                    </a:srgbClr>
                  </a:outerShdw>
                </a:effectLst>
                <a:latin typeface="Times New Roman" pitchFamily="18" charset="0"/>
                <a:cs typeface="Times New Roman" pitchFamily="18" charset="0"/>
              </a:rPr>
              <a:t>GAPDH</a:t>
            </a:r>
            <a:r>
              <a:rPr lang="en-US" sz="1700" b="1" dirty="0">
                <a:latin typeface="Times New Roman" pitchFamily="18" charset="0"/>
                <a:cs typeface="Times New Roman" pitchFamily="18" charset="0"/>
              </a:rPr>
              <a:t> that is a house  keeping </a:t>
            </a:r>
            <a:r>
              <a:rPr lang="en-US" sz="1700" b="1" dirty="0" smtClean="0">
                <a:latin typeface="Times New Roman" pitchFamily="18" charset="0"/>
                <a:cs typeface="Times New Roman" pitchFamily="18" charset="0"/>
              </a:rPr>
              <a:t>     gene </a:t>
            </a:r>
            <a:r>
              <a:rPr lang="en-US" sz="1700" b="1" dirty="0">
                <a:latin typeface="Times New Roman" pitchFamily="18" charset="0"/>
                <a:cs typeface="Times New Roman" pitchFamily="18" charset="0"/>
              </a:rPr>
              <a:t>and is known as a reference for </a:t>
            </a:r>
            <a:r>
              <a:rPr lang="en-US" sz="1700" b="1" dirty="0" smtClean="0">
                <a:latin typeface="Times New Roman" pitchFamily="18" charset="0"/>
                <a:cs typeface="Times New Roman" pitchFamily="18" charset="0"/>
              </a:rPr>
              <a:t>RT-PCR</a:t>
            </a:r>
            <a:endParaRPr lang="en-US" sz="1700" b="1" dirty="0">
              <a:latin typeface="Times New Roman" pitchFamily="18" charset="0"/>
              <a:cs typeface="Times New Roman" pitchFamily="18" charset="0"/>
            </a:endParaRPr>
          </a:p>
        </p:txBody>
      </p:sp>
    </p:spTree>
    <p:extLst>
      <p:ext uri="{BB962C8B-B14F-4D97-AF65-F5344CB8AC3E}">
        <p14:creationId xmlns:p14="http://schemas.microsoft.com/office/powerpoint/2010/main" val="555303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a:p>
            <a:endParaRPr lang="en-US" sz="2000" b="1" dirty="0" smtClean="0">
              <a:latin typeface="Times New Roman" pitchFamily="18" charset="0"/>
              <a:cs typeface="Times New Roman" pitchFamily="18" charset="0"/>
            </a:endParaRPr>
          </a:p>
        </p:txBody>
      </p:sp>
      <p:sp>
        <p:nvSpPr>
          <p:cNvPr id="9" name="TextBox 8"/>
          <p:cNvSpPr txBox="1"/>
          <p:nvPr/>
        </p:nvSpPr>
        <p:spPr>
          <a:xfrm>
            <a:off x="899592" y="3841881"/>
            <a:ext cx="6624736" cy="830997"/>
          </a:xfrm>
          <a:prstGeom prst="rect">
            <a:avLst/>
          </a:prstGeom>
          <a:noFill/>
        </p:spPr>
        <p:txBody>
          <a:bodyPr wrap="square" rtlCol="0">
            <a:spAutoFit/>
          </a:bodyPr>
          <a:lstStyle/>
          <a:p>
            <a:pPr marL="285750" indent="-285750" algn="just">
              <a:buFont typeface="Wingdings" pitchFamily="2" charset="2"/>
              <a:buChar char="ü"/>
            </a:pPr>
            <a:r>
              <a:rPr lang="en-US" sz="1600" dirty="0" smtClean="0">
                <a:latin typeface="Times New Roman" pitchFamily="18" charset="0"/>
                <a:cs typeface="Times New Roman" pitchFamily="18" charset="0"/>
              </a:rPr>
              <a:t>The MSCs isolated and expanded in the PL-supplemented medium showed     a Fibroblast-like Morphology with multiple nucleoli.(Migrating cells         appeared at the edge of the explants after 7 days) </a:t>
            </a:r>
            <a:endParaRPr lang="en-US" sz="1600" dirty="0">
              <a:latin typeface="Times New Roman" pitchFamily="18" charset="0"/>
              <a:cs typeface="Times New Roman" pitchFamily="18" charset="0"/>
            </a:endParaRPr>
          </a:p>
        </p:txBody>
      </p:sp>
      <p:sp>
        <p:nvSpPr>
          <p:cNvPr id="2" name="Rectangle 1"/>
          <p:cNvSpPr/>
          <p:nvPr/>
        </p:nvSpPr>
        <p:spPr>
          <a:xfrm>
            <a:off x="4679504" y="0"/>
            <a:ext cx="4464496" cy="576064"/>
          </a:xfrm>
          <a:prstGeom prst="rect">
            <a:avLst/>
          </a:prstGeom>
        </p:spPr>
        <p:style>
          <a:lnRef idx="0">
            <a:schemeClr val="dk1"/>
          </a:lnRef>
          <a:fillRef idx="1002">
            <a:schemeClr val="dk2"/>
          </a:fillRef>
          <a:effectRef idx="3">
            <a:schemeClr val="dk1"/>
          </a:effectRef>
          <a:fontRef idx="minor">
            <a:schemeClr val="lt1"/>
          </a:fontRef>
        </p:style>
        <p:txBody>
          <a:bodyPr rtlCol="0" anchor="ctr"/>
          <a:lstStyle/>
          <a:p>
            <a:r>
              <a:rPr lang="en-US" sz="1500" dirty="0">
                <a:latin typeface="Times New Roman" pitchFamily="18" charset="0"/>
                <a:cs typeface="Times New Roman" pitchFamily="18" charset="0"/>
              </a:rPr>
              <a:t>Mesenchymal stemcell culture and immunophenotyping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612" y="1347614"/>
            <a:ext cx="2880320" cy="2088232"/>
          </a:xfrm>
          <a:prstGeom prst="rect">
            <a:avLst/>
          </a:prstGeom>
        </p:spPr>
      </p:pic>
    </p:spTree>
    <p:extLst>
      <p:ext uri="{BB962C8B-B14F-4D97-AF65-F5344CB8AC3E}">
        <p14:creationId xmlns:p14="http://schemas.microsoft.com/office/powerpoint/2010/main" val="1507514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a:p>
            <a:endParaRPr lang="en-US" sz="2000" b="1" dirty="0" smtClean="0">
              <a:latin typeface="Times New Roman" pitchFamily="18" charset="0"/>
              <a:cs typeface="Times New Roman" pitchFamily="18" charset="0"/>
            </a:endParaRPr>
          </a:p>
        </p:txBody>
      </p:sp>
      <p:sp>
        <p:nvSpPr>
          <p:cNvPr id="9" name="TextBox 8"/>
          <p:cNvSpPr txBox="1"/>
          <p:nvPr/>
        </p:nvSpPr>
        <p:spPr>
          <a:xfrm>
            <a:off x="899592" y="3841881"/>
            <a:ext cx="6624736" cy="830997"/>
          </a:xfrm>
          <a:prstGeom prst="rect">
            <a:avLst/>
          </a:prstGeom>
          <a:noFill/>
        </p:spPr>
        <p:txBody>
          <a:bodyPr wrap="square" rtlCol="0">
            <a:spAutoFit/>
          </a:bodyPr>
          <a:lstStyle/>
          <a:p>
            <a:pPr algn="just"/>
            <a:r>
              <a:rPr lang="en-US" sz="1600" dirty="0">
                <a:latin typeface="Times New Roman" pitchFamily="18" charset="0"/>
                <a:cs typeface="Times New Roman" pitchFamily="18" charset="0"/>
              </a:rPr>
              <a:t>In the flow cytometry, they tested positive for CD90, CD105  and CD44    and negative for CD34 and CD45.(FSC and SSC distribution of </a:t>
            </a:r>
            <a:r>
              <a:rPr lang="en-US" sz="1600" dirty="0" smtClean="0">
                <a:latin typeface="Times New Roman" pitchFamily="18" charset="0"/>
                <a:cs typeface="Times New Roman" pitchFamily="18" charset="0"/>
              </a:rPr>
              <a:t>gatedmcells).The  flow </a:t>
            </a:r>
            <a:r>
              <a:rPr lang="en-US" sz="1600" dirty="0">
                <a:latin typeface="Times New Roman" pitchFamily="18" charset="0"/>
                <a:cs typeface="Times New Roman" pitchFamily="18" charset="0"/>
              </a:rPr>
              <a:t>cytometry data are representative from one out of three donors tested</a:t>
            </a:r>
          </a:p>
        </p:txBody>
      </p:sp>
      <p:sp>
        <p:nvSpPr>
          <p:cNvPr id="2" name="Rectangle 1"/>
          <p:cNvSpPr/>
          <p:nvPr/>
        </p:nvSpPr>
        <p:spPr>
          <a:xfrm>
            <a:off x="4679504" y="0"/>
            <a:ext cx="4464496" cy="576064"/>
          </a:xfrm>
          <a:prstGeom prst="rect">
            <a:avLst/>
          </a:prstGeom>
        </p:spPr>
        <p:style>
          <a:lnRef idx="0">
            <a:schemeClr val="dk1"/>
          </a:lnRef>
          <a:fillRef idx="1002">
            <a:schemeClr val="dk2"/>
          </a:fillRef>
          <a:effectRef idx="3">
            <a:schemeClr val="dk1"/>
          </a:effectRef>
          <a:fontRef idx="minor">
            <a:schemeClr val="lt1"/>
          </a:fontRef>
        </p:style>
        <p:txBody>
          <a:bodyPr rtlCol="0" anchor="ctr"/>
          <a:lstStyle/>
          <a:p>
            <a:r>
              <a:rPr lang="en-US" sz="1500" dirty="0">
                <a:latin typeface="Times New Roman" pitchFamily="18" charset="0"/>
                <a:cs typeface="Times New Roman" pitchFamily="18" charset="0"/>
              </a:rPr>
              <a:t>Mesenchymal stemcell culture and immunophenotyping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563639"/>
            <a:ext cx="2701453" cy="1832024"/>
          </a:xfrm>
          <a:prstGeom prst="rect">
            <a:avLst/>
          </a:prstGeom>
        </p:spPr>
      </p:pic>
    </p:spTree>
    <p:extLst>
      <p:ext uri="{BB962C8B-B14F-4D97-AF65-F5344CB8AC3E}">
        <p14:creationId xmlns:p14="http://schemas.microsoft.com/office/powerpoint/2010/main" val="1517992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a:p>
            <a:endParaRPr lang="en-US" sz="2000" b="1" dirty="0" smtClean="0">
              <a:latin typeface="Times New Roman" pitchFamily="18" charset="0"/>
              <a:cs typeface="Times New Roman" pitchFamily="18" charset="0"/>
            </a:endParaRPr>
          </a:p>
        </p:txBody>
      </p:sp>
      <p:sp>
        <p:nvSpPr>
          <p:cNvPr id="2" name="Rectangle 1"/>
          <p:cNvSpPr/>
          <p:nvPr/>
        </p:nvSpPr>
        <p:spPr>
          <a:xfrm>
            <a:off x="2915816" y="0"/>
            <a:ext cx="6228184" cy="576064"/>
          </a:xfrm>
          <a:prstGeom prst="rect">
            <a:avLst/>
          </a:prstGeom>
          <a:gradFill flip="none" rotWithShape="1">
            <a:gsLst>
              <a:gs pos="0">
                <a:schemeClr val="accent2">
                  <a:lumMod val="60000"/>
                  <a:lumOff val="40000"/>
                  <a:shade val="30000"/>
                  <a:satMod val="115000"/>
                </a:schemeClr>
              </a:gs>
              <a:gs pos="98000">
                <a:schemeClr val="accent2">
                  <a:lumMod val="60000"/>
                  <a:lumOff val="40000"/>
                  <a:shade val="67500"/>
                  <a:satMod val="115000"/>
                </a:schemeClr>
              </a:gs>
              <a:gs pos="43000">
                <a:schemeClr val="accent2">
                  <a:lumMod val="60000"/>
                  <a:lumOff val="40000"/>
                  <a:shade val="100000"/>
                  <a:satMod val="115000"/>
                </a:scheme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r>
              <a:rPr lang="en-US" sz="1500" dirty="0" smtClean="0">
                <a:latin typeface="Times New Roman" pitchFamily="18" charset="0"/>
                <a:cs typeface="Times New Roman" pitchFamily="18" charset="0"/>
              </a:rPr>
              <a:t>Morphology and characterization of MSCs cultured in medium supplemented with 5% PL  </a:t>
            </a:r>
            <a:endParaRPr lang="en-US" sz="1500" dirty="0">
              <a:latin typeface="Times New Roman" pitchFamily="18" charset="0"/>
              <a:cs typeface="Times New Roman" pitchFamily="18" charset="0"/>
            </a:endParaRPr>
          </a:p>
        </p:txBody>
      </p:sp>
      <p:sp>
        <p:nvSpPr>
          <p:cNvPr id="3" name="Rectangle 2"/>
          <p:cNvSpPr/>
          <p:nvPr/>
        </p:nvSpPr>
        <p:spPr>
          <a:xfrm>
            <a:off x="1043608" y="3831248"/>
            <a:ext cx="6912768" cy="338554"/>
          </a:xfrm>
          <a:prstGeom prst="rect">
            <a:avLst/>
          </a:prstGeom>
        </p:spPr>
        <p:txBody>
          <a:bodyPr wrap="square">
            <a:spAutoFit/>
          </a:bodyPr>
          <a:lstStyle/>
          <a:p>
            <a:pPr marL="285750" indent="-285750" algn="just">
              <a:buFont typeface="Wingdings" pitchFamily="2" charset="2"/>
              <a:buChar char="ü"/>
            </a:pPr>
            <a:r>
              <a:rPr lang="en-US" sz="1600" dirty="0" smtClean="0">
                <a:latin typeface="Times New Roman" pitchFamily="18" charset="0"/>
                <a:cs typeface="Times New Roman" pitchFamily="18" charset="0"/>
              </a:rPr>
              <a:t>Fibroblast-like morphology of MSCs in passage3.</a:t>
            </a:r>
            <a:endParaRPr lang="en-US" sz="16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898" y="1491630"/>
            <a:ext cx="2665174" cy="1854796"/>
          </a:xfrm>
          <a:prstGeom prst="rect">
            <a:avLst/>
          </a:prstGeom>
        </p:spPr>
      </p:pic>
    </p:spTree>
    <p:extLst>
      <p:ext uri="{BB962C8B-B14F-4D97-AF65-F5344CB8AC3E}">
        <p14:creationId xmlns:p14="http://schemas.microsoft.com/office/powerpoint/2010/main" val="291350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a:p>
            <a:endParaRPr lang="en-US" sz="2000" b="1" dirty="0" smtClean="0">
              <a:latin typeface="Times New Roman" pitchFamily="18" charset="0"/>
              <a:cs typeface="Times New Roman" pitchFamily="18" charset="0"/>
            </a:endParaRPr>
          </a:p>
        </p:txBody>
      </p:sp>
      <p:sp>
        <p:nvSpPr>
          <p:cNvPr id="2" name="Rectangle 1"/>
          <p:cNvSpPr/>
          <p:nvPr/>
        </p:nvSpPr>
        <p:spPr>
          <a:xfrm>
            <a:off x="2915816" y="0"/>
            <a:ext cx="6228184" cy="576064"/>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500" dirty="0">
                <a:latin typeface="Times New Roman" pitchFamily="18" charset="0"/>
                <a:cs typeface="Times New Roman" pitchFamily="18" charset="0"/>
              </a:rPr>
              <a:t>Flow cytometry of UCMSCs cultured in </a:t>
            </a:r>
            <a:r>
              <a:rPr lang="en-US" sz="1500" dirty="0" smtClean="0">
                <a:latin typeface="Times New Roman" pitchFamily="18" charset="0"/>
                <a:cs typeface="Times New Roman" pitchFamily="18" charset="0"/>
              </a:rPr>
              <a:t>medium supplemented </a:t>
            </a:r>
            <a:r>
              <a:rPr lang="en-US" sz="1500" dirty="0">
                <a:latin typeface="Times New Roman" pitchFamily="18" charset="0"/>
                <a:cs typeface="Times New Roman" pitchFamily="18" charset="0"/>
              </a:rPr>
              <a:t>with 5% PL. </a:t>
            </a:r>
            <a:r>
              <a:rPr lang="en-US" sz="1500" dirty="0" smtClean="0">
                <a:latin typeface="Times New Roman" pitchFamily="18" charset="0"/>
                <a:cs typeface="Times New Roman" pitchFamily="18" charset="0"/>
              </a:rPr>
              <a:t> </a:t>
            </a:r>
            <a:endParaRPr lang="en-US" sz="1500" dirty="0">
              <a:latin typeface="Times New Roman" pitchFamily="18" charset="0"/>
              <a:cs typeface="Times New Roman"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t="2641" r="5314" b="1"/>
          <a:stretch/>
        </p:blipFill>
        <p:spPr>
          <a:xfrm>
            <a:off x="295895" y="1319131"/>
            <a:ext cx="1415947" cy="16043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642" r="5666"/>
          <a:stretch/>
        </p:blipFill>
        <p:spPr>
          <a:xfrm>
            <a:off x="2187154" y="1319131"/>
            <a:ext cx="1374754" cy="160429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183" r="5269"/>
          <a:stretch/>
        </p:blipFill>
        <p:spPr>
          <a:xfrm>
            <a:off x="3934769" y="1319131"/>
            <a:ext cx="1434673" cy="161382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5921" r="5074"/>
          <a:stretch/>
        </p:blipFill>
        <p:spPr>
          <a:xfrm>
            <a:off x="5740938" y="1414130"/>
            <a:ext cx="1446671" cy="150930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5083" t="2641" r="5475" b="1"/>
          <a:stretch/>
        </p:blipFill>
        <p:spPr>
          <a:xfrm>
            <a:off x="7524328" y="1319131"/>
            <a:ext cx="1449551" cy="160430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95895" y="3179172"/>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cs typeface="Times New Roman" pitchFamily="18" charset="0"/>
                            </a:rPr>
                          </m:ctrlPr>
                        </m:sSupPr>
                        <m:e>
                          <m:r>
                            <a:rPr lang="en-US" b="0" i="1" smtClean="0">
                              <a:latin typeface="Cambria Math"/>
                              <a:cs typeface="Times New Roman" pitchFamily="18" charset="0"/>
                            </a:rPr>
                            <m:t>𝐶𝐷</m:t>
                          </m:r>
                          <m:r>
                            <a:rPr lang="en-US" b="0" i="1" smtClean="0">
                              <a:latin typeface="Cambria Math"/>
                              <a:cs typeface="Times New Roman" pitchFamily="18" charset="0"/>
                            </a:rPr>
                            <m:t>90</m:t>
                          </m:r>
                        </m:e>
                        <m:sup>
                          <m:r>
                            <a:rPr lang="en-US" b="0" i="1" smtClean="0">
                              <a:latin typeface="Cambria Math"/>
                              <a:cs typeface="Times New Roman" pitchFamily="18" charset="0"/>
                            </a:rPr>
                            <m:t>+</m:t>
                          </m:r>
                        </m:sup>
                      </m:sSup>
                    </m:oMath>
                  </m:oMathPara>
                </a14:m>
                <a:endParaRPr lang="en-US" dirty="0">
                  <a:latin typeface="Times New Roman"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95895" y="3179172"/>
                <a:ext cx="1296144"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159452" y="3179172"/>
                <a:ext cx="15127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𝐶𝐷</m:t>
                          </m:r>
                          <m:r>
                            <a:rPr lang="en-US" b="0" i="1" smtClean="0">
                              <a:latin typeface="Cambria Math"/>
                            </a:rPr>
                            <m:t>105</m:t>
                          </m:r>
                        </m:e>
                        <m:sup>
                          <m:r>
                            <a:rPr lang="en-US" b="0" i="1" smtClean="0">
                              <a:latin typeface="Cambria Math"/>
                            </a:rPr>
                            <m:t>+</m:t>
                          </m:r>
                        </m:sup>
                      </m:sSup>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159452" y="3179172"/>
                <a:ext cx="1512728"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75885" y="3157593"/>
                <a:ext cx="9524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𝐶𝐷</m:t>
                          </m:r>
                          <m:r>
                            <a:rPr lang="en-US" b="0" i="1" smtClean="0">
                              <a:latin typeface="Cambria Math"/>
                            </a:rPr>
                            <m:t>44</m:t>
                          </m:r>
                        </m:e>
                        <m:sup>
                          <m:r>
                            <a:rPr lang="en-US" b="0" i="1" smtClean="0">
                              <a:latin typeface="Cambria Math"/>
                            </a:rPr>
                            <m:t>+</m:t>
                          </m:r>
                        </m:sup>
                      </m:s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175885" y="3157593"/>
                <a:ext cx="95244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24959" y="3157630"/>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𝐶𝐷</m:t>
                          </m:r>
                          <m:r>
                            <a:rPr lang="en-US" b="0" i="1" smtClean="0">
                              <a:latin typeface="Cambria Math"/>
                            </a:rPr>
                            <m:t>34</m:t>
                          </m:r>
                        </m:e>
                        <m:sup>
                          <m:r>
                            <a:rPr lang="en-US" b="0" i="1" smtClean="0">
                              <a:latin typeface="Cambria Math"/>
                            </a:rPr>
                            <m:t>−</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024959" y="3157630"/>
                <a:ext cx="936104"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772883" y="3157593"/>
                <a:ext cx="9524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𝐶𝐷</m:t>
                          </m:r>
                          <m:r>
                            <a:rPr lang="en-US" b="0" i="1" smtClean="0">
                              <a:latin typeface="Cambria Math"/>
                            </a:rPr>
                            <m:t>45</m:t>
                          </m:r>
                        </m:e>
                        <m:sup>
                          <m:r>
                            <a:rPr lang="en-US" b="0" i="1" smtClean="0">
                              <a:latin typeface="Cambria Math"/>
                            </a:rPr>
                            <m:t>−</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7772883" y="3157593"/>
                <a:ext cx="952440" cy="369332"/>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285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0"/>
            <a:ext cx="7524328" cy="1203598"/>
          </a:xfrm>
        </p:spPr>
        <p:txBody>
          <a:bodyPr/>
          <a:lstStyle/>
          <a:p>
            <a:pPr algn="ctr"/>
            <a:r>
              <a:rPr lang="en-US" sz="2400" u="sng" dirty="0">
                <a:latin typeface="Times New Roman" pitchFamily="18" charset="0"/>
                <a:cs typeface="Times New Roman" pitchFamily="18" charset="0"/>
              </a:rPr>
              <a:t>Platelet lysate </a:t>
            </a:r>
            <a:r>
              <a:rPr lang="en-US" sz="2400" dirty="0">
                <a:latin typeface="Times New Roman" pitchFamily="18" charset="0"/>
                <a:cs typeface="Times New Roman" pitchFamily="18" charset="0"/>
              </a:rPr>
              <a:t>induces </a:t>
            </a:r>
            <a:r>
              <a:rPr lang="en-US" sz="2400" u="sng" dirty="0">
                <a:latin typeface="Times New Roman" pitchFamily="18" charset="0"/>
                <a:cs typeface="Times New Roman" pitchFamily="18" charset="0"/>
              </a:rPr>
              <a:t>chondrogenic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differentiation of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umbilical cord-derived </a:t>
            </a:r>
            <a:r>
              <a:rPr lang="en-US" sz="2400" dirty="0">
                <a:latin typeface="Times New Roman" pitchFamily="18" charset="0"/>
                <a:cs typeface="Times New Roman" pitchFamily="18" charset="0"/>
              </a:rPr>
              <a:t>mesenchymal stem cells</a:t>
            </a:r>
            <a:endParaRPr lang="ko-KR" altLang="en-US" sz="2400" dirty="0">
              <a:latin typeface="Times New Roman" pitchFamily="18" charset="0"/>
              <a:cs typeface="Times New Roman" pitchFamily="18" charset="0"/>
            </a:endParaRPr>
          </a:p>
        </p:txBody>
      </p:sp>
      <p:sp>
        <p:nvSpPr>
          <p:cNvPr id="5" name="Content Placeholder 4"/>
          <p:cNvSpPr>
            <a:spLocks noGrp="1"/>
          </p:cNvSpPr>
          <p:nvPr>
            <p:ph idx="10"/>
          </p:nvPr>
        </p:nvSpPr>
        <p:spPr>
          <a:xfrm>
            <a:off x="1763688" y="1203598"/>
            <a:ext cx="7139136" cy="3744415"/>
          </a:xfrm>
        </p:spPr>
        <p:txBody>
          <a:bodyPr/>
          <a:lstStyle/>
          <a:p>
            <a:pPr algn="just">
              <a:buFont typeface="Wingdings" pitchFamily="2" charset="2"/>
              <a:buChar char="ü"/>
            </a:pPr>
            <a:r>
              <a:rPr lang="en-US" altLang="ko-KR" sz="1600" b="1" dirty="0">
                <a:latin typeface="Times New Roman" pitchFamily="18" charset="0"/>
                <a:cs typeface="Times New Roman" pitchFamily="18" charset="0"/>
              </a:rPr>
              <a:t>What is the Platelet lysate???</a:t>
            </a:r>
          </a:p>
          <a:p>
            <a:pPr algn="just"/>
            <a:r>
              <a:rPr lang="en-US" altLang="ko-KR" sz="1600" dirty="0" smtClean="0">
                <a:latin typeface="Times New Roman" pitchFamily="18" charset="0"/>
                <a:cs typeface="Times New Roman" pitchFamily="18" charset="0"/>
              </a:rPr>
              <a:t>Platelet </a:t>
            </a:r>
            <a:r>
              <a:rPr lang="en-US" altLang="ko-KR" sz="1600" dirty="0">
                <a:latin typeface="Times New Roman" pitchFamily="18" charset="0"/>
                <a:cs typeface="Times New Roman" pitchFamily="18" charset="0"/>
              </a:rPr>
              <a:t>lysate (PL) contains a relatively large number of growth factors, including </a:t>
            </a:r>
            <a:r>
              <a:rPr lang="en-US" altLang="ko-KR" sz="1600" dirty="0" smtClean="0">
                <a:latin typeface="Times New Roman" pitchFamily="18" charset="0"/>
                <a:cs typeface="Times New Roman" pitchFamily="18" charset="0"/>
              </a:rPr>
              <a:t>TGF</a:t>
            </a:r>
            <a:r>
              <a:rPr lang="el-GR" altLang="ko-KR" sz="1600" dirty="0">
                <a:latin typeface="Times New Roman" pitchFamily="18" charset="0"/>
                <a:cs typeface="Times New Roman" pitchFamily="18" charset="0"/>
              </a:rPr>
              <a:t>β</a:t>
            </a:r>
            <a:r>
              <a:rPr lang="fa-IR" altLang="ko-KR" sz="1600" dirty="0">
                <a:latin typeface="Times New Roman" pitchFamily="18" charset="0"/>
                <a:cs typeface="Times New Roman" pitchFamily="18" charset="0"/>
              </a:rPr>
              <a:t>/</a:t>
            </a:r>
            <a:r>
              <a:rPr lang="en-US" altLang="ko-KR" sz="1600" dirty="0">
                <a:latin typeface="Times New Roman" pitchFamily="18" charset="0"/>
                <a:cs typeface="Times New Roman" pitchFamily="18" charset="0"/>
              </a:rPr>
              <a:t> PDGF/EGF </a:t>
            </a:r>
            <a:r>
              <a:rPr lang="el-GR" altLang="ko-KR" sz="1600"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and has been shown to ameliorate cartilage repair and this is substitute for fetal bovin serum(FBS) in MSCs culture and has been investigated for its ability to accelerate wound healing and support regeneration.</a:t>
            </a:r>
          </a:p>
          <a:p>
            <a:pPr algn="just">
              <a:buFont typeface="Wingdings" pitchFamily="2" charset="2"/>
              <a:buChar char="ü"/>
            </a:pPr>
            <a:endParaRPr lang="en-US" altLang="ko-KR" sz="1600" dirty="0">
              <a:latin typeface="Times New Roman" pitchFamily="18" charset="0"/>
              <a:cs typeface="Times New Roman" pitchFamily="18" charset="0"/>
            </a:endParaRPr>
          </a:p>
          <a:p>
            <a:pPr algn="just">
              <a:buFont typeface="Wingdings" pitchFamily="2" charset="2"/>
              <a:buChar char="ü"/>
            </a:pPr>
            <a:r>
              <a:rPr lang="en-US" altLang="ko-KR" sz="1600" b="1" dirty="0">
                <a:latin typeface="Times New Roman" pitchFamily="18" charset="0"/>
                <a:cs typeface="Times New Roman" pitchFamily="18" charset="0"/>
              </a:rPr>
              <a:t>What is the chonderogenic?</a:t>
            </a:r>
          </a:p>
          <a:p>
            <a:pPr algn="just"/>
            <a:r>
              <a:rPr lang="en-US" altLang="ko-KR" sz="1600" dirty="0">
                <a:latin typeface="Times New Roman" pitchFamily="18" charset="0"/>
                <a:cs typeface="Times New Roman" pitchFamily="18" charset="0"/>
              </a:rPr>
              <a:t>Perichondrium is A layer of constricted irregular connective tissue that is essential for the growth and maintenance of cartilage that have 2 layers:</a:t>
            </a:r>
          </a:p>
          <a:p>
            <a:pPr algn="just"/>
            <a:r>
              <a:rPr lang="en-US" altLang="ko-KR" sz="1600" dirty="0">
                <a:latin typeface="Times New Roman" pitchFamily="18" charset="0"/>
                <a:cs typeface="Times New Roman" pitchFamily="18" charset="0"/>
              </a:rPr>
              <a:t> 1- is an outer strand layer</a:t>
            </a:r>
          </a:p>
          <a:p>
            <a:pPr algn="just"/>
            <a:r>
              <a:rPr lang="en-US" altLang="ko-KR" sz="1600" dirty="0">
                <a:latin typeface="Times New Roman" pitchFamily="18" charset="0"/>
                <a:cs typeface="Times New Roman" pitchFamily="18" charset="0"/>
              </a:rPr>
              <a:t> 2-an internal cartilaginous layer</a:t>
            </a:r>
          </a:p>
          <a:p>
            <a:endParaRPr lang="ko-KR" altLang="en-US" sz="1600" dirty="0">
              <a:latin typeface="Arial" pitchFamily="34" charset="0"/>
              <a:cs typeface="Arial" pitchFamily="34" charset="0"/>
            </a:endParaRPr>
          </a:p>
        </p:txBody>
      </p:sp>
    </p:spTree>
    <p:extLst>
      <p:ext uri="{BB962C8B-B14F-4D97-AF65-F5344CB8AC3E}">
        <p14:creationId xmlns:p14="http://schemas.microsoft.com/office/powerpoint/2010/main" val="979107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a:p>
            <a:endParaRPr lang="en-US" sz="2000" b="1" dirty="0" smtClean="0">
              <a:latin typeface="Times New Roman" pitchFamily="18" charset="0"/>
              <a:cs typeface="Times New Roman" pitchFamily="18" charset="0"/>
            </a:endParaRPr>
          </a:p>
        </p:txBody>
      </p:sp>
      <p:sp>
        <p:nvSpPr>
          <p:cNvPr id="2" name="Rectangle 1"/>
          <p:cNvSpPr/>
          <p:nvPr/>
        </p:nvSpPr>
        <p:spPr>
          <a:xfrm>
            <a:off x="4644008" y="0"/>
            <a:ext cx="4499992" cy="57606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r>
              <a:rPr lang="en-US" sz="1600" dirty="0">
                <a:latin typeface="Times New Roman" pitchFamily="18" charset="0"/>
                <a:cs typeface="Times New Roman" pitchFamily="18" charset="0"/>
              </a:rPr>
              <a:t>Adipogenic </a:t>
            </a:r>
            <a:r>
              <a:rPr lang="en-US" sz="1600" dirty="0" smtClean="0">
                <a:latin typeface="Times New Roman" pitchFamily="18" charset="0"/>
                <a:cs typeface="Times New Roman" pitchFamily="18" charset="0"/>
              </a:rPr>
              <a:t>and osteogenic </a:t>
            </a:r>
            <a:r>
              <a:rPr lang="en-US" sz="1600" dirty="0">
                <a:latin typeface="Times New Roman" pitchFamily="18" charset="0"/>
                <a:cs typeface="Times New Roman" pitchFamily="18" charset="0"/>
              </a:rPr>
              <a:t>differentiation of MSCs.</a:t>
            </a:r>
            <a:endParaRPr lang="en-US" sz="1500" dirty="0">
              <a:latin typeface="Times New Roman" pitchFamily="18" charset="0"/>
              <a:cs typeface="Times New Roman" pitchFamily="18" charset="0"/>
            </a:endParaRPr>
          </a:p>
        </p:txBody>
      </p:sp>
      <p:sp>
        <p:nvSpPr>
          <p:cNvPr id="3" name="Rectangle 2"/>
          <p:cNvSpPr/>
          <p:nvPr/>
        </p:nvSpPr>
        <p:spPr>
          <a:xfrm>
            <a:off x="1065976" y="3661971"/>
            <a:ext cx="4104456" cy="338554"/>
          </a:xfrm>
          <a:prstGeom prst="rect">
            <a:avLst/>
          </a:prstGeom>
        </p:spPr>
        <p:txBody>
          <a:bodyPr wrap="square">
            <a:spAutoFit/>
          </a:bodyPr>
          <a:lstStyle/>
          <a:p>
            <a:pPr marL="285750" indent="-285750" algn="just">
              <a:buFont typeface="Wingdings" pitchFamily="2" charset="2"/>
              <a:buChar char="ü"/>
            </a:pPr>
            <a:r>
              <a:rPr lang="en-US" sz="1600" dirty="0">
                <a:latin typeface="Times New Roman" pitchFamily="18" charset="0"/>
                <a:cs typeface="Times New Roman" pitchFamily="18" charset="0"/>
              </a:rPr>
              <a:t>Differentiated cells stained with alizarin red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203598"/>
            <a:ext cx="2251323" cy="20162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220161"/>
            <a:ext cx="2232248" cy="2016223"/>
          </a:xfrm>
          <a:prstGeom prst="rect">
            <a:avLst/>
          </a:prstGeom>
        </p:spPr>
      </p:pic>
    </p:spTree>
    <p:extLst>
      <p:ext uri="{BB962C8B-B14F-4D97-AF65-F5344CB8AC3E}">
        <p14:creationId xmlns:p14="http://schemas.microsoft.com/office/powerpoint/2010/main" val="4131593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a:p>
            <a:endParaRPr lang="en-US" sz="2000" b="1" dirty="0" smtClean="0">
              <a:latin typeface="Times New Roman" pitchFamily="18" charset="0"/>
              <a:cs typeface="Times New Roman" pitchFamily="18" charset="0"/>
            </a:endParaRPr>
          </a:p>
        </p:txBody>
      </p:sp>
      <p:sp>
        <p:nvSpPr>
          <p:cNvPr id="2" name="Rectangle 1"/>
          <p:cNvSpPr/>
          <p:nvPr/>
        </p:nvSpPr>
        <p:spPr>
          <a:xfrm>
            <a:off x="4644008" y="0"/>
            <a:ext cx="4499992" cy="57606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r>
              <a:rPr lang="en-US" sz="1600" dirty="0">
                <a:latin typeface="Times New Roman" pitchFamily="18" charset="0"/>
                <a:cs typeface="Times New Roman" pitchFamily="18" charset="0"/>
              </a:rPr>
              <a:t>Adipogenic </a:t>
            </a:r>
            <a:r>
              <a:rPr lang="en-US" sz="1600" dirty="0" smtClean="0">
                <a:latin typeface="Times New Roman" pitchFamily="18" charset="0"/>
                <a:cs typeface="Times New Roman" pitchFamily="18" charset="0"/>
              </a:rPr>
              <a:t>and osteogenic </a:t>
            </a:r>
            <a:r>
              <a:rPr lang="en-US" sz="1600" dirty="0">
                <a:latin typeface="Times New Roman" pitchFamily="18" charset="0"/>
                <a:cs typeface="Times New Roman" pitchFamily="18" charset="0"/>
              </a:rPr>
              <a:t>differentiation of MSCs.</a:t>
            </a:r>
            <a:endParaRPr lang="en-US" sz="1500" dirty="0">
              <a:latin typeface="Times New Roman" pitchFamily="18" charset="0"/>
              <a:cs typeface="Times New Roman" pitchFamily="18" charset="0"/>
            </a:endParaRPr>
          </a:p>
        </p:txBody>
      </p:sp>
      <p:sp>
        <p:nvSpPr>
          <p:cNvPr id="3" name="Rectangle 2"/>
          <p:cNvSpPr/>
          <p:nvPr/>
        </p:nvSpPr>
        <p:spPr>
          <a:xfrm>
            <a:off x="1065976" y="3661971"/>
            <a:ext cx="4104456" cy="338554"/>
          </a:xfrm>
          <a:prstGeom prst="rect">
            <a:avLst/>
          </a:prstGeom>
        </p:spPr>
        <p:txBody>
          <a:bodyPr wrap="square">
            <a:spAutoFit/>
          </a:bodyPr>
          <a:lstStyle/>
          <a:p>
            <a:pPr marL="285750" indent="-285750" algn="just">
              <a:buFont typeface="Wingdings" pitchFamily="2" charset="2"/>
              <a:buChar char="ü"/>
            </a:pPr>
            <a:r>
              <a:rPr lang="en-US" sz="1600" dirty="0">
                <a:latin typeface="Times New Roman" pitchFamily="18" charset="0"/>
                <a:cs typeface="Times New Roman" pitchFamily="18" charset="0"/>
              </a:rPr>
              <a:t>Differentiated cells stained with </a:t>
            </a:r>
            <a:r>
              <a:rPr lang="en-US" sz="1600" dirty="0" smtClean="0">
                <a:latin typeface="Times New Roman" pitchFamily="18" charset="0"/>
                <a:cs typeface="Times New Roman" pitchFamily="18" charset="0"/>
              </a:rPr>
              <a:t>sudan </a:t>
            </a:r>
            <a:r>
              <a:rPr lang="en-US" sz="1600" dirty="0">
                <a:latin typeface="Times New Roman" pitchFamily="18" charset="0"/>
                <a:cs typeface="Times New Roman" pitchFamily="18" charset="0"/>
              </a:rPr>
              <a:t>III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47614"/>
            <a:ext cx="2376264" cy="19442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347614"/>
            <a:ext cx="2304256" cy="1944216"/>
          </a:xfrm>
          <a:prstGeom prst="rect">
            <a:avLst/>
          </a:prstGeom>
        </p:spPr>
      </p:pic>
    </p:spTree>
    <p:extLst>
      <p:ext uri="{BB962C8B-B14F-4D97-AF65-F5344CB8AC3E}">
        <p14:creationId xmlns:p14="http://schemas.microsoft.com/office/powerpoint/2010/main" val="1720774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a:p>
            <a:endParaRPr lang="en-US" sz="2000" b="1" dirty="0" smtClean="0">
              <a:latin typeface="Times New Roman" pitchFamily="18" charset="0"/>
              <a:cs typeface="Times New Roman" pitchFamily="18" charset="0"/>
            </a:endParaRPr>
          </a:p>
        </p:txBody>
      </p:sp>
      <p:sp>
        <p:nvSpPr>
          <p:cNvPr id="2" name="Rectangle 1"/>
          <p:cNvSpPr/>
          <p:nvPr/>
        </p:nvSpPr>
        <p:spPr>
          <a:xfrm>
            <a:off x="4644008" y="0"/>
            <a:ext cx="4499992" cy="57606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r>
              <a:rPr lang="en-US" sz="1600" dirty="0">
                <a:latin typeface="Times New Roman" pitchFamily="18" charset="0"/>
                <a:cs typeface="Times New Roman" pitchFamily="18" charset="0"/>
              </a:rPr>
              <a:t>Adipogenic </a:t>
            </a:r>
            <a:r>
              <a:rPr lang="en-US" sz="1600" dirty="0" smtClean="0">
                <a:latin typeface="Times New Roman" pitchFamily="18" charset="0"/>
                <a:cs typeface="Times New Roman" pitchFamily="18" charset="0"/>
              </a:rPr>
              <a:t>and osteogenic </a:t>
            </a:r>
            <a:r>
              <a:rPr lang="en-US" sz="1600" dirty="0">
                <a:latin typeface="Times New Roman" pitchFamily="18" charset="0"/>
                <a:cs typeface="Times New Roman" pitchFamily="18" charset="0"/>
              </a:rPr>
              <a:t>differentiation of MSCs.</a:t>
            </a:r>
            <a:endParaRPr lang="en-US" sz="1500" dirty="0">
              <a:latin typeface="Times New Roman" pitchFamily="18" charset="0"/>
              <a:cs typeface="Times New Roman" pitchFamily="18" charset="0"/>
            </a:endParaRPr>
          </a:p>
        </p:txBody>
      </p:sp>
      <p:sp>
        <p:nvSpPr>
          <p:cNvPr id="3" name="Rectangle 2"/>
          <p:cNvSpPr/>
          <p:nvPr/>
        </p:nvSpPr>
        <p:spPr>
          <a:xfrm>
            <a:off x="1065976" y="3661971"/>
            <a:ext cx="4104456" cy="338554"/>
          </a:xfrm>
          <a:prstGeom prst="rect">
            <a:avLst/>
          </a:prstGeom>
        </p:spPr>
        <p:txBody>
          <a:bodyPr wrap="square">
            <a:spAutoFit/>
          </a:bodyPr>
          <a:lstStyle/>
          <a:p>
            <a:pPr marL="285750" indent="-285750" algn="just">
              <a:buFont typeface="Wingdings" pitchFamily="2" charset="2"/>
              <a:buChar char="ü"/>
            </a:pPr>
            <a:r>
              <a:rPr lang="en-US" sz="1600" dirty="0" smtClean="0">
                <a:latin typeface="Times New Roman" pitchFamily="18" charset="0"/>
                <a:cs typeface="Times New Roman" pitchFamily="18" charset="0"/>
              </a:rPr>
              <a:t>Show the controls</a:t>
            </a:r>
            <a:endParaRPr lang="en-US" sz="16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76" y="1203598"/>
            <a:ext cx="2281888" cy="19442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269" y="1203598"/>
            <a:ext cx="2192939" cy="1944215"/>
          </a:xfrm>
          <a:prstGeom prst="rect">
            <a:avLst/>
          </a:prstGeom>
        </p:spPr>
      </p:pic>
    </p:spTree>
    <p:extLst>
      <p:ext uri="{BB962C8B-B14F-4D97-AF65-F5344CB8AC3E}">
        <p14:creationId xmlns:p14="http://schemas.microsoft.com/office/powerpoint/2010/main" val="1561928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p:txBody>
      </p:sp>
      <p:sp>
        <p:nvSpPr>
          <p:cNvPr id="2" name="Rectangle 1"/>
          <p:cNvSpPr/>
          <p:nvPr/>
        </p:nvSpPr>
        <p:spPr>
          <a:xfrm>
            <a:off x="4644008" y="0"/>
            <a:ext cx="4499992" cy="57606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r>
              <a:rPr lang="en-US" sz="1600" dirty="0">
                <a:latin typeface="Times New Roman" pitchFamily="18" charset="0"/>
                <a:cs typeface="Times New Roman" pitchFamily="18" charset="0"/>
              </a:rPr>
              <a:t>Adipogenic </a:t>
            </a:r>
            <a:r>
              <a:rPr lang="en-US" sz="1600" dirty="0" smtClean="0">
                <a:latin typeface="Times New Roman" pitchFamily="18" charset="0"/>
                <a:cs typeface="Times New Roman" pitchFamily="18" charset="0"/>
              </a:rPr>
              <a:t>and osteogenic </a:t>
            </a:r>
            <a:r>
              <a:rPr lang="en-US" sz="1600" dirty="0">
                <a:latin typeface="Times New Roman" pitchFamily="18" charset="0"/>
                <a:cs typeface="Times New Roman" pitchFamily="18" charset="0"/>
              </a:rPr>
              <a:t>differentiation of MSCs.</a:t>
            </a:r>
            <a:endParaRPr lang="en-US" sz="15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002" y="1275606"/>
            <a:ext cx="2736304" cy="1944216"/>
          </a:xfrm>
          <a:prstGeom prst="rect">
            <a:avLst/>
          </a:prstGeom>
        </p:spPr>
      </p:pic>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sp>
        <p:nvSpPr>
          <p:cNvPr id="9" name="TextBox 8"/>
          <p:cNvSpPr txBox="1"/>
          <p:nvPr/>
        </p:nvSpPr>
        <p:spPr>
          <a:xfrm>
            <a:off x="854278" y="3799861"/>
            <a:ext cx="7488832" cy="338554"/>
          </a:xfrm>
          <a:prstGeom prst="rect">
            <a:avLst/>
          </a:prstGeom>
          <a:noFill/>
        </p:spPr>
        <p:txBody>
          <a:bodyPr wrap="square" rtlCol="0">
            <a:spAutoFit/>
          </a:bodyPr>
          <a:lstStyle/>
          <a:p>
            <a:pPr marL="285750" indent="-285750">
              <a:buFont typeface="Wingdings" pitchFamily="2" charset="2"/>
              <a:buChar char="ü"/>
            </a:pPr>
            <a:r>
              <a:rPr lang="en-US" sz="1600" dirty="0">
                <a:latin typeface="Times New Roman" pitchFamily="18" charset="0"/>
                <a:cs typeface="Times New Roman" pitchFamily="18" charset="0"/>
              </a:rPr>
              <a:t>shows positive for mineralization indicating </a:t>
            </a:r>
            <a:r>
              <a:rPr lang="en-US" sz="1600" dirty="0" smtClean="0">
                <a:latin typeface="Times New Roman" pitchFamily="18" charset="0"/>
                <a:cs typeface="Times New Roman" pitchFamily="18" charset="0"/>
              </a:rPr>
              <a:t>osteogenic differentiation</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211548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p:txBody>
      </p:sp>
      <p:sp>
        <p:nvSpPr>
          <p:cNvPr id="2" name="Rectangle 1"/>
          <p:cNvSpPr/>
          <p:nvPr/>
        </p:nvSpPr>
        <p:spPr>
          <a:xfrm>
            <a:off x="2771800" y="0"/>
            <a:ext cx="6372200" cy="57606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400" dirty="0">
                <a:latin typeface="Times New Roman" pitchFamily="18" charset="0"/>
                <a:cs typeface="Times New Roman" pitchFamily="18" charset="0"/>
              </a:rPr>
              <a:t>Characterization of differentiated MSCs pellets in chondrogenic differentiation </a:t>
            </a:r>
            <a:r>
              <a:rPr lang="en-US" sz="1400" dirty="0" smtClean="0">
                <a:latin typeface="Times New Roman" pitchFamily="18" charset="0"/>
                <a:cs typeface="Times New Roman" pitchFamily="18" charset="0"/>
              </a:rPr>
              <a:t>          medium supplemented with </a:t>
            </a:r>
            <a:r>
              <a:rPr lang="en-US" sz="1400" dirty="0">
                <a:latin typeface="Times New Roman" pitchFamily="18" charset="0"/>
                <a:cs typeface="Times New Roman" pitchFamily="18" charset="0"/>
              </a:rPr>
              <a:t>5% PL.</a:t>
            </a:r>
            <a:endParaRPr lang="en-US" sz="1200" dirty="0">
              <a:latin typeface="Times New Roman" pitchFamily="18" charset="0"/>
              <a:cs typeface="Times New Roman" pitchFamily="18" charset="0"/>
            </a:endParaRPr>
          </a:p>
        </p:txBody>
      </p:sp>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sp>
        <p:nvSpPr>
          <p:cNvPr id="9" name="TextBox 8"/>
          <p:cNvSpPr txBox="1"/>
          <p:nvPr/>
        </p:nvSpPr>
        <p:spPr>
          <a:xfrm>
            <a:off x="854278" y="3799861"/>
            <a:ext cx="7488832" cy="584775"/>
          </a:xfrm>
          <a:prstGeom prst="rect">
            <a:avLst/>
          </a:prstGeom>
          <a:noFill/>
        </p:spPr>
        <p:txBody>
          <a:bodyPr wrap="square" rtlCol="0">
            <a:spAutoFit/>
          </a:bodyPr>
          <a:lstStyle/>
          <a:p>
            <a:pPr marL="285750" indent="-285750" algn="just">
              <a:buFont typeface="Wingdings" pitchFamily="2" charset="2"/>
              <a:buChar char="ü"/>
            </a:pPr>
            <a:r>
              <a:rPr lang="en-US" sz="1600" dirty="0">
                <a:latin typeface="Times New Roman" pitchFamily="18" charset="0"/>
                <a:cs typeface="Times New Roman" pitchFamily="18" charset="0"/>
              </a:rPr>
              <a:t>Three-dimensional round tissue pellet after 3 weeks of culture in </a:t>
            </a:r>
            <a:r>
              <a:rPr lang="en-US" sz="1600" dirty="0" smtClean="0">
                <a:latin typeface="Times New Roman" pitchFamily="18" charset="0"/>
                <a:cs typeface="Times New Roman" pitchFamily="18" charset="0"/>
              </a:rPr>
              <a:t>differentiation        medium</a:t>
            </a:r>
            <a:r>
              <a:rPr lang="en-US" sz="1600" dirty="0">
                <a:latin typeface="Times New Roman" pitchFamily="18" charset="0"/>
                <a:cs typeface="Times New Roman" pitchFamily="18" charset="0"/>
              </a:rPr>
              <a: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213" b="4421"/>
          <a:stretch/>
        </p:blipFill>
        <p:spPr>
          <a:xfrm>
            <a:off x="2699791" y="1351778"/>
            <a:ext cx="2648385" cy="1927076"/>
          </a:xfrm>
          <a:prstGeom prst="rect">
            <a:avLst/>
          </a:prstGeom>
        </p:spPr>
      </p:pic>
    </p:spTree>
    <p:extLst>
      <p:ext uri="{BB962C8B-B14F-4D97-AF65-F5344CB8AC3E}">
        <p14:creationId xmlns:p14="http://schemas.microsoft.com/office/powerpoint/2010/main" val="3982423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p:txBody>
      </p:sp>
      <p:sp>
        <p:nvSpPr>
          <p:cNvPr id="2" name="Rectangle 1"/>
          <p:cNvSpPr/>
          <p:nvPr/>
        </p:nvSpPr>
        <p:spPr>
          <a:xfrm>
            <a:off x="2771800" y="0"/>
            <a:ext cx="6372200" cy="57606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400" dirty="0">
                <a:latin typeface="Times New Roman" pitchFamily="18" charset="0"/>
                <a:cs typeface="Times New Roman" pitchFamily="18" charset="0"/>
              </a:rPr>
              <a:t>Characterization of differentiated MSCs pellets in chondrogenic differentiation </a:t>
            </a:r>
            <a:r>
              <a:rPr lang="en-US" sz="1400" dirty="0" smtClean="0">
                <a:latin typeface="Times New Roman" pitchFamily="18" charset="0"/>
                <a:cs typeface="Times New Roman" pitchFamily="18" charset="0"/>
              </a:rPr>
              <a:t>          medium supplemented with </a:t>
            </a:r>
            <a:r>
              <a:rPr lang="en-US" sz="1400" dirty="0">
                <a:latin typeface="Times New Roman" pitchFamily="18" charset="0"/>
                <a:cs typeface="Times New Roman" pitchFamily="18" charset="0"/>
              </a:rPr>
              <a:t>5% PL.</a:t>
            </a:r>
            <a:endParaRPr lang="en-US" sz="1200" dirty="0">
              <a:latin typeface="Times New Roman" pitchFamily="18" charset="0"/>
              <a:cs typeface="Times New Roman" pitchFamily="18" charset="0"/>
            </a:endParaRPr>
          </a:p>
        </p:txBody>
      </p:sp>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sp>
        <p:nvSpPr>
          <p:cNvPr id="9" name="TextBox 8"/>
          <p:cNvSpPr txBox="1"/>
          <p:nvPr/>
        </p:nvSpPr>
        <p:spPr>
          <a:xfrm>
            <a:off x="854278" y="3799861"/>
            <a:ext cx="7488832" cy="584775"/>
          </a:xfrm>
          <a:prstGeom prst="rect">
            <a:avLst/>
          </a:prstGeom>
          <a:noFill/>
        </p:spPr>
        <p:txBody>
          <a:bodyPr wrap="square" rtlCol="0">
            <a:spAutoFit/>
          </a:bodyPr>
          <a:lstStyle/>
          <a:p>
            <a:pPr marL="285750" indent="-285750" algn="just">
              <a:buFont typeface="Wingdings" pitchFamily="2" charset="2"/>
              <a:buChar char="ü"/>
            </a:pPr>
            <a:r>
              <a:rPr lang="en-US" sz="1600" dirty="0">
                <a:latin typeface="Times New Roman" pitchFamily="18" charset="0"/>
                <a:cs typeface="Times New Roman" pitchFamily="18" charset="0"/>
              </a:rPr>
              <a:t>Acridine orange staining and the distribution of the cells in the </a:t>
            </a:r>
            <a:r>
              <a:rPr lang="en-US" sz="1600" dirty="0" smtClean="0">
                <a:latin typeface="Times New Roman" pitchFamily="18" charset="0"/>
                <a:cs typeface="Times New Roman" pitchFamily="18" charset="0"/>
              </a:rPr>
              <a:t>pellets.                              (</a:t>
            </a:r>
            <a:r>
              <a:rPr lang="en-US" sz="1600" dirty="0">
                <a:latin typeface="Times New Roman" pitchFamily="18" charset="0"/>
                <a:cs typeface="Times New Roman" pitchFamily="18" charset="0"/>
              </a:rPr>
              <a:t>Sections </a:t>
            </a:r>
            <a:r>
              <a:rPr lang="en-US" sz="1600" dirty="0" smtClean="0">
                <a:latin typeface="Times New Roman" pitchFamily="18" charset="0"/>
                <a:cs typeface="Times New Roman" pitchFamily="18" charset="0"/>
              </a:rPr>
              <a:t>of undifferentiated </a:t>
            </a:r>
            <a:r>
              <a:rPr lang="en-US" sz="1600" dirty="0">
                <a:latin typeface="Times New Roman" pitchFamily="18" charset="0"/>
                <a:cs typeface="Times New Roman" pitchFamily="18" charset="0"/>
              </a:rPr>
              <a:t>pellets (negative control), image at 150× magnification</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555" r="3421"/>
          <a:stretch/>
        </p:blipFill>
        <p:spPr>
          <a:xfrm>
            <a:off x="2411760" y="1491630"/>
            <a:ext cx="2925784" cy="1944216"/>
          </a:xfrm>
          <a:prstGeom prst="rect">
            <a:avLst/>
          </a:prstGeom>
        </p:spPr>
      </p:pic>
    </p:spTree>
    <p:extLst>
      <p:ext uri="{BB962C8B-B14F-4D97-AF65-F5344CB8AC3E}">
        <p14:creationId xmlns:p14="http://schemas.microsoft.com/office/powerpoint/2010/main" val="1922107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p:txBody>
      </p:sp>
      <p:sp>
        <p:nvSpPr>
          <p:cNvPr id="2" name="Rectangle 1"/>
          <p:cNvSpPr/>
          <p:nvPr/>
        </p:nvSpPr>
        <p:spPr>
          <a:xfrm>
            <a:off x="2771800" y="0"/>
            <a:ext cx="6372200" cy="57606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400" dirty="0">
                <a:latin typeface="Times New Roman" pitchFamily="18" charset="0"/>
                <a:cs typeface="Times New Roman" pitchFamily="18" charset="0"/>
              </a:rPr>
              <a:t>Characterization of differentiated MSCs pellets in chondrogenic differentiation </a:t>
            </a:r>
            <a:r>
              <a:rPr lang="en-US" sz="1400" dirty="0" smtClean="0">
                <a:latin typeface="Times New Roman" pitchFamily="18" charset="0"/>
                <a:cs typeface="Times New Roman" pitchFamily="18" charset="0"/>
              </a:rPr>
              <a:t>          medium supplemented with </a:t>
            </a:r>
            <a:r>
              <a:rPr lang="en-US" sz="1400" dirty="0">
                <a:latin typeface="Times New Roman" pitchFamily="18" charset="0"/>
                <a:cs typeface="Times New Roman" pitchFamily="18" charset="0"/>
              </a:rPr>
              <a:t>5% PL.</a:t>
            </a:r>
            <a:endParaRPr lang="en-US" sz="1200" dirty="0">
              <a:latin typeface="Times New Roman" pitchFamily="18" charset="0"/>
              <a:cs typeface="Times New Roman" pitchFamily="18" charset="0"/>
            </a:endParaRPr>
          </a:p>
        </p:txBody>
      </p:sp>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sp>
        <p:nvSpPr>
          <p:cNvPr id="9" name="TextBox 8"/>
          <p:cNvSpPr txBox="1"/>
          <p:nvPr/>
        </p:nvSpPr>
        <p:spPr>
          <a:xfrm>
            <a:off x="854278" y="3799861"/>
            <a:ext cx="7488832" cy="584775"/>
          </a:xfrm>
          <a:prstGeom prst="rect">
            <a:avLst/>
          </a:prstGeom>
          <a:noFill/>
        </p:spPr>
        <p:txBody>
          <a:bodyPr wrap="square" rtlCol="0">
            <a:spAutoFit/>
          </a:bodyPr>
          <a:lstStyle/>
          <a:p>
            <a:pPr marL="285750" indent="-285750">
              <a:buFont typeface="Wingdings" pitchFamily="2" charset="2"/>
              <a:buChar char="ü"/>
            </a:pPr>
            <a:r>
              <a:rPr lang="en-US" sz="1600" dirty="0">
                <a:latin typeface="Times New Roman" pitchFamily="18" charset="0"/>
                <a:cs typeface="Times New Roman" pitchFamily="18" charset="0"/>
              </a:rPr>
              <a:t>Acridine orange staining and the distribution of the cells in the pellets.                              (Sections of </a:t>
            </a:r>
            <a:r>
              <a:rPr lang="en-US" sz="1600" dirty="0" smtClean="0">
                <a:latin typeface="Times New Roman" pitchFamily="18" charset="0"/>
                <a:cs typeface="Times New Roman" pitchFamily="18" charset="0"/>
              </a:rPr>
              <a:t>differentiated pellets</a:t>
            </a:r>
            <a:r>
              <a:rPr lang="en-US" sz="1600" dirty="0">
                <a:latin typeface="Times New Roman" pitchFamily="18" charset="0"/>
                <a:cs typeface="Times New Roman" pitchFamily="18" charset="0"/>
              </a:rPr>
              <a:t>, image at 150× magnification)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491630"/>
            <a:ext cx="3096344" cy="1872208"/>
          </a:xfrm>
          <a:prstGeom prst="rect">
            <a:avLst/>
          </a:prstGeom>
        </p:spPr>
      </p:pic>
    </p:spTree>
    <p:extLst>
      <p:ext uri="{BB962C8B-B14F-4D97-AF65-F5344CB8AC3E}">
        <p14:creationId xmlns:p14="http://schemas.microsoft.com/office/powerpoint/2010/main" val="674436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p:txBody>
      </p:sp>
      <p:sp>
        <p:nvSpPr>
          <p:cNvPr id="2" name="Rectangle 1"/>
          <p:cNvSpPr/>
          <p:nvPr/>
        </p:nvSpPr>
        <p:spPr>
          <a:xfrm>
            <a:off x="2771800" y="0"/>
            <a:ext cx="6372200" cy="57606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400" dirty="0">
                <a:latin typeface="Times New Roman" pitchFamily="18" charset="0"/>
                <a:cs typeface="Times New Roman" pitchFamily="18" charset="0"/>
              </a:rPr>
              <a:t>Characterization of differentiated MSCs pellets in chondrogenic differentiation </a:t>
            </a:r>
            <a:r>
              <a:rPr lang="en-US" sz="1400" dirty="0" smtClean="0">
                <a:latin typeface="Times New Roman" pitchFamily="18" charset="0"/>
                <a:cs typeface="Times New Roman" pitchFamily="18" charset="0"/>
              </a:rPr>
              <a:t>          medium supplemented with </a:t>
            </a:r>
            <a:r>
              <a:rPr lang="en-US" sz="1400" dirty="0">
                <a:latin typeface="Times New Roman" pitchFamily="18" charset="0"/>
                <a:cs typeface="Times New Roman" pitchFamily="18" charset="0"/>
              </a:rPr>
              <a:t>5% PL.</a:t>
            </a:r>
            <a:endParaRPr lang="en-US" sz="1200" dirty="0">
              <a:latin typeface="Times New Roman" pitchFamily="18" charset="0"/>
              <a:cs typeface="Times New Roman" pitchFamily="18" charset="0"/>
            </a:endParaRPr>
          </a:p>
        </p:txBody>
      </p:sp>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sp>
        <p:nvSpPr>
          <p:cNvPr id="9" name="TextBox 8"/>
          <p:cNvSpPr txBox="1"/>
          <p:nvPr/>
        </p:nvSpPr>
        <p:spPr>
          <a:xfrm>
            <a:off x="854278" y="3799861"/>
            <a:ext cx="7488832" cy="584775"/>
          </a:xfrm>
          <a:prstGeom prst="rect">
            <a:avLst/>
          </a:prstGeom>
          <a:noFill/>
        </p:spPr>
        <p:txBody>
          <a:bodyPr wrap="square" rtlCol="0">
            <a:spAutoFit/>
          </a:bodyPr>
          <a:lstStyle/>
          <a:p>
            <a:r>
              <a:rPr lang="en-US" sz="1600" dirty="0">
                <a:latin typeface="Times New Roman" pitchFamily="18" charset="0"/>
                <a:cs typeface="Times New Roman" pitchFamily="18" charset="0"/>
              </a:rPr>
              <a:t>Acridine orange staining and the distribution of the cells in the pellets.                              (Sections of chicken articular cartilage (positive control</a:t>
            </a:r>
            <a:r>
              <a:rPr lang="en-US" sz="1600" dirty="0" smtClean="0">
                <a:latin typeface="Times New Roman" pitchFamily="18" charset="0"/>
                <a:cs typeface="Times New Roman" pitchFamily="18" charset="0"/>
              </a:rPr>
              <a:t>), image </a:t>
            </a:r>
            <a:r>
              <a:rPr lang="en-US" sz="1600" dirty="0">
                <a:latin typeface="Times New Roman" pitchFamily="18" charset="0"/>
                <a:cs typeface="Times New Roman" pitchFamily="18" charset="0"/>
              </a:rPr>
              <a:t>at 600× magnification.)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203598"/>
            <a:ext cx="3096344" cy="2088232"/>
          </a:xfrm>
          <a:prstGeom prst="rect">
            <a:avLst/>
          </a:prstGeom>
        </p:spPr>
      </p:pic>
    </p:spTree>
    <p:extLst>
      <p:ext uri="{BB962C8B-B14F-4D97-AF65-F5344CB8AC3E}">
        <p14:creationId xmlns:p14="http://schemas.microsoft.com/office/powerpoint/2010/main" val="959660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p>
        </p:txBody>
      </p:sp>
      <p:sp>
        <p:nvSpPr>
          <p:cNvPr id="2" name="Rectangle 1"/>
          <p:cNvSpPr/>
          <p:nvPr/>
        </p:nvSpPr>
        <p:spPr>
          <a:xfrm>
            <a:off x="2771800" y="0"/>
            <a:ext cx="6372200" cy="57606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400" dirty="0">
                <a:latin typeface="Times New Roman" pitchFamily="18" charset="0"/>
                <a:cs typeface="Times New Roman" pitchFamily="18" charset="0"/>
              </a:rPr>
              <a:t>Characterization of differentiated MSCs pellets in chondrogenic differentiation </a:t>
            </a:r>
            <a:r>
              <a:rPr lang="en-US" sz="1400" dirty="0" smtClean="0">
                <a:latin typeface="Times New Roman" pitchFamily="18" charset="0"/>
                <a:cs typeface="Times New Roman" pitchFamily="18" charset="0"/>
              </a:rPr>
              <a:t>          medium supplemented with </a:t>
            </a:r>
            <a:r>
              <a:rPr lang="en-US" sz="1400" dirty="0">
                <a:latin typeface="Times New Roman" pitchFamily="18" charset="0"/>
                <a:cs typeface="Times New Roman" pitchFamily="18" charset="0"/>
              </a:rPr>
              <a:t>5% PL.</a:t>
            </a:r>
            <a:endParaRPr lang="en-US" sz="1200" dirty="0">
              <a:latin typeface="Times New Roman" pitchFamily="18" charset="0"/>
              <a:cs typeface="Times New Roman" pitchFamily="18" charset="0"/>
            </a:endParaRPr>
          </a:p>
        </p:txBody>
      </p:sp>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347614"/>
            <a:ext cx="3024336" cy="1944216"/>
          </a:xfrm>
          <a:prstGeom prst="rect">
            <a:avLst/>
          </a:prstGeom>
        </p:spPr>
      </p:pic>
      <p:sp>
        <p:nvSpPr>
          <p:cNvPr id="10" name="TextBox 9"/>
          <p:cNvSpPr txBox="1"/>
          <p:nvPr/>
        </p:nvSpPr>
        <p:spPr>
          <a:xfrm>
            <a:off x="1006678" y="3826664"/>
            <a:ext cx="7488832" cy="338554"/>
          </a:xfrm>
          <a:prstGeom prst="rect">
            <a:avLst/>
          </a:prstGeom>
          <a:noFill/>
        </p:spPr>
        <p:txBody>
          <a:bodyPr wrap="square" rtlCol="0">
            <a:spAutoFit/>
          </a:bodyPr>
          <a:lstStyle/>
          <a:p>
            <a:endParaRPr lang="en-US" sz="1600" dirty="0">
              <a:latin typeface="Times New Roman" pitchFamily="18" charset="0"/>
              <a:cs typeface="Times New Roman" pitchFamily="18" charset="0"/>
            </a:endParaRPr>
          </a:p>
        </p:txBody>
      </p:sp>
      <p:sp>
        <p:nvSpPr>
          <p:cNvPr id="7" name="Rectangle 6"/>
          <p:cNvSpPr/>
          <p:nvPr/>
        </p:nvSpPr>
        <p:spPr>
          <a:xfrm>
            <a:off x="792903" y="3688164"/>
            <a:ext cx="6480720" cy="584775"/>
          </a:xfrm>
          <a:prstGeom prst="rect">
            <a:avLst/>
          </a:prstGeom>
        </p:spPr>
        <p:txBody>
          <a:bodyPr wrap="square">
            <a:spAutoFit/>
          </a:bodyPr>
          <a:lstStyle/>
          <a:p>
            <a:pPr marL="285750" indent="-285750" algn="just">
              <a:buFont typeface="Wingdings" pitchFamily="2" charset="2"/>
              <a:buChar char="ü"/>
            </a:pPr>
            <a:r>
              <a:rPr lang="en-US" sz="1600" dirty="0">
                <a:latin typeface="Times New Roman" pitchFamily="18" charset="0"/>
                <a:cs typeface="Times New Roman" pitchFamily="18" charset="0"/>
              </a:rPr>
              <a:t>Alician blue </a:t>
            </a:r>
            <a:r>
              <a:rPr lang="en-US" sz="1600" dirty="0" smtClean="0">
                <a:latin typeface="Times New Roman" pitchFamily="18" charset="0"/>
                <a:cs typeface="Times New Roman" pitchFamily="18" charset="0"/>
              </a:rPr>
              <a:t>staining. (</a:t>
            </a:r>
            <a:r>
              <a:rPr lang="en-US" sz="1600" dirty="0">
                <a:latin typeface="Times New Roman" pitchFamily="18" charset="0"/>
                <a:cs typeface="Times New Roman" pitchFamily="18" charset="0"/>
              </a:rPr>
              <a:t>Sections of undifferentiated pellets (</a:t>
            </a:r>
            <a:r>
              <a:rPr lang="en-US" sz="1600" dirty="0" smtClean="0">
                <a:latin typeface="Times New Roman" pitchFamily="18" charset="0"/>
                <a:cs typeface="Times New Roman" pitchFamily="18" charset="0"/>
              </a:rPr>
              <a:t>negative        control</a:t>
            </a:r>
            <a:r>
              <a:rPr lang="en-US" sz="1600" dirty="0">
                <a:latin typeface="Times New Roman" pitchFamily="18" charset="0"/>
                <a:cs typeface="Times New Roman" pitchFamily="18" charset="0"/>
              </a:rPr>
              <a:t>), image at 150× magnification.</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612112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endParaRPr lang="en-US" sz="1600" dirty="0">
              <a:solidFill>
                <a:schemeClr val="tx1"/>
              </a:solidFill>
              <a:latin typeface="Times New Roman" pitchFamily="18" charset="0"/>
              <a:cs typeface="Times New Roman" pitchFamily="18" charset="0"/>
            </a:endParaRPr>
          </a:p>
        </p:txBody>
      </p:sp>
      <p:sp>
        <p:nvSpPr>
          <p:cNvPr id="2" name="Rectangle 1"/>
          <p:cNvSpPr/>
          <p:nvPr/>
        </p:nvSpPr>
        <p:spPr>
          <a:xfrm>
            <a:off x="2771800" y="0"/>
            <a:ext cx="6372200" cy="57606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400" dirty="0">
                <a:latin typeface="Times New Roman" pitchFamily="18" charset="0"/>
                <a:cs typeface="Times New Roman" pitchFamily="18" charset="0"/>
              </a:rPr>
              <a:t>Characterization of differentiated MSCs pellets in chondrogenic differentiation </a:t>
            </a:r>
            <a:r>
              <a:rPr lang="en-US" sz="1400" dirty="0" smtClean="0">
                <a:latin typeface="Times New Roman" pitchFamily="18" charset="0"/>
                <a:cs typeface="Times New Roman" pitchFamily="18" charset="0"/>
              </a:rPr>
              <a:t>          medium supplemented with </a:t>
            </a:r>
            <a:r>
              <a:rPr lang="en-US" sz="1400" dirty="0">
                <a:latin typeface="Times New Roman" pitchFamily="18" charset="0"/>
                <a:cs typeface="Times New Roman" pitchFamily="18" charset="0"/>
              </a:rPr>
              <a:t>5% PL.</a:t>
            </a:r>
            <a:endParaRPr lang="en-US" sz="1200" dirty="0">
              <a:latin typeface="Times New Roman" pitchFamily="18" charset="0"/>
              <a:cs typeface="Times New Roman" pitchFamily="18" charset="0"/>
            </a:endParaRPr>
          </a:p>
        </p:txBody>
      </p:sp>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sp>
        <p:nvSpPr>
          <p:cNvPr id="10" name="TextBox 9"/>
          <p:cNvSpPr txBox="1"/>
          <p:nvPr/>
        </p:nvSpPr>
        <p:spPr>
          <a:xfrm>
            <a:off x="1006678" y="3826664"/>
            <a:ext cx="7488832" cy="338554"/>
          </a:xfrm>
          <a:prstGeom prst="rect">
            <a:avLst/>
          </a:prstGeom>
          <a:noFill/>
        </p:spPr>
        <p:txBody>
          <a:bodyPr wrap="square" rtlCol="0">
            <a:spAutoFit/>
          </a:bodyPr>
          <a:lstStyle/>
          <a:p>
            <a:endParaRPr lang="en-US" sz="1600" dirty="0">
              <a:latin typeface="Times New Roman" pitchFamily="18" charset="0"/>
              <a:cs typeface="Times New Roman" pitchFamily="18" charset="0"/>
            </a:endParaRPr>
          </a:p>
        </p:txBody>
      </p:sp>
      <p:sp>
        <p:nvSpPr>
          <p:cNvPr id="7" name="Rectangle 6"/>
          <p:cNvSpPr/>
          <p:nvPr/>
        </p:nvSpPr>
        <p:spPr>
          <a:xfrm>
            <a:off x="792903" y="3688164"/>
            <a:ext cx="6480720" cy="584775"/>
          </a:xfrm>
          <a:prstGeom prst="rect">
            <a:avLst/>
          </a:prstGeom>
        </p:spPr>
        <p:txBody>
          <a:bodyPr wrap="square">
            <a:spAutoFit/>
          </a:bodyPr>
          <a:lstStyle/>
          <a:p>
            <a:pPr marL="285750" indent="-285750" algn="just">
              <a:buFont typeface="Wingdings" pitchFamily="2" charset="2"/>
              <a:buChar char="ü"/>
            </a:pPr>
            <a:r>
              <a:rPr lang="en-US" sz="1600" dirty="0">
                <a:latin typeface="Times New Roman" pitchFamily="18" charset="0"/>
                <a:cs typeface="Times New Roman" pitchFamily="18" charset="0"/>
              </a:rPr>
              <a:t>Alician blue staining. </a:t>
            </a:r>
            <a:r>
              <a:rPr lang="en-US" sz="1600" dirty="0" smtClean="0">
                <a:latin typeface="Times New Roman" pitchFamily="18" charset="0"/>
                <a:cs typeface="Times New Roman" pitchFamily="18" charset="0"/>
              </a:rPr>
              <a:t>(Sections </a:t>
            </a:r>
            <a:r>
              <a:rPr lang="en-US" sz="1600" dirty="0">
                <a:latin typeface="Times New Roman" pitchFamily="18" charset="0"/>
                <a:cs typeface="Times New Roman" pitchFamily="18" charset="0"/>
              </a:rPr>
              <a:t>of differentiated pellets, image at </a:t>
            </a:r>
            <a:r>
              <a:rPr lang="en-US" sz="1600" dirty="0" smtClean="0">
                <a:latin typeface="Times New Roman" pitchFamily="18" charset="0"/>
                <a:cs typeface="Times New Roman" pitchFamily="18" charset="0"/>
              </a:rPr>
              <a:t>150×        magnification.)</a:t>
            </a:r>
            <a:endParaRPr lang="en-US" sz="16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203598"/>
            <a:ext cx="3312368" cy="2016223"/>
          </a:xfrm>
          <a:prstGeom prst="rect">
            <a:avLst/>
          </a:prstGeom>
        </p:spPr>
      </p:pic>
    </p:spTree>
    <p:extLst>
      <p:ext uri="{BB962C8B-B14F-4D97-AF65-F5344CB8AC3E}">
        <p14:creationId xmlns:p14="http://schemas.microsoft.com/office/powerpoint/2010/main" val="2213281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267494"/>
            <a:ext cx="7704856" cy="4248472"/>
          </a:xfrm>
        </p:spPr>
        <p:txBody>
          <a:bodyPr/>
          <a:lstStyle/>
          <a:p>
            <a:pPr algn="just"/>
            <a:r>
              <a:rPr lang="en-US" altLang="ko-KR" sz="2000" dirty="0" smtClean="0">
                <a:latin typeface="Times New Roman" pitchFamily="18" charset="0"/>
                <a:cs typeface="Times New Roman" pitchFamily="18" charset="0"/>
              </a:rPr>
              <a:t>Here</a:t>
            </a:r>
            <a:r>
              <a:rPr lang="en-US" altLang="ko-KR" sz="2000" dirty="0">
                <a:latin typeface="Times New Roman" pitchFamily="18" charset="0"/>
                <a:cs typeface="Times New Roman" pitchFamily="18" charset="0"/>
              </a:rPr>
              <a:t>, they investigated the ability of PL to direct chondrogenic differentiation of MSCs along with other standard differentiation components in a pellet culture system.</a:t>
            </a:r>
          </a:p>
          <a:p>
            <a:endParaRPr lang="ko-KR" altLang="en-US" dirty="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491630"/>
            <a:ext cx="7128792" cy="3002145"/>
          </a:xfrm>
          <a:prstGeom prst="rect">
            <a:avLst/>
          </a:prstGeom>
        </p:spPr>
      </p:pic>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  </a:t>
            </a:r>
            <a:endParaRPr lang="en-US" sz="1600" dirty="0">
              <a:solidFill>
                <a:schemeClr val="tx1"/>
              </a:solidFill>
              <a:latin typeface="Times New Roman" pitchFamily="18" charset="0"/>
              <a:cs typeface="Times New Roman" pitchFamily="18" charset="0"/>
            </a:endParaRPr>
          </a:p>
        </p:txBody>
      </p:sp>
      <p:sp>
        <p:nvSpPr>
          <p:cNvPr id="2" name="Rectangle 1"/>
          <p:cNvSpPr/>
          <p:nvPr/>
        </p:nvSpPr>
        <p:spPr>
          <a:xfrm>
            <a:off x="2771800" y="0"/>
            <a:ext cx="6372200" cy="57606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400" dirty="0">
                <a:latin typeface="Times New Roman" pitchFamily="18" charset="0"/>
                <a:cs typeface="Times New Roman" pitchFamily="18" charset="0"/>
              </a:rPr>
              <a:t>Characterization of differentiated MSCs pellets in chondrogenic differentiation </a:t>
            </a:r>
            <a:r>
              <a:rPr lang="en-US" sz="1400" dirty="0" smtClean="0">
                <a:latin typeface="Times New Roman" pitchFamily="18" charset="0"/>
                <a:cs typeface="Times New Roman" pitchFamily="18" charset="0"/>
              </a:rPr>
              <a:t>          medium supplemented with </a:t>
            </a:r>
            <a:r>
              <a:rPr lang="en-US" sz="1400" dirty="0">
                <a:latin typeface="Times New Roman" pitchFamily="18" charset="0"/>
                <a:cs typeface="Times New Roman" pitchFamily="18" charset="0"/>
              </a:rPr>
              <a:t>5% PL.</a:t>
            </a:r>
            <a:endParaRPr lang="en-US" sz="1200" dirty="0">
              <a:latin typeface="Times New Roman" pitchFamily="18" charset="0"/>
              <a:cs typeface="Times New Roman" pitchFamily="18" charset="0"/>
            </a:endParaRPr>
          </a:p>
        </p:txBody>
      </p:sp>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sp>
        <p:nvSpPr>
          <p:cNvPr id="10" name="TextBox 9"/>
          <p:cNvSpPr txBox="1"/>
          <p:nvPr/>
        </p:nvSpPr>
        <p:spPr>
          <a:xfrm>
            <a:off x="1006678" y="3826664"/>
            <a:ext cx="7488832" cy="338554"/>
          </a:xfrm>
          <a:prstGeom prst="rect">
            <a:avLst/>
          </a:prstGeom>
          <a:noFill/>
        </p:spPr>
        <p:txBody>
          <a:bodyPr wrap="square" rtlCol="0">
            <a:spAutoFit/>
          </a:bodyPr>
          <a:lstStyle/>
          <a:p>
            <a:endParaRPr lang="en-US" sz="1600" dirty="0">
              <a:latin typeface="Times New Roman" pitchFamily="18" charset="0"/>
              <a:cs typeface="Times New Roman" pitchFamily="18" charset="0"/>
            </a:endParaRPr>
          </a:p>
        </p:txBody>
      </p:sp>
      <p:sp>
        <p:nvSpPr>
          <p:cNvPr id="7" name="Rectangle 6"/>
          <p:cNvSpPr/>
          <p:nvPr/>
        </p:nvSpPr>
        <p:spPr>
          <a:xfrm>
            <a:off x="792903" y="3688164"/>
            <a:ext cx="6480720" cy="584775"/>
          </a:xfrm>
          <a:prstGeom prst="rect">
            <a:avLst/>
          </a:prstGeom>
        </p:spPr>
        <p:txBody>
          <a:bodyPr wrap="square">
            <a:spAutoFit/>
          </a:bodyPr>
          <a:lstStyle/>
          <a:p>
            <a:pPr marL="285750" indent="-285750" algn="just">
              <a:buFont typeface="Wingdings" pitchFamily="2" charset="2"/>
              <a:buChar char="ü"/>
            </a:pPr>
            <a:r>
              <a:rPr lang="en-US" sz="1600" dirty="0">
                <a:latin typeface="Times New Roman" pitchFamily="18" charset="0"/>
                <a:cs typeface="Times New Roman" pitchFamily="18" charset="0"/>
              </a:rPr>
              <a:t>Alician blue staining. Sections of chicken articular cartilage, image at </a:t>
            </a:r>
            <a:r>
              <a:rPr lang="en-US" sz="1600" dirty="0" smtClean="0">
                <a:latin typeface="Times New Roman" pitchFamily="18" charset="0"/>
                <a:cs typeface="Times New Roman" pitchFamily="18" charset="0"/>
              </a:rPr>
              <a:t>    300</a:t>
            </a:r>
            <a:r>
              <a:rPr lang="en-US" sz="1600" dirty="0">
                <a:latin typeface="Times New Roman" pitchFamily="18" charset="0"/>
                <a:cs typeface="Times New Roman" pitchFamily="18" charset="0"/>
              </a:rPr>
              <a:t>× magnification.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079" y="1347614"/>
            <a:ext cx="3312368" cy="1944216"/>
          </a:xfrm>
          <a:prstGeom prst="rect">
            <a:avLst/>
          </a:prstGeom>
        </p:spPr>
      </p:pic>
    </p:spTree>
    <p:extLst>
      <p:ext uri="{BB962C8B-B14F-4D97-AF65-F5344CB8AC3E}">
        <p14:creationId xmlns:p14="http://schemas.microsoft.com/office/powerpoint/2010/main" val="4054561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05880" y="195487"/>
            <a:ext cx="8496944" cy="4464496"/>
          </a:xfrm>
        </p:spPr>
        <p:txBody>
          <a:bodyPr/>
          <a:lstStyle/>
          <a:p>
            <a:r>
              <a:rPr lang="en-US" sz="2000" b="1" dirty="0" smtClean="0">
                <a:latin typeface="Times New Roman" pitchFamily="18" charset="0"/>
                <a:cs typeface="Times New Roman" pitchFamily="18" charset="0"/>
              </a:rPr>
              <a:t>RESULTS:</a:t>
            </a:r>
            <a:endParaRPr lang="en-US" sz="1600" dirty="0">
              <a:solidFill>
                <a:schemeClr val="tx1"/>
              </a:solidFill>
              <a:latin typeface="Times New Roman" pitchFamily="18" charset="0"/>
              <a:cs typeface="Times New Roman" pitchFamily="18" charset="0"/>
            </a:endParaRPr>
          </a:p>
        </p:txBody>
      </p:sp>
      <p:sp>
        <p:nvSpPr>
          <p:cNvPr id="2" name="Rectangle 1"/>
          <p:cNvSpPr/>
          <p:nvPr/>
        </p:nvSpPr>
        <p:spPr>
          <a:xfrm>
            <a:off x="6372200" y="0"/>
            <a:ext cx="2771800" cy="576064"/>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p:spPr>
        <p:style>
          <a:lnRef idx="0">
            <a:schemeClr val="dk1"/>
          </a:lnRef>
          <a:fillRef idx="1002">
            <a:schemeClr val="dk2"/>
          </a:fillRef>
          <a:effectRef idx="3">
            <a:schemeClr val="dk1"/>
          </a:effectRef>
          <a:fontRef idx="minor">
            <a:schemeClr val="lt1"/>
          </a:fontRef>
        </p:style>
        <p:txBody>
          <a:bodyPr rtlCol="0" anchor="ctr"/>
          <a:lstStyle/>
          <a:p>
            <a:pPr algn="just"/>
            <a:r>
              <a:rPr lang="en-US" sz="1600" dirty="0">
                <a:latin typeface="Times New Roman" pitchFamily="18" charset="0"/>
                <a:cs typeface="Times New Roman" pitchFamily="18" charset="0"/>
              </a:rPr>
              <a:t>2% agarose  gel electrophoresis</a:t>
            </a:r>
            <a:endParaRPr lang="en-US" sz="1400" dirty="0">
              <a:latin typeface="Times New Roman" pitchFamily="18" charset="0"/>
              <a:cs typeface="Times New Roman" pitchFamily="18" charset="0"/>
            </a:endParaRPr>
          </a:p>
        </p:txBody>
      </p:sp>
      <p:sp>
        <p:nvSpPr>
          <p:cNvPr id="8" name="TextBox 7"/>
          <p:cNvSpPr txBox="1"/>
          <p:nvPr/>
        </p:nvSpPr>
        <p:spPr>
          <a:xfrm>
            <a:off x="827584" y="3795886"/>
            <a:ext cx="5400600" cy="369332"/>
          </a:xfrm>
          <a:prstGeom prst="rect">
            <a:avLst/>
          </a:prstGeom>
          <a:noFill/>
        </p:spPr>
        <p:txBody>
          <a:bodyPr wrap="square" rtlCol="0">
            <a:spAutoFit/>
          </a:bodyPr>
          <a:lstStyle/>
          <a:p>
            <a:endParaRPr lang="en-US" dirty="0"/>
          </a:p>
        </p:txBody>
      </p:sp>
      <p:sp>
        <p:nvSpPr>
          <p:cNvPr id="10" name="TextBox 9"/>
          <p:cNvSpPr txBox="1"/>
          <p:nvPr/>
        </p:nvSpPr>
        <p:spPr>
          <a:xfrm>
            <a:off x="1006678" y="3826664"/>
            <a:ext cx="7488832" cy="338554"/>
          </a:xfrm>
          <a:prstGeom prst="rect">
            <a:avLst/>
          </a:prstGeom>
          <a:noFill/>
        </p:spPr>
        <p:txBody>
          <a:bodyPr wrap="square" rtlCol="0">
            <a:spAutoFit/>
          </a:bodyPr>
          <a:lstStyle/>
          <a:p>
            <a:endParaRPr lang="en-US" sz="1600" dirty="0">
              <a:latin typeface="Times New Roman" pitchFamily="18" charset="0"/>
              <a:cs typeface="Times New Roman" pitchFamily="18" charset="0"/>
            </a:endParaRPr>
          </a:p>
        </p:txBody>
      </p:sp>
      <p:sp>
        <p:nvSpPr>
          <p:cNvPr id="7" name="Rectangle 6"/>
          <p:cNvSpPr/>
          <p:nvPr/>
        </p:nvSpPr>
        <p:spPr>
          <a:xfrm>
            <a:off x="827584" y="3457332"/>
            <a:ext cx="7128792" cy="830997"/>
          </a:xfrm>
          <a:prstGeom prst="rect">
            <a:avLst/>
          </a:prstGeom>
        </p:spPr>
        <p:txBody>
          <a:bodyPr wrap="square">
            <a:spAutoFit/>
          </a:bodyPr>
          <a:lstStyle/>
          <a:p>
            <a:pPr marL="285750" indent="-285750" algn="just">
              <a:buFont typeface="Wingdings" pitchFamily="2" charset="2"/>
              <a:buChar char="ü"/>
            </a:pPr>
            <a:r>
              <a:rPr lang="en-US" sz="1600" dirty="0" smtClean="0">
                <a:latin typeface="Times New Roman" pitchFamily="18" charset="0"/>
                <a:cs typeface="Times New Roman" pitchFamily="18" charset="0"/>
              </a:rPr>
              <a:t>2% agarose  gel electrophoresis for </a:t>
            </a:r>
            <a:r>
              <a:rPr lang="en-US" sz="1600" dirty="0">
                <a:latin typeface="Times New Roman" pitchFamily="18" charset="0"/>
                <a:cs typeface="Times New Roman" pitchFamily="18" charset="0"/>
              </a:rPr>
              <a:t>amplified transcripts of </a:t>
            </a:r>
            <a:r>
              <a:rPr lang="en-US" sz="1600" i="1" dirty="0">
                <a:latin typeface="Times New Roman" pitchFamily="18" charset="0"/>
                <a:cs typeface="Times New Roman" pitchFamily="18" charset="0"/>
              </a:rPr>
              <a:t>SOX9 </a:t>
            </a:r>
            <a:r>
              <a:rPr lang="en-US" sz="1600" dirty="0">
                <a:latin typeface="Times New Roman" pitchFamily="18" charset="0"/>
                <a:cs typeface="Times New Roman" pitchFamily="18" charset="0"/>
              </a:rPr>
              <a:t>and </a:t>
            </a:r>
            <a:r>
              <a:rPr lang="en-US" sz="1600" i="1" dirty="0">
                <a:latin typeface="Times New Roman" pitchFamily="18" charset="0"/>
                <a:cs typeface="Times New Roman" pitchFamily="18" charset="0"/>
              </a:rPr>
              <a:t>GAPDH</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1.Amplified </a:t>
            </a:r>
            <a:r>
              <a:rPr lang="en-US" sz="1600" dirty="0">
                <a:latin typeface="Times New Roman" pitchFamily="18" charset="0"/>
                <a:cs typeface="Times New Roman" pitchFamily="18" charset="0"/>
              </a:rPr>
              <a:t>transcripts </a:t>
            </a:r>
            <a:r>
              <a:rPr lang="en-US" sz="1600" dirty="0" smtClean="0">
                <a:latin typeface="Times New Roman" pitchFamily="18" charset="0"/>
                <a:cs typeface="Times New Roman" pitchFamily="18" charset="0"/>
              </a:rPr>
              <a:t>in undifferentiated </a:t>
            </a:r>
            <a:r>
              <a:rPr lang="en-US" sz="1600" dirty="0">
                <a:latin typeface="Times New Roman" pitchFamily="18" charset="0"/>
                <a:cs typeface="Times New Roman" pitchFamily="18" charset="0"/>
              </a:rPr>
              <a:t>pellets.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2. Amplified transcripts </a:t>
            </a:r>
            <a:r>
              <a:rPr lang="en-US" sz="1600" dirty="0">
                <a:latin typeface="Times New Roman" pitchFamily="18" charset="0"/>
                <a:cs typeface="Times New Roman" pitchFamily="18" charset="0"/>
              </a:rPr>
              <a:t>in differentiated pellets.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215"/>
          <a:stretch/>
        </p:blipFill>
        <p:spPr>
          <a:xfrm>
            <a:off x="2339752" y="1275606"/>
            <a:ext cx="3465625" cy="2016224"/>
          </a:xfrm>
          <a:prstGeom prst="rect">
            <a:avLst/>
          </a:prstGeom>
        </p:spPr>
      </p:pic>
      <p:sp>
        <p:nvSpPr>
          <p:cNvPr id="6" name="TextBox 5"/>
          <p:cNvSpPr txBox="1"/>
          <p:nvPr/>
        </p:nvSpPr>
        <p:spPr>
          <a:xfrm>
            <a:off x="2915816" y="771550"/>
            <a:ext cx="43204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1" name="TextBox 10"/>
          <p:cNvSpPr txBox="1"/>
          <p:nvPr/>
        </p:nvSpPr>
        <p:spPr>
          <a:xfrm>
            <a:off x="4644008" y="771550"/>
            <a:ext cx="36004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29060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403648" y="1779662"/>
            <a:ext cx="6120680" cy="830997"/>
          </a:xfrm>
          <a:prstGeom prst="rect">
            <a:avLst/>
          </a:prstGeom>
          <a:noFill/>
        </p:spPr>
        <p:txBody>
          <a:bodyPr wrap="square" rtlCol="0">
            <a:spAutoFit/>
          </a:bodyPr>
          <a:lstStyle/>
          <a:p>
            <a:pPr algn="ctr"/>
            <a:r>
              <a:rPr lang="en-US" sz="4800" dirty="0" smtClean="0">
                <a:latin typeface="Monotype Corsiva" pitchFamily="66" charset="0"/>
                <a:cs typeface="Times New Roman" pitchFamily="18" charset="0"/>
              </a:rPr>
              <a:t>Thanks For Your Attention</a:t>
            </a:r>
            <a:endParaRPr lang="en-US" sz="4800" dirty="0">
              <a:latin typeface="Monotype Corsiva" pitchFamily="66" charset="0"/>
              <a:cs typeface="Times New Roman" pitchFamily="18" charset="0"/>
            </a:endParaRPr>
          </a:p>
        </p:txBody>
      </p:sp>
    </p:spTree>
    <p:extLst>
      <p:ext uri="{BB962C8B-B14F-4D97-AF65-F5344CB8AC3E}">
        <p14:creationId xmlns:p14="http://schemas.microsoft.com/office/powerpoint/2010/main" val="248014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267494"/>
            <a:ext cx="7704856" cy="1872208"/>
          </a:xfrm>
        </p:spPr>
        <p:txBody>
          <a:bodyPr/>
          <a:lstStyle/>
          <a:p>
            <a:endParaRPr lang="en-US" sz="2000" dirty="0"/>
          </a:p>
          <a:p>
            <a:r>
              <a:rPr lang="en-US" sz="2000" b="1" dirty="0">
                <a:latin typeface="Times New Roman" pitchFamily="18" charset="0"/>
                <a:cs typeface="Times New Roman" pitchFamily="18" charset="0"/>
              </a:rPr>
              <a:t>Why in this article use sc of  umbilical cord?????</a:t>
            </a:r>
          </a:p>
          <a:p>
            <a:pPr algn="just"/>
            <a:r>
              <a:rPr lang="en-US" sz="2000" dirty="0" smtClean="0">
                <a:latin typeface="Times New Roman" pitchFamily="18" charset="0"/>
                <a:cs typeface="Times New Roman" pitchFamily="18" charset="0"/>
              </a:rPr>
              <a:t>Becase </a:t>
            </a:r>
            <a:r>
              <a:rPr lang="en-US" sz="2000" dirty="0">
                <a:latin typeface="Times New Roman" pitchFamily="18" charset="0"/>
                <a:cs typeface="Times New Roman" pitchFamily="18" charset="0"/>
              </a:rPr>
              <a:t>the umbilical cord contains MSCs with higher proliferation potential and allows relatively easy and noninvasive isolation procedures</a:t>
            </a:r>
          </a:p>
          <a:p>
            <a:endParaRPr lang="en-US" sz="2000" dirty="0"/>
          </a:p>
          <a:p>
            <a:endParaRPr lang="ko-KR" alt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851670"/>
            <a:ext cx="4824536" cy="2806055"/>
          </a:xfrm>
          <a:prstGeom prst="rect">
            <a:avLst/>
          </a:prstGeom>
        </p:spPr>
      </p:pic>
    </p:spTree>
    <p:extLst>
      <p:ext uri="{BB962C8B-B14F-4D97-AF65-F5344CB8AC3E}">
        <p14:creationId xmlns:p14="http://schemas.microsoft.com/office/powerpoint/2010/main" val="124784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95486"/>
            <a:ext cx="7704856" cy="2592288"/>
          </a:xfrm>
        </p:spPr>
        <p:txBody>
          <a:bodyPr/>
          <a:lstStyle/>
          <a:p>
            <a:r>
              <a:rPr lang="en-US" sz="1600" b="1" dirty="0">
                <a:latin typeface="Times New Roman" pitchFamily="18" charset="0"/>
                <a:cs typeface="Times New Roman" pitchFamily="18" charset="0"/>
              </a:rPr>
              <a:t>The methods to prepare PL:</a:t>
            </a:r>
          </a:p>
          <a:p>
            <a:r>
              <a:rPr lang="en-US" sz="1600" dirty="0">
                <a:latin typeface="Times New Roman" pitchFamily="18" charset="0"/>
                <a:cs typeface="Times New Roman" pitchFamily="18" charset="0"/>
              </a:rPr>
              <a:t>1-freeze–thaw (FT) </a:t>
            </a:r>
          </a:p>
          <a:p>
            <a:r>
              <a:rPr lang="en-US" sz="1600" dirty="0">
                <a:latin typeface="Times New Roman" pitchFamily="18" charset="0"/>
                <a:cs typeface="Times New Roman" pitchFamily="18" charset="0"/>
              </a:rPr>
              <a:t>2-sonication</a:t>
            </a:r>
          </a:p>
          <a:p>
            <a:r>
              <a:rPr lang="en-US" sz="1600" dirty="0">
                <a:latin typeface="Times New Roman" pitchFamily="18" charset="0"/>
                <a:cs typeface="Times New Roman" pitchFamily="18" charset="0"/>
              </a:rPr>
              <a:t>3- chemical stimulation</a:t>
            </a:r>
          </a:p>
          <a:p>
            <a:r>
              <a:rPr lang="en-US" sz="1600" dirty="0">
                <a:latin typeface="Times New Roman" pitchFamily="18" charset="0"/>
                <a:cs typeface="Times New Roman" pitchFamily="18" charset="0"/>
              </a:rPr>
              <a:t>4-physiological stimulation</a:t>
            </a:r>
          </a:p>
          <a:p>
            <a:endParaRPr lang="en-US" sz="1600" dirty="0">
              <a:latin typeface="Times New Roman" pitchFamily="18" charset="0"/>
              <a:cs typeface="Times New Roman" pitchFamily="18" charset="0"/>
            </a:endParaRPr>
          </a:p>
          <a:p>
            <a:pPr marL="285750" indent="-285750">
              <a:buFont typeface="Wingdings" pitchFamily="2" charset="2"/>
              <a:buChar char="ü"/>
            </a:pPr>
            <a:r>
              <a:rPr lang="en-US" sz="1600" dirty="0">
                <a:latin typeface="Times New Roman" pitchFamily="18" charset="0"/>
                <a:cs typeface="Times New Roman" pitchFamily="18" charset="0"/>
              </a:rPr>
              <a:t>Infact FT is simple ,fast and effective , In the simple FT method, PL is produced by </a:t>
            </a:r>
            <a:endParaRPr lang="en-US"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repeatedly </a:t>
            </a:r>
            <a:r>
              <a:rPr lang="en-US" sz="1600" dirty="0">
                <a:latin typeface="Times New Roman" pitchFamily="18" charset="0"/>
                <a:cs typeface="Times New Roman" pitchFamily="18" charset="0"/>
              </a:rPr>
              <a:t>freezing and thawing platelet-rich plasma </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PRP</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endParaRPr lang="ko-KR" alt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643758"/>
            <a:ext cx="5472608" cy="2232248"/>
          </a:xfrm>
          <a:prstGeom prst="rect">
            <a:avLst/>
          </a:prstGeom>
        </p:spPr>
      </p:pic>
    </p:spTree>
    <p:extLst>
      <p:ext uri="{BB962C8B-B14F-4D97-AF65-F5344CB8AC3E}">
        <p14:creationId xmlns:p14="http://schemas.microsoft.com/office/powerpoint/2010/main" val="2037479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95486"/>
            <a:ext cx="7848872" cy="856130"/>
          </a:xfrm>
        </p:spPr>
        <p:txBody>
          <a:bodyPr/>
          <a:lstStyle/>
          <a:p>
            <a:pPr marL="342900" indent="-342900">
              <a:buFont typeface="Wingdings" pitchFamily="2" charset="2"/>
              <a:buChar char="ü"/>
            </a:pPr>
            <a:r>
              <a:rPr lang="en-US" sz="1800" b="1" dirty="0">
                <a:latin typeface="Times New Roman" pitchFamily="18" charset="0"/>
                <a:cs typeface="Times New Roman" pitchFamily="18" charset="0"/>
              </a:rPr>
              <a:t>Sonication</a:t>
            </a:r>
            <a:r>
              <a:rPr lang="en-US" sz="1800" dirty="0">
                <a:latin typeface="Times New Roman" pitchFamily="18" charset="0"/>
                <a:cs typeface="Times New Roman" pitchFamily="18" charset="0"/>
              </a:rPr>
              <a:t> is the act of applying sound energy to agitate particle in </a:t>
            </a:r>
            <a:r>
              <a:rPr lang="en-US" sz="1800" dirty="0" smtClean="0">
                <a:latin typeface="Times New Roman" pitchFamily="18" charset="0"/>
                <a:cs typeface="Times New Roman" pitchFamily="18" charset="0"/>
              </a:rPr>
              <a:t>sample.</a:t>
            </a:r>
            <a:endParaRPr lang="en-US" sz="1800" dirty="0">
              <a:latin typeface="Times New Roman" pitchFamily="18" charset="0"/>
              <a:cs typeface="Times New Roman" pitchFamily="18" charset="0"/>
            </a:endParaRPr>
          </a:p>
          <a:p>
            <a:endParaRPr lang="ko-KR" alt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915567"/>
            <a:ext cx="3833763" cy="3744415"/>
          </a:xfrm>
          <a:prstGeom prst="rect">
            <a:avLst/>
          </a:prstGeom>
        </p:spPr>
      </p:pic>
    </p:spTree>
    <p:extLst>
      <p:ext uri="{BB962C8B-B14F-4D97-AF65-F5344CB8AC3E}">
        <p14:creationId xmlns:p14="http://schemas.microsoft.com/office/powerpoint/2010/main" val="2809406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33561"/>
            <a:ext cx="7848872" cy="720080"/>
          </a:xfrm>
        </p:spPr>
        <p:txBody>
          <a:bodyPr/>
          <a:lstStyle/>
          <a:p>
            <a:r>
              <a:rPr lang="en-US" sz="2000" b="1" dirty="0">
                <a:latin typeface="Times New Roman" pitchFamily="18" charset="0"/>
                <a:cs typeface="Times New Roman" pitchFamily="18" charset="0"/>
              </a:rPr>
              <a:t>Material and </a:t>
            </a:r>
            <a:r>
              <a:rPr lang="en-US" sz="2000" b="1" dirty="0" smtClean="0">
                <a:latin typeface="Times New Roman" pitchFamily="18" charset="0"/>
                <a:cs typeface="Times New Roman" pitchFamily="18" charset="0"/>
              </a:rPr>
              <a:t>method</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endParaRPr lang="ko-KR" altLang="en-US" sz="1600" dirty="0"/>
          </a:p>
        </p:txBody>
      </p:sp>
      <p:graphicFrame>
        <p:nvGraphicFramePr>
          <p:cNvPr id="2" name="Diagram 1"/>
          <p:cNvGraphicFramePr/>
          <p:nvPr>
            <p:extLst>
              <p:ext uri="{D42A27DB-BD31-4B8C-83A1-F6EECF244321}">
                <p14:modId xmlns:p14="http://schemas.microsoft.com/office/powerpoint/2010/main" val="171553598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44947" y="0"/>
            <a:ext cx="8747533" cy="4515966"/>
          </a:xfrm>
        </p:spPr>
        <p:txBody>
          <a:bodyPr/>
          <a:lstStyle/>
          <a:p>
            <a:r>
              <a:rPr lang="en-US" sz="1700" b="1" dirty="0" smtClean="0">
                <a:latin typeface="Times New Roman" pitchFamily="18" charset="0"/>
                <a:cs typeface="Times New Roman" pitchFamily="18" charset="0"/>
              </a:rPr>
              <a:t>1. Preparation </a:t>
            </a:r>
            <a:r>
              <a:rPr lang="en-US" sz="1700" b="1" dirty="0">
                <a:latin typeface="Times New Roman" pitchFamily="18" charset="0"/>
                <a:cs typeface="Times New Roman" pitchFamily="18" charset="0"/>
              </a:rPr>
              <a:t>of platelet lysates and measurement of TGF-</a:t>
            </a:r>
            <a:r>
              <a:rPr lang="el-GR" sz="1700" b="1" dirty="0">
                <a:latin typeface="Times New Roman" pitchFamily="18" charset="0"/>
                <a:cs typeface="Times New Roman" pitchFamily="18" charset="0"/>
              </a:rPr>
              <a:t>β </a:t>
            </a:r>
            <a:r>
              <a:rPr lang="en-US" sz="1700" b="1" dirty="0">
                <a:latin typeface="Times New Roman" pitchFamily="18" charset="0"/>
                <a:cs typeface="Times New Roman" pitchFamily="18" charset="0"/>
              </a:rPr>
              <a:t>content</a:t>
            </a:r>
          </a:p>
          <a:p>
            <a:endParaRPr lang="en-US" altLang="ko-KR" sz="1600" dirty="0" smtClean="0"/>
          </a:p>
          <a:p>
            <a:endParaRPr lang="en-US" sz="1600" dirty="0">
              <a:latin typeface="Times New Roman" pitchFamily="18" charset="0"/>
              <a:cs typeface="Times New Roman" pitchFamily="18" charset="0"/>
            </a:endParaRPr>
          </a:p>
        </p:txBody>
      </p:sp>
      <p:sp>
        <p:nvSpPr>
          <p:cNvPr id="2" name="Rectangle 1"/>
          <p:cNvSpPr/>
          <p:nvPr/>
        </p:nvSpPr>
        <p:spPr>
          <a:xfrm>
            <a:off x="286353" y="482600"/>
            <a:ext cx="2016224"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latin typeface="Times New Roman" pitchFamily="18" charset="0"/>
                <a:cs typeface="Times New Roman" pitchFamily="18" charset="0"/>
              </a:rPr>
              <a:t>PRP from 3 donor</a:t>
            </a:r>
          </a:p>
        </p:txBody>
      </p:sp>
      <p:sp>
        <p:nvSpPr>
          <p:cNvPr id="6" name="Rectangle 5"/>
          <p:cNvSpPr/>
          <p:nvPr/>
        </p:nvSpPr>
        <p:spPr>
          <a:xfrm>
            <a:off x="3059832" y="487528"/>
            <a:ext cx="2016224"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pooled </a:t>
            </a:r>
            <a:endParaRPr lang="en-US" dirty="0"/>
          </a:p>
        </p:txBody>
      </p:sp>
      <p:sp>
        <p:nvSpPr>
          <p:cNvPr id="7" name="Rectangle 6"/>
          <p:cNvSpPr/>
          <p:nvPr/>
        </p:nvSpPr>
        <p:spPr>
          <a:xfrm>
            <a:off x="5201068" y="1574701"/>
            <a:ext cx="2744878"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The FT </a:t>
            </a:r>
            <a:r>
              <a:rPr lang="en-US" dirty="0" smtClean="0">
                <a:latin typeface="Times New Roman" pitchFamily="18" charset="0"/>
                <a:cs typeface="Times New Roman" pitchFamily="18" charset="0"/>
              </a:rPr>
              <a:t>cycle  Repeat three times</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411760" y="1577775"/>
                <a:ext cx="2406597" cy="7200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500" dirty="0" smtClean="0">
                    <a:latin typeface="Times New Roman" pitchFamily="18" charset="0"/>
                    <a:cs typeface="Times New Roman" pitchFamily="18" charset="0"/>
                  </a:rPr>
                  <a:t>Then PL was centrifuge for 20 min at 15000g  and  </a:t>
                </a:r>
                <a14:m>
                  <m:oMath xmlns:m="http://schemas.openxmlformats.org/officeDocument/2006/math">
                    <m:r>
                      <a:rPr lang="en-US" sz="1500" i="1">
                        <a:latin typeface="Cambria Math"/>
                        <a:cs typeface="Times New Roman" pitchFamily="18" charset="0"/>
                      </a:rPr>
                      <m:t>4</m:t>
                    </m:r>
                    <m:r>
                      <a:rPr lang="en-US" sz="1500" i="1">
                        <a:latin typeface="Cambria Math"/>
                        <a:ea typeface="Cambria Math"/>
                        <a:cs typeface="Times New Roman" pitchFamily="18" charset="0"/>
                      </a:rPr>
                      <m:t>℃</m:t>
                    </m:r>
                  </m:oMath>
                </a14:m>
                <a:endParaRPr lang="en-US" sz="1500"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411760" y="1577775"/>
                <a:ext cx="2406597" cy="72008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6353" y="1574699"/>
                <a:ext cx="1737742" cy="7200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latin typeface="Times New Roman" pitchFamily="18" charset="0"/>
                    <a:cs typeface="Times New Roman" pitchFamily="18" charset="0"/>
                  </a:rPr>
                  <a:t>Filtering through </a:t>
                </a:r>
                <a14:m>
                  <m:oMath xmlns:m="http://schemas.openxmlformats.org/officeDocument/2006/math">
                    <m:r>
                      <a:rPr lang="en-US" sz="1600" i="1">
                        <a:latin typeface="Cambria Math"/>
                        <a:cs typeface="Times New Roman" pitchFamily="18" charset="0"/>
                      </a:rPr>
                      <m:t>0</m:t>
                    </m:r>
                    <m:r>
                      <a:rPr lang="en-US" sz="1600" i="1">
                        <a:latin typeface="Cambria Math"/>
                        <a:cs typeface="Times New Roman" pitchFamily="18" charset="0"/>
                      </a:rPr>
                      <m:t>.</m:t>
                    </m:r>
                    <m:r>
                      <a:rPr lang="en-US" sz="1600" i="1">
                        <a:latin typeface="Cambria Math"/>
                        <a:cs typeface="Times New Roman" pitchFamily="18" charset="0"/>
                      </a:rPr>
                      <m:t>22</m:t>
                    </m:r>
                    <m:r>
                      <a:rPr lang="en-US" sz="1600" i="1">
                        <a:latin typeface="Cambria Math"/>
                        <a:ea typeface="Cambria Math"/>
                        <a:cs typeface="Times New Roman" pitchFamily="18" charset="0"/>
                      </a:rPr>
                      <m:t>𝜇</m:t>
                    </m:r>
                    <m:r>
                      <a:rPr lang="en-US" sz="1600" i="1">
                        <a:latin typeface="Cambria Math"/>
                        <a:ea typeface="Cambria Math"/>
                        <a:cs typeface="Times New Roman" pitchFamily="18" charset="0"/>
                      </a:rPr>
                      <m:t>𝑚</m:t>
                    </m:r>
                    <m:r>
                      <a:rPr lang="en-US" sz="1600" i="1">
                        <a:latin typeface="Cambria Math"/>
                        <a:ea typeface="Cambria Math"/>
                        <a:cs typeface="Times New Roman" pitchFamily="18" charset="0"/>
                      </a:rPr>
                      <m:t> </m:t>
                    </m:r>
                  </m:oMath>
                </a14:m>
                <a:r>
                  <a:rPr lang="en-US" sz="1600" dirty="0">
                    <a:latin typeface="Times New Roman" pitchFamily="18" charset="0"/>
                    <a:cs typeface="Times New Roman" pitchFamily="18" charset="0"/>
                  </a:rPr>
                  <a:t>ministar </a:t>
                </a: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filter </a:t>
                </a:r>
                <a:endParaRPr lang="en-US" sz="1600" dirty="0">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86353" y="1574699"/>
                <a:ext cx="1737742" cy="72008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707004" y="482600"/>
                <a:ext cx="2194488"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Times New Roman" pitchFamily="18" charset="0"/>
                    <a:cs typeface="Times New Roman" pitchFamily="18" charset="0"/>
                  </a:rPr>
                  <a:t>Frozen </a:t>
                </a:r>
                <a:r>
                  <a:rPr lang="en-US" dirty="0">
                    <a:latin typeface="Times New Roman" pitchFamily="18" charset="0"/>
                    <a:cs typeface="Times New Roman" pitchFamily="18" charset="0"/>
                  </a:rPr>
                  <a:t>at </a:t>
                </a:r>
                <a14:m>
                  <m:oMath xmlns:m="http://schemas.openxmlformats.org/officeDocument/2006/math">
                    <m:r>
                      <a:rPr lang="en-US" i="1">
                        <a:latin typeface="Cambria Math"/>
                        <a:cs typeface="Times New Roman" pitchFamily="18" charset="0"/>
                      </a:rPr>
                      <m:t>−</m:t>
                    </m:r>
                    <m:r>
                      <a:rPr lang="en-US" i="1">
                        <a:latin typeface="Cambria Math"/>
                        <a:cs typeface="Times New Roman" pitchFamily="18" charset="0"/>
                      </a:rPr>
                      <m:t>80</m:t>
                    </m:r>
                    <m:r>
                      <a:rPr lang="en-US" i="1">
                        <a:latin typeface="Cambria Math"/>
                        <a:ea typeface="Cambria Math"/>
                        <a:cs typeface="Times New Roman" pitchFamily="18" charset="0"/>
                      </a:rPr>
                      <m:t>℃</m:t>
                    </m:r>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thaw </a:t>
                </a:r>
                <a:r>
                  <a:rPr lang="en-US" dirty="0">
                    <a:latin typeface="Times New Roman" pitchFamily="18" charset="0"/>
                    <a:cs typeface="Times New Roman" pitchFamily="18" charset="0"/>
                  </a:rPr>
                  <a:t>at </a:t>
                </a:r>
                <a14:m>
                  <m:oMath xmlns:m="http://schemas.openxmlformats.org/officeDocument/2006/math">
                    <m:r>
                      <a:rPr lang="en-US" i="1">
                        <a:latin typeface="Cambria Math"/>
                        <a:cs typeface="Times New Roman" pitchFamily="18" charset="0"/>
                      </a:rPr>
                      <m:t>37</m:t>
                    </m:r>
                    <m:r>
                      <a:rPr lang="en-US" i="1">
                        <a:latin typeface="Cambria Math"/>
                        <a:ea typeface="Cambria Math"/>
                        <a:cs typeface="Times New Roman" pitchFamily="18" charset="0"/>
                      </a:rPr>
                      <m:t>℃</m:t>
                    </m:r>
                  </m:oMath>
                </a14:m>
                <a:endParaRPr lang="en-US" dirty="0">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707004" y="482600"/>
                <a:ext cx="2194488" cy="64807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226098" y="2810690"/>
                <a:ext cx="2160240" cy="7691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Times New Roman" pitchFamily="18" charset="0"/>
                    <a:cs typeface="Times New Roman" pitchFamily="18" charset="0"/>
                  </a:rPr>
                  <a:t>Aliquots and storing at </a:t>
                </a:r>
                <a14:m>
                  <m:oMath xmlns:m="http://schemas.openxmlformats.org/officeDocument/2006/math">
                    <m:r>
                      <a:rPr lang="en-US" b="0" i="1" smtClean="0">
                        <a:latin typeface="Cambria Math"/>
                        <a:cs typeface="Times New Roman" pitchFamily="18" charset="0"/>
                      </a:rPr>
                      <m:t>−</m:t>
                    </m:r>
                    <m:r>
                      <a:rPr lang="en-US" b="0" i="1" smtClean="0">
                        <a:latin typeface="Cambria Math"/>
                        <a:cs typeface="Times New Roman" pitchFamily="18" charset="0"/>
                      </a:rPr>
                      <m:t>20</m:t>
                    </m:r>
                    <m:r>
                      <a:rPr lang="en-US" b="0" i="1" smtClean="0">
                        <a:latin typeface="Cambria Math"/>
                        <a:ea typeface="Cambria Math"/>
                        <a:cs typeface="Times New Roman" pitchFamily="18" charset="0"/>
                      </a:rPr>
                      <m:t>℃</m:t>
                    </m:r>
                  </m:oMath>
                </a14:m>
                <a:r>
                  <a:rPr lang="en-US" dirty="0" smtClean="0">
                    <a:latin typeface="Times New Roman" pitchFamily="18" charset="0"/>
                    <a:cs typeface="Times New Roman" pitchFamily="18" charset="0"/>
                  </a:rPr>
                  <a:t> until </a:t>
                </a:r>
                <a:r>
                  <a:rPr lang="en-US" dirty="0">
                    <a:latin typeface="Times New Roman" pitchFamily="18" charset="0"/>
                    <a:cs typeface="Times New Roman" pitchFamily="18" charset="0"/>
                  </a:rPr>
                  <a:t>use</a:t>
                </a:r>
              </a:p>
              <a:p>
                <a:pPr algn="ct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226098" y="2810690"/>
                <a:ext cx="2160240" cy="769173"/>
              </a:xfrm>
              <a:prstGeom prst="rect">
                <a:avLst/>
              </a:prstGeom>
              <a:blipFill rotWithShape="1">
                <a:blip r:embed="rId5"/>
                <a:stretch>
                  <a:fillRect/>
                </a:stretch>
              </a:blipFill>
            </p:spPr>
            <p:txBody>
              <a:bodyPr/>
              <a:lstStyle/>
              <a:p>
                <a:r>
                  <a:rPr lang="en-US">
                    <a:noFill/>
                  </a:rPr>
                  <a:t> </a:t>
                </a:r>
              </a:p>
            </p:txBody>
          </p:sp>
        </mc:Fallback>
      </mc:AlternateContent>
      <p:sp>
        <p:nvSpPr>
          <p:cNvPr id="13" name="Rectangle 12"/>
          <p:cNvSpPr/>
          <p:nvPr/>
        </p:nvSpPr>
        <p:spPr>
          <a:xfrm>
            <a:off x="5707004" y="2810691"/>
            <a:ext cx="2755274" cy="7691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latin typeface="Times New Roman" pitchFamily="18" charset="0"/>
                <a:cs typeface="Times New Roman" pitchFamily="18" charset="0"/>
              </a:rPr>
              <a:t>And measure TGFB1 </a:t>
            </a:r>
            <a:r>
              <a:rPr lang="en-US" sz="1600" dirty="0" smtClean="0">
                <a:latin typeface="Times New Roman" pitchFamily="18" charset="0"/>
                <a:cs typeface="Times New Roman" pitchFamily="18" charset="0"/>
              </a:rPr>
              <a:t>with</a:t>
            </a:r>
          </a:p>
          <a:p>
            <a:pPr algn="ctr"/>
            <a:r>
              <a:rPr lang="en-US" sz="1600" dirty="0" smtClean="0">
                <a:latin typeface="Times New Roman" pitchFamily="18" charset="0"/>
                <a:cs typeface="Times New Roman" pitchFamily="18" charset="0"/>
              </a:rPr>
              <a:t>TGFB1 </a:t>
            </a:r>
            <a:r>
              <a:rPr lang="en-US" sz="1600" dirty="0">
                <a:latin typeface="Times New Roman" pitchFamily="18" charset="0"/>
                <a:cs typeface="Times New Roman" pitchFamily="18" charset="0"/>
              </a:rPr>
              <a:t>ELISA-KIT</a:t>
            </a:r>
          </a:p>
          <a:p>
            <a:pPr algn="ctr"/>
            <a:endParaRPr lang="en-US" sz="1600" dirty="0"/>
          </a:p>
        </p:txBody>
      </p:sp>
      <p:sp>
        <p:nvSpPr>
          <p:cNvPr id="14" name="Rectangle 13"/>
          <p:cNvSpPr/>
          <p:nvPr/>
        </p:nvSpPr>
        <p:spPr>
          <a:xfrm>
            <a:off x="283327" y="2787774"/>
            <a:ext cx="2660009" cy="79208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Heparin(2u/ml) adding </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into </a:t>
            </a:r>
            <a:r>
              <a:rPr lang="en-US" dirty="0">
                <a:latin typeface="Times New Roman" pitchFamily="18" charset="0"/>
                <a:cs typeface="Times New Roman" pitchFamily="18" charset="0"/>
              </a:rPr>
              <a:t>filtered PL</a:t>
            </a:r>
          </a:p>
          <a:p>
            <a:pPr algn="ctr"/>
            <a:endParaRPr lang="en-US" dirty="0"/>
          </a:p>
        </p:txBody>
      </p:sp>
      <p:cxnSp>
        <p:nvCxnSpPr>
          <p:cNvPr id="16" name="Straight Arrow Connector 15"/>
          <p:cNvCxnSpPr>
            <a:endCxn id="6" idx="1"/>
          </p:cNvCxnSpPr>
          <p:nvPr/>
        </p:nvCxnSpPr>
        <p:spPr>
          <a:xfrm>
            <a:off x="2302577" y="806636"/>
            <a:ext cx="757255" cy="49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a:stCxn id="6" idx="3"/>
            <a:endCxn id="11" idx="1"/>
          </p:cNvCxnSpPr>
          <p:nvPr/>
        </p:nvCxnSpPr>
        <p:spPr>
          <a:xfrm flipV="1">
            <a:off x="5076056" y="806636"/>
            <a:ext cx="630948" cy="49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 name="Straight Connector 23"/>
          <p:cNvCxnSpPr>
            <a:stCxn id="11" idx="3"/>
          </p:cNvCxnSpPr>
          <p:nvPr/>
        </p:nvCxnSpPr>
        <p:spPr>
          <a:xfrm>
            <a:off x="7901492" y="806636"/>
            <a:ext cx="48693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a:xfrm>
            <a:off x="8388424" y="811564"/>
            <a:ext cx="0" cy="1112114"/>
          </a:xfrm>
          <a:prstGeom prst="line">
            <a:avLst/>
          </a:prstGeom>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a:endCxn id="7" idx="3"/>
          </p:cNvCxnSpPr>
          <p:nvPr/>
        </p:nvCxnSpPr>
        <p:spPr>
          <a:xfrm flipH="1">
            <a:off x="7945946" y="1923678"/>
            <a:ext cx="442478" cy="1106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stCxn id="7" idx="1"/>
            <a:endCxn id="9" idx="3"/>
          </p:cNvCxnSpPr>
          <p:nvPr/>
        </p:nvCxnSpPr>
        <p:spPr>
          <a:xfrm flipH="1">
            <a:off x="4818357" y="1934741"/>
            <a:ext cx="382711" cy="307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a:stCxn id="9" idx="1"/>
            <a:endCxn id="10" idx="3"/>
          </p:cNvCxnSpPr>
          <p:nvPr/>
        </p:nvCxnSpPr>
        <p:spPr>
          <a:xfrm flipH="1" flipV="1">
            <a:off x="2024095" y="1934740"/>
            <a:ext cx="387665" cy="307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5" name="Straight Connector 34"/>
          <p:cNvCxnSpPr>
            <a:stCxn id="10" idx="1"/>
            <a:endCxn id="10" idx="1"/>
          </p:cNvCxnSpPr>
          <p:nvPr/>
        </p:nvCxnSpPr>
        <p:spPr>
          <a:xfrm>
            <a:off x="286353" y="193474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0" idx="1"/>
          </p:cNvCxnSpPr>
          <p:nvPr/>
        </p:nvCxnSpPr>
        <p:spPr>
          <a:xfrm flipH="1" flipV="1">
            <a:off x="107504" y="1934739"/>
            <a:ext cx="178849" cy="1"/>
          </a:xfrm>
          <a:prstGeom prst="line">
            <a:avLst/>
          </a:prstGeom>
        </p:spPr>
        <p:style>
          <a:lnRef idx="2">
            <a:schemeClr val="accent6"/>
          </a:lnRef>
          <a:fillRef idx="0">
            <a:schemeClr val="accent6"/>
          </a:fillRef>
          <a:effectRef idx="1">
            <a:schemeClr val="accent6"/>
          </a:effectRef>
          <a:fontRef idx="minor">
            <a:schemeClr val="tx1"/>
          </a:fontRef>
        </p:style>
      </p:cxnSp>
      <p:cxnSp>
        <p:nvCxnSpPr>
          <p:cNvPr id="44" name="Straight Connector 43"/>
          <p:cNvCxnSpPr/>
          <p:nvPr/>
        </p:nvCxnSpPr>
        <p:spPr>
          <a:xfrm>
            <a:off x="107504" y="1937816"/>
            <a:ext cx="0" cy="1246002"/>
          </a:xfrm>
          <a:prstGeom prst="line">
            <a:avLst/>
          </a:prstGeom>
        </p:spPr>
        <p:style>
          <a:lnRef idx="2">
            <a:schemeClr val="accent6"/>
          </a:lnRef>
          <a:fillRef idx="0">
            <a:schemeClr val="accent6"/>
          </a:fillRef>
          <a:effectRef idx="1">
            <a:schemeClr val="accent6"/>
          </a:effectRef>
          <a:fontRef idx="minor">
            <a:schemeClr val="tx1"/>
          </a:fontRef>
        </p:style>
      </p:cxnSp>
      <p:cxnSp>
        <p:nvCxnSpPr>
          <p:cNvPr id="46" name="Straight Arrow Connector 45"/>
          <p:cNvCxnSpPr>
            <a:endCxn id="14" idx="1"/>
          </p:cNvCxnSpPr>
          <p:nvPr/>
        </p:nvCxnSpPr>
        <p:spPr>
          <a:xfrm>
            <a:off x="107504" y="3183818"/>
            <a:ext cx="175823" cy="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a:stCxn id="14" idx="3"/>
            <a:endCxn id="12" idx="1"/>
          </p:cNvCxnSpPr>
          <p:nvPr/>
        </p:nvCxnSpPr>
        <p:spPr>
          <a:xfrm>
            <a:off x="2943336" y="3183819"/>
            <a:ext cx="282762" cy="1145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5" name="Straight Arrow Connector 54"/>
          <p:cNvCxnSpPr>
            <a:stCxn id="12" idx="3"/>
            <a:endCxn id="13" idx="1"/>
          </p:cNvCxnSpPr>
          <p:nvPr/>
        </p:nvCxnSpPr>
        <p:spPr>
          <a:xfrm>
            <a:off x="5386338" y="3195277"/>
            <a:ext cx="320666"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68" y="3768780"/>
            <a:ext cx="1552897" cy="1296144"/>
          </a:xfrm>
          <a:prstGeom prst="rect">
            <a:avLst/>
          </a:prstGeom>
        </p:spPr>
      </p:pic>
    </p:spTree>
    <p:extLst>
      <p:ext uri="{BB962C8B-B14F-4D97-AF65-F5344CB8AC3E}">
        <p14:creationId xmlns:p14="http://schemas.microsoft.com/office/powerpoint/2010/main" val="2514228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95486"/>
            <a:ext cx="7848872" cy="720080"/>
          </a:xfrm>
        </p:spPr>
        <p:txBody>
          <a:bodyPr/>
          <a:lstStyle/>
          <a:p>
            <a:r>
              <a:rPr lang="en-US" sz="1600" b="1" dirty="0" smtClean="0">
                <a:latin typeface="Times New Roman" pitchFamily="18" charset="0"/>
                <a:cs typeface="Times New Roman" pitchFamily="18" charset="0"/>
              </a:rPr>
              <a:t>2.Culturing </a:t>
            </a:r>
            <a:r>
              <a:rPr lang="en-US" sz="1600" b="1" dirty="0">
                <a:latin typeface="Times New Roman" pitchFamily="18" charset="0"/>
                <a:cs typeface="Times New Roman" pitchFamily="18" charset="0"/>
              </a:rPr>
              <a:t>mesenchymal stem </a:t>
            </a:r>
            <a:r>
              <a:rPr lang="en-US" sz="1600" b="1" dirty="0" smtClean="0">
                <a:latin typeface="Times New Roman" pitchFamily="18" charset="0"/>
                <a:cs typeface="Times New Roman" pitchFamily="18" charset="0"/>
              </a:rPr>
              <a:t>cells</a:t>
            </a:r>
            <a:endParaRPr lang="en-US" sz="1600" b="1" dirty="0">
              <a:latin typeface="Times New Roman" pitchFamily="18" charset="0"/>
              <a:cs typeface="Times New Roman" pitchFamily="18" charset="0"/>
            </a:endParaRPr>
          </a:p>
          <a:p>
            <a:endParaRPr lang="ko-KR" altLang="en-US" sz="1600" dirty="0"/>
          </a:p>
        </p:txBody>
      </p:sp>
      <p:sp>
        <p:nvSpPr>
          <p:cNvPr id="4" name="Rectangle 3"/>
          <p:cNvSpPr/>
          <p:nvPr/>
        </p:nvSpPr>
        <p:spPr>
          <a:xfrm>
            <a:off x="1187239" y="1706481"/>
            <a:ext cx="2952328" cy="9846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400" dirty="0" smtClean="0">
                <a:latin typeface="Times New Roman" pitchFamily="18" charset="0"/>
                <a:cs typeface="Times New Roman" pitchFamily="18" charset="0"/>
              </a:rPr>
              <a:t>On </a:t>
            </a:r>
            <a:r>
              <a:rPr lang="en-US" sz="1400" dirty="0">
                <a:latin typeface="Times New Roman" pitchFamily="18" charset="0"/>
                <a:cs typeface="Times New Roman" pitchFamily="18" charset="0"/>
              </a:rPr>
              <a:t>day 14 segments was removed </a:t>
            </a:r>
            <a:r>
              <a:rPr lang="en-US" sz="1400" dirty="0" smtClean="0">
                <a:latin typeface="Times New Roman" pitchFamily="18" charset="0"/>
                <a:cs typeface="Times New Roman" pitchFamily="18" charset="0"/>
              </a:rPr>
              <a:t>and </a:t>
            </a:r>
            <a:r>
              <a:rPr lang="en-US" sz="1400" dirty="0">
                <a:latin typeface="Times New Roman" pitchFamily="18" charset="0"/>
                <a:cs typeface="Times New Roman" pitchFamily="18" charset="0"/>
              </a:rPr>
              <a:t>adherent cell were allow to expand </a:t>
            </a:r>
            <a:r>
              <a:rPr lang="en-US" sz="1400" dirty="0" smtClean="0">
                <a:latin typeface="Times New Roman" pitchFamily="18" charset="0"/>
                <a:cs typeface="Times New Roman" pitchFamily="18" charset="0"/>
              </a:rPr>
              <a:t>    until </a:t>
            </a:r>
            <a:r>
              <a:rPr lang="en-US" sz="1400" dirty="0">
                <a:latin typeface="Times New Roman" pitchFamily="18" charset="0"/>
                <a:cs typeface="Times New Roman" pitchFamily="18" charset="0"/>
              </a:rPr>
              <a:t>they </a:t>
            </a:r>
            <a:r>
              <a:rPr lang="en-US" sz="1400" dirty="0" smtClean="0">
                <a:latin typeface="Times New Roman" pitchFamily="18" charset="0"/>
                <a:cs typeface="Times New Roman" pitchFamily="18" charset="0"/>
              </a:rPr>
              <a:t>reached 80% confluence</a:t>
            </a:r>
            <a:endParaRPr lang="en-US" sz="1400" dirty="0">
              <a:latin typeface="Times New Roman" pitchFamily="18" charset="0"/>
              <a:cs typeface="Times New Roman" pitchFamily="18" charset="0"/>
            </a:endParaRPr>
          </a:p>
        </p:txBody>
      </p:sp>
      <p:sp>
        <p:nvSpPr>
          <p:cNvPr id="6" name="Rectangle 5"/>
          <p:cNvSpPr/>
          <p:nvPr/>
        </p:nvSpPr>
        <p:spPr>
          <a:xfrm>
            <a:off x="2837944" y="3067805"/>
            <a:ext cx="3033510" cy="8825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400" dirty="0">
                <a:latin typeface="Times New Roman" pitchFamily="18" charset="0"/>
                <a:cs typeface="Times New Roman" pitchFamily="18" charset="0"/>
              </a:rPr>
              <a:t>Subcultured by plating on 12-wellplates at density of 10000 </a:t>
            </a:r>
            <a:r>
              <a:rPr lang="en-US" sz="1400" dirty="0" smtClean="0">
                <a:latin typeface="Times New Roman" pitchFamily="18" charset="0"/>
                <a:cs typeface="Times New Roman" pitchFamily="18" charset="0"/>
              </a:rPr>
              <a:t>cell/well (repeated until </a:t>
            </a:r>
            <a:r>
              <a:rPr lang="en-US" sz="1400" dirty="0">
                <a:latin typeface="Times New Roman" pitchFamily="18" charset="0"/>
                <a:cs typeface="Times New Roman" pitchFamily="18" charset="0"/>
              </a:rPr>
              <a:t>passage3)</a:t>
            </a:r>
          </a:p>
        </p:txBody>
      </p:sp>
      <p:sp>
        <p:nvSpPr>
          <p:cNvPr id="7" name="Rectangle 6"/>
          <p:cNvSpPr/>
          <p:nvPr/>
        </p:nvSpPr>
        <p:spPr>
          <a:xfrm>
            <a:off x="191622" y="3097129"/>
            <a:ext cx="2322662" cy="8532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Then </a:t>
            </a:r>
            <a:r>
              <a:rPr lang="en-US" sz="1400" dirty="0">
                <a:latin typeface="Times New Roman" pitchFamily="18" charset="0"/>
                <a:cs typeface="Times New Roman" pitchFamily="18" charset="0"/>
              </a:rPr>
              <a:t>detach cell with trypsin and </a:t>
            </a:r>
            <a:r>
              <a:rPr lang="en-US" sz="1400" dirty="0" smtClean="0">
                <a:latin typeface="Times New Roman" pitchFamily="18" charset="0"/>
                <a:cs typeface="Times New Roman" pitchFamily="18" charset="0"/>
              </a:rPr>
              <a:t>EDTA  0.05</a:t>
            </a:r>
            <a:r>
              <a:rPr lang="en-US" sz="1400" dirty="0">
                <a:latin typeface="Times New Roman" pitchFamily="18" charset="0"/>
                <a:cs typeface="Times New Roman" pitchFamily="18" charset="0"/>
              </a:rPr>
              <a:t>% and </a:t>
            </a:r>
            <a:r>
              <a:rPr lang="en-US" sz="1400" dirty="0" smtClean="0">
                <a:latin typeface="Times New Roman" pitchFamily="18" charset="0"/>
                <a:cs typeface="Times New Roman" pitchFamily="18" charset="0"/>
              </a:rPr>
              <a:t>          centrifuge at 200g for 5 min</a:t>
            </a:r>
          </a:p>
          <a:p>
            <a:endParaRPr lang="en-US" sz="1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4716016" y="1706481"/>
                <a:ext cx="3820778" cy="9868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400" dirty="0" smtClean="0">
                    <a:latin typeface="Times New Roman" pitchFamily="18" charset="0"/>
                    <a:cs typeface="Times New Roman" pitchFamily="18" charset="0"/>
                  </a:rPr>
                  <a:t>Incubated at </a:t>
                </a:r>
                <a14:m>
                  <m:oMath xmlns:m="http://schemas.openxmlformats.org/officeDocument/2006/math">
                    <m:r>
                      <a:rPr lang="en-US" sz="1400" b="0" i="1" smtClean="0">
                        <a:latin typeface="Cambria Math"/>
                        <a:cs typeface="Times New Roman" pitchFamily="18" charset="0"/>
                      </a:rPr>
                      <m:t>37</m:t>
                    </m:r>
                    <m:r>
                      <a:rPr lang="en-US" sz="1400" b="0" i="1" smtClean="0">
                        <a:latin typeface="Cambria Math"/>
                        <a:ea typeface="Cambria Math"/>
                        <a:cs typeface="Times New Roman" pitchFamily="18" charset="0"/>
                      </a:rPr>
                      <m:t>℃  </m:t>
                    </m:r>
                  </m:oMath>
                </a14:m>
                <a:r>
                  <a:rPr lang="en-US" sz="1400" dirty="0" smtClean="0">
                    <a:latin typeface="Times New Roman" pitchFamily="18" charset="0"/>
                    <a:cs typeface="Times New Roman" pitchFamily="18" charset="0"/>
                  </a:rPr>
                  <a:t>in humidified atmospher with </a:t>
                </a:r>
                <a14:m>
                  <m:oMath xmlns:m="http://schemas.openxmlformats.org/officeDocument/2006/math">
                    <m:r>
                      <a:rPr lang="en-US" sz="1400" b="0" i="1" smtClean="0">
                        <a:latin typeface="Cambria Math"/>
                        <a:cs typeface="Times New Roman" pitchFamily="18" charset="0"/>
                      </a:rPr>
                      <m:t>5</m:t>
                    </m:r>
                    <m:r>
                      <a:rPr lang="en-US" sz="1400" b="0" i="1" smtClean="0">
                        <a:latin typeface="Cambria Math"/>
                        <a:cs typeface="Times New Roman" pitchFamily="18" charset="0"/>
                      </a:rPr>
                      <m:t>%</m:t>
                    </m:r>
                    <m:r>
                      <a:rPr lang="en-US" sz="1400" b="0" i="1" smtClean="0">
                        <a:latin typeface="Cambria Math"/>
                        <a:cs typeface="Times New Roman" pitchFamily="18" charset="0"/>
                      </a:rPr>
                      <m:t>𝑐</m:t>
                    </m:r>
                    <m:sSub>
                      <m:sSubPr>
                        <m:ctrlPr>
                          <a:rPr lang="en-US" sz="1400" b="0" i="1" smtClean="0">
                            <a:latin typeface="Cambria Math"/>
                            <a:cs typeface="Times New Roman" pitchFamily="18" charset="0"/>
                          </a:rPr>
                        </m:ctrlPr>
                      </m:sSubPr>
                      <m:e>
                        <m:r>
                          <a:rPr lang="en-US" sz="1400" b="0" i="1" smtClean="0">
                            <a:latin typeface="Cambria Math"/>
                            <a:cs typeface="Times New Roman" pitchFamily="18" charset="0"/>
                          </a:rPr>
                          <m:t>𝑜</m:t>
                        </m:r>
                      </m:e>
                      <m:sub>
                        <m:r>
                          <a:rPr lang="en-US" sz="1400" b="0" i="1" smtClean="0">
                            <a:latin typeface="Cambria Math"/>
                            <a:cs typeface="Times New Roman" pitchFamily="18" charset="0"/>
                          </a:rPr>
                          <m:t>2</m:t>
                        </m:r>
                      </m:sub>
                    </m:sSub>
                  </m:oMath>
                </a14:m>
                <a:r>
                  <a:rPr lang="en-US" sz="1400" dirty="0" smtClean="0">
                    <a:latin typeface="Times New Roman" pitchFamily="18" charset="0"/>
                    <a:cs typeface="Times New Roman" pitchFamily="18" charset="0"/>
                  </a:rPr>
                  <a:t> in DMEM supplement with </a:t>
                </a:r>
                <a14:m>
                  <m:oMath xmlns:m="http://schemas.openxmlformats.org/officeDocument/2006/math">
                    <m:r>
                      <a:rPr lang="en-US" sz="1400" b="0" i="1" smtClean="0">
                        <a:latin typeface="Cambria Math"/>
                        <a:cs typeface="Times New Roman" pitchFamily="18" charset="0"/>
                      </a:rPr>
                      <m:t>5</m:t>
                    </m:r>
                    <m:r>
                      <a:rPr lang="en-US" sz="1400" b="0" i="1" smtClean="0">
                        <a:latin typeface="Cambria Math"/>
                        <a:cs typeface="Times New Roman" pitchFamily="18" charset="0"/>
                      </a:rPr>
                      <m:t>% </m:t>
                    </m:r>
                  </m:oMath>
                </a14:m>
                <a:r>
                  <a:rPr lang="en-US" sz="1400" dirty="0" smtClean="0">
                    <a:latin typeface="Times New Roman" pitchFamily="18" charset="0"/>
                    <a:cs typeface="Times New Roman" pitchFamily="18" charset="0"/>
                  </a:rPr>
                  <a:t>PL,          100 u/ml   penicilin, 100 mg/ml streptomtycin</a:t>
                </a:r>
                <a:endParaRPr lang="en-US" sz="1400" dirty="0">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716016" y="1706481"/>
                <a:ext cx="3820778" cy="98685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012160" y="728238"/>
                <a:ext cx="2083878" cy="7220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Times New Roman" pitchFamily="18" charset="0"/>
                    <a:cs typeface="Times New Roman" pitchFamily="18" charset="0"/>
                  </a:rPr>
                  <a:t>Segments were transfered to </a:t>
                </a:r>
                <a14:m>
                  <m:oMath xmlns:m="http://schemas.openxmlformats.org/officeDocument/2006/math">
                    <m:r>
                      <a:rPr lang="en-US" sz="1400" b="0" i="1" smtClean="0">
                        <a:latin typeface="Cambria Math"/>
                        <a:cs typeface="Times New Roman" pitchFamily="18" charset="0"/>
                      </a:rPr>
                      <m:t>25</m:t>
                    </m:r>
                    <m:sSup>
                      <m:sSupPr>
                        <m:ctrlPr>
                          <a:rPr lang="en-US" sz="1400" b="0" i="1" smtClean="0">
                            <a:latin typeface="Cambria Math"/>
                            <a:cs typeface="Times New Roman" pitchFamily="18" charset="0"/>
                          </a:rPr>
                        </m:ctrlPr>
                      </m:sSupPr>
                      <m:e>
                        <m:r>
                          <a:rPr lang="en-US" sz="1400" b="0" i="1" smtClean="0">
                            <a:latin typeface="Cambria Math"/>
                            <a:cs typeface="Times New Roman" pitchFamily="18" charset="0"/>
                          </a:rPr>
                          <m:t>𝑐𝑚</m:t>
                        </m:r>
                      </m:e>
                      <m:sup>
                        <m:r>
                          <a:rPr lang="en-US" sz="1400" b="0" i="1" smtClean="0">
                            <a:latin typeface="Cambria Math"/>
                            <a:cs typeface="Times New Roman" pitchFamily="18" charset="0"/>
                          </a:rPr>
                          <m:t>2</m:t>
                        </m:r>
                      </m:sup>
                    </m:sSup>
                  </m:oMath>
                </a14:m>
                <a:r>
                  <a:rPr lang="en-US" sz="1400" dirty="0" smtClean="0">
                    <a:latin typeface="Times New Roman" pitchFamily="18" charset="0"/>
                    <a:cs typeface="Times New Roman" pitchFamily="18" charset="0"/>
                  </a:rPr>
                  <a:t> primo TC flask</a:t>
                </a:r>
              </a:p>
            </p:txBody>
          </p:sp>
        </mc:Choice>
        <mc:Fallback xmlns="">
          <p:sp>
            <p:nvSpPr>
              <p:cNvPr id="9" name="Rectangle 8"/>
              <p:cNvSpPr>
                <a:spLocks noRot="1" noChangeAspect="1" noMove="1" noResize="1" noEditPoints="1" noAdjustHandles="1" noChangeArrowheads="1" noChangeShapeType="1" noTextEdit="1"/>
              </p:cNvSpPr>
              <p:nvPr/>
            </p:nvSpPr>
            <p:spPr>
              <a:xfrm>
                <a:off x="6012160" y="728238"/>
                <a:ext cx="2083878" cy="722009"/>
              </a:xfrm>
              <a:prstGeom prst="rect">
                <a:avLst/>
              </a:prstGeom>
              <a:blipFill rotWithShape="1">
                <a:blip r:embed="rId3"/>
                <a:stretch>
                  <a:fillRect/>
                </a:stretch>
              </a:blipFill>
            </p:spPr>
            <p:txBody>
              <a:bodyPr/>
              <a:lstStyle/>
              <a:p>
                <a:r>
                  <a:rPr lang="en-US">
                    <a:noFill/>
                  </a:rPr>
                  <a:t> </a:t>
                </a:r>
              </a:p>
            </p:txBody>
          </p:sp>
        </mc:Fallback>
      </mc:AlternateContent>
      <p:sp>
        <p:nvSpPr>
          <p:cNvPr id="10" name="Rectangle 9"/>
          <p:cNvSpPr/>
          <p:nvPr/>
        </p:nvSpPr>
        <p:spPr>
          <a:xfrm>
            <a:off x="683568" y="748901"/>
            <a:ext cx="1558013" cy="693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MSCs </a:t>
            </a:r>
            <a:r>
              <a:rPr lang="en-US" sz="1400" dirty="0">
                <a:latin typeface="Times New Roman" pitchFamily="18" charset="0"/>
                <a:cs typeface="Times New Roman" pitchFamily="18" charset="0"/>
              </a:rPr>
              <a:t>was isolated </a:t>
            </a:r>
            <a:r>
              <a:rPr lang="en-US" sz="1400" dirty="0" smtClean="0">
                <a:latin typeface="Times New Roman" pitchFamily="18" charset="0"/>
                <a:cs typeface="Times New Roman" pitchFamily="18" charset="0"/>
              </a:rPr>
              <a:t>from 3 umbilical </a:t>
            </a:r>
          </a:p>
          <a:p>
            <a:pPr algn="ctr"/>
            <a:r>
              <a:rPr lang="en-US" sz="1400" dirty="0" smtClean="0">
                <a:latin typeface="Times New Roman" pitchFamily="18" charset="0"/>
                <a:cs typeface="Times New Roman" pitchFamily="18" charset="0"/>
              </a:rPr>
              <a:t>cord </a:t>
            </a:r>
          </a:p>
          <a:p>
            <a:endParaRPr lang="en-US" sz="1400" dirty="0">
              <a:latin typeface="Times New Roman" pitchFamily="18" charset="0"/>
              <a:cs typeface="Times New Roman" pitchFamily="18" charset="0"/>
            </a:endParaRPr>
          </a:p>
        </p:txBody>
      </p:sp>
      <p:sp>
        <p:nvSpPr>
          <p:cNvPr id="11" name="Rectangle 10"/>
          <p:cNvSpPr/>
          <p:nvPr/>
        </p:nvSpPr>
        <p:spPr>
          <a:xfrm>
            <a:off x="3203848" y="720205"/>
            <a:ext cx="1871439" cy="7300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Umbilical </a:t>
            </a:r>
            <a:r>
              <a:rPr lang="en-US" sz="1400" dirty="0">
                <a:latin typeface="Times New Roman" pitchFamily="18" charset="0"/>
                <a:cs typeface="Times New Roman" pitchFamily="18" charset="0"/>
              </a:rPr>
              <a:t>cord cut into </a:t>
            </a: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5-cm 2 segments</a:t>
            </a:r>
          </a:p>
          <a:p>
            <a:endParaRPr lang="en-US" sz="1600" dirty="0">
              <a:latin typeface="Times New Roman" pitchFamily="18" charset="0"/>
              <a:cs typeface="Times New Roman" pitchFamily="18" charset="0"/>
            </a:endParaRPr>
          </a:p>
        </p:txBody>
      </p:sp>
      <p:sp>
        <p:nvSpPr>
          <p:cNvPr id="13" name="Rectangle 12"/>
          <p:cNvSpPr/>
          <p:nvPr/>
        </p:nvSpPr>
        <p:spPr>
          <a:xfrm>
            <a:off x="6191416" y="3067805"/>
            <a:ext cx="2665881" cy="8825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endParaRPr lang="en-US" sz="16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morphology of  the MSCs </a:t>
            </a:r>
            <a:r>
              <a:rPr lang="en-US" sz="1400" dirty="0" smtClean="0">
                <a:latin typeface="Times New Roman" pitchFamily="18" charset="0"/>
                <a:cs typeface="Times New Roman" pitchFamily="18" charset="0"/>
              </a:rPr>
              <a:t>     assessed </a:t>
            </a:r>
            <a:r>
              <a:rPr lang="en-US" sz="1400" dirty="0">
                <a:latin typeface="Times New Roman" pitchFamily="18" charset="0"/>
                <a:cs typeface="Times New Roman" pitchFamily="18" charset="0"/>
              </a:rPr>
              <a:t>ussing an </a:t>
            </a:r>
            <a:r>
              <a:rPr lang="en-US" sz="1400" dirty="0" smtClean="0">
                <a:latin typeface="Times New Roman" pitchFamily="18" charset="0"/>
                <a:cs typeface="Times New Roman" pitchFamily="18" charset="0"/>
              </a:rPr>
              <a:t>Olympus IX50      inverted microscope</a:t>
            </a:r>
          </a:p>
          <a:p>
            <a:pPr algn="just"/>
            <a:endParaRPr lang="en-US" sz="1600" dirty="0">
              <a:latin typeface="Times New Roman" pitchFamily="18" charset="0"/>
              <a:cs typeface="Times New Roman" pitchFamily="18" charset="0"/>
            </a:endParaRPr>
          </a:p>
        </p:txBody>
      </p:sp>
      <p:cxnSp>
        <p:nvCxnSpPr>
          <p:cNvPr id="33" name="Straight Arrow Connector 32"/>
          <p:cNvCxnSpPr>
            <a:stCxn id="10" idx="3"/>
            <a:endCxn id="11" idx="1"/>
          </p:cNvCxnSpPr>
          <p:nvPr/>
        </p:nvCxnSpPr>
        <p:spPr>
          <a:xfrm flipV="1">
            <a:off x="2241581" y="1085226"/>
            <a:ext cx="962267" cy="10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9" idx="1"/>
          </p:cNvCxnSpPr>
          <p:nvPr/>
        </p:nvCxnSpPr>
        <p:spPr>
          <a:xfrm>
            <a:off x="5075287" y="1085226"/>
            <a:ext cx="936873" cy="40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9" idx="3"/>
          </p:cNvCxnSpPr>
          <p:nvPr/>
        </p:nvCxnSpPr>
        <p:spPr>
          <a:xfrm>
            <a:off x="8096038" y="1089243"/>
            <a:ext cx="761259" cy="63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857297" y="1095558"/>
            <a:ext cx="0" cy="110434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8" idx="3"/>
          </p:cNvCxnSpPr>
          <p:nvPr/>
        </p:nvCxnSpPr>
        <p:spPr>
          <a:xfrm flipH="1">
            <a:off x="8536794" y="2199906"/>
            <a:ext cx="3205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1"/>
            <a:endCxn id="4" idx="3"/>
          </p:cNvCxnSpPr>
          <p:nvPr/>
        </p:nvCxnSpPr>
        <p:spPr>
          <a:xfrm flipH="1" flipV="1">
            <a:off x="4139567" y="2198826"/>
            <a:ext cx="576449" cy="1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4" idx="1"/>
          </p:cNvCxnSpPr>
          <p:nvPr/>
        </p:nvCxnSpPr>
        <p:spPr>
          <a:xfrm flipH="1" flipV="1">
            <a:off x="539552" y="2198825"/>
            <a:ext cx="64768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39552" y="2198825"/>
            <a:ext cx="0" cy="898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7" idx="3"/>
            <a:endCxn id="6" idx="1"/>
          </p:cNvCxnSpPr>
          <p:nvPr/>
        </p:nvCxnSpPr>
        <p:spPr>
          <a:xfrm flipV="1">
            <a:off x="2514284" y="3509086"/>
            <a:ext cx="323660" cy="14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49" name="Straight Arrow Connector 2048"/>
          <p:cNvCxnSpPr>
            <a:stCxn id="6" idx="3"/>
            <a:endCxn id="13" idx="1"/>
          </p:cNvCxnSpPr>
          <p:nvPr/>
        </p:nvCxnSpPr>
        <p:spPr>
          <a:xfrm>
            <a:off x="5871454" y="3509086"/>
            <a:ext cx="3199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3950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84226a5131b0ebfdd2cb8cbe4a45e35cdc22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1309</Words>
  <Application>Microsoft Office PowerPoint</Application>
  <PresentationFormat>On-screen Show (16:9)</PresentationFormat>
  <Paragraphs>156</Paragraphs>
  <Slides>32</Slides>
  <Notes>4</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Custom Design</vt:lpstr>
      <vt:lpstr>PowerPoint Presentation</vt:lpstr>
      <vt:lpstr>Platelet lysate induces chondrogenic differentiation of  umbilical cord-derived mesenchymal stem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www.Ghalamo.com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dc:description>www.Ghalamo.com</dc:description>
  <cp:lastModifiedBy>niloufar</cp:lastModifiedBy>
  <cp:revision>108</cp:revision>
  <dcterms:created xsi:type="dcterms:W3CDTF">2014-04-01T16:27:38Z</dcterms:created>
  <dcterms:modified xsi:type="dcterms:W3CDTF">2018-04-27T07:13:40Z</dcterms:modified>
</cp:coreProperties>
</file>