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9"/>
  </p:notesMasterIdLst>
  <p:sldIdLst>
    <p:sldId id="256" r:id="rId2"/>
    <p:sldId id="257" r:id="rId3"/>
    <p:sldId id="258" r:id="rId4"/>
    <p:sldId id="287" r:id="rId5"/>
    <p:sldId id="261" r:id="rId6"/>
    <p:sldId id="296" r:id="rId7"/>
    <p:sldId id="288" r:id="rId8"/>
    <p:sldId id="310" r:id="rId9"/>
    <p:sldId id="292" r:id="rId10"/>
    <p:sldId id="277" r:id="rId11"/>
    <p:sldId id="278" r:id="rId12"/>
    <p:sldId id="314" r:id="rId13"/>
    <p:sldId id="315" r:id="rId14"/>
    <p:sldId id="297" r:id="rId15"/>
    <p:sldId id="316" r:id="rId16"/>
    <p:sldId id="312" r:id="rId17"/>
    <p:sldId id="317" r:id="rId18"/>
    <p:sldId id="286" r:id="rId19"/>
    <p:sldId id="320" r:id="rId20"/>
    <p:sldId id="298" r:id="rId21"/>
    <p:sldId id="299" r:id="rId22"/>
    <p:sldId id="318" r:id="rId23"/>
    <p:sldId id="300" r:id="rId24"/>
    <p:sldId id="301" r:id="rId25"/>
    <p:sldId id="279" r:id="rId26"/>
    <p:sldId id="319" r:id="rId27"/>
    <p:sldId id="280" r:id="rId28"/>
    <p:sldId id="289" r:id="rId29"/>
    <p:sldId id="307" r:id="rId30"/>
    <p:sldId id="309" r:id="rId31"/>
    <p:sldId id="265" r:id="rId32"/>
    <p:sldId id="270" r:id="rId33"/>
    <p:sldId id="266" r:id="rId34"/>
    <p:sldId id="305" r:id="rId35"/>
    <p:sldId id="267" r:id="rId36"/>
    <p:sldId id="268" r:id="rId37"/>
    <p:sldId id="313"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50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C38CA10-5011-4FDB-9D29-E1B71794BF12}" type="datetimeFigureOut">
              <a:rPr lang="fa-IR" smtClean="0"/>
              <a:t>03/30/1440</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9E81C57-A75C-46DD-9335-BE3386C7778E}" type="slidenum">
              <a:rPr lang="fa-IR" smtClean="0"/>
              <a:t>‹#›</a:t>
            </a:fld>
            <a:endParaRPr lang="fa-IR"/>
          </a:p>
        </p:txBody>
      </p:sp>
    </p:spTree>
    <p:extLst>
      <p:ext uri="{BB962C8B-B14F-4D97-AF65-F5344CB8AC3E}">
        <p14:creationId xmlns:p14="http://schemas.microsoft.com/office/powerpoint/2010/main" val="125557680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E9E81C57-A75C-46DD-9335-BE3386C7778E}" type="slidenum">
              <a:rPr lang="fa-IR" smtClean="0"/>
              <a:t>18</a:t>
            </a:fld>
            <a:endParaRPr lang="fa-IR"/>
          </a:p>
        </p:txBody>
      </p:sp>
    </p:spTree>
    <p:extLst>
      <p:ext uri="{BB962C8B-B14F-4D97-AF65-F5344CB8AC3E}">
        <p14:creationId xmlns:p14="http://schemas.microsoft.com/office/powerpoint/2010/main" val="2022188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D8BD707-D9CF-40AE-B4C6-C98DA3205C09}" type="datetimeFigureOut">
              <a:rPr lang="en-US" smtClean="0"/>
              <a:pPr/>
              <a:t>12/8/2018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1D8BD707-D9CF-40AE-B4C6-C98DA3205C09}" type="datetimeFigureOut">
              <a:rPr lang="en-US" smtClean="0"/>
              <a:pPr/>
              <a:t>12/8/2018</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D8BD707-D9CF-40AE-B4C6-C98DA3205C09}" type="datetimeFigureOut">
              <a:rPr lang="en-US" smtClean="0"/>
              <a:pPr/>
              <a:t>12/8/2018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D8BD707-D9CF-40AE-B4C6-C98DA3205C09}" type="datetimeFigureOut">
              <a:rPr lang="en-US" smtClean="0"/>
              <a:pPr/>
              <a:t>12/8/2018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365760" indent="-256032" algn="r" rtl="1"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r" rtl="1"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r" rtl="1"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r" rtl="1"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r" rtl="1"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r" rtl="1"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r" rtl="1"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r" rtl="1"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r" rtl="1"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14400"/>
            <a:ext cx="8458200" cy="1470025"/>
          </a:xfrm>
        </p:spPr>
        <p:txBody>
          <a:bodyPr>
            <a:normAutofit/>
          </a:bodyPr>
          <a:lstStyle/>
          <a:p>
            <a:r>
              <a:rPr lang="en-US" b="1" dirty="0"/>
              <a:t>Role of Extracellular Vesicles in Hematological Malignancies</a:t>
            </a:r>
            <a:endParaRPr lang="fa-IR" dirty="0"/>
          </a:p>
        </p:txBody>
      </p:sp>
      <p:sp>
        <p:nvSpPr>
          <p:cNvPr id="4" name="Subtitle 2"/>
          <p:cNvSpPr>
            <a:spLocks noGrp="1"/>
          </p:cNvSpPr>
          <p:nvPr>
            <p:ph type="subTitle" idx="1"/>
          </p:nvPr>
        </p:nvSpPr>
        <p:spPr>
          <a:xfrm>
            <a:off x="762000" y="4419600"/>
            <a:ext cx="4953000" cy="1752600"/>
          </a:xfrm>
        </p:spPr>
        <p:txBody>
          <a:bodyPr>
            <a:normAutofit/>
          </a:bodyPr>
          <a:lstStyle/>
          <a:p>
            <a:r>
              <a:rPr lang="en-US" dirty="0" smtClean="0">
                <a:solidFill>
                  <a:schemeClr val="tx1"/>
                </a:solidFill>
                <a:latin typeface="Arial" panose="020B0604020202020204" pitchFamily="34" charset="0"/>
                <a:cs typeface="Arial" panose="020B0604020202020204" pitchFamily="34" charset="0"/>
              </a:rPr>
              <a:t>Zahra </a:t>
            </a:r>
            <a:r>
              <a:rPr lang="en-US" dirty="0" err="1" smtClean="0">
                <a:solidFill>
                  <a:schemeClr val="tx1"/>
                </a:solidFill>
                <a:latin typeface="Arial" panose="020B0604020202020204" pitchFamily="34" charset="0"/>
                <a:cs typeface="Arial" panose="020B0604020202020204" pitchFamily="34" charset="0"/>
              </a:rPr>
              <a:t>shakeri</a:t>
            </a:r>
            <a:r>
              <a:rPr lang="en-US" dirty="0" smtClean="0">
                <a:solidFill>
                  <a:schemeClr val="tx1"/>
                </a:solidFill>
                <a:latin typeface="Arial" panose="020B0604020202020204" pitchFamily="34" charset="0"/>
                <a:cs typeface="Arial" panose="020B0604020202020204" pitchFamily="34" charset="0"/>
              </a:rPr>
              <a:t> </a:t>
            </a:r>
            <a:r>
              <a:rPr lang="en-US" dirty="0" err="1" smtClean="0">
                <a:solidFill>
                  <a:schemeClr val="tx1"/>
                </a:solidFill>
                <a:latin typeface="Arial" panose="020B0604020202020204" pitchFamily="34" charset="0"/>
                <a:cs typeface="Arial" panose="020B0604020202020204" pitchFamily="34" charset="0"/>
              </a:rPr>
              <a:t>niya</a:t>
            </a:r>
            <a:endParaRPr lang="en-US" dirty="0" smtClean="0">
              <a:solidFill>
                <a:schemeClr val="tx1"/>
              </a:solidFill>
              <a:latin typeface="Arial" panose="020B0604020202020204" pitchFamily="34" charset="0"/>
              <a:cs typeface="Arial" panose="020B0604020202020204" pitchFamily="34" charset="0"/>
            </a:endParaRPr>
          </a:p>
          <a:p>
            <a:r>
              <a:rPr lang="en-US" dirty="0">
                <a:solidFill>
                  <a:schemeClr val="tx1"/>
                </a:solidFill>
                <a:latin typeface="Arial" panose="020B0604020202020204" pitchFamily="34" charset="0"/>
                <a:cs typeface="Arial" panose="020B0604020202020204" pitchFamily="34" charset="0"/>
              </a:rPr>
              <a:t>MSc Student Of </a:t>
            </a:r>
            <a:r>
              <a:rPr lang="en-US" dirty="0" smtClean="0">
                <a:solidFill>
                  <a:schemeClr val="tx1"/>
                </a:solidFill>
                <a:latin typeface="Arial" panose="020B0604020202020204" pitchFamily="34" charset="0"/>
                <a:cs typeface="Arial" panose="020B0604020202020204" pitchFamily="34" charset="0"/>
              </a:rPr>
              <a:t>Hematology</a:t>
            </a:r>
            <a:endParaRPr lang="en-US" dirty="0">
              <a:solidFill>
                <a:schemeClr val="tx1"/>
              </a:solidFill>
              <a:latin typeface="Arial" panose="020B0604020202020204" pitchFamily="34" charset="0"/>
              <a:cs typeface="Arial" panose="020B0604020202020204" pitchFamily="34" charset="0"/>
            </a:endParaRPr>
          </a:p>
        </p:txBody>
      </p:sp>
      <p:pic>
        <p:nvPicPr>
          <p:cNvPr id="5" name="Picture 4" descr="Final Logo.jpg"/>
          <p:cNvPicPr>
            <a:picLocks noChangeAspect="1"/>
          </p:cNvPicPr>
          <p:nvPr/>
        </p:nvPicPr>
        <p:blipFill>
          <a:blip r:embed="rId2" cstate="print"/>
          <a:srcRect l="14736" t="7777" r="20304" b="15556"/>
          <a:stretch>
            <a:fillRect/>
          </a:stretch>
        </p:blipFill>
        <p:spPr>
          <a:xfrm>
            <a:off x="6705600" y="4419600"/>
            <a:ext cx="1497388" cy="1476000"/>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5676877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lstStyle/>
          <a:p>
            <a:r>
              <a:rPr lang="en-US" i="1" dirty="0" smtClean="0"/>
              <a:t>Tumorigenesis</a:t>
            </a:r>
            <a:endParaRPr lang="fa-IR" dirty="0"/>
          </a:p>
        </p:txBody>
      </p:sp>
      <p:sp>
        <p:nvSpPr>
          <p:cNvPr id="3" name="Content Placeholder 2"/>
          <p:cNvSpPr>
            <a:spLocks noGrp="1"/>
          </p:cNvSpPr>
          <p:nvPr>
            <p:ph idx="1"/>
          </p:nvPr>
        </p:nvSpPr>
        <p:spPr>
          <a:xfrm>
            <a:off x="457200" y="1752600"/>
            <a:ext cx="8229600" cy="4821936"/>
          </a:xfrm>
        </p:spPr>
        <p:txBody>
          <a:bodyPr/>
          <a:lstStyle/>
          <a:p>
            <a:pPr algn="l" rtl="0"/>
            <a:r>
              <a:rPr lang="en-US" dirty="0" smtClean="0"/>
              <a:t>EV </a:t>
            </a:r>
            <a:r>
              <a:rPr lang="en-US" dirty="0"/>
              <a:t>derived from malignant </a:t>
            </a:r>
            <a:r>
              <a:rPr lang="en-US" dirty="0" smtClean="0"/>
              <a:t>cells </a:t>
            </a:r>
            <a:r>
              <a:rPr lang="en-US" dirty="0"/>
              <a:t>affect other </a:t>
            </a:r>
            <a:r>
              <a:rPr lang="en-US" dirty="0" smtClean="0"/>
              <a:t>cells and change phenotype of normal cells to malignant cell</a:t>
            </a:r>
          </a:p>
          <a:p>
            <a:pPr algn="l" rtl="0"/>
            <a:r>
              <a:rPr lang="en-US" dirty="0" smtClean="0"/>
              <a:t>EV </a:t>
            </a:r>
            <a:r>
              <a:rPr lang="en-US" dirty="0"/>
              <a:t>isolated from plasma of B-cell chronic </a:t>
            </a:r>
            <a:r>
              <a:rPr lang="en-US" dirty="0" smtClean="0"/>
              <a:t>lymphocytic leukemia </a:t>
            </a:r>
            <a:r>
              <a:rPr lang="en-US" dirty="0"/>
              <a:t>(CLL) patients can interact and modulate BMSC</a:t>
            </a:r>
            <a:r>
              <a:rPr lang="en-US" dirty="0" smtClean="0"/>
              <a:t>, thus </a:t>
            </a:r>
            <a:r>
              <a:rPr lang="en-US" dirty="0"/>
              <a:t>providing a “</a:t>
            </a:r>
            <a:r>
              <a:rPr lang="en-US" i="1" dirty="0"/>
              <a:t>homing and nurturing</a:t>
            </a:r>
            <a:r>
              <a:rPr lang="en-US" dirty="0"/>
              <a:t>” environment </a:t>
            </a:r>
            <a:r>
              <a:rPr lang="en-US" dirty="0" smtClean="0"/>
              <a:t>for CLL </a:t>
            </a:r>
            <a:r>
              <a:rPr lang="en-US" dirty="0"/>
              <a:t>B </a:t>
            </a:r>
            <a:r>
              <a:rPr lang="en-US" dirty="0" smtClean="0"/>
              <a:t>cells</a:t>
            </a:r>
          </a:p>
          <a:p>
            <a:pPr algn="l" rtl="0"/>
            <a:endParaRPr lang="fa-IR" dirty="0"/>
          </a:p>
        </p:txBody>
      </p:sp>
    </p:spTree>
    <p:extLst>
      <p:ext uri="{BB962C8B-B14F-4D97-AF65-F5344CB8AC3E}">
        <p14:creationId xmlns:p14="http://schemas.microsoft.com/office/powerpoint/2010/main" val="1330749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lstStyle/>
          <a:p>
            <a:r>
              <a:rPr lang="en-US" i="1" dirty="0"/>
              <a:t>Tumor growth</a:t>
            </a:r>
            <a:endParaRPr lang="fa-IR" dirty="0"/>
          </a:p>
        </p:txBody>
      </p:sp>
      <p:sp>
        <p:nvSpPr>
          <p:cNvPr id="3" name="Content Placeholder 2"/>
          <p:cNvSpPr>
            <a:spLocks noGrp="1"/>
          </p:cNvSpPr>
          <p:nvPr>
            <p:ph idx="1"/>
          </p:nvPr>
        </p:nvSpPr>
        <p:spPr>
          <a:xfrm>
            <a:off x="457200" y="1981200"/>
            <a:ext cx="8229600" cy="4593336"/>
          </a:xfrm>
        </p:spPr>
        <p:txBody>
          <a:bodyPr>
            <a:normAutofit/>
          </a:bodyPr>
          <a:lstStyle/>
          <a:p>
            <a:pPr algn="l" rtl="0"/>
            <a:r>
              <a:rPr lang="en-US" dirty="0" smtClean="0"/>
              <a:t>CML derived exosomes are able stimulate </a:t>
            </a:r>
            <a:r>
              <a:rPr lang="en-US" dirty="0"/>
              <a:t>bone marrow stromal </a:t>
            </a:r>
            <a:r>
              <a:rPr lang="en-US" dirty="0" smtClean="0"/>
              <a:t>cells (</a:t>
            </a:r>
            <a:r>
              <a:rPr lang="en-US" dirty="0"/>
              <a:t>BMSC) to release IL8, which acts as an </a:t>
            </a:r>
            <a:r>
              <a:rPr lang="en-US" i="1" dirty="0"/>
              <a:t>in vitro </a:t>
            </a:r>
            <a:r>
              <a:rPr lang="en-US" dirty="0"/>
              <a:t>and </a:t>
            </a:r>
            <a:r>
              <a:rPr lang="en-US" i="1" dirty="0" smtClean="0"/>
              <a:t>in vivo </a:t>
            </a:r>
            <a:r>
              <a:rPr lang="en-US" dirty="0" err="1"/>
              <a:t>prosurvival</a:t>
            </a:r>
            <a:r>
              <a:rPr lang="en-US" dirty="0"/>
              <a:t> factor for CML cells</a:t>
            </a:r>
            <a:r>
              <a:rPr lang="en-US" dirty="0" smtClean="0"/>
              <a:t>.</a:t>
            </a:r>
          </a:p>
          <a:p>
            <a:pPr algn="l" rtl="0"/>
            <a:r>
              <a:rPr lang="en-US" dirty="0"/>
              <a:t>The inhibition of </a:t>
            </a:r>
            <a:r>
              <a:rPr lang="en-US" dirty="0" smtClean="0"/>
              <a:t>IL8 receptors</a:t>
            </a:r>
            <a:r>
              <a:rPr lang="en-US" dirty="0"/>
              <a:t>, using SB225002, was able to abrogate the </a:t>
            </a:r>
            <a:r>
              <a:rPr lang="en-US" dirty="0" smtClean="0"/>
              <a:t>IL8- driven </a:t>
            </a:r>
            <a:r>
              <a:rPr lang="en-US" dirty="0"/>
              <a:t>CML cell survival </a:t>
            </a:r>
            <a:r>
              <a:rPr lang="en-US" i="1" dirty="0"/>
              <a:t>in vitro </a:t>
            </a:r>
            <a:r>
              <a:rPr lang="en-US" dirty="0"/>
              <a:t>as well as the </a:t>
            </a:r>
            <a:r>
              <a:rPr lang="en-US" dirty="0" smtClean="0"/>
              <a:t>growth of </a:t>
            </a:r>
            <a:r>
              <a:rPr lang="en-US" dirty="0"/>
              <a:t>CML xenograft </a:t>
            </a:r>
            <a:r>
              <a:rPr lang="en-US" i="1" dirty="0"/>
              <a:t>in </a:t>
            </a:r>
            <a:r>
              <a:rPr lang="en-US" i="1" dirty="0" smtClean="0"/>
              <a:t>vivo</a:t>
            </a:r>
            <a:r>
              <a:rPr lang="en-US" dirty="0" smtClean="0"/>
              <a:t>.</a:t>
            </a:r>
            <a:endParaRPr lang="en-US" dirty="0" smtClean="0"/>
          </a:p>
        </p:txBody>
      </p:sp>
    </p:spTree>
    <p:extLst>
      <p:ext uri="{BB962C8B-B14F-4D97-AF65-F5344CB8AC3E}">
        <p14:creationId xmlns:p14="http://schemas.microsoft.com/office/powerpoint/2010/main" val="41705662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505200" y="2819400"/>
            <a:ext cx="2057400" cy="144780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r>
              <a:rPr lang="en-US" sz="5400" dirty="0" smtClean="0">
                <a:solidFill>
                  <a:schemeClr val="tx1"/>
                </a:solidFill>
              </a:rPr>
              <a:t>IL8</a:t>
            </a:r>
            <a:endParaRPr lang="fa-IR" sz="5400" dirty="0">
              <a:solidFill>
                <a:schemeClr val="tx1"/>
              </a:solidFill>
            </a:endParaRPr>
          </a:p>
        </p:txBody>
      </p:sp>
      <p:sp>
        <p:nvSpPr>
          <p:cNvPr id="20" name="Oval 19"/>
          <p:cNvSpPr/>
          <p:nvPr/>
        </p:nvSpPr>
        <p:spPr>
          <a:xfrm>
            <a:off x="5760720" y="4114800"/>
            <a:ext cx="2514600" cy="1752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dirty="0"/>
              <a:t>CXCLl8/CXCR1-2 signaling </a:t>
            </a:r>
            <a:endParaRPr lang="fa-IR" sz="2800" dirty="0"/>
          </a:p>
        </p:txBody>
      </p:sp>
      <p:sp>
        <p:nvSpPr>
          <p:cNvPr id="21" name="Oval 20"/>
          <p:cNvSpPr/>
          <p:nvPr/>
        </p:nvSpPr>
        <p:spPr>
          <a:xfrm>
            <a:off x="990600" y="4114800"/>
            <a:ext cx="2514600" cy="1752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dirty="0" smtClean="0"/>
              <a:t>Activate </a:t>
            </a:r>
            <a:r>
              <a:rPr lang="en-US" sz="2400" dirty="0"/>
              <a:t>an AXL mediated pathway </a:t>
            </a:r>
            <a:endParaRPr lang="fa-IR" sz="2400" dirty="0"/>
          </a:p>
        </p:txBody>
      </p:sp>
      <p:sp>
        <p:nvSpPr>
          <p:cNvPr id="22" name="Oval 21"/>
          <p:cNvSpPr/>
          <p:nvPr/>
        </p:nvSpPr>
        <p:spPr>
          <a:xfrm>
            <a:off x="5760720" y="1066800"/>
            <a:ext cx="2514600" cy="1752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dirty="0" err="1" smtClean="0"/>
              <a:t>Prosurvival</a:t>
            </a:r>
            <a:r>
              <a:rPr lang="en-US" sz="2400" dirty="0" smtClean="0"/>
              <a:t> factor</a:t>
            </a:r>
            <a:endParaRPr lang="fa-IR" sz="2400" dirty="0"/>
          </a:p>
        </p:txBody>
      </p:sp>
      <p:sp>
        <p:nvSpPr>
          <p:cNvPr id="23" name="Oval 22"/>
          <p:cNvSpPr/>
          <p:nvPr/>
        </p:nvSpPr>
        <p:spPr>
          <a:xfrm>
            <a:off x="990600" y="1066800"/>
            <a:ext cx="2514600" cy="1752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connect hematopoietic </a:t>
            </a:r>
            <a:r>
              <a:rPr lang="en-US" dirty="0"/>
              <a:t>malignant cells and resident cells</a:t>
            </a:r>
            <a:endParaRPr lang="fa-IR" dirty="0"/>
          </a:p>
        </p:txBody>
      </p:sp>
      <p:cxnSp>
        <p:nvCxnSpPr>
          <p:cNvPr id="25" name="Straight Arrow Connector 24"/>
          <p:cNvCxnSpPr/>
          <p:nvPr/>
        </p:nvCxnSpPr>
        <p:spPr>
          <a:xfrm flipV="1">
            <a:off x="5334000" y="2438400"/>
            <a:ext cx="5334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5334000" y="4267200"/>
            <a:ext cx="5334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flipV="1">
            <a:off x="3200400" y="2628900"/>
            <a:ext cx="45720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3063240" y="4008120"/>
            <a:ext cx="4572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7908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685800"/>
            <a:ext cx="4038600" cy="707886"/>
          </a:xfrm>
          <a:prstGeom prst="rect">
            <a:avLst/>
          </a:prstGeom>
          <a:noFill/>
        </p:spPr>
        <p:txBody>
          <a:bodyPr wrap="square" rtlCol="1">
            <a:spAutoFit/>
          </a:bodyPr>
          <a:lstStyle/>
          <a:p>
            <a:r>
              <a:rPr lang="en-US" sz="4000" dirty="0" smtClean="0"/>
              <a:t>CLL EV</a:t>
            </a:r>
            <a:endParaRPr lang="fa-IR" sz="4000" dirty="0"/>
          </a:p>
        </p:txBody>
      </p:sp>
      <p:sp>
        <p:nvSpPr>
          <p:cNvPr id="6" name="TextBox 5"/>
          <p:cNvSpPr txBox="1"/>
          <p:nvPr/>
        </p:nvSpPr>
        <p:spPr>
          <a:xfrm>
            <a:off x="990600" y="1905000"/>
            <a:ext cx="5257800"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en-US" sz="2800" dirty="0" smtClean="0"/>
              <a:t>maintain the state of activation   </a:t>
            </a:r>
            <a:endParaRPr lang="fa-IR" sz="2800" dirty="0"/>
          </a:p>
        </p:txBody>
      </p:sp>
      <p:cxnSp>
        <p:nvCxnSpPr>
          <p:cNvPr id="8" name="Elbow Connector 7"/>
          <p:cNvCxnSpPr/>
          <p:nvPr/>
        </p:nvCxnSpPr>
        <p:spPr>
          <a:xfrm>
            <a:off x="1143000" y="2667000"/>
            <a:ext cx="914400" cy="533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286000" y="2877234"/>
            <a:ext cx="6400800" cy="646331"/>
          </a:xfrm>
          <a:prstGeom prst="rect">
            <a:avLst/>
          </a:prstGeom>
        </p:spPr>
        <p:style>
          <a:lnRef idx="2">
            <a:schemeClr val="accent5"/>
          </a:lnRef>
          <a:fillRef idx="1">
            <a:schemeClr val="lt1"/>
          </a:fillRef>
          <a:effectRef idx="0">
            <a:schemeClr val="accent5"/>
          </a:effectRef>
          <a:fontRef idx="minor">
            <a:schemeClr val="dk1"/>
          </a:fontRef>
        </p:style>
        <p:txBody>
          <a:bodyPr wrap="square" rtlCol="1">
            <a:spAutoFit/>
          </a:bodyPr>
          <a:lstStyle/>
          <a:p>
            <a:r>
              <a:rPr lang="en-US" sz="3600" dirty="0"/>
              <a:t>AKT/</a:t>
            </a:r>
            <a:r>
              <a:rPr lang="en-US" sz="3600" dirty="0" err="1"/>
              <a:t>mTOR</a:t>
            </a:r>
            <a:r>
              <a:rPr lang="en-US" sz="3600" dirty="0"/>
              <a:t>/p70S6K/HIF-1𝛼 </a:t>
            </a:r>
            <a:endParaRPr lang="fa-IR" sz="3600" dirty="0"/>
          </a:p>
        </p:txBody>
      </p:sp>
      <p:cxnSp>
        <p:nvCxnSpPr>
          <p:cNvPr id="11" name="Elbow Connector 10"/>
          <p:cNvCxnSpPr/>
          <p:nvPr/>
        </p:nvCxnSpPr>
        <p:spPr>
          <a:xfrm rot="10800000" flipV="1">
            <a:off x="7840979" y="3657600"/>
            <a:ext cx="838200" cy="6858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81000" y="3886200"/>
            <a:ext cx="7239000" cy="1143000"/>
          </a:xfrm>
          <a:prstGeom prst="rect">
            <a:avLst/>
          </a:prstGeom>
        </p:spPr>
        <p:style>
          <a:lnRef idx="2">
            <a:schemeClr val="accent3"/>
          </a:lnRef>
          <a:fillRef idx="1">
            <a:schemeClr val="lt1"/>
          </a:fillRef>
          <a:effectRef idx="0">
            <a:schemeClr val="accent3"/>
          </a:effectRef>
          <a:fontRef idx="minor">
            <a:schemeClr val="dk1"/>
          </a:fontRef>
        </p:style>
        <p:txBody>
          <a:bodyPr rtlCol="1" anchor="ctr"/>
          <a:lstStyle/>
          <a:p>
            <a:pPr algn="ctr"/>
            <a:r>
              <a:rPr lang="en-US" sz="2800" dirty="0"/>
              <a:t>modulate the AKT/GSK3𝛽 or AKT/𝛽-catenin signaling pathways</a:t>
            </a:r>
            <a:endParaRPr lang="fa-IR" sz="2800" dirty="0"/>
          </a:p>
        </p:txBody>
      </p:sp>
      <p:cxnSp>
        <p:nvCxnSpPr>
          <p:cNvPr id="14" name="Elbow Connector 13"/>
          <p:cNvCxnSpPr/>
          <p:nvPr/>
        </p:nvCxnSpPr>
        <p:spPr>
          <a:xfrm>
            <a:off x="571500" y="5242560"/>
            <a:ext cx="1143000" cy="6858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905000" y="5410200"/>
            <a:ext cx="6096000" cy="954107"/>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en-US" sz="2800" dirty="0" smtClean="0"/>
              <a:t>Provide </a:t>
            </a:r>
            <a:r>
              <a:rPr lang="en-US" sz="2800" dirty="0" err="1" smtClean="0"/>
              <a:t>tumormicroenvironment</a:t>
            </a:r>
            <a:r>
              <a:rPr lang="en-US" sz="2800" dirty="0" smtClean="0"/>
              <a:t> </a:t>
            </a:r>
            <a:r>
              <a:rPr lang="en-US" sz="2800" dirty="0"/>
              <a:t>that favors disease progression</a:t>
            </a:r>
          </a:p>
        </p:txBody>
      </p:sp>
    </p:spTree>
    <p:extLst>
      <p:ext uri="{BB962C8B-B14F-4D97-AF65-F5344CB8AC3E}">
        <p14:creationId xmlns:p14="http://schemas.microsoft.com/office/powerpoint/2010/main" val="3701574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l" rtl="0"/>
            <a:r>
              <a:rPr lang="en-US" dirty="0"/>
              <a:t>that </a:t>
            </a:r>
            <a:r>
              <a:rPr lang="en-US" dirty="0" smtClean="0"/>
              <a:t>multiple-myeloma-BM-</a:t>
            </a:r>
            <a:r>
              <a:rPr lang="en-US" dirty="0" err="1" smtClean="0"/>
              <a:t>mesenchymalstromal</a:t>
            </a:r>
            <a:r>
              <a:rPr lang="en-US" dirty="0" smtClean="0"/>
              <a:t>-cell- </a:t>
            </a:r>
            <a:r>
              <a:rPr lang="en-US" dirty="0"/>
              <a:t>(MM-BMSC-) derived exosomes played a </a:t>
            </a:r>
            <a:r>
              <a:rPr lang="en-US" dirty="0" smtClean="0"/>
              <a:t>role in </a:t>
            </a:r>
            <a:r>
              <a:rPr lang="en-US" dirty="0"/>
              <a:t>multiple myeloma (MM) disease progression </a:t>
            </a:r>
            <a:r>
              <a:rPr lang="en-US" i="1" dirty="0"/>
              <a:t>in </a:t>
            </a:r>
            <a:r>
              <a:rPr lang="en-US" i="1" dirty="0" smtClean="0"/>
              <a:t>vivo.</a:t>
            </a:r>
          </a:p>
          <a:p>
            <a:pPr algn="l" rtl="0"/>
            <a:r>
              <a:rPr lang="en-US" dirty="0" smtClean="0"/>
              <a:t>BMSC </a:t>
            </a:r>
            <a:r>
              <a:rPr lang="en-US" dirty="0"/>
              <a:t>transfer </a:t>
            </a:r>
            <a:r>
              <a:rPr lang="en-US" dirty="0" smtClean="0"/>
              <a:t> exosomes containing </a:t>
            </a:r>
            <a:r>
              <a:rPr lang="en-US" dirty="0"/>
              <a:t>miR-15a into MM cells, inducing their </a:t>
            </a:r>
            <a:r>
              <a:rPr lang="en-US" dirty="0" smtClean="0"/>
              <a:t>proliferation and </a:t>
            </a:r>
            <a:r>
              <a:rPr lang="en-US" dirty="0" smtClean="0"/>
              <a:t>survival.</a:t>
            </a:r>
            <a:endParaRPr lang="fa-IR" dirty="0"/>
          </a:p>
        </p:txBody>
      </p:sp>
    </p:spTree>
    <p:extLst>
      <p:ext uri="{BB962C8B-B14F-4D97-AF65-F5344CB8AC3E}">
        <p14:creationId xmlns:p14="http://schemas.microsoft.com/office/powerpoint/2010/main" val="24720737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975360" y="788908"/>
            <a:ext cx="2438400" cy="19812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en-US" sz="2400" dirty="0" smtClean="0"/>
              <a:t>K562 cells</a:t>
            </a:r>
            <a:endParaRPr lang="fa-IR" sz="2400" dirty="0"/>
          </a:p>
        </p:txBody>
      </p:sp>
      <p:sp>
        <p:nvSpPr>
          <p:cNvPr id="6" name="Oval 5"/>
          <p:cNvSpPr/>
          <p:nvPr/>
        </p:nvSpPr>
        <p:spPr>
          <a:xfrm>
            <a:off x="5631180" y="663416"/>
            <a:ext cx="2362200" cy="201168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en-US" sz="2400" dirty="0" smtClean="0"/>
              <a:t>Normal neutrophil</a:t>
            </a:r>
            <a:endParaRPr lang="fa-IR" sz="2400" dirty="0"/>
          </a:p>
        </p:txBody>
      </p:sp>
      <p:sp>
        <p:nvSpPr>
          <p:cNvPr id="7" name="Oval 6"/>
          <p:cNvSpPr/>
          <p:nvPr/>
        </p:nvSpPr>
        <p:spPr>
          <a:xfrm>
            <a:off x="3581400" y="1488162"/>
            <a:ext cx="304800" cy="28956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endParaRPr lang="fa-IR"/>
          </a:p>
        </p:txBody>
      </p:sp>
      <p:sp>
        <p:nvSpPr>
          <p:cNvPr id="8" name="Oval 7"/>
          <p:cNvSpPr/>
          <p:nvPr/>
        </p:nvSpPr>
        <p:spPr>
          <a:xfrm>
            <a:off x="4175760" y="1874520"/>
            <a:ext cx="304800" cy="32004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endParaRPr lang="fa-IR"/>
          </a:p>
        </p:txBody>
      </p:sp>
      <p:sp>
        <p:nvSpPr>
          <p:cNvPr id="9" name="Oval 8"/>
          <p:cNvSpPr/>
          <p:nvPr/>
        </p:nvSpPr>
        <p:spPr>
          <a:xfrm>
            <a:off x="3771900" y="1933694"/>
            <a:ext cx="304800" cy="3048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endParaRPr lang="fa-IR"/>
          </a:p>
        </p:txBody>
      </p:sp>
      <p:sp>
        <p:nvSpPr>
          <p:cNvPr id="10" name="TextBox 9"/>
          <p:cNvSpPr txBox="1"/>
          <p:nvPr/>
        </p:nvSpPr>
        <p:spPr>
          <a:xfrm>
            <a:off x="4038600" y="1484590"/>
            <a:ext cx="685800" cy="369332"/>
          </a:xfrm>
          <a:prstGeom prst="rect">
            <a:avLst/>
          </a:prstGeom>
          <a:noFill/>
        </p:spPr>
        <p:txBody>
          <a:bodyPr wrap="square" rtlCol="1">
            <a:spAutoFit/>
          </a:bodyPr>
          <a:lstStyle/>
          <a:p>
            <a:r>
              <a:rPr lang="en-US" dirty="0" smtClean="0"/>
              <a:t>EV</a:t>
            </a:r>
            <a:endParaRPr lang="fa-IR" dirty="0"/>
          </a:p>
        </p:txBody>
      </p:sp>
      <p:sp>
        <p:nvSpPr>
          <p:cNvPr id="12" name="Content Placeholder 2"/>
          <p:cNvSpPr txBox="1">
            <a:spLocks/>
          </p:cNvSpPr>
          <p:nvPr/>
        </p:nvSpPr>
        <p:spPr>
          <a:xfrm>
            <a:off x="381000" y="2922508"/>
            <a:ext cx="8534400" cy="3783092"/>
          </a:xfrm>
          <a:prstGeom prst="rect">
            <a:avLst/>
          </a:prstGeom>
        </p:spPr>
        <p:txBody>
          <a:bodyPr>
            <a:normAutofit fontScale="92500" lnSpcReduction="20000"/>
          </a:bodyPr>
          <a:lstStyle>
            <a:lvl1pPr marL="365760" indent="-256032" algn="r" rtl="1"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r" rtl="1"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r" rtl="1"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r" rtl="1"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r" rtl="1"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r" rtl="1"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r" rtl="1"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r" rtl="1"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r" rtl="1"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algn="l" rtl="0"/>
            <a:r>
              <a:rPr lang="en-US" dirty="0" smtClean="0"/>
              <a:t>Incubation of neutrophils with K562-EV for 24 hours resulted in the expression of the </a:t>
            </a:r>
            <a:r>
              <a:rPr lang="en-US" dirty="0" err="1" smtClean="0"/>
              <a:t>Bcr</a:t>
            </a:r>
            <a:r>
              <a:rPr lang="en-US" dirty="0" smtClean="0"/>
              <a:t>/</a:t>
            </a:r>
            <a:r>
              <a:rPr lang="en-US" dirty="0" err="1" smtClean="0"/>
              <a:t>Abl</a:t>
            </a:r>
            <a:r>
              <a:rPr lang="en-US" dirty="0" smtClean="0"/>
              <a:t> hybrid gene in 20% of the cells</a:t>
            </a:r>
          </a:p>
          <a:p>
            <a:pPr algn="l" rtl="0"/>
            <a:r>
              <a:rPr lang="en-US" dirty="0" smtClean="0"/>
              <a:t>Injection via tail vein of K562 EV into rats or mice caused several symptoms of CML in the animals, such as weakness, loss of weight, splenomegaly, and neutrophilia, but reduced neutrophil phagocytic activity.</a:t>
            </a:r>
          </a:p>
          <a:p>
            <a:pPr algn="l" rtl="0"/>
            <a:r>
              <a:rPr lang="en-US" dirty="0" smtClean="0"/>
              <a:t>Finally transfer BCR/ABL gene with EV to normal neutrophils may promote in vivo transformation of normal cells.</a:t>
            </a:r>
          </a:p>
          <a:p>
            <a:pPr algn="l" rtl="0"/>
            <a:endParaRPr lang="fa-IR" dirty="0"/>
          </a:p>
        </p:txBody>
      </p:sp>
    </p:spTree>
    <p:extLst>
      <p:ext uri="{BB962C8B-B14F-4D97-AF65-F5344CB8AC3E}">
        <p14:creationId xmlns:p14="http://schemas.microsoft.com/office/powerpoint/2010/main" val="972893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305800" cy="4059936"/>
          </a:xfrm>
        </p:spPr>
        <p:txBody>
          <a:bodyPr>
            <a:normAutofit/>
          </a:bodyPr>
          <a:lstStyle/>
          <a:p>
            <a:pPr algn="l" rtl="0"/>
            <a:r>
              <a:rPr lang="en-US" sz="3200" dirty="0"/>
              <a:t> LAMA84-derived exosomes showed a reduction of the pro-apoptotic genes BAD, BAX and PUMA and an increase in mRNA levels of the anti-apoptotic </a:t>
            </a:r>
            <a:r>
              <a:rPr lang="en-US" sz="3200" dirty="0" smtClean="0"/>
              <a:t>genes </a:t>
            </a:r>
            <a:r>
              <a:rPr lang="en-US" sz="3200" dirty="0" err="1"/>
              <a:t>survivin</a:t>
            </a:r>
            <a:r>
              <a:rPr lang="en-US" sz="3200" dirty="0"/>
              <a:t>, BCL-xl, and </a:t>
            </a:r>
            <a:r>
              <a:rPr lang="en-US" sz="3200" dirty="0" smtClean="0"/>
              <a:t>BCL-w.</a:t>
            </a:r>
          </a:p>
          <a:p>
            <a:pPr marL="109728" indent="0" algn="l" rtl="0">
              <a:buNone/>
            </a:pPr>
            <a:endParaRPr lang="fa-IR" sz="3200" dirty="0"/>
          </a:p>
        </p:txBody>
      </p:sp>
      <p:sp>
        <p:nvSpPr>
          <p:cNvPr id="4" name="Title 1"/>
          <p:cNvSpPr>
            <a:spLocks noGrp="1"/>
          </p:cNvSpPr>
          <p:nvPr>
            <p:ph type="title"/>
          </p:nvPr>
        </p:nvSpPr>
        <p:spPr>
          <a:xfrm>
            <a:off x="457200" y="762000"/>
            <a:ext cx="8229600" cy="1066800"/>
          </a:xfrm>
        </p:spPr>
        <p:txBody>
          <a:bodyPr/>
          <a:lstStyle/>
          <a:p>
            <a:r>
              <a:rPr lang="en-US" i="1" dirty="0" smtClean="0"/>
              <a:t>Apoptosis</a:t>
            </a:r>
            <a:endParaRPr lang="fa-IR" dirty="0"/>
          </a:p>
        </p:txBody>
      </p:sp>
    </p:spTree>
    <p:extLst>
      <p:ext uri="{BB962C8B-B14F-4D97-AF65-F5344CB8AC3E}">
        <p14:creationId xmlns:p14="http://schemas.microsoft.com/office/powerpoint/2010/main" val="15858897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1447800"/>
            <a:ext cx="3581400" cy="76200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1" anchor="ctr"/>
          <a:lstStyle/>
          <a:p>
            <a:pPr algn="ctr"/>
            <a:r>
              <a:rPr lang="en-US" sz="2800" dirty="0"/>
              <a:t>cellular stresses</a:t>
            </a:r>
            <a:endParaRPr lang="fa-IR" sz="2800" dirty="0"/>
          </a:p>
        </p:txBody>
      </p:sp>
      <p:cxnSp>
        <p:nvCxnSpPr>
          <p:cNvPr id="6" name="Straight Arrow Connector 5"/>
          <p:cNvCxnSpPr/>
          <p:nvPr/>
        </p:nvCxnSpPr>
        <p:spPr>
          <a:xfrm flipV="1">
            <a:off x="5410200" y="1447800"/>
            <a:ext cx="0" cy="762000"/>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
        <p:nvSpPr>
          <p:cNvPr id="7" name="Rectangle 6"/>
          <p:cNvSpPr/>
          <p:nvPr/>
        </p:nvSpPr>
        <p:spPr>
          <a:xfrm>
            <a:off x="5562600" y="870972"/>
            <a:ext cx="3124200" cy="2246769"/>
          </a:xfrm>
          <a:prstGeom prst="rect">
            <a:avLst/>
          </a:prstGeom>
        </p:spPr>
        <p:txBody>
          <a:bodyPr wrap="square">
            <a:spAutoFit/>
          </a:bodyPr>
          <a:lstStyle/>
          <a:p>
            <a:pPr algn="ctr"/>
            <a:r>
              <a:rPr lang="en-US" sz="2800" dirty="0"/>
              <a:t>heat shock proteins (HSP70 and HSP90) and </a:t>
            </a:r>
            <a:r>
              <a:rPr lang="en-US" sz="2800" dirty="0" err="1"/>
              <a:t>survivin</a:t>
            </a:r>
            <a:r>
              <a:rPr lang="en-US" sz="2800" dirty="0"/>
              <a:t> </a:t>
            </a:r>
            <a:r>
              <a:rPr lang="en-US" sz="2800" dirty="0" smtClean="0"/>
              <a:t>in </a:t>
            </a:r>
            <a:r>
              <a:rPr lang="en-US" sz="2800" dirty="0"/>
              <a:t>exosomes </a:t>
            </a:r>
            <a:endParaRPr lang="fa-IR" sz="2800" dirty="0"/>
          </a:p>
        </p:txBody>
      </p:sp>
      <p:sp>
        <p:nvSpPr>
          <p:cNvPr id="8" name="Rectangle 7"/>
          <p:cNvSpPr/>
          <p:nvPr/>
        </p:nvSpPr>
        <p:spPr>
          <a:xfrm>
            <a:off x="960120" y="3886200"/>
            <a:ext cx="6964680" cy="2042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3600" dirty="0"/>
              <a:t>inhibit apoptosis and increase cellular proliferation </a:t>
            </a:r>
            <a:endParaRPr lang="fa-IR" sz="3600" dirty="0"/>
          </a:p>
        </p:txBody>
      </p:sp>
    </p:spTree>
    <p:extLst>
      <p:ext uri="{BB962C8B-B14F-4D97-AF65-F5344CB8AC3E}">
        <p14:creationId xmlns:p14="http://schemas.microsoft.com/office/powerpoint/2010/main" val="4047583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lstStyle/>
          <a:p>
            <a:r>
              <a:rPr lang="en-US" i="1" dirty="0"/>
              <a:t>Angiogenesis</a:t>
            </a:r>
            <a:endParaRPr lang="fa-IR" dirty="0"/>
          </a:p>
        </p:txBody>
      </p:sp>
      <p:sp>
        <p:nvSpPr>
          <p:cNvPr id="3" name="Content Placeholder 2"/>
          <p:cNvSpPr>
            <a:spLocks noGrp="1"/>
          </p:cNvSpPr>
          <p:nvPr>
            <p:ph idx="1"/>
          </p:nvPr>
        </p:nvSpPr>
        <p:spPr>
          <a:xfrm>
            <a:off x="457200" y="1524000"/>
            <a:ext cx="8229600" cy="5050536"/>
          </a:xfrm>
        </p:spPr>
        <p:txBody>
          <a:bodyPr>
            <a:normAutofit/>
          </a:bodyPr>
          <a:lstStyle/>
          <a:p>
            <a:pPr algn="l" rtl="0"/>
            <a:r>
              <a:rPr lang="en-US" dirty="0"/>
              <a:t>growth, invasion, </a:t>
            </a:r>
            <a:r>
              <a:rPr lang="en-US" dirty="0" smtClean="0"/>
              <a:t>and metastasis are depending on </a:t>
            </a:r>
            <a:r>
              <a:rPr lang="en-US" dirty="0" smtClean="0"/>
              <a:t>angiogenesis</a:t>
            </a:r>
          </a:p>
          <a:p>
            <a:pPr algn="l" rtl="0"/>
            <a:endParaRPr lang="en-US" dirty="0" smtClean="0"/>
          </a:p>
          <a:p>
            <a:pPr algn="l" rtl="0"/>
            <a:r>
              <a:rPr lang="en-US" dirty="0"/>
              <a:t>Increased angiogenesis </a:t>
            </a:r>
            <a:r>
              <a:rPr lang="en-US" dirty="0" smtClean="0"/>
              <a:t>in  </a:t>
            </a:r>
            <a:r>
              <a:rPr lang="en-US" dirty="0"/>
              <a:t>hematologic disorders : </a:t>
            </a:r>
          </a:p>
          <a:p>
            <a:pPr marL="109728" indent="0" algn="l" rtl="0">
              <a:buNone/>
            </a:pPr>
            <a:r>
              <a:rPr lang="en-US" dirty="0"/>
              <a:t>AML and CML</a:t>
            </a:r>
          </a:p>
          <a:p>
            <a:pPr marL="109728" indent="0" algn="l" rtl="0">
              <a:buNone/>
            </a:pPr>
            <a:r>
              <a:rPr lang="en-US" dirty="0"/>
              <a:t>acute and chronic lymphocytic leukemia</a:t>
            </a:r>
          </a:p>
          <a:p>
            <a:pPr marL="109728" indent="0" algn="l" rtl="0">
              <a:buNone/>
            </a:pPr>
            <a:r>
              <a:rPr lang="en-US" dirty="0"/>
              <a:t>MM</a:t>
            </a:r>
          </a:p>
          <a:p>
            <a:pPr marL="109728" indent="0" algn="l" rtl="0">
              <a:buNone/>
            </a:pPr>
            <a:r>
              <a:rPr lang="en-US" dirty="0"/>
              <a:t>lymphomas</a:t>
            </a:r>
          </a:p>
          <a:p>
            <a:pPr algn="l" rtl="0"/>
            <a:endParaRPr lang="en-US" dirty="0" smtClean="0"/>
          </a:p>
          <a:p>
            <a:pPr algn="l" rtl="0"/>
            <a:endParaRPr lang="en-US" dirty="0" smtClean="0"/>
          </a:p>
          <a:p>
            <a:pPr algn="l" rtl="0"/>
            <a:endParaRPr lang="en-US" dirty="0" smtClean="0"/>
          </a:p>
          <a:p>
            <a:pPr algn="l" rtl="0"/>
            <a:endParaRPr lang="fa-IR" dirty="0"/>
          </a:p>
        </p:txBody>
      </p:sp>
    </p:spTree>
    <p:extLst>
      <p:ext uri="{BB962C8B-B14F-4D97-AF65-F5344CB8AC3E}">
        <p14:creationId xmlns:p14="http://schemas.microsoft.com/office/powerpoint/2010/main" val="29665129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3944112"/>
          </a:xfrm>
        </p:spPr>
        <p:txBody>
          <a:bodyPr>
            <a:normAutofit/>
          </a:bodyPr>
          <a:lstStyle/>
          <a:p>
            <a:pPr marL="109728" indent="0" algn="ctr" rtl="0">
              <a:lnSpc>
                <a:spcPct val="150000"/>
              </a:lnSpc>
              <a:buNone/>
            </a:pPr>
            <a:r>
              <a:rPr lang="en-US" sz="3200" dirty="0"/>
              <a:t>EV composition </a:t>
            </a:r>
            <a:r>
              <a:rPr lang="en-US" sz="3200" dirty="0">
                <a:solidFill>
                  <a:schemeClr val="accent4">
                    <a:lumMod val="75000"/>
                  </a:schemeClr>
                </a:solidFill>
              </a:rPr>
              <a:t>changes in target cells </a:t>
            </a:r>
            <a:r>
              <a:rPr lang="en-US" sz="3200" dirty="0"/>
              <a:t>or by </a:t>
            </a:r>
            <a:r>
              <a:rPr lang="en-US" sz="3200" dirty="0">
                <a:solidFill>
                  <a:schemeClr val="accent4">
                    <a:lumMod val="75000"/>
                  </a:schemeClr>
                </a:solidFill>
              </a:rPr>
              <a:t>delivering </a:t>
            </a:r>
            <a:r>
              <a:rPr lang="en-US" sz="3200" dirty="0" err="1">
                <a:solidFill>
                  <a:schemeClr val="accent4">
                    <a:lumMod val="75000"/>
                  </a:schemeClr>
                </a:solidFill>
              </a:rPr>
              <a:t>angiogenic</a:t>
            </a:r>
            <a:r>
              <a:rPr lang="en-US" sz="3200" dirty="0">
                <a:solidFill>
                  <a:schemeClr val="accent4">
                    <a:lumMod val="75000"/>
                  </a:schemeClr>
                </a:solidFill>
              </a:rPr>
              <a:t> proteins or miRNAs </a:t>
            </a:r>
            <a:r>
              <a:rPr lang="en-US" sz="3200" dirty="0"/>
              <a:t>that can stimulate EC function</a:t>
            </a:r>
          </a:p>
          <a:p>
            <a:pPr marL="109728" indent="0" algn="ctr" rtl="0">
              <a:buNone/>
            </a:pPr>
            <a:endParaRPr lang="en-US" sz="3200" dirty="0"/>
          </a:p>
        </p:txBody>
      </p:sp>
    </p:spTree>
    <p:extLst>
      <p:ext uri="{BB962C8B-B14F-4D97-AF65-F5344CB8AC3E}">
        <p14:creationId xmlns:p14="http://schemas.microsoft.com/office/powerpoint/2010/main" val="3262927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Cell-to-cell communication</a:t>
            </a:r>
            <a:endParaRPr lang="fa-IR" dirty="0"/>
          </a:p>
        </p:txBody>
      </p:sp>
      <p:sp>
        <p:nvSpPr>
          <p:cNvPr id="3" name="Content Placeholder 2"/>
          <p:cNvSpPr>
            <a:spLocks noGrp="1"/>
          </p:cNvSpPr>
          <p:nvPr>
            <p:ph idx="1"/>
          </p:nvPr>
        </p:nvSpPr>
        <p:spPr>
          <a:xfrm>
            <a:off x="457200" y="2590800"/>
            <a:ext cx="8229600" cy="3983736"/>
          </a:xfrm>
        </p:spPr>
        <p:txBody>
          <a:bodyPr/>
          <a:lstStyle/>
          <a:p>
            <a:pPr algn="l" rtl="0"/>
            <a:r>
              <a:rPr lang="en-US" dirty="0"/>
              <a:t>soluble </a:t>
            </a:r>
            <a:r>
              <a:rPr lang="en-US" dirty="0" smtClean="0"/>
              <a:t>factors</a:t>
            </a:r>
          </a:p>
          <a:p>
            <a:pPr algn="l" rtl="0"/>
            <a:r>
              <a:rPr lang="en-US" dirty="0" smtClean="0"/>
              <a:t>Extracellular </a:t>
            </a:r>
            <a:r>
              <a:rPr lang="fr-FR" dirty="0" smtClean="0"/>
              <a:t>matrix components</a:t>
            </a:r>
          </a:p>
          <a:p>
            <a:pPr algn="l" rtl="0"/>
            <a:r>
              <a:rPr lang="fr-FR" dirty="0" smtClean="0"/>
              <a:t>ion </a:t>
            </a:r>
            <a:r>
              <a:rPr lang="fr-FR" dirty="0" err="1" smtClean="0"/>
              <a:t>channels</a:t>
            </a:r>
            <a:endParaRPr lang="fr-FR" dirty="0" smtClean="0"/>
          </a:p>
          <a:p>
            <a:pPr algn="l" rtl="0"/>
            <a:r>
              <a:rPr lang="fr-FR" dirty="0" smtClean="0"/>
              <a:t>tunneling </a:t>
            </a:r>
            <a:r>
              <a:rPr lang="fr-FR" dirty="0" err="1"/>
              <a:t>nanotubules</a:t>
            </a:r>
            <a:r>
              <a:rPr lang="fr-FR" dirty="0"/>
              <a:t>,</a:t>
            </a:r>
          </a:p>
          <a:p>
            <a:pPr algn="l" rtl="0"/>
            <a:r>
              <a:rPr lang="en-US" b="1" dirty="0" smtClean="0"/>
              <a:t>extracellular </a:t>
            </a:r>
            <a:r>
              <a:rPr lang="en-US" b="1" dirty="0"/>
              <a:t>vesicles (EV)</a:t>
            </a:r>
            <a:endParaRPr lang="fa-IR" b="1" dirty="0"/>
          </a:p>
        </p:txBody>
      </p:sp>
    </p:spTree>
    <p:extLst>
      <p:ext uri="{BB962C8B-B14F-4D97-AF65-F5344CB8AC3E}">
        <p14:creationId xmlns:p14="http://schemas.microsoft.com/office/powerpoint/2010/main" val="38925780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4364736"/>
          </a:xfrm>
        </p:spPr>
        <p:txBody>
          <a:bodyPr>
            <a:normAutofit/>
          </a:bodyPr>
          <a:lstStyle/>
          <a:p>
            <a:pPr algn="l" rtl="0">
              <a:lnSpc>
                <a:spcPct val="150000"/>
              </a:lnSpc>
            </a:pPr>
            <a:r>
              <a:rPr lang="en-US" dirty="0"/>
              <a:t>exosomes released </a:t>
            </a:r>
            <a:r>
              <a:rPr lang="en-US" dirty="0" smtClean="0"/>
              <a:t>from </a:t>
            </a:r>
            <a:r>
              <a:rPr lang="en-US" dirty="0" smtClean="0">
                <a:solidFill>
                  <a:schemeClr val="accent4">
                    <a:lumMod val="75000"/>
                  </a:schemeClr>
                </a:solidFill>
              </a:rPr>
              <a:t>CML</a:t>
            </a:r>
            <a:r>
              <a:rPr lang="en-US" dirty="0" smtClean="0"/>
              <a:t> cells </a:t>
            </a:r>
            <a:r>
              <a:rPr lang="en-US" dirty="0"/>
              <a:t>directly affect ECs by modulating the process of </a:t>
            </a:r>
            <a:r>
              <a:rPr lang="en-US" dirty="0" smtClean="0"/>
              <a:t>neovascularization with </a:t>
            </a:r>
            <a:r>
              <a:rPr lang="en-US" dirty="0"/>
              <a:t>release of </a:t>
            </a:r>
            <a:r>
              <a:rPr lang="en-US" dirty="0">
                <a:solidFill>
                  <a:schemeClr val="accent4">
                    <a:lumMod val="75000"/>
                  </a:schemeClr>
                </a:solidFill>
              </a:rPr>
              <a:t>proangiogenic</a:t>
            </a:r>
            <a:r>
              <a:rPr lang="en-US" dirty="0"/>
              <a:t> cytokines, such as </a:t>
            </a:r>
            <a:r>
              <a:rPr lang="en-US" dirty="0" smtClean="0">
                <a:solidFill>
                  <a:schemeClr val="accent4">
                    <a:lumMod val="75000"/>
                  </a:schemeClr>
                </a:solidFill>
              </a:rPr>
              <a:t>Interleukin-</a:t>
            </a:r>
            <a:r>
              <a:rPr lang="fa-IR" dirty="0" smtClean="0">
                <a:solidFill>
                  <a:schemeClr val="accent4">
                    <a:lumMod val="75000"/>
                  </a:schemeClr>
                </a:solidFill>
              </a:rPr>
              <a:t>8</a:t>
            </a:r>
            <a:endParaRPr lang="en-US" dirty="0" smtClean="0">
              <a:solidFill>
                <a:schemeClr val="accent4">
                  <a:lumMod val="75000"/>
                </a:schemeClr>
              </a:solidFill>
            </a:endParaRPr>
          </a:p>
          <a:p>
            <a:pPr algn="l" rtl="0">
              <a:lnSpc>
                <a:spcPct val="150000"/>
              </a:lnSpc>
            </a:pPr>
            <a:endParaRPr lang="en-US" dirty="0" smtClean="0"/>
          </a:p>
        </p:txBody>
      </p:sp>
    </p:spTree>
    <p:extLst>
      <p:ext uri="{BB962C8B-B14F-4D97-AF65-F5344CB8AC3E}">
        <p14:creationId xmlns:p14="http://schemas.microsoft.com/office/powerpoint/2010/main" val="1914919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85800"/>
            <a:ext cx="4222631" cy="646331"/>
          </a:xfrm>
          <a:prstGeom prst="rect">
            <a:avLst/>
          </a:prstGeom>
        </p:spPr>
        <p:txBody>
          <a:bodyPr wrap="none">
            <a:spAutoFit/>
          </a:bodyPr>
          <a:lstStyle/>
          <a:p>
            <a:r>
              <a:rPr lang="en-US" sz="3600" dirty="0" err="1"/>
              <a:t>angiogenic</a:t>
            </a:r>
            <a:r>
              <a:rPr lang="en-US" sz="3600" dirty="0"/>
              <a:t> miRNAs</a:t>
            </a:r>
            <a:endParaRPr lang="fa-IR" sz="3600" dirty="0"/>
          </a:p>
        </p:txBody>
      </p:sp>
      <p:sp>
        <p:nvSpPr>
          <p:cNvPr id="4" name="Oval 3"/>
          <p:cNvSpPr/>
          <p:nvPr/>
        </p:nvSpPr>
        <p:spPr>
          <a:xfrm>
            <a:off x="3429000" y="1524000"/>
            <a:ext cx="23622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3200" dirty="0" smtClean="0">
                <a:solidFill>
                  <a:srgbClr val="FFFF00"/>
                </a:solidFill>
              </a:rPr>
              <a:t>miR-92</a:t>
            </a:r>
          </a:p>
        </p:txBody>
      </p:sp>
      <p:sp>
        <p:nvSpPr>
          <p:cNvPr id="5" name="Rectangle 4"/>
          <p:cNvSpPr/>
          <p:nvPr/>
        </p:nvSpPr>
        <p:spPr>
          <a:xfrm>
            <a:off x="1066800" y="3238500"/>
            <a:ext cx="7239000" cy="990600"/>
          </a:xfrm>
          <a:prstGeom prst="rect">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en-US" sz="3200" dirty="0"/>
              <a:t>released from K562 </a:t>
            </a:r>
            <a:endParaRPr lang="fa-IR" sz="3200" dirty="0"/>
          </a:p>
        </p:txBody>
      </p:sp>
      <p:sp>
        <p:nvSpPr>
          <p:cNvPr id="6" name="Rectangle 5"/>
          <p:cNvSpPr/>
          <p:nvPr/>
        </p:nvSpPr>
        <p:spPr>
          <a:xfrm>
            <a:off x="685800" y="4648200"/>
            <a:ext cx="8153400" cy="1066800"/>
          </a:xfrm>
          <a:prstGeom prst="rect">
            <a:avLst/>
          </a:prstGeom>
        </p:spPr>
        <p:style>
          <a:lnRef idx="1">
            <a:schemeClr val="accent6"/>
          </a:lnRef>
          <a:fillRef idx="2">
            <a:schemeClr val="accent6"/>
          </a:fillRef>
          <a:effectRef idx="1">
            <a:schemeClr val="accent6"/>
          </a:effectRef>
          <a:fontRef idx="minor">
            <a:schemeClr val="dk1"/>
          </a:fontRef>
        </p:style>
        <p:txBody>
          <a:bodyPr rtlCol="1" anchor="ctr"/>
          <a:lstStyle/>
          <a:p>
            <a:r>
              <a:rPr lang="en-US" sz="3200" dirty="0"/>
              <a:t>enhanced EC migration and tube formation</a:t>
            </a:r>
            <a:endParaRPr lang="fa-IR" sz="3200" dirty="0"/>
          </a:p>
        </p:txBody>
      </p:sp>
    </p:spTree>
    <p:extLst>
      <p:ext uri="{BB962C8B-B14F-4D97-AF65-F5344CB8AC3E}">
        <p14:creationId xmlns:p14="http://schemas.microsoft.com/office/powerpoint/2010/main" val="41602581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3581400" y="990600"/>
            <a:ext cx="20574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dirty="0">
                <a:solidFill>
                  <a:srgbClr val="FFFF00"/>
                </a:solidFill>
              </a:rPr>
              <a:t>miR-126</a:t>
            </a:r>
            <a:endParaRPr lang="fa-IR" sz="2400" dirty="0">
              <a:solidFill>
                <a:srgbClr val="FFFF00"/>
              </a:solidFill>
            </a:endParaRPr>
          </a:p>
        </p:txBody>
      </p:sp>
      <p:sp>
        <p:nvSpPr>
          <p:cNvPr id="5" name="Rectangle 4"/>
          <p:cNvSpPr/>
          <p:nvPr/>
        </p:nvSpPr>
        <p:spPr>
          <a:xfrm>
            <a:off x="609600" y="2667000"/>
            <a:ext cx="7924800" cy="1371600"/>
          </a:xfrm>
          <a:prstGeom prst="rect">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en-US" sz="2400" dirty="0"/>
              <a:t>expressed 6-fold more in LAMA84 exosomes compared with the parental cells</a:t>
            </a:r>
            <a:endParaRPr lang="fa-IR" sz="2400" dirty="0"/>
          </a:p>
        </p:txBody>
      </p:sp>
      <p:sp>
        <p:nvSpPr>
          <p:cNvPr id="6" name="Rectangle 5"/>
          <p:cNvSpPr/>
          <p:nvPr/>
        </p:nvSpPr>
        <p:spPr>
          <a:xfrm>
            <a:off x="914400" y="4343400"/>
            <a:ext cx="7467600" cy="1371600"/>
          </a:xfrm>
          <a:prstGeom prst="rect">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en-US" sz="2800" dirty="0"/>
              <a:t>modulating adhesive and migratory abilities of CML cells</a:t>
            </a:r>
          </a:p>
        </p:txBody>
      </p:sp>
    </p:spTree>
    <p:extLst>
      <p:ext uri="{BB962C8B-B14F-4D97-AF65-F5344CB8AC3E}">
        <p14:creationId xmlns:p14="http://schemas.microsoft.com/office/powerpoint/2010/main" val="4236770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355336"/>
          </a:xfrm>
        </p:spPr>
        <p:txBody>
          <a:bodyPr>
            <a:normAutofit/>
          </a:bodyPr>
          <a:lstStyle/>
          <a:p>
            <a:pPr algn="l" rtl="0"/>
            <a:r>
              <a:rPr lang="en-US" dirty="0"/>
              <a:t>hypoxia </a:t>
            </a:r>
            <a:r>
              <a:rPr lang="en-US" dirty="0" smtClean="0"/>
              <a:t>            boosting </a:t>
            </a:r>
            <a:r>
              <a:rPr lang="en-US" dirty="0"/>
              <a:t>tumor </a:t>
            </a:r>
            <a:r>
              <a:rPr lang="en-US" dirty="0" smtClean="0"/>
              <a:t>angiogenesis with </a:t>
            </a:r>
            <a:r>
              <a:rPr lang="en-US" dirty="0"/>
              <a:t>increase of </a:t>
            </a:r>
            <a:r>
              <a:rPr lang="en-US" dirty="0" smtClean="0"/>
              <a:t>many proangiogenic </a:t>
            </a:r>
            <a:r>
              <a:rPr lang="en-US" dirty="0"/>
              <a:t>factors in </a:t>
            </a:r>
            <a:r>
              <a:rPr lang="en-US" dirty="0" smtClean="0"/>
              <a:t>EV</a:t>
            </a:r>
          </a:p>
          <a:p>
            <a:pPr algn="l" rtl="0"/>
            <a:endParaRPr lang="en-US" dirty="0" smtClean="0"/>
          </a:p>
          <a:p>
            <a:pPr algn="l" rtl="0"/>
            <a:r>
              <a:rPr lang="en-US" dirty="0" smtClean="0"/>
              <a:t>Hypoxic human </a:t>
            </a:r>
            <a:r>
              <a:rPr lang="en-US" dirty="0"/>
              <a:t>leukemia cell line K562 secretes </a:t>
            </a:r>
            <a:r>
              <a:rPr lang="en-US" dirty="0" err="1"/>
              <a:t>exosomal</a:t>
            </a:r>
            <a:r>
              <a:rPr lang="en-US" dirty="0"/>
              <a:t> </a:t>
            </a:r>
            <a:r>
              <a:rPr lang="en-US" dirty="0" smtClean="0"/>
              <a:t>miRNAs such as miR-210 higher than </a:t>
            </a:r>
            <a:r>
              <a:rPr lang="en-US" dirty="0" err="1" smtClean="0"/>
              <a:t>normoxic</a:t>
            </a:r>
            <a:r>
              <a:rPr lang="en-US" dirty="0" smtClean="0"/>
              <a:t> exosomes.</a:t>
            </a:r>
            <a:r>
              <a:rPr lang="en-US" dirty="0"/>
              <a:t> suppress </a:t>
            </a:r>
            <a:r>
              <a:rPr lang="en-US" dirty="0" smtClean="0"/>
              <a:t>the expression </a:t>
            </a:r>
            <a:r>
              <a:rPr lang="en-US" dirty="0"/>
              <a:t>of specific genes in endothelial cells, resulting </a:t>
            </a:r>
            <a:r>
              <a:rPr lang="en-US" dirty="0" smtClean="0"/>
              <a:t>in enhanced </a:t>
            </a:r>
            <a:r>
              <a:rPr lang="en-US" dirty="0"/>
              <a:t>pro-</a:t>
            </a:r>
            <a:r>
              <a:rPr lang="en-US" dirty="0" err="1"/>
              <a:t>angiogenic</a:t>
            </a:r>
            <a:r>
              <a:rPr lang="en-US" dirty="0"/>
              <a:t> activity</a:t>
            </a:r>
            <a:endParaRPr lang="fa-IR" dirty="0"/>
          </a:p>
        </p:txBody>
      </p:sp>
      <p:cxnSp>
        <p:nvCxnSpPr>
          <p:cNvPr id="4" name="Straight Arrow Connector 3"/>
          <p:cNvCxnSpPr/>
          <p:nvPr/>
        </p:nvCxnSpPr>
        <p:spPr>
          <a:xfrm>
            <a:off x="2209800" y="1600200"/>
            <a:ext cx="9144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038913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593336"/>
          </a:xfrm>
        </p:spPr>
        <p:txBody>
          <a:bodyPr>
            <a:normAutofit/>
          </a:bodyPr>
          <a:lstStyle/>
          <a:p>
            <a:pPr algn="l" rtl="0"/>
            <a:r>
              <a:rPr lang="en-US" dirty="0" smtClean="0"/>
              <a:t>BM angiogenesis </a:t>
            </a:r>
            <a:r>
              <a:rPr lang="en-US" dirty="0"/>
              <a:t>also plays an important role in the </a:t>
            </a:r>
            <a:r>
              <a:rPr lang="en-US" dirty="0" smtClean="0"/>
              <a:t>pathogenesis and </a:t>
            </a:r>
            <a:r>
              <a:rPr lang="en-US" dirty="0"/>
              <a:t>progression of </a:t>
            </a:r>
            <a:r>
              <a:rPr lang="en-US" dirty="0" smtClean="0"/>
              <a:t>MM</a:t>
            </a:r>
          </a:p>
          <a:p>
            <a:pPr algn="l" rtl="0"/>
            <a:r>
              <a:rPr lang="en-US" dirty="0" smtClean="0"/>
              <a:t>exosome </a:t>
            </a:r>
            <a:r>
              <a:rPr lang="en-US" dirty="0"/>
              <a:t>stimulation promotes EC proliferation </a:t>
            </a:r>
            <a:r>
              <a:rPr lang="en-US" dirty="0" smtClean="0"/>
              <a:t>and the </a:t>
            </a:r>
            <a:r>
              <a:rPr lang="en-US" dirty="0"/>
              <a:t>invasion and the secretion of the proangiogenic </a:t>
            </a:r>
            <a:r>
              <a:rPr lang="en-US" dirty="0" smtClean="0"/>
              <a:t>factors IL6 </a:t>
            </a:r>
            <a:r>
              <a:rPr lang="en-US" dirty="0"/>
              <a:t>and VEGF</a:t>
            </a:r>
            <a:endParaRPr lang="fa-IR" dirty="0"/>
          </a:p>
        </p:txBody>
      </p:sp>
    </p:spTree>
    <p:extLst>
      <p:ext uri="{BB962C8B-B14F-4D97-AF65-F5344CB8AC3E}">
        <p14:creationId xmlns:p14="http://schemas.microsoft.com/office/powerpoint/2010/main" val="39213068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p:spPr>
        <p:txBody>
          <a:bodyPr/>
          <a:lstStyle/>
          <a:p>
            <a:r>
              <a:rPr lang="en-US" i="1" dirty="0"/>
              <a:t>Tumor immune escape</a:t>
            </a:r>
            <a:endParaRPr lang="fa-IR" dirty="0"/>
          </a:p>
        </p:txBody>
      </p:sp>
      <p:sp>
        <p:nvSpPr>
          <p:cNvPr id="3" name="Content Placeholder 2"/>
          <p:cNvSpPr>
            <a:spLocks noGrp="1"/>
          </p:cNvSpPr>
          <p:nvPr>
            <p:ph idx="1"/>
          </p:nvPr>
        </p:nvSpPr>
        <p:spPr>
          <a:xfrm>
            <a:off x="533400" y="2514600"/>
            <a:ext cx="8229600" cy="4059936"/>
          </a:xfrm>
        </p:spPr>
        <p:txBody>
          <a:bodyPr>
            <a:normAutofit/>
          </a:bodyPr>
          <a:lstStyle/>
          <a:p>
            <a:pPr algn="l" rtl="0"/>
            <a:r>
              <a:rPr lang="en-US" dirty="0" smtClean="0"/>
              <a:t>TMV impairing </a:t>
            </a:r>
            <a:r>
              <a:rPr lang="en-US" dirty="0"/>
              <a:t>differentiation </a:t>
            </a:r>
            <a:r>
              <a:rPr lang="en-US" dirty="0" smtClean="0"/>
              <a:t>and maturation </a:t>
            </a:r>
            <a:r>
              <a:rPr lang="en-US" dirty="0"/>
              <a:t>of </a:t>
            </a:r>
            <a:r>
              <a:rPr lang="en-US" dirty="0">
                <a:solidFill>
                  <a:schemeClr val="accent4">
                    <a:lumMod val="75000"/>
                  </a:schemeClr>
                </a:solidFill>
              </a:rPr>
              <a:t>dendritic </a:t>
            </a:r>
            <a:r>
              <a:rPr lang="en-US" dirty="0" smtClean="0">
                <a:solidFill>
                  <a:schemeClr val="accent4">
                    <a:lumMod val="75000"/>
                  </a:schemeClr>
                </a:solidFill>
              </a:rPr>
              <a:t>cells.</a:t>
            </a:r>
          </a:p>
          <a:p>
            <a:pPr algn="l" rtl="0"/>
            <a:r>
              <a:rPr lang="en-US" dirty="0" smtClean="0"/>
              <a:t> </a:t>
            </a:r>
            <a:r>
              <a:rPr lang="en-US" dirty="0"/>
              <a:t>which changed their role </a:t>
            </a:r>
            <a:r>
              <a:rPr lang="en-US" dirty="0" smtClean="0"/>
              <a:t>from effective </a:t>
            </a:r>
            <a:r>
              <a:rPr lang="en-US" dirty="0" smtClean="0"/>
              <a:t>APCs </a:t>
            </a:r>
            <a:r>
              <a:rPr lang="en-US" dirty="0"/>
              <a:t>into negative modulators </a:t>
            </a:r>
            <a:r>
              <a:rPr lang="en-US" dirty="0" smtClean="0"/>
              <a:t>of immune response</a:t>
            </a:r>
          </a:p>
          <a:p>
            <a:pPr algn="l" rtl="0"/>
            <a:endParaRPr lang="fa-IR" dirty="0"/>
          </a:p>
        </p:txBody>
      </p:sp>
    </p:spTree>
    <p:extLst>
      <p:ext uri="{BB962C8B-B14F-4D97-AF65-F5344CB8AC3E}">
        <p14:creationId xmlns:p14="http://schemas.microsoft.com/office/powerpoint/2010/main" val="21500514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28600" y="990600"/>
            <a:ext cx="3657600" cy="2362200"/>
          </a:xfrm>
          <a:prstGeom prst="ellipse">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en-US" sz="2000" dirty="0"/>
              <a:t>leukemia/lymphoma T- and B-cells</a:t>
            </a:r>
            <a:endParaRPr lang="fa-IR" sz="2000" dirty="0"/>
          </a:p>
        </p:txBody>
      </p:sp>
      <p:cxnSp>
        <p:nvCxnSpPr>
          <p:cNvPr id="6" name="Straight Arrow Connector 5"/>
          <p:cNvCxnSpPr/>
          <p:nvPr/>
        </p:nvCxnSpPr>
        <p:spPr>
          <a:xfrm>
            <a:off x="4191000" y="2171700"/>
            <a:ext cx="1676400" cy="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8" name="TextBox 7"/>
          <p:cNvSpPr txBox="1"/>
          <p:nvPr/>
        </p:nvSpPr>
        <p:spPr>
          <a:xfrm>
            <a:off x="4191000" y="762000"/>
            <a:ext cx="1524000" cy="1323439"/>
          </a:xfrm>
          <a:prstGeom prst="rect">
            <a:avLst/>
          </a:prstGeom>
          <a:noFill/>
        </p:spPr>
        <p:txBody>
          <a:bodyPr wrap="square" rtlCol="1">
            <a:spAutoFit/>
          </a:bodyPr>
          <a:lstStyle/>
          <a:p>
            <a:pPr algn="ctr"/>
            <a:r>
              <a:rPr lang="en-US" sz="2000" b="1" dirty="0"/>
              <a:t>thermal and oxidative stress</a:t>
            </a:r>
            <a:endParaRPr lang="fa-IR" sz="2000" b="1" dirty="0"/>
          </a:p>
        </p:txBody>
      </p:sp>
      <p:sp>
        <p:nvSpPr>
          <p:cNvPr id="9" name="Oval 8"/>
          <p:cNvSpPr/>
          <p:nvPr/>
        </p:nvSpPr>
        <p:spPr>
          <a:xfrm>
            <a:off x="5897880" y="731520"/>
            <a:ext cx="3017520" cy="3078480"/>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en-US" sz="2400" b="1" dirty="0"/>
              <a:t>exosomes enriched in Natural Killer Group 2, member D (NKG2D) </a:t>
            </a:r>
            <a:endParaRPr lang="fa-IR" sz="2400" b="1" dirty="0"/>
          </a:p>
        </p:txBody>
      </p:sp>
      <p:sp>
        <p:nvSpPr>
          <p:cNvPr id="10" name="Oval 9"/>
          <p:cNvSpPr/>
          <p:nvPr/>
        </p:nvSpPr>
        <p:spPr>
          <a:xfrm>
            <a:off x="381000" y="4648200"/>
            <a:ext cx="2667000" cy="1066800"/>
          </a:xfrm>
          <a:prstGeom prst="ellipse">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en-US" sz="3600" dirty="0" smtClean="0">
                <a:solidFill>
                  <a:schemeClr val="tx1"/>
                </a:solidFill>
              </a:rPr>
              <a:t>NKG2D</a:t>
            </a:r>
            <a:endParaRPr lang="fa-IR" sz="3600" dirty="0">
              <a:solidFill>
                <a:schemeClr val="tx1"/>
              </a:solidFill>
            </a:endParaRPr>
          </a:p>
        </p:txBody>
      </p:sp>
      <p:cxnSp>
        <p:nvCxnSpPr>
          <p:cNvPr id="14" name="Straight Arrow Connector 13"/>
          <p:cNvCxnSpPr/>
          <p:nvPr/>
        </p:nvCxnSpPr>
        <p:spPr>
          <a:xfrm>
            <a:off x="3276600" y="5181600"/>
            <a:ext cx="1371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4953000" y="4076700"/>
            <a:ext cx="3810000" cy="2209800"/>
          </a:xfrm>
          <a:prstGeom prst="ellipse">
            <a:avLst/>
          </a:prstGeom>
        </p:spPr>
        <p:style>
          <a:lnRef idx="1">
            <a:schemeClr val="dk1"/>
          </a:lnRef>
          <a:fillRef idx="2">
            <a:schemeClr val="dk1"/>
          </a:fillRef>
          <a:effectRef idx="1">
            <a:schemeClr val="dk1"/>
          </a:effectRef>
          <a:fontRef idx="minor">
            <a:schemeClr val="dk1"/>
          </a:fontRef>
        </p:style>
        <p:txBody>
          <a:bodyPr rtlCol="1" anchor="ctr"/>
          <a:lstStyle/>
          <a:p>
            <a:pPr algn="ctr"/>
            <a:r>
              <a:rPr lang="en-US" sz="3200" dirty="0" err="1" smtClean="0"/>
              <a:t>Nk</a:t>
            </a:r>
            <a:r>
              <a:rPr lang="en-US" sz="3200" dirty="0" smtClean="0"/>
              <a:t> cell </a:t>
            </a:r>
            <a:r>
              <a:rPr lang="en-US" sz="3200" dirty="0"/>
              <a:t>cytotoxicity </a:t>
            </a:r>
            <a:endParaRPr lang="fa-IR" sz="3200" dirty="0"/>
          </a:p>
        </p:txBody>
      </p:sp>
      <p:cxnSp>
        <p:nvCxnSpPr>
          <p:cNvPr id="17" name="Straight Arrow Connector 16"/>
          <p:cNvCxnSpPr/>
          <p:nvPr/>
        </p:nvCxnSpPr>
        <p:spPr>
          <a:xfrm>
            <a:off x="5562600" y="4648200"/>
            <a:ext cx="0" cy="1066800"/>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6548614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066800"/>
          </a:xfrm>
        </p:spPr>
        <p:txBody>
          <a:bodyPr/>
          <a:lstStyle/>
          <a:p>
            <a:r>
              <a:rPr lang="en-US" i="1" dirty="0"/>
              <a:t>Drug resistance</a:t>
            </a:r>
            <a:endParaRPr lang="fa-IR" dirty="0"/>
          </a:p>
        </p:txBody>
      </p:sp>
      <p:sp>
        <p:nvSpPr>
          <p:cNvPr id="3" name="Content Placeholder 2"/>
          <p:cNvSpPr>
            <a:spLocks noGrp="1"/>
          </p:cNvSpPr>
          <p:nvPr>
            <p:ph idx="1"/>
          </p:nvPr>
        </p:nvSpPr>
        <p:spPr/>
        <p:txBody>
          <a:bodyPr/>
          <a:lstStyle/>
          <a:p>
            <a:pPr algn="l" rtl="0"/>
            <a:r>
              <a:rPr lang="en-US" dirty="0"/>
              <a:t>many anticancer drugs can be </a:t>
            </a:r>
            <a:r>
              <a:rPr lang="en-US" dirty="0" smtClean="0"/>
              <a:t>encapsulated in exosomes and </a:t>
            </a:r>
            <a:r>
              <a:rPr lang="en-US" dirty="0" err="1" smtClean="0"/>
              <a:t>effluxed</a:t>
            </a:r>
            <a:r>
              <a:rPr lang="en-US" dirty="0" smtClean="0"/>
              <a:t> outside of cells, and shedding </a:t>
            </a:r>
            <a:r>
              <a:rPr lang="en-US" dirty="0"/>
              <a:t>of exosomes is closely related to drug resistance in </a:t>
            </a:r>
            <a:r>
              <a:rPr lang="en-US" dirty="0" smtClean="0"/>
              <a:t>many cancers.</a:t>
            </a:r>
          </a:p>
          <a:p>
            <a:pPr algn="l" rtl="0"/>
            <a:endParaRPr lang="fa-IR" dirty="0"/>
          </a:p>
        </p:txBody>
      </p:sp>
    </p:spTree>
    <p:extLst>
      <p:ext uri="{BB962C8B-B14F-4D97-AF65-F5344CB8AC3E}">
        <p14:creationId xmlns:p14="http://schemas.microsoft.com/office/powerpoint/2010/main" val="40960303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Novin Pendar\Desktop\زورنال کلاب سال دوم\New folder\1-s2.0-S0304383514006260-can12096-fig-0003.jpg"/>
          <p:cNvPicPr>
            <a:picLocks noGrp="1" noChangeAspect="1" noChangeArrowheads="1"/>
          </p:cNvPicPr>
          <p:nvPr>
            <p:ph idx="1"/>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382146" y="1295400"/>
            <a:ext cx="8380854" cy="46764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57655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31536"/>
          </a:xfrm>
        </p:spPr>
        <p:txBody>
          <a:bodyPr>
            <a:normAutofit/>
          </a:bodyPr>
          <a:lstStyle/>
          <a:p>
            <a:pPr algn="l" rtl="0"/>
            <a:r>
              <a:rPr lang="en-US" dirty="0"/>
              <a:t>The effect of BMSC-derived </a:t>
            </a:r>
            <a:r>
              <a:rPr lang="en-US" dirty="0" smtClean="0"/>
              <a:t>exosomes on </a:t>
            </a:r>
            <a:r>
              <a:rPr lang="en-US" dirty="0"/>
              <a:t>the survival and drug resistance of MM cells, </a:t>
            </a:r>
            <a:r>
              <a:rPr lang="en-US" dirty="0" smtClean="0"/>
              <a:t>using both </a:t>
            </a:r>
            <a:r>
              <a:rPr lang="en-US" dirty="0"/>
              <a:t>a murine model and human MM samples, has </a:t>
            </a:r>
            <a:r>
              <a:rPr lang="en-US" dirty="0" smtClean="0"/>
              <a:t>been investigated </a:t>
            </a:r>
            <a:r>
              <a:rPr lang="en-US" dirty="0"/>
              <a:t>in </a:t>
            </a:r>
            <a:r>
              <a:rPr lang="en-US" dirty="0" smtClean="0"/>
              <a:t>MM</a:t>
            </a:r>
          </a:p>
          <a:p>
            <a:pPr algn="l" rtl="0"/>
            <a:endParaRPr lang="en-US" dirty="0" smtClean="0"/>
          </a:p>
          <a:p>
            <a:pPr algn="l" rtl="0"/>
            <a:r>
              <a:rPr lang="en-US" dirty="0"/>
              <a:t>drug </a:t>
            </a:r>
            <a:r>
              <a:rPr lang="en-US" dirty="0" smtClean="0"/>
              <a:t>resistance to </a:t>
            </a:r>
            <a:r>
              <a:rPr lang="en-US" dirty="0" err="1"/>
              <a:t>bortezomib</a:t>
            </a:r>
            <a:r>
              <a:rPr lang="en-US" dirty="0"/>
              <a:t> in MM cells treated with </a:t>
            </a:r>
            <a:r>
              <a:rPr lang="en-US" dirty="0" smtClean="0"/>
              <a:t>BMSC-derived exosomes</a:t>
            </a:r>
            <a:r>
              <a:rPr lang="en-US" dirty="0"/>
              <a:t>, as well as the activation of several </a:t>
            </a:r>
            <a:r>
              <a:rPr lang="en-US" dirty="0" smtClean="0"/>
              <a:t>pathways related </a:t>
            </a:r>
            <a:r>
              <a:rPr lang="en-US" dirty="0"/>
              <a:t>to drug resistance and cell survival, such as NOTCH1</a:t>
            </a:r>
            <a:r>
              <a:rPr lang="en-US" dirty="0" smtClean="0"/>
              <a:t>, STAT3</a:t>
            </a:r>
            <a:r>
              <a:rPr lang="en-US" dirty="0"/>
              <a:t>, NF-𝜅B, and AKT</a:t>
            </a:r>
            <a:endParaRPr lang="fa-IR" dirty="0"/>
          </a:p>
        </p:txBody>
      </p:sp>
    </p:spTree>
    <p:extLst>
      <p:ext uri="{BB962C8B-B14F-4D97-AF65-F5344CB8AC3E}">
        <p14:creationId xmlns:p14="http://schemas.microsoft.com/office/powerpoint/2010/main" val="37410276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fa-IR"/>
          </a:p>
        </p:txBody>
      </p:sp>
      <p:pic>
        <p:nvPicPr>
          <p:cNvPr id="1029" name="Picture 5" descr="C:\Users\Novin Pendar\Desktop\زورنال کلاب سال دوم\New folder\tilesho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7126746"/>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p:cNvSpPr>
            <a:spLocks noGrp="1"/>
          </p:cNvSpPr>
          <p:nvPr>
            <p:ph idx="1"/>
          </p:nvPr>
        </p:nvSpPr>
        <p:spPr>
          <a:xfrm>
            <a:off x="5105400" y="4724400"/>
            <a:ext cx="4038600" cy="2402346"/>
          </a:xfrm>
        </p:spPr>
        <p:txBody>
          <a:bodyPr/>
          <a:lstStyle/>
          <a:p>
            <a:pPr marL="1249363" indent="0" algn="l" rtl="0">
              <a:buNone/>
            </a:pPr>
            <a:r>
              <a:rPr lang="en-US" dirty="0" smtClean="0"/>
              <a:t>EV</a:t>
            </a:r>
          </a:p>
          <a:p>
            <a:pPr marL="533400" indent="-258763" algn="l" rtl="0"/>
            <a:r>
              <a:rPr lang="en-US" dirty="0" err="1" smtClean="0"/>
              <a:t>Microvesicle</a:t>
            </a:r>
            <a:endParaRPr lang="en-US" dirty="0" smtClean="0"/>
          </a:p>
          <a:p>
            <a:pPr marL="533400" indent="-258763" algn="l" rtl="0"/>
            <a:r>
              <a:rPr lang="en-US" dirty="0" smtClean="0"/>
              <a:t>Exosome</a:t>
            </a:r>
          </a:p>
          <a:p>
            <a:pPr marL="533400" indent="-258763" algn="l" rtl="0"/>
            <a:r>
              <a:rPr lang="en-US" dirty="0" smtClean="0"/>
              <a:t>Apoptotic body</a:t>
            </a:r>
          </a:p>
          <a:p>
            <a:endParaRPr lang="fa-IR" dirty="0"/>
          </a:p>
        </p:txBody>
      </p:sp>
    </p:spTree>
    <p:extLst>
      <p:ext uri="{BB962C8B-B14F-4D97-AF65-F5344CB8AC3E}">
        <p14:creationId xmlns:p14="http://schemas.microsoft.com/office/powerpoint/2010/main" val="381152604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31536"/>
          </a:xfrm>
        </p:spPr>
        <p:txBody>
          <a:bodyPr>
            <a:normAutofit/>
          </a:bodyPr>
          <a:lstStyle/>
          <a:p>
            <a:pPr algn="l" rtl="0"/>
            <a:r>
              <a:rPr lang="en-US" dirty="0" smtClean="0"/>
              <a:t>B-cell lymphoma-derived </a:t>
            </a:r>
            <a:r>
              <a:rPr lang="en-US" dirty="0"/>
              <a:t>exosomes carried the </a:t>
            </a:r>
            <a:r>
              <a:rPr lang="en-US" dirty="0" smtClean="0"/>
              <a:t>protein CD20</a:t>
            </a:r>
            <a:r>
              <a:rPr lang="en-US" dirty="0"/>
              <a:t>, exposed in </a:t>
            </a:r>
            <a:r>
              <a:rPr lang="en-US" dirty="0" smtClean="0"/>
              <a:t>the membrane</a:t>
            </a:r>
            <a:r>
              <a:rPr lang="en-US" dirty="0"/>
              <a:t>, able to intercept rituximab</a:t>
            </a:r>
            <a:r>
              <a:rPr lang="en-US" dirty="0" smtClean="0"/>
              <a:t>, and </a:t>
            </a:r>
            <a:r>
              <a:rPr lang="en-US" dirty="0"/>
              <a:t>thus allowing </a:t>
            </a:r>
            <a:r>
              <a:rPr lang="en-US" dirty="0" smtClean="0"/>
              <a:t>lymphoma </a:t>
            </a:r>
            <a:r>
              <a:rPr lang="en-US" dirty="0"/>
              <a:t>cells to escape from </a:t>
            </a:r>
            <a:r>
              <a:rPr lang="en-US" dirty="0" smtClean="0"/>
              <a:t>humoral </a:t>
            </a:r>
            <a:r>
              <a:rPr lang="en-US" dirty="0" smtClean="0"/>
              <a:t>immunotherapy</a:t>
            </a:r>
          </a:p>
          <a:p>
            <a:pPr algn="l" rtl="0"/>
            <a:endParaRPr lang="en-US" dirty="0" smtClean="0"/>
          </a:p>
          <a:p>
            <a:pPr algn="l" rtl="0"/>
            <a:r>
              <a:rPr lang="en-US" dirty="0"/>
              <a:t>Because </a:t>
            </a:r>
            <a:r>
              <a:rPr lang="en-US" dirty="0" err="1"/>
              <a:t>exosomal</a:t>
            </a:r>
            <a:r>
              <a:rPr lang="en-US" dirty="0"/>
              <a:t> CD20 is a </a:t>
            </a:r>
            <a:r>
              <a:rPr lang="en-US" dirty="0" smtClean="0"/>
              <a:t>decoy target </a:t>
            </a:r>
            <a:r>
              <a:rPr lang="en-US" dirty="0"/>
              <a:t>for </a:t>
            </a:r>
            <a:r>
              <a:rPr lang="en-US" dirty="0" smtClean="0"/>
              <a:t>rituximab , drug sequestered </a:t>
            </a:r>
            <a:r>
              <a:rPr lang="en-US" dirty="0"/>
              <a:t>by circulating exosomes may reduce the </a:t>
            </a:r>
            <a:r>
              <a:rPr lang="en-US" dirty="0" smtClean="0"/>
              <a:t>efficacy of </a:t>
            </a:r>
            <a:r>
              <a:rPr lang="en-US" dirty="0"/>
              <a:t>pharmacological treatment</a:t>
            </a:r>
            <a:endParaRPr lang="fa-IR" dirty="0"/>
          </a:p>
        </p:txBody>
      </p:sp>
    </p:spTree>
    <p:extLst>
      <p:ext uri="{BB962C8B-B14F-4D97-AF65-F5344CB8AC3E}">
        <p14:creationId xmlns:p14="http://schemas.microsoft.com/office/powerpoint/2010/main" val="32736584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1066800"/>
          </a:xfrm>
        </p:spPr>
        <p:txBody>
          <a:bodyPr>
            <a:normAutofit/>
          </a:bodyPr>
          <a:lstStyle/>
          <a:p>
            <a:r>
              <a:rPr lang="en-US" b="1" dirty="0" smtClean="0"/>
              <a:t>EV </a:t>
            </a:r>
            <a:r>
              <a:rPr lang="en-US" b="1" dirty="0"/>
              <a:t>as </a:t>
            </a:r>
            <a:r>
              <a:rPr lang="en-US" b="1" dirty="0" smtClean="0"/>
              <a:t>Biomarkers</a:t>
            </a:r>
            <a:endParaRPr lang="fa-IR" dirty="0"/>
          </a:p>
        </p:txBody>
      </p:sp>
      <p:sp>
        <p:nvSpPr>
          <p:cNvPr id="3" name="Content Placeholder 2"/>
          <p:cNvSpPr>
            <a:spLocks noGrp="1"/>
          </p:cNvSpPr>
          <p:nvPr>
            <p:ph idx="1"/>
          </p:nvPr>
        </p:nvSpPr>
        <p:spPr>
          <a:xfrm>
            <a:off x="457200" y="1676400"/>
            <a:ext cx="8229600" cy="4898136"/>
          </a:xfrm>
        </p:spPr>
        <p:txBody>
          <a:bodyPr>
            <a:normAutofit lnSpcReduction="10000"/>
          </a:bodyPr>
          <a:lstStyle/>
          <a:p>
            <a:pPr algn="l" rtl="0"/>
            <a:r>
              <a:rPr lang="en-US" dirty="0"/>
              <a:t>EV (both MV and exosomes) </a:t>
            </a:r>
            <a:r>
              <a:rPr lang="en-US" dirty="0" smtClean="0"/>
              <a:t>contain genetic </a:t>
            </a:r>
            <a:r>
              <a:rPr lang="en-US" dirty="0"/>
              <a:t>and </a:t>
            </a:r>
            <a:r>
              <a:rPr lang="en-US" dirty="0" smtClean="0"/>
              <a:t>proteomic </a:t>
            </a:r>
            <a:r>
              <a:rPr lang="en-US" dirty="0"/>
              <a:t>contents that reflect the cell of </a:t>
            </a:r>
            <a:r>
              <a:rPr lang="en-US" dirty="0" smtClean="0"/>
              <a:t>origin</a:t>
            </a:r>
          </a:p>
          <a:p>
            <a:pPr algn="l" rtl="0"/>
            <a:endParaRPr lang="en-US" dirty="0" smtClean="0"/>
          </a:p>
          <a:p>
            <a:pPr algn="l" rtl="0"/>
            <a:r>
              <a:rPr lang="en-US" dirty="0" smtClean="0"/>
              <a:t>EV enhancing </a:t>
            </a:r>
            <a:r>
              <a:rPr lang="en-US" dirty="0"/>
              <a:t>during cancer </a:t>
            </a:r>
            <a:r>
              <a:rPr lang="en-US" dirty="0" smtClean="0"/>
              <a:t>progression</a:t>
            </a:r>
          </a:p>
          <a:p>
            <a:pPr algn="l" rtl="0"/>
            <a:endParaRPr lang="en-US" dirty="0" smtClean="0"/>
          </a:p>
          <a:p>
            <a:pPr algn="l" rtl="0"/>
            <a:r>
              <a:rPr lang="en-US" dirty="0" smtClean="0"/>
              <a:t>EV from body </a:t>
            </a:r>
            <a:r>
              <a:rPr lang="en-US" dirty="0"/>
              <a:t>fluids and </a:t>
            </a:r>
            <a:r>
              <a:rPr lang="en-US" dirty="0" smtClean="0"/>
              <a:t>the circulation </a:t>
            </a:r>
            <a:r>
              <a:rPr lang="en-US" dirty="0"/>
              <a:t>of </a:t>
            </a:r>
            <a:r>
              <a:rPr lang="en-US" dirty="0" smtClean="0"/>
              <a:t>cancer </a:t>
            </a:r>
            <a:r>
              <a:rPr lang="en-US" dirty="0" smtClean="0"/>
              <a:t>patients is a source of new </a:t>
            </a:r>
            <a:r>
              <a:rPr lang="en-US" dirty="0"/>
              <a:t>predictive biomarkers involved in cancer </a:t>
            </a:r>
            <a:r>
              <a:rPr lang="en-US" dirty="0" smtClean="0"/>
              <a:t>development</a:t>
            </a:r>
          </a:p>
          <a:p>
            <a:pPr algn="l" rtl="0"/>
            <a:endParaRPr lang="en-US" dirty="0" smtClean="0"/>
          </a:p>
          <a:p>
            <a:pPr algn="l" rtl="0"/>
            <a:r>
              <a:rPr lang="en-US" dirty="0" smtClean="0"/>
              <a:t>EV </a:t>
            </a:r>
            <a:r>
              <a:rPr lang="en-US" dirty="0"/>
              <a:t>can protect their cargo </a:t>
            </a:r>
            <a:r>
              <a:rPr lang="en-US" dirty="0" smtClean="0"/>
              <a:t>from nucleases </a:t>
            </a:r>
            <a:r>
              <a:rPr lang="en-US" dirty="0"/>
              <a:t>and proteases, increasing the biomarker </a:t>
            </a:r>
            <a:r>
              <a:rPr lang="en-US" dirty="0" smtClean="0"/>
              <a:t>half-life</a:t>
            </a:r>
            <a:endParaRPr lang="en-US" dirty="0"/>
          </a:p>
        </p:txBody>
      </p:sp>
    </p:spTree>
    <p:extLst>
      <p:ext uri="{BB962C8B-B14F-4D97-AF65-F5344CB8AC3E}">
        <p14:creationId xmlns:p14="http://schemas.microsoft.com/office/powerpoint/2010/main" val="17119552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12536"/>
          </a:xfrm>
        </p:spPr>
        <p:txBody>
          <a:bodyPr>
            <a:normAutofit/>
          </a:bodyPr>
          <a:lstStyle/>
          <a:p>
            <a:pPr algn="l" rtl="0"/>
            <a:r>
              <a:rPr lang="en-US" dirty="0"/>
              <a:t>EV-associated cancer biomarkers have been extensively described in a great number of solid cancers, such as prostate cancer, melanoma, and lung </a:t>
            </a:r>
            <a:r>
              <a:rPr lang="en-US" dirty="0" smtClean="0"/>
              <a:t>cancer</a:t>
            </a:r>
          </a:p>
          <a:p>
            <a:pPr algn="l" rtl="0"/>
            <a:r>
              <a:rPr lang="en-US" dirty="0" smtClean="0"/>
              <a:t>in </a:t>
            </a:r>
            <a:r>
              <a:rPr lang="en-US" dirty="0"/>
              <a:t>patients affected with melanoma </a:t>
            </a:r>
            <a:r>
              <a:rPr lang="en-US" dirty="0" smtClean="0"/>
              <a:t>and other </a:t>
            </a:r>
            <a:r>
              <a:rPr lang="en-US" dirty="0"/>
              <a:t>solid tumors, total protein levels of </a:t>
            </a:r>
            <a:r>
              <a:rPr lang="en-US" dirty="0" smtClean="0"/>
              <a:t>exosome fractions isolated </a:t>
            </a:r>
            <a:r>
              <a:rPr lang="en-US" dirty="0"/>
              <a:t>from plasma were reported to reflect disease stage</a:t>
            </a:r>
            <a:r>
              <a:rPr lang="en-US" dirty="0" smtClean="0"/>
              <a:t>, tumor </a:t>
            </a:r>
            <a:r>
              <a:rPr lang="en-US" dirty="0"/>
              <a:t>burden, </a:t>
            </a:r>
            <a:r>
              <a:rPr lang="en-US" dirty="0" smtClean="0"/>
              <a:t>response </a:t>
            </a:r>
            <a:r>
              <a:rPr lang="en-US" dirty="0"/>
              <a:t>to therapy, and </a:t>
            </a:r>
            <a:r>
              <a:rPr lang="en-US" dirty="0" smtClean="0"/>
              <a:t>survival</a:t>
            </a:r>
          </a:p>
          <a:p>
            <a:pPr algn="l" rtl="0"/>
            <a:endParaRPr lang="en-US" dirty="0" smtClean="0"/>
          </a:p>
          <a:p>
            <a:pPr algn="l" rtl="0"/>
            <a:r>
              <a:rPr lang="en-US" dirty="0"/>
              <a:t>in AML, </a:t>
            </a:r>
            <a:r>
              <a:rPr lang="en-US" dirty="0" err="1"/>
              <a:t>exosomal</a:t>
            </a:r>
            <a:r>
              <a:rPr lang="en-US" dirty="0"/>
              <a:t> </a:t>
            </a:r>
            <a:r>
              <a:rPr lang="en-US" dirty="0" smtClean="0"/>
              <a:t>protein levels </a:t>
            </a:r>
            <a:r>
              <a:rPr lang="en-US" dirty="0"/>
              <a:t>may reflect the </a:t>
            </a:r>
            <a:r>
              <a:rPr lang="en-US" dirty="0" smtClean="0"/>
              <a:t>Extent </a:t>
            </a:r>
            <a:r>
              <a:rPr lang="en-US" dirty="0"/>
              <a:t>of disease and correlate </a:t>
            </a:r>
            <a:r>
              <a:rPr lang="en-US" dirty="0" smtClean="0"/>
              <a:t>with its </a:t>
            </a:r>
            <a:r>
              <a:rPr lang="en-US" dirty="0"/>
              <a:t>relapse after therapy</a:t>
            </a:r>
            <a:endParaRPr lang="fa-IR" dirty="0"/>
          </a:p>
        </p:txBody>
      </p:sp>
    </p:spTree>
    <p:extLst>
      <p:ext uri="{BB962C8B-B14F-4D97-AF65-F5344CB8AC3E}">
        <p14:creationId xmlns:p14="http://schemas.microsoft.com/office/powerpoint/2010/main" val="389410381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31536"/>
          </a:xfrm>
        </p:spPr>
        <p:txBody>
          <a:bodyPr>
            <a:normAutofit/>
          </a:bodyPr>
          <a:lstStyle/>
          <a:p>
            <a:pPr algn="l" rtl="0"/>
            <a:r>
              <a:rPr lang="en-US" dirty="0" err="1"/>
              <a:t>exosomal</a:t>
            </a:r>
            <a:r>
              <a:rPr lang="en-US" dirty="0"/>
              <a:t> protein </a:t>
            </a:r>
            <a:r>
              <a:rPr lang="en-US" dirty="0" smtClean="0"/>
              <a:t>levels</a:t>
            </a:r>
          </a:p>
          <a:p>
            <a:pPr algn="l" rtl="0">
              <a:buFont typeface="Wingdings" panose="05000000000000000000" pitchFamily="2" charset="2"/>
              <a:buChar char="ü"/>
            </a:pPr>
            <a:r>
              <a:rPr lang="en-US" dirty="0" smtClean="0"/>
              <a:t>1. </a:t>
            </a:r>
            <a:r>
              <a:rPr lang="en-US" dirty="0"/>
              <a:t>predictive of long-term disease </a:t>
            </a:r>
            <a:r>
              <a:rPr lang="en-US" dirty="0" smtClean="0"/>
              <a:t>survival</a:t>
            </a:r>
          </a:p>
          <a:p>
            <a:pPr algn="l" rtl="0">
              <a:buFont typeface="Wingdings" panose="05000000000000000000" pitchFamily="2" charset="2"/>
              <a:buChar char="ü"/>
            </a:pPr>
            <a:r>
              <a:rPr lang="en-US" dirty="0" smtClean="0"/>
              <a:t>2.</a:t>
            </a:r>
            <a:r>
              <a:rPr lang="en-US" dirty="0"/>
              <a:t> response </a:t>
            </a:r>
            <a:r>
              <a:rPr lang="en-US" dirty="0" smtClean="0"/>
              <a:t>to chemotherapy</a:t>
            </a:r>
          </a:p>
          <a:p>
            <a:pPr algn="l" rtl="0">
              <a:buFont typeface="Wingdings" panose="05000000000000000000" pitchFamily="2" charset="2"/>
              <a:buChar char="ü"/>
            </a:pPr>
            <a:r>
              <a:rPr lang="en-US" dirty="0" smtClean="0"/>
              <a:t>3. detect residual </a:t>
            </a:r>
            <a:r>
              <a:rPr lang="en-US" dirty="0"/>
              <a:t>leukemia cells in patients </a:t>
            </a:r>
            <a:r>
              <a:rPr lang="en-US" dirty="0" smtClean="0"/>
              <a:t>considered </a:t>
            </a:r>
            <a:r>
              <a:rPr lang="en-US" dirty="0"/>
              <a:t>in </a:t>
            </a:r>
            <a:r>
              <a:rPr lang="en-US" dirty="0" smtClean="0"/>
              <a:t>complete </a:t>
            </a:r>
            <a:r>
              <a:rPr lang="en-US" dirty="0" smtClean="0"/>
              <a:t>remission</a:t>
            </a:r>
          </a:p>
          <a:p>
            <a:pPr algn="l" rtl="0">
              <a:buFont typeface="Wingdings" panose="05000000000000000000" pitchFamily="2" charset="2"/>
              <a:buChar char="ü"/>
            </a:pPr>
            <a:endParaRPr lang="en-US" dirty="0" smtClean="0"/>
          </a:p>
          <a:p>
            <a:pPr algn="l" rtl="0"/>
            <a:r>
              <a:rPr lang="en-US" dirty="0"/>
              <a:t> </a:t>
            </a:r>
            <a:r>
              <a:rPr lang="en-US" dirty="0" err="1" smtClean="0"/>
              <a:t>e.x</a:t>
            </a:r>
            <a:r>
              <a:rPr lang="en-US" dirty="0" smtClean="0"/>
              <a:t> : </a:t>
            </a:r>
            <a:r>
              <a:rPr lang="en-US" dirty="0"/>
              <a:t>the TGF-𝛽1 levels upon AML </a:t>
            </a:r>
            <a:r>
              <a:rPr lang="en-US" dirty="0" smtClean="0"/>
              <a:t>diagnosis were higher </a:t>
            </a:r>
            <a:r>
              <a:rPr lang="en-US" dirty="0"/>
              <a:t>than those in exosomes of normal </a:t>
            </a:r>
            <a:r>
              <a:rPr lang="en-US" dirty="0" smtClean="0"/>
              <a:t>controls. Following chemotherapy </a:t>
            </a:r>
            <a:r>
              <a:rPr lang="en-US" dirty="0"/>
              <a:t>treatment, TGF-𝛽1 levels were </a:t>
            </a:r>
            <a:r>
              <a:rPr lang="en-US" dirty="0" smtClean="0"/>
              <a:t>significantly reduced</a:t>
            </a:r>
            <a:r>
              <a:rPr lang="en-US" dirty="0"/>
              <a:t>, while patients in long-term complete </a:t>
            </a:r>
            <a:r>
              <a:rPr lang="en-US" dirty="0" smtClean="0"/>
              <a:t>remission had </a:t>
            </a:r>
            <a:r>
              <a:rPr lang="en-US" dirty="0"/>
              <a:t>low </a:t>
            </a:r>
            <a:r>
              <a:rPr lang="en-US" dirty="0" err="1"/>
              <a:t>exosomal</a:t>
            </a:r>
            <a:r>
              <a:rPr lang="en-US" dirty="0"/>
              <a:t> TGF-𝛽1 levels</a:t>
            </a:r>
            <a:endParaRPr lang="fa-IR" dirty="0"/>
          </a:p>
        </p:txBody>
      </p:sp>
    </p:spTree>
    <p:extLst>
      <p:ext uri="{BB962C8B-B14F-4D97-AF65-F5344CB8AC3E}">
        <p14:creationId xmlns:p14="http://schemas.microsoft.com/office/powerpoint/2010/main" val="205369853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355336"/>
          </a:xfrm>
        </p:spPr>
        <p:txBody>
          <a:bodyPr>
            <a:normAutofit/>
          </a:bodyPr>
          <a:lstStyle/>
          <a:p>
            <a:pPr algn="l" rtl="0"/>
            <a:r>
              <a:rPr lang="en-US" dirty="0" smtClean="0"/>
              <a:t>exosomes</a:t>
            </a:r>
            <a:r>
              <a:rPr lang="en-US" dirty="0"/>
              <a:t>, released from </a:t>
            </a:r>
            <a:r>
              <a:rPr lang="en-US" dirty="0" smtClean="0"/>
              <a:t>malignant cells</a:t>
            </a:r>
            <a:r>
              <a:rPr lang="en-US" dirty="0"/>
              <a:t>, are enriched in tumor </a:t>
            </a:r>
            <a:r>
              <a:rPr lang="en-US" dirty="0" smtClean="0"/>
              <a:t>antigens</a:t>
            </a:r>
          </a:p>
          <a:p>
            <a:pPr algn="l" rtl="0"/>
            <a:r>
              <a:rPr lang="en-US" dirty="0" smtClean="0"/>
              <a:t>exosomes isolated </a:t>
            </a:r>
            <a:r>
              <a:rPr lang="en-US" dirty="0"/>
              <a:t>from ovarian or breast cancer ascites contain </a:t>
            </a:r>
            <a:r>
              <a:rPr lang="en-US" dirty="0" smtClean="0"/>
              <a:t>tumor specific </a:t>
            </a:r>
            <a:r>
              <a:rPr lang="en-US" dirty="0"/>
              <a:t>antigens </a:t>
            </a:r>
            <a:r>
              <a:rPr lang="en-US" dirty="0" smtClean="0"/>
              <a:t>HER2/NEU</a:t>
            </a:r>
          </a:p>
          <a:p>
            <a:pPr algn="l" rtl="0"/>
            <a:r>
              <a:rPr lang="en-US" dirty="0" smtClean="0"/>
              <a:t>MART1 </a:t>
            </a:r>
            <a:r>
              <a:rPr lang="en-US" dirty="0"/>
              <a:t>is found in </a:t>
            </a:r>
            <a:r>
              <a:rPr lang="en-US" dirty="0" err="1" smtClean="0"/>
              <a:t>nanovesicles</a:t>
            </a:r>
            <a:r>
              <a:rPr lang="en-US" dirty="0" smtClean="0"/>
              <a:t> recovered </a:t>
            </a:r>
            <a:r>
              <a:rPr lang="en-US" dirty="0"/>
              <a:t>from serum of patients with melanoma</a:t>
            </a:r>
            <a:endParaRPr lang="fa-IR" dirty="0"/>
          </a:p>
        </p:txBody>
      </p:sp>
    </p:spTree>
    <p:extLst>
      <p:ext uri="{BB962C8B-B14F-4D97-AF65-F5344CB8AC3E}">
        <p14:creationId xmlns:p14="http://schemas.microsoft.com/office/powerpoint/2010/main" val="35991926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93336"/>
          </a:xfrm>
        </p:spPr>
        <p:txBody>
          <a:bodyPr>
            <a:normAutofit/>
          </a:bodyPr>
          <a:lstStyle/>
          <a:p>
            <a:pPr algn="l" rtl="0"/>
            <a:r>
              <a:rPr lang="en-US" dirty="0"/>
              <a:t>EV </a:t>
            </a:r>
            <a:r>
              <a:rPr lang="en-US" dirty="0" smtClean="0"/>
              <a:t>including </a:t>
            </a:r>
            <a:r>
              <a:rPr lang="en-US" dirty="0"/>
              <a:t>mRNAs </a:t>
            </a:r>
            <a:r>
              <a:rPr lang="en-US" dirty="0" smtClean="0"/>
              <a:t>and miRNAs</a:t>
            </a:r>
            <a:r>
              <a:rPr lang="en-US" dirty="0"/>
              <a:t>, to recipient cells, and affect the metabolism </a:t>
            </a:r>
            <a:r>
              <a:rPr lang="en-US" dirty="0" smtClean="0"/>
              <a:t>of target </a:t>
            </a:r>
            <a:r>
              <a:rPr lang="en-US" dirty="0"/>
              <a:t>cells</a:t>
            </a:r>
            <a:r>
              <a:rPr lang="en-US" dirty="0" smtClean="0"/>
              <a:t>.</a:t>
            </a:r>
          </a:p>
          <a:p>
            <a:pPr algn="l" rtl="0"/>
            <a:r>
              <a:rPr lang="en-US" dirty="0" smtClean="0"/>
              <a:t>That miRNA content </a:t>
            </a:r>
            <a:r>
              <a:rPr lang="en-US" dirty="0"/>
              <a:t>from their originating cancer cells is similar to </a:t>
            </a:r>
            <a:r>
              <a:rPr lang="en-US" dirty="0" smtClean="0"/>
              <a:t>that found </a:t>
            </a:r>
            <a:r>
              <a:rPr lang="en-US" dirty="0"/>
              <a:t>in circulating </a:t>
            </a:r>
            <a:r>
              <a:rPr lang="en-US" dirty="0" smtClean="0"/>
              <a:t>exosomes</a:t>
            </a:r>
          </a:p>
          <a:p>
            <a:pPr algn="l" rtl="0"/>
            <a:r>
              <a:rPr lang="en-US" dirty="0"/>
              <a:t>Exosomes derived </a:t>
            </a:r>
            <a:r>
              <a:rPr lang="en-US" dirty="0" smtClean="0"/>
              <a:t>from both </a:t>
            </a:r>
            <a:r>
              <a:rPr lang="en-US" dirty="0"/>
              <a:t>AML and CML cells were enriched for several </a:t>
            </a:r>
            <a:r>
              <a:rPr lang="en-US" dirty="0" smtClean="0"/>
              <a:t>coding and </a:t>
            </a:r>
            <a:r>
              <a:rPr lang="en-US" dirty="0"/>
              <a:t>noncoding RNAs relevant to both cancer </a:t>
            </a:r>
            <a:r>
              <a:rPr lang="en-US" dirty="0" smtClean="0"/>
              <a:t>prognosis and </a:t>
            </a:r>
            <a:r>
              <a:rPr lang="en-US" dirty="0"/>
              <a:t>treatment, as well as to the leukemic niche function</a:t>
            </a:r>
            <a:endParaRPr lang="fa-IR" dirty="0"/>
          </a:p>
        </p:txBody>
      </p:sp>
      <p:sp>
        <p:nvSpPr>
          <p:cNvPr id="4" name="TextBox 3"/>
          <p:cNvSpPr txBox="1"/>
          <p:nvPr/>
        </p:nvSpPr>
        <p:spPr>
          <a:xfrm>
            <a:off x="457200" y="654148"/>
            <a:ext cx="4953000" cy="707886"/>
          </a:xfrm>
          <a:prstGeom prst="rect">
            <a:avLst/>
          </a:prstGeom>
          <a:noFill/>
        </p:spPr>
        <p:txBody>
          <a:bodyPr wrap="square" rtlCol="1">
            <a:spAutoFit/>
          </a:bodyPr>
          <a:lstStyle/>
          <a:p>
            <a:r>
              <a:rPr lang="en-US" sz="4000" i="1" dirty="0">
                <a:solidFill>
                  <a:schemeClr val="tx2"/>
                </a:solidFill>
                <a:latin typeface="+mj-lt"/>
                <a:ea typeface="+mj-ea"/>
                <a:cs typeface="+mj-cs"/>
              </a:rPr>
              <a:t>mRNAs and miRNAs</a:t>
            </a:r>
            <a:endParaRPr lang="fa-IR" sz="4000" i="1" dirty="0">
              <a:solidFill>
                <a:schemeClr val="tx2"/>
              </a:solidFill>
              <a:latin typeface="+mj-lt"/>
              <a:ea typeface="+mj-ea"/>
              <a:cs typeface="+mj-cs"/>
            </a:endParaRPr>
          </a:p>
        </p:txBody>
      </p:sp>
    </p:spTree>
    <p:extLst>
      <p:ext uri="{BB962C8B-B14F-4D97-AF65-F5344CB8AC3E}">
        <p14:creationId xmlns:p14="http://schemas.microsoft.com/office/powerpoint/2010/main" val="131517127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355336"/>
          </a:xfrm>
        </p:spPr>
        <p:txBody>
          <a:bodyPr>
            <a:normAutofit/>
          </a:bodyPr>
          <a:lstStyle/>
          <a:p>
            <a:pPr algn="l" rtl="0"/>
            <a:r>
              <a:rPr lang="en-US" dirty="0" smtClean="0"/>
              <a:t>miR-155 </a:t>
            </a:r>
            <a:r>
              <a:rPr lang="en-US" dirty="0"/>
              <a:t>as a </a:t>
            </a:r>
            <a:r>
              <a:rPr lang="en-US" dirty="0" smtClean="0"/>
              <a:t>useful biomarker </a:t>
            </a:r>
            <a:r>
              <a:rPr lang="en-US" dirty="0"/>
              <a:t>in individuals with monoclonal B-cell </a:t>
            </a:r>
            <a:r>
              <a:rPr lang="en-US" dirty="0" smtClean="0"/>
              <a:t>lymphocytosis and </a:t>
            </a:r>
            <a:r>
              <a:rPr lang="en-US" dirty="0"/>
              <a:t>in patients with B chronic lymphocytic </a:t>
            </a:r>
            <a:r>
              <a:rPr lang="en-US" dirty="0" smtClean="0"/>
              <a:t>leukemia</a:t>
            </a:r>
          </a:p>
          <a:p>
            <a:pPr algn="l" rtl="0"/>
            <a:r>
              <a:rPr lang="en-US" dirty="0"/>
              <a:t>higher miR-155 levels expression </a:t>
            </a:r>
            <a:r>
              <a:rPr lang="en-US" dirty="0" smtClean="0"/>
              <a:t>in patients </a:t>
            </a:r>
            <a:r>
              <a:rPr lang="en-US" dirty="0"/>
              <a:t>who failed to respond to chemotherapy </a:t>
            </a:r>
            <a:r>
              <a:rPr lang="en-US" dirty="0" smtClean="0"/>
              <a:t>compared </a:t>
            </a:r>
            <a:r>
              <a:rPr lang="en-US" dirty="0"/>
              <a:t>with those who experienced complete </a:t>
            </a:r>
            <a:r>
              <a:rPr lang="en-US" dirty="0" smtClean="0"/>
              <a:t>response</a:t>
            </a:r>
          </a:p>
          <a:p>
            <a:pPr algn="l" rtl="0"/>
            <a:r>
              <a:rPr lang="en-US" dirty="0"/>
              <a:t>At present, miRNA-based clinical trials </a:t>
            </a:r>
            <a:r>
              <a:rPr lang="en-US" dirty="0" smtClean="0"/>
              <a:t>involving exosomes </a:t>
            </a:r>
            <a:r>
              <a:rPr lang="en-US" dirty="0"/>
              <a:t>have not been initiated because an </a:t>
            </a:r>
            <a:r>
              <a:rPr lang="en-US" dirty="0" smtClean="0"/>
              <a:t>improved characterization </a:t>
            </a:r>
            <a:r>
              <a:rPr lang="en-US" dirty="0"/>
              <a:t>of these carriers and their cargos in </a:t>
            </a:r>
            <a:r>
              <a:rPr lang="en-US" dirty="0" smtClean="0"/>
              <a:t>normal and </a:t>
            </a:r>
            <a:r>
              <a:rPr lang="en-US" dirty="0"/>
              <a:t>disease models is still needed</a:t>
            </a:r>
            <a:endParaRPr lang="fa-IR" dirty="0"/>
          </a:p>
        </p:txBody>
      </p:sp>
    </p:spTree>
    <p:extLst>
      <p:ext uri="{BB962C8B-B14F-4D97-AF65-F5344CB8AC3E}">
        <p14:creationId xmlns:p14="http://schemas.microsoft.com/office/powerpoint/2010/main" val="31756285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dirty="0"/>
          </a:p>
        </p:txBody>
      </p:sp>
      <p:sp>
        <p:nvSpPr>
          <p:cNvPr id="11" name="Rectangle 10"/>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pic>
        <p:nvPicPr>
          <p:cNvPr id="1027" name="Picture 3" descr="C:\Users\Novin Pendar\Desktop\زورنال کلاب سال دوم\EBM_Autumn_2016-inside3-exosom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200150"/>
            <a:ext cx="7620000" cy="428625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762000" y="5867400"/>
            <a:ext cx="3810000" cy="584775"/>
          </a:xfrm>
          <a:prstGeom prst="rect">
            <a:avLst/>
          </a:prstGeom>
          <a:noFill/>
        </p:spPr>
        <p:txBody>
          <a:bodyPr wrap="square" rtlCol="1">
            <a:spAutoFit/>
          </a:bodyPr>
          <a:lstStyle/>
          <a:p>
            <a:r>
              <a:rPr lang="en-US" sz="3200" dirty="0" smtClean="0">
                <a:solidFill>
                  <a:schemeClr val="bg1"/>
                </a:solidFill>
              </a:rPr>
              <a:t>The end</a:t>
            </a:r>
            <a:endParaRPr lang="fa-IR" sz="3200" dirty="0">
              <a:solidFill>
                <a:schemeClr val="bg1"/>
              </a:solidFill>
            </a:endParaRPr>
          </a:p>
        </p:txBody>
      </p:sp>
      <p:sp>
        <p:nvSpPr>
          <p:cNvPr id="13" name="TextBox 12"/>
          <p:cNvSpPr txBox="1"/>
          <p:nvPr/>
        </p:nvSpPr>
        <p:spPr>
          <a:xfrm>
            <a:off x="3642360" y="426719"/>
            <a:ext cx="4495800" cy="584775"/>
          </a:xfrm>
          <a:prstGeom prst="rect">
            <a:avLst/>
          </a:prstGeom>
          <a:noFill/>
        </p:spPr>
        <p:txBody>
          <a:bodyPr wrap="square" rtlCol="1">
            <a:spAutoFit/>
          </a:bodyPr>
          <a:lstStyle/>
          <a:p>
            <a:pPr algn="r"/>
            <a:r>
              <a:rPr lang="fa-IR" sz="3200" dirty="0" smtClean="0">
                <a:solidFill>
                  <a:schemeClr val="bg1"/>
                </a:solidFill>
              </a:rPr>
              <a:t>با تشکر از توجه شما</a:t>
            </a:r>
            <a:endParaRPr lang="fa-IR" sz="3200" dirty="0">
              <a:solidFill>
                <a:schemeClr val="bg1"/>
              </a:solidFill>
            </a:endParaRPr>
          </a:p>
        </p:txBody>
      </p:sp>
    </p:spTree>
    <p:extLst>
      <p:ext uri="{BB962C8B-B14F-4D97-AF65-F5344CB8AC3E}">
        <p14:creationId xmlns:p14="http://schemas.microsoft.com/office/powerpoint/2010/main" val="25278191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2050" name="Picture 2" descr="C:\Users\Novin Pendar\Desktop\زورنال کلاب سال دوم\New folder\res-120-1658-g00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1143000"/>
            <a:ext cx="9144000"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1909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lstStyle/>
          <a:p>
            <a:r>
              <a:rPr lang="en-US" dirty="0"/>
              <a:t>composition of EV</a:t>
            </a:r>
            <a:endParaRPr lang="fa-IR" dirty="0"/>
          </a:p>
        </p:txBody>
      </p:sp>
      <p:sp>
        <p:nvSpPr>
          <p:cNvPr id="3" name="Content Placeholder 2"/>
          <p:cNvSpPr>
            <a:spLocks noGrp="1"/>
          </p:cNvSpPr>
          <p:nvPr>
            <p:ph idx="1"/>
          </p:nvPr>
        </p:nvSpPr>
        <p:spPr/>
        <p:txBody>
          <a:bodyPr>
            <a:normAutofit/>
          </a:bodyPr>
          <a:lstStyle/>
          <a:p>
            <a:pPr algn="l" rtl="0"/>
            <a:r>
              <a:rPr lang="en-US" dirty="0"/>
              <a:t>depending </a:t>
            </a:r>
            <a:r>
              <a:rPr lang="en-US" dirty="0" smtClean="0"/>
              <a:t>on: </a:t>
            </a:r>
            <a:endParaRPr lang="en-US" dirty="0"/>
          </a:p>
          <a:p>
            <a:pPr marL="714375" algn="l" rtl="0">
              <a:buFont typeface="Wingdings" panose="05000000000000000000" pitchFamily="2" charset="2"/>
              <a:buChar char="ü"/>
            </a:pPr>
            <a:r>
              <a:rPr lang="en-US" dirty="0"/>
              <a:t>the type </a:t>
            </a:r>
            <a:r>
              <a:rPr lang="en-US" dirty="0" smtClean="0"/>
              <a:t>cell</a:t>
            </a:r>
          </a:p>
          <a:p>
            <a:pPr marL="714375" algn="l" rtl="0">
              <a:buFont typeface="Wingdings" panose="05000000000000000000" pitchFamily="2" charset="2"/>
              <a:buChar char="ü"/>
            </a:pPr>
            <a:r>
              <a:rPr lang="en-US" dirty="0"/>
              <a:t>physiological and pathological </a:t>
            </a:r>
            <a:r>
              <a:rPr lang="en-US" dirty="0" smtClean="0"/>
              <a:t>state</a:t>
            </a:r>
          </a:p>
          <a:p>
            <a:pPr algn="l" rtl="0"/>
            <a:endParaRPr lang="en-US" dirty="0" smtClean="0"/>
          </a:p>
          <a:p>
            <a:pPr algn="l" rtl="0"/>
            <a:r>
              <a:rPr lang="en-US" dirty="0" smtClean="0"/>
              <a:t>proteins </a:t>
            </a:r>
          </a:p>
          <a:p>
            <a:pPr algn="l" rtl="0"/>
            <a:r>
              <a:rPr lang="en-US" dirty="0" smtClean="0"/>
              <a:t>specific lipids</a:t>
            </a:r>
          </a:p>
          <a:p>
            <a:pPr algn="l" rtl="0"/>
            <a:r>
              <a:rPr lang="en-US" dirty="0" smtClean="0"/>
              <a:t>coding and noncoding </a:t>
            </a:r>
            <a:r>
              <a:rPr lang="en-US" dirty="0"/>
              <a:t>RNAs </a:t>
            </a:r>
            <a:endParaRPr lang="en-US" dirty="0" smtClean="0"/>
          </a:p>
          <a:p>
            <a:pPr algn="l" rtl="0"/>
            <a:r>
              <a:rPr lang="en-US" dirty="0" smtClean="0"/>
              <a:t>DNA </a:t>
            </a:r>
            <a:r>
              <a:rPr lang="en-US" dirty="0"/>
              <a:t>may be present in </a:t>
            </a:r>
            <a:r>
              <a:rPr lang="en-US" dirty="0" smtClean="0"/>
              <a:t>EV</a:t>
            </a:r>
          </a:p>
          <a:p>
            <a:endParaRPr lang="fa-IR" dirty="0"/>
          </a:p>
        </p:txBody>
      </p:sp>
    </p:spTree>
    <p:extLst>
      <p:ext uri="{BB962C8B-B14F-4D97-AF65-F5344CB8AC3E}">
        <p14:creationId xmlns:p14="http://schemas.microsoft.com/office/powerpoint/2010/main" val="2564646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l" rtl="0"/>
            <a:r>
              <a:rPr lang="en-US" dirty="0" err="1"/>
              <a:t>microenvironmental</a:t>
            </a:r>
            <a:r>
              <a:rPr lang="en-US" dirty="0"/>
              <a:t> stressors </a:t>
            </a:r>
            <a:r>
              <a:rPr lang="en-US" dirty="0" smtClean="0"/>
              <a:t>such as </a:t>
            </a:r>
            <a:r>
              <a:rPr lang="en-US" dirty="0"/>
              <a:t>low pH, heat, and oxidative stress modulate the </a:t>
            </a:r>
            <a:r>
              <a:rPr lang="en-US" dirty="0" smtClean="0"/>
              <a:t> molecular composition </a:t>
            </a:r>
            <a:r>
              <a:rPr lang="en-US" dirty="0"/>
              <a:t>of </a:t>
            </a:r>
            <a:r>
              <a:rPr lang="en-US" dirty="0" smtClean="0"/>
              <a:t>EV</a:t>
            </a:r>
          </a:p>
        </p:txBody>
      </p:sp>
    </p:spTree>
    <p:extLst>
      <p:ext uri="{BB962C8B-B14F-4D97-AF65-F5344CB8AC3E}">
        <p14:creationId xmlns:p14="http://schemas.microsoft.com/office/powerpoint/2010/main" val="2315592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Novin Pendar\Desktop\زورنال کلاب سال دوم\New folder\nihms853298f3.jpg"/>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b="5893"/>
          <a:stretch/>
        </p:blipFill>
        <p:spPr bwMode="auto">
          <a:xfrm>
            <a:off x="1325880" y="1143000"/>
            <a:ext cx="7848600" cy="57150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p:nvPr>
        </p:nvSpPr>
        <p:spPr>
          <a:xfrm>
            <a:off x="381000" y="228600"/>
            <a:ext cx="7848600" cy="1066800"/>
          </a:xfrm>
        </p:spPr>
        <p:txBody>
          <a:bodyPr/>
          <a:lstStyle/>
          <a:p>
            <a:r>
              <a:rPr lang="en-US" dirty="0" smtClean="0"/>
              <a:t>internalization</a:t>
            </a:r>
            <a:endParaRPr lang="fa-IR" dirty="0"/>
          </a:p>
        </p:txBody>
      </p:sp>
    </p:spTree>
    <p:extLst>
      <p:ext uri="{BB962C8B-B14F-4D97-AF65-F5344CB8AC3E}">
        <p14:creationId xmlns:p14="http://schemas.microsoft.com/office/powerpoint/2010/main" val="3347122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066800"/>
          </a:xfrm>
        </p:spPr>
        <p:txBody>
          <a:bodyPr/>
          <a:lstStyle/>
          <a:p>
            <a:r>
              <a:rPr lang="en-US" dirty="0" smtClean="0"/>
              <a:t>TMV</a:t>
            </a:r>
            <a:endParaRPr lang="fa-IR" dirty="0"/>
          </a:p>
        </p:txBody>
      </p:sp>
      <p:sp>
        <p:nvSpPr>
          <p:cNvPr id="3" name="Content Placeholder 2"/>
          <p:cNvSpPr>
            <a:spLocks noGrp="1"/>
          </p:cNvSpPr>
          <p:nvPr>
            <p:ph idx="1"/>
          </p:nvPr>
        </p:nvSpPr>
        <p:spPr/>
        <p:txBody>
          <a:bodyPr/>
          <a:lstStyle/>
          <a:p>
            <a:pPr algn="l" rtl="0"/>
            <a:r>
              <a:rPr lang="en-US" dirty="0" err="1" smtClean="0"/>
              <a:t>Microvesicle</a:t>
            </a:r>
            <a:r>
              <a:rPr lang="en-US" dirty="0" smtClean="0"/>
              <a:t> derived cancer cell named tumor-</a:t>
            </a:r>
            <a:r>
              <a:rPr lang="en-US" dirty="0" err="1" smtClean="0"/>
              <a:t>microvesicle</a:t>
            </a:r>
            <a:r>
              <a:rPr lang="en-US" dirty="0"/>
              <a:t> </a:t>
            </a:r>
            <a:r>
              <a:rPr lang="en-US" dirty="0" smtClean="0"/>
              <a:t>(TMV)</a:t>
            </a:r>
          </a:p>
          <a:p>
            <a:pPr algn="l" rtl="0"/>
            <a:endParaRPr lang="fa-IR" dirty="0"/>
          </a:p>
        </p:txBody>
      </p:sp>
    </p:spTree>
    <p:extLst>
      <p:ext uri="{BB962C8B-B14F-4D97-AF65-F5344CB8AC3E}">
        <p14:creationId xmlns:p14="http://schemas.microsoft.com/office/powerpoint/2010/main" val="22248330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descr="C:\Users\Novin Pendar\Desktop\زورنال کلاب سال دوم\Untitled.png"/>
          <p:cNvPicPr>
            <a:picLocks noChangeAspect="1" noChangeArrowheads="1"/>
          </p:cNvPicPr>
          <p:nvPr/>
        </p:nvPicPr>
        <p:blipFill rotWithShape="1">
          <a:blip r:embed="rId2">
            <a:extLst>
              <a:ext uri="{28A0092B-C50C-407E-A947-70E740481C1C}">
                <a14:useLocalDpi xmlns:a14="http://schemas.microsoft.com/office/drawing/2010/main" val="0"/>
              </a:ext>
            </a:extLst>
          </a:blip>
          <a:srcRect r="6334"/>
          <a:stretch/>
        </p:blipFill>
        <p:spPr bwMode="auto">
          <a:xfrm>
            <a:off x="213360" y="1600200"/>
            <a:ext cx="8853584" cy="52578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407920" y="1112520"/>
            <a:ext cx="6583680" cy="1569660"/>
          </a:xfrm>
          <a:prstGeom prst="rect">
            <a:avLst/>
          </a:prstGeom>
        </p:spPr>
        <p:txBody>
          <a:bodyPr wrap="square">
            <a:spAutoFit/>
          </a:bodyPr>
          <a:lstStyle/>
          <a:p>
            <a:r>
              <a:rPr lang="en-US" sz="2400" dirty="0"/>
              <a:t>EV cause intracellular communication between cancer cell and </a:t>
            </a:r>
            <a:r>
              <a:rPr lang="en-US" sz="2400" dirty="0" err="1"/>
              <a:t>microenviroment</a:t>
            </a:r>
            <a:r>
              <a:rPr lang="en-US" sz="2400" dirty="0"/>
              <a:t> inhibits physiological function of stromal cells AND promote tumor growth and metastasis.</a:t>
            </a:r>
          </a:p>
        </p:txBody>
      </p:sp>
    </p:spTree>
    <p:extLst>
      <p:ext uri="{BB962C8B-B14F-4D97-AF65-F5344CB8AC3E}">
        <p14:creationId xmlns:p14="http://schemas.microsoft.com/office/powerpoint/2010/main" val="3281919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3709</TotalTime>
  <Words>1188</Words>
  <Application>Microsoft Office PowerPoint</Application>
  <PresentationFormat>On-screen Show (4:3)</PresentationFormat>
  <Paragraphs>127</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Urban</vt:lpstr>
      <vt:lpstr>Role of Extracellular Vesicles in Hematological Malignancies</vt:lpstr>
      <vt:lpstr>Cell-to-cell communication</vt:lpstr>
      <vt:lpstr>PowerPoint Presentation</vt:lpstr>
      <vt:lpstr>PowerPoint Presentation</vt:lpstr>
      <vt:lpstr>composition of EV</vt:lpstr>
      <vt:lpstr>PowerPoint Presentation</vt:lpstr>
      <vt:lpstr>internalization</vt:lpstr>
      <vt:lpstr>TMV</vt:lpstr>
      <vt:lpstr>PowerPoint Presentation</vt:lpstr>
      <vt:lpstr>Tumorigenesis</vt:lpstr>
      <vt:lpstr>Tumor growth</vt:lpstr>
      <vt:lpstr>PowerPoint Presentation</vt:lpstr>
      <vt:lpstr>PowerPoint Presentation</vt:lpstr>
      <vt:lpstr>PowerPoint Presentation</vt:lpstr>
      <vt:lpstr>PowerPoint Presentation</vt:lpstr>
      <vt:lpstr>Apoptosis</vt:lpstr>
      <vt:lpstr>PowerPoint Presentation</vt:lpstr>
      <vt:lpstr>Angiogenesis</vt:lpstr>
      <vt:lpstr>PowerPoint Presentation</vt:lpstr>
      <vt:lpstr>PowerPoint Presentation</vt:lpstr>
      <vt:lpstr>PowerPoint Presentation</vt:lpstr>
      <vt:lpstr>PowerPoint Presentation</vt:lpstr>
      <vt:lpstr>PowerPoint Presentation</vt:lpstr>
      <vt:lpstr>PowerPoint Presentation</vt:lpstr>
      <vt:lpstr>Tumor immune escape</vt:lpstr>
      <vt:lpstr>PowerPoint Presentation</vt:lpstr>
      <vt:lpstr>Drug resistance</vt:lpstr>
      <vt:lpstr>PowerPoint Presentation</vt:lpstr>
      <vt:lpstr>PowerPoint Presentation</vt:lpstr>
      <vt:lpstr>PowerPoint Presentation</vt:lpstr>
      <vt:lpstr>EV as Biomarkers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Extracellular Vesicles in Hematological Malignancies</dc:title>
  <dc:creator>Novin Pendar</dc:creator>
  <cp:lastModifiedBy>Novin Pendar</cp:lastModifiedBy>
  <cp:revision>52</cp:revision>
  <dcterms:created xsi:type="dcterms:W3CDTF">2006-08-16T00:00:00Z</dcterms:created>
  <dcterms:modified xsi:type="dcterms:W3CDTF">2018-12-08T09:21:00Z</dcterms:modified>
</cp:coreProperties>
</file>