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4" r:id="rId6"/>
    <p:sldId id="263" r:id="rId7"/>
    <p:sldId id="262" r:id="rId8"/>
    <p:sldId id="261" r:id="rId9"/>
    <p:sldId id="265" r:id="rId10"/>
    <p:sldId id="276" r:id="rId11"/>
    <p:sldId id="273" r:id="rId12"/>
    <p:sldId id="274" r:id="rId13"/>
    <p:sldId id="278" r:id="rId14"/>
    <p:sldId id="275" r:id="rId15"/>
    <p:sldId id="257" r:id="rId16"/>
    <p:sldId id="279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8B546-A584-486D-9AA0-518F6ED53CF0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1A65-5025-4A32-9A95-5E2E5BD0C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1A7D-C151-4061-A0E8-A63A84575D8B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2B1F-13DF-4843-BBEA-4B67E4D6586B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BA7-6BE2-4EC6-847B-DDDE40BE9578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59E-DE89-4F31-A4A4-E3B9CD47FC6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8AE-F702-472A-B706-90F92A118C2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408B-8C40-4BA5-9D8F-97283809D874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5B1-067D-4326-BC0B-73C680DAF8F1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2E2E-9369-4FA6-8B02-157D0403C231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93DE-B371-4E68-A21F-39E172DCBB87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BB1C-4101-48CF-B16A-98DF0F14A545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AEF-DE55-4A67-ADF3-9070CECE6BBC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7F4F-5E8A-4225-84EE-4F68CB9B7D4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F90D-2E30-4592-BFA1-4A9A681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8926" y="451650"/>
            <a:ext cx="580185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CC00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0228" y="2192916"/>
            <a:ext cx="9819250" cy="68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494" y="4261232"/>
            <a:ext cx="4142722" cy="98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6130" y="6443946"/>
            <a:ext cx="1547446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CC00"/>
                </a:solidFill>
              </a:rPr>
              <a:t>Nov-2018</a:t>
            </a:r>
            <a:endParaRPr lang="en-US" sz="1200" b="1" dirty="0">
              <a:solidFill>
                <a:srgbClr val="FFCC00"/>
              </a:solidFill>
            </a:endParaRPr>
          </a:p>
        </p:txBody>
      </p:sp>
      <p:pic>
        <p:nvPicPr>
          <p:cNvPr id="6" name="Picture 5" descr="logo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0177" y="224037"/>
            <a:ext cx="1319349" cy="116078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69171" y="2374212"/>
            <a:ext cx="108813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solidFill>
                  <a:srgbClr val="FF3300"/>
                </a:solidFill>
                <a:latin typeface="Cooper Black" panose="0208090404030B020404" pitchFamily="18" charset="0"/>
              </a:rPr>
              <a:t>Blood cells </a:t>
            </a:r>
            <a:r>
              <a:rPr lang="en-US" sz="6000" b="1" dirty="0" err="1">
                <a:solidFill>
                  <a:srgbClr val="FF3300"/>
                </a:solidFill>
                <a:latin typeface="Cooper Black" panose="0208090404030B020404" pitchFamily="18" charset="0"/>
              </a:rPr>
              <a:t>microparticles</a:t>
            </a:r>
            <a:endParaRPr lang="en-US" sz="6000" b="1" dirty="0">
              <a:solidFill>
                <a:srgbClr val="FF3300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88" y="4059855"/>
            <a:ext cx="301332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dirty="0">
                <a:solidFill>
                  <a:srgbClr val="FFCC00"/>
                </a:solidFill>
                <a:latin typeface="Cooper Black" panose="0208090404030B020404" pitchFamily="18" charset="0"/>
              </a:rPr>
              <a:t>Advised by</a:t>
            </a:r>
          </a:p>
          <a:p>
            <a:pPr algn="ctr"/>
            <a:r>
              <a:rPr lang="en-US" sz="2800" b="1" dirty="0">
                <a:solidFill>
                  <a:srgbClr val="FFCC00"/>
                </a:solidFill>
                <a:latin typeface="Cooper Black" panose="0208090404030B020404" pitchFamily="18" charset="0"/>
              </a:rPr>
              <a:t>Dr. </a:t>
            </a:r>
            <a:r>
              <a:rPr lang="en-US" sz="2800" b="1" dirty="0" err="1">
                <a:solidFill>
                  <a:srgbClr val="FFCC00"/>
                </a:solidFill>
                <a:latin typeface="Cooper Black" panose="0208090404030B020404" pitchFamily="18" charset="0"/>
              </a:rPr>
              <a:t>Mirzayi</a:t>
            </a:r>
            <a:endParaRPr lang="en-US" sz="2800" b="1" dirty="0">
              <a:solidFill>
                <a:srgbClr val="FFCC00"/>
              </a:solidFill>
              <a:latin typeface="Cooper Black" panose="0208090404030B020404" pitchFamily="18" charset="0"/>
            </a:endParaRPr>
          </a:p>
          <a:p>
            <a:pPr algn="ctr"/>
            <a:endParaRPr lang="en-US" dirty="0" smtClean="0">
              <a:solidFill>
                <a:srgbClr val="FFCC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Presented by:</a:t>
            </a:r>
          </a:p>
          <a:p>
            <a:pPr algn="ctr"/>
            <a:r>
              <a:rPr lang="en-US" sz="2800" b="1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Mahla </a:t>
            </a:r>
            <a:r>
              <a:rPr lang="en-US" sz="2800" b="1" dirty="0" err="1" smtClean="0">
                <a:solidFill>
                  <a:srgbClr val="FFCC00"/>
                </a:solidFill>
                <a:latin typeface="Cooper Black" panose="0208090404030B020404" pitchFamily="18" charset="0"/>
              </a:rPr>
              <a:t>Lashkari</a:t>
            </a:r>
            <a:endParaRPr lang="en-US" sz="2800" b="1" dirty="0" smtClean="0">
              <a:solidFill>
                <a:srgbClr val="FFCC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2668" y="1440494"/>
            <a:ext cx="6414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  <a:latin typeface="Cooper Black" panose="0208090404030B020404" pitchFamily="18" charset="0"/>
              </a:rPr>
              <a:t>Hematology Seminar</a:t>
            </a:r>
          </a:p>
        </p:txBody>
      </p:sp>
    </p:spTree>
    <p:extLst>
      <p:ext uri="{BB962C8B-B14F-4D97-AF65-F5344CB8AC3E}">
        <p14:creationId xmlns:p14="http://schemas.microsoft.com/office/powerpoint/2010/main" val="13144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211951" y="6329907"/>
            <a:ext cx="494546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0" normalizeH="0" baseline="0" noProof="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platelets Microparticles</a:t>
            </a:r>
            <a:endParaRPr kumimoji="0" lang="en-US" sz="1600" b="1" i="0" u="none" strike="noStrike" kern="1200" cap="none" spc="50" normalizeH="0" baseline="0" noProof="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" r="4758"/>
          <a:stretch/>
        </p:blipFill>
        <p:spPr bwMode="auto">
          <a:xfrm>
            <a:off x="10379445" y="211015"/>
            <a:ext cx="1451485" cy="1411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75649" y="1193497"/>
            <a:ext cx="4149970" cy="1204971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glow rad="63500">
              <a:schemeClr val="bg1">
                <a:alpha val="16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Initiation of thrombosis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Tissue factor release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20562" y="4473525"/>
            <a:ext cx="4149970" cy="1204971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glow rad="63500">
              <a:schemeClr val="bg1">
                <a:alpha val="16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Propagation of thrombosis</a:t>
            </a:r>
          </a:p>
          <a:p>
            <a:pPr algn="ctr"/>
            <a:r>
              <a:rPr lang="en-US" b="1" dirty="0" smtClean="0"/>
              <a:t>Exposure of phosphatidylserine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781610" y="4473525"/>
            <a:ext cx="4149970" cy="1204971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glow rad="63500">
              <a:schemeClr val="bg1">
                <a:alpha val="16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Inhibition of fibrinolysis</a:t>
            </a:r>
          </a:p>
          <a:p>
            <a:pPr algn="ctr"/>
            <a:r>
              <a:rPr lang="en-US" sz="2000" b="1" dirty="0" smtClean="0"/>
              <a:t>PAI-1 activity</a:t>
            </a:r>
            <a:endParaRPr lang="en-US" sz="2000" b="1" dirty="0"/>
          </a:p>
        </p:txBody>
      </p:sp>
      <p:sp>
        <p:nvSpPr>
          <p:cNvPr id="4" name="7-Point Star 3"/>
          <p:cNvSpPr/>
          <p:nvPr/>
        </p:nvSpPr>
        <p:spPr>
          <a:xfrm>
            <a:off x="4811151" y="2889349"/>
            <a:ext cx="2278966" cy="1584176"/>
          </a:xfrm>
          <a:prstGeom prst="star7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PMP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oper Black" panose="0208090404030B020404" pitchFamily="18" charset="0"/>
            </a:endParaRPr>
          </a:p>
        </p:txBody>
      </p:sp>
      <p:cxnSp>
        <p:nvCxnSpPr>
          <p:cNvPr id="11" name="Straight Connector 10"/>
          <p:cNvCxnSpPr>
            <a:stCxn id="3" idx="2"/>
            <a:endCxn id="4" idx="6"/>
          </p:cNvCxnSpPr>
          <p:nvPr/>
        </p:nvCxnSpPr>
        <p:spPr>
          <a:xfrm>
            <a:off x="5950634" y="2398468"/>
            <a:ext cx="0" cy="490881"/>
          </a:xfrm>
          <a:prstGeom prst="line">
            <a:avLst/>
          </a:prstGeom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3"/>
          </p:cNvCxnSpPr>
          <p:nvPr/>
        </p:nvCxnSpPr>
        <p:spPr>
          <a:xfrm flipH="1">
            <a:off x="4370532" y="4080877"/>
            <a:ext cx="985702" cy="995134"/>
          </a:xfrm>
          <a:prstGeom prst="line">
            <a:avLst/>
          </a:prstGeom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1"/>
          </p:cNvCxnSpPr>
          <p:nvPr/>
        </p:nvCxnSpPr>
        <p:spPr>
          <a:xfrm>
            <a:off x="6569612" y="4079631"/>
            <a:ext cx="1211998" cy="996380"/>
          </a:xfrm>
          <a:prstGeom prst="line">
            <a:avLst/>
          </a:prstGeom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47181" y="6238540"/>
            <a:ext cx="600690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Platelet </a:t>
            </a:r>
            <a:r>
              <a:rPr lang="en-US" sz="2400" b="1" dirty="0" err="1">
                <a:solidFill>
                  <a:srgbClr val="002060"/>
                </a:solidFill>
              </a:rPr>
              <a:t>microparticles</a:t>
            </a:r>
            <a:r>
              <a:rPr lang="en-US" sz="2400" b="1" dirty="0">
                <a:solidFill>
                  <a:srgbClr val="002060"/>
                </a:solidFill>
              </a:rPr>
              <a:t> and coagulation</a:t>
            </a:r>
          </a:p>
        </p:txBody>
      </p:sp>
    </p:spTree>
    <p:extLst>
      <p:ext uri="{BB962C8B-B14F-4D97-AF65-F5344CB8AC3E}">
        <p14:creationId xmlns:p14="http://schemas.microsoft.com/office/powerpoint/2010/main" val="15172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197884" y="6329907"/>
            <a:ext cx="50861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0" normalizeH="0" baseline="0" noProof="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platelets Microparticles</a:t>
            </a:r>
            <a:endParaRPr kumimoji="0" lang="en-US" sz="1600" b="1" i="0" u="none" strike="noStrike" kern="1200" cap="none" spc="50" normalizeH="0" baseline="0" noProof="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" r="4758"/>
          <a:stretch/>
        </p:blipFill>
        <p:spPr bwMode="auto">
          <a:xfrm>
            <a:off x="10379445" y="211015"/>
            <a:ext cx="1451485" cy="1411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47181" y="6238540"/>
            <a:ext cx="600690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Platelet </a:t>
            </a:r>
            <a:r>
              <a:rPr lang="en-US" sz="2400" b="1" dirty="0" err="1">
                <a:solidFill>
                  <a:srgbClr val="002060"/>
                </a:solidFill>
              </a:rPr>
              <a:t>microparticles</a:t>
            </a:r>
            <a:r>
              <a:rPr lang="en-US" sz="2400" b="1" dirty="0">
                <a:solidFill>
                  <a:srgbClr val="002060"/>
                </a:solidFill>
              </a:rPr>
              <a:t> and the vessel wall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6993402" y="2892507"/>
            <a:ext cx="1856935" cy="1190282"/>
          </a:xfrm>
          <a:prstGeom prst="star7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PMP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8848" y="1123937"/>
            <a:ext cx="3953022" cy="553490"/>
          </a:xfrm>
          <a:prstGeom prst="roundRect">
            <a:avLst/>
          </a:prstGeom>
          <a:solidFill>
            <a:srgbClr val="A5002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1047" y="2892507"/>
            <a:ext cx="1735601" cy="1190283"/>
          </a:xfrm>
          <a:prstGeom prst="roundRect">
            <a:avLst/>
          </a:prstGeom>
          <a:solidFill>
            <a:srgbClr val="A5002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8848" y="5412239"/>
            <a:ext cx="3953022" cy="524328"/>
          </a:xfrm>
          <a:prstGeom prst="roundRect">
            <a:avLst/>
          </a:prstGeom>
          <a:solidFill>
            <a:srgbClr val="A5002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Leukocytes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212269" y="1677427"/>
            <a:ext cx="176851" cy="1215079"/>
          </a:xfrm>
          <a:prstGeom prst="up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455878" y="1664838"/>
            <a:ext cx="203979" cy="1444122"/>
          </a:xfrm>
          <a:prstGeom prst="up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flipV="1">
            <a:off x="4212269" y="4082789"/>
            <a:ext cx="176851" cy="1329450"/>
          </a:xfrm>
          <a:prstGeom prst="up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flipH="1" flipV="1">
            <a:off x="7455877" y="4082789"/>
            <a:ext cx="203980" cy="1285419"/>
          </a:xfrm>
          <a:prstGeom prst="up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967655" y="3332903"/>
            <a:ext cx="2025747" cy="309490"/>
          </a:xfrm>
          <a:prstGeom prst="leftRight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7669" y="3642393"/>
            <a:ext cx="1463040" cy="24939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3633359" y="4583932"/>
            <a:ext cx="914400" cy="24342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 rot="5400000">
            <a:off x="7342958" y="4579575"/>
            <a:ext cx="914400" cy="24342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88458" y="3891789"/>
            <a:ext cx="2631568" cy="2806024"/>
          </a:xfrm>
          <a:prstGeom prst="snip1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P-selectin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Leuko-Leuko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adhesion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PSGL-1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Neutrophils (increase CD11b)</a:t>
            </a:r>
          </a:p>
        </p:txBody>
      </p:sp>
      <p:sp>
        <p:nvSpPr>
          <p:cNvPr id="27" name="Rounded Rectangle 26"/>
          <p:cNvSpPr/>
          <p:nvPr/>
        </p:nvSpPr>
        <p:spPr>
          <a:xfrm rot="16200000">
            <a:off x="6876966" y="2283882"/>
            <a:ext cx="914400" cy="24342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nip Single Corner Rectangle 24"/>
          <p:cNvSpPr/>
          <p:nvPr/>
        </p:nvSpPr>
        <p:spPr>
          <a:xfrm flipH="1">
            <a:off x="9150156" y="2151152"/>
            <a:ext cx="2830955" cy="3231877"/>
          </a:xfrm>
          <a:prstGeom prst="snip1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/>
              <a:t>Local Thrombosis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/>
              <a:t>Endothelial activation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/>
              <a:t>Leukocytes activation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/>
              <a:t>Inflammation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/>
              <a:t>Angiogenesis</a:t>
            </a:r>
            <a:endParaRPr lang="en-US" b="1" dirty="0"/>
          </a:p>
        </p:txBody>
      </p:sp>
      <p:sp>
        <p:nvSpPr>
          <p:cNvPr id="28" name="Bent-Up Arrow 27"/>
          <p:cNvSpPr/>
          <p:nvPr/>
        </p:nvSpPr>
        <p:spPr>
          <a:xfrm flipH="1" flipV="1">
            <a:off x="2244867" y="3516922"/>
            <a:ext cx="856180" cy="451745"/>
          </a:xfrm>
          <a:prstGeom prst="bentUp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1607987" y="4244086"/>
            <a:ext cx="181393" cy="341982"/>
          </a:xfrm>
          <a:prstGeom prst="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17452" y="1147009"/>
            <a:ext cx="2344279" cy="98533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ICAM-1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Leukocyte migration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061732" y="1247049"/>
            <a:ext cx="907116" cy="264156"/>
          </a:xfrm>
          <a:prstGeom prst="leftArrow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7311370" y="2313595"/>
            <a:ext cx="914400" cy="24342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GP||b\|||a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6" grpId="0" animBg="1"/>
      <p:bldP spid="15" grpId="0" animBg="1"/>
      <p:bldP spid="16" grpId="0" animBg="1"/>
      <p:bldP spid="17" grpId="0" animBg="1"/>
      <p:bldP spid="11" grpId="0" animBg="1"/>
      <p:bldP spid="20" grpId="0" animBg="1"/>
      <p:bldP spid="21" grpId="0" animBg="1"/>
      <p:bldP spid="22" grpId="0" animBg="1"/>
      <p:bldP spid="18" grpId="0" animBg="1"/>
      <p:bldP spid="27" grpId="0" animBg="1"/>
      <p:bldP spid="25" grpId="0" animBg="1"/>
      <p:bldP spid="28" grpId="0" animBg="1"/>
      <p:bldP spid="29" grpId="0" animBg="1"/>
      <p:bldP spid="31" grpId="0" animBg="1"/>
      <p:bldP spid="3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169748" y="6329907"/>
            <a:ext cx="536749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Endothelial Microparticles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Image result for endothelial cell 3D electron microsco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8163" r="10166" b="14796"/>
          <a:stretch/>
        </p:blipFill>
        <p:spPr bwMode="auto">
          <a:xfrm>
            <a:off x="10269415" y="323717"/>
            <a:ext cx="1437082" cy="942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398" y="723827"/>
            <a:ext cx="9734844" cy="478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C00"/>
                </a:solidFill>
              </a:rPr>
              <a:t>Endothelium refers to cells that line the interior surface of blood vessels </a:t>
            </a:r>
            <a:endParaRPr lang="en-US" sz="2400" b="1" dirty="0" smtClean="0">
              <a:solidFill>
                <a:srgbClr val="FFCC00"/>
              </a:solidFill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C00"/>
                </a:solidFill>
              </a:rPr>
              <a:t>Have basic properties like other MP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C00"/>
                </a:solidFill>
              </a:rPr>
              <a:t>Have some specific markers like : ICAM-1, CD62E, CD62P, CD31</a:t>
            </a:r>
          </a:p>
          <a:p>
            <a:pPr algn="ctr">
              <a:lnSpc>
                <a:spcPct val="250000"/>
              </a:lnSpc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482818" y="4164037"/>
            <a:ext cx="66118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183815" y="6329907"/>
            <a:ext cx="522682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Endothelial Microparticles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Image result for endothelial cell 3D electron microsco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8163" r="10166" b="14796"/>
          <a:stretch/>
        </p:blipFill>
        <p:spPr bwMode="auto">
          <a:xfrm>
            <a:off x="10269415" y="323717"/>
            <a:ext cx="1437082" cy="942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5464" y="1123937"/>
            <a:ext cx="6921304" cy="4403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In acute </a:t>
            </a:r>
            <a:r>
              <a:rPr lang="en-US" sz="2800" b="1" dirty="0" err="1" smtClean="0">
                <a:solidFill>
                  <a:srgbClr val="FFCC00"/>
                </a:solidFill>
              </a:rPr>
              <a:t>throma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In some diseases: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C00"/>
                </a:solidFill>
              </a:rPr>
              <a:t>  sickle cell anemia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CC00"/>
                </a:solidFill>
              </a:rPr>
              <a:t>  </a:t>
            </a:r>
            <a:r>
              <a:rPr lang="en-US" sz="2400" b="1" dirty="0" smtClean="0">
                <a:solidFill>
                  <a:srgbClr val="FFCC00"/>
                </a:solidFill>
              </a:rPr>
              <a:t> TTP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CC00"/>
                </a:solidFill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</a:rPr>
              <a:t>   PNH</a:t>
            </a:r>
            <a:endParaRPr lang="en-US" sz="2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197883" y="6329907"/>
            <a:ext cx="50861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Conclusion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3035" r="2546" b="3035"/>
          <a:stretch/>
        </p:blipFill>
        <p:spPr bwMode="auto">
          <a:xfrm rot="2249874">
            <a:off x="10471744" y="432142"/>
            <a:ext cx="1237063" cy="1253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9310" y="1271908"/>
            <a:ext cx="6766560" cy="390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CC00"/>
                </a:solidFill>
              </a:rPr>
              <a:t>Diagnostic markers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CC00"/>
                </a:solidFill>
              </a:rPr>
              <a:t>Prognostic markers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CC00"/>
                </a:solidFill>
              </a:rPr>
              <a:t>Risk factors in asymptotic diseases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CC00"/>
                </a:solidFill>
              </a:rPr>
              <a:t>Therapy </a:t>
            </a:r>
            <a:endParaRPr lang="en-US" sz="32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4414" y="5663307"/>
            <a:ext cx="5394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Thanks for your attention….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09822" y="196948"/>
            <a:ext cx="8454683" cy="3967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Don’t dream your life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           Live your dreams . . .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AutoShape 2" descr="Image result for four leaf clover telegram sticker clip art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four leaf clover telegram sticker clip art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72" flipH="1">
            <a:off x="6105378" y="2321169"/>
            <a:ext cx="624604" cy="5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70" y="1825625"/>
            <a:ext cx="694325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4062"/>
            <a:ext cx="11377749" cy="63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65125"/>
            <a:ext cx="11234058" cy="61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87926"/>
          </a:xfrm>
        </p:spPr>
      </p:pic>
    </p:spTree>
    <p:extLst>
      <p:ext uri="{BB962C8B-B14F-4D97-AF65-F5344CB8AC3E}">
        <p14:creationId xmlns:p14="http://schemas.microsoft.com/office/powerpoint/2010/main" val="1485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114" y="2039153"/>
            <a:ext cx="6740434" cy="4009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Introduction </a:t>
            </a:r>
            <a:r>
              <a:rPr lang="en-US" sz="3200" b="1" dirty="0" smtClean="0">
                <a:solidFill>
                  <a:srgbClr val="FFCC00"/>
                </a:solidFill>
              </a:rPr>
              <a:t>&amp;</a:t>
            </a:r>
            <a:r>
              <a:rPr lang="en-US" sz="3200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 History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Erythrocyte Microparticles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Platelet </a:t>
            </a:r>
            <a:r>
              <a:rPr lang="en-US" sz="3200" dirty="0">
                <a:solidFill>
                  <a:srgbClr val="FFCC00"/>
                </a:solidFill>
                <a:latin typeface="Cooper Black" panose="0208090404030B020404" pitchFamily="18" charset="0"/>
              </a:rPr>
              <a:t>Microparticles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Endothelial Microparticles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FFCC00"/>
                </a:solidFill>
                <a:latin typeface="Cooper Black" panose="0208090404030B020404" pitchFamily="18" charset="0"/>
              </a:rPr>
              <a:t>Conclusion </a:t>
            </a:r>
            <a:endParaRPr lang="en-US" sz="3200" dirty="0">
              <a:solidFill>
                <a:srgbClr val="FFCC00"/>
              </a:solidFill>
              <a:latin typeface="Cooper Black" panose="0208090404030B0204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CC0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1" y="820402"/>
            <a:ext cx="421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Objective</a:t>
            </a:r>
            <a:r>
              <a:rPr lang="en-US" sz="4400" b="1" spc="50" dirty="0" smtClean="0">
                <a:ln w="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:</a:t>
            </a:r>
            <a:endParaRPr lang="en-US" sz="4400" b="1" spc="50" dirty="0">
              <a:ln w="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Introduction 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 History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444" y="1247047"/>
            <a:ext cx="8597368" cy="101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latin typeface="Bahnschrift" panose="020B0502040204020203" pitchFamily="34" charset="0"/>
              </a:rPr>
              <a:t>Microparticles OR </a:t>
            </a:r>
            <a:r>
              <a:rPr lang="en-US" sz="2800" b="1" dirty="0" err="1" smtClean="0">
                <a:solidFill>
                  <a:srgbClr val="FFCC00"/>
                </a:solidFill>
                <a:latin typeface="Bahnschrift" panose="020B0502040204020203" pitchFamily="34" charset="0"/>
              </a:rPr>
              <a:t>Microvesicles</a:t>
            </a:r>
            <a:endParaRPr lang="en-US" sz="2800" b="1" dirty="0" smtClean="0">
              <a:solidFill>
                <a:srgbClr val="FFCC00"/>
              </a:solidFill>
              <a:latin typeface="Bahnschrift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CC00"/>
              </a:solidFill>
              <a:latin typeface="Bahnschrift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CC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37" y="148947"/>
            <a:ext cx="897652" cy="114976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5541"/>
          <a:stretch/>
        </p:blipFill>
        <p:spPr>
          <a:xfrm>
            <a:off x="1491176" y="1399734"/>
            <a:ext cx="8975188" cy="526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3" y="535577"/>
            <a:ext cx="4545874" cy="116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5723" y="1123937"/>
            <a:ext cx="4753213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spc="50" dirty="0" smtClean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Wolf Peter (1967)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spc="50" dirty="0" smtClean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Trams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spc="50" dirty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John </a:t>
            </a:r>
            <a:r>
              <a:rPr lang="en-US" sz="3600" b="1" spc="50" dirty="0" err="1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stom</a:t>
            </a:r>
            <a:r>
              <a:rPr lang="en-US" sz="3600" b="1" spc="50" dirty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 &amp; </a:t>
            </a:r>
            <a:r>
              <a:rPr lang="en-US" sz="3600" b="1" spc="50" dirty="0" err="1" smtClean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stahl</a:t>
            </a:r>
            <a:endParaRPr lang="en-US" sz="3600" b="1" spc="50" dirty="0" smtClean="0">
              <a:ln w="0"/>
              <a:solidFill>
                <a:srgbClr val="FF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spc="50" dirty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</a:rPr>
              <a:t>Recently </a:t>
            </a:r>
            <a:r>
              <a:rPr lang="en-US" sz="3200" spc="50" dirty="0" smtClean="0">
                <a:ln w="0"/>
                <a:solidFill>
                  <a:srgbClr val="FF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. . .</a:t>
            </a:r>
            <a:endParaRPr lang="en-US" sz="3600" spc="50" dirty="0">
              <a:ln w="0"/>
              <a:solidFill>
                <a:srgbClr val="FF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1" spc="50" dirty="0">
              <a:ln w="0"/>
              <a:solidFill>
                <a:srgbClr val="FF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1" spc="50" dirty="0" smtClean="0">
              <a:ln w="0"/>
              <a:solidFill>
                <a:srgbClr val="FF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1" spc="50" dirty="0">
              <a:ln w="0"/>
              <a:solidFill>
                <a:srgbClr val="FF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188F90D-2E30-4592-BFA1-4A9A6814452C}" type="slidenum"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4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Introduction 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 History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37" y="148947"/>
            <a:ext cx="897652" cy="114976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7" name="Cloud Callout 16"/>
          <p:cNvSpPr/>
          <p:nvPr/>
        </p:nvSpPr>
        <p:spPr>
          <a:xfrm rot="580306">
            <a:off x="5857203" y="970488"/>
            <a:ext cx="2189882" cy="865769"/>
          </a:xfrm>
          <a:prstGeom prst="cloudCallout">
            <a:avLst>
              <a:gd name="adj1" fmla="val -25237"/>
              <a:gd name="adj2" fmla="val 73195"/>
            </a:avLst>
          </a:prstGeom>
          <a:solidFill>
            <a:srgbClr val="A50021">
              <a:alpha val="51000"/>
            </a:srgbClr>
          </a:solidFill>
          <a:ln>
            <a:noFill/>
          </a:ln>
          <a:effectLst>
            <a:glow>
              <a:schemeClr val="accent3">
                <a:lumMod val="20000"/>
                <a:lumOff val="80000"/>
                <a:alpha val="94000"/>
              </a:schemeClr>
            </a:glo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FFCC00"/>
                </a:solidFill>
              </a:rPr>
              <a:t>Platelets dusts</a:t>
            </a:r>
            <a:endParaRPr lang="en-US" sz="1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Introduction 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 History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37" y="148947"/>
            <a:ext cx="897652" cy="114976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2380" y="1298707"/>
            <a:ext cx="8454683" cy="1814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Microparticles biogenesis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Three mechanisms of </a:t>
            </a:r>
            <a:r>
              <a:rPr lang="en-US" sz="2800" b="1" dirty="0" err="1" smtClean="0">
                <a:solidFill>
                  <a:srgbClr val="FFCC00"/>
                </a:solidFill>
              </a:rPr>
              <a:t>microparticles</a:t>
            </a:r>
            <a:r>
              <a:rPr lang="en-US" sz="2800" b="1" dirty="0" smtClean="0">
                <a:solidFill>
                  <a:srgbClr val="FFCC00"/>
                </a:solidFill>
              </a:rPr>
              <a:t> releasing </a:t>
            </a:r>
            <a:endParaRPr lang="en-US" sz="2800" b="1" dirty="0">
              <a:solidFill>
                <a:srgbClr val="FF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145" y="3113439"/>
            <a:ext cx="8096250" cy="355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Introduction 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</a:t>
            </a:r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 History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37" y="148947"/>
            <a:ext cx="897652" cy="114976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146" name="Picture 2" descr="Image result for blood cell micropartic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"/>
          <a:stretch/>
        </p:blipFill>
        <p:spPr bwMode="auto">
          <a:xfrm>
            <a:off x="1026942" y="1698817"/>
            <a:ext cx="10058400" cy="463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6947" y="723827"/>
            <a:ext cx="8454683" cy="72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Microparticles detection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2461846" y="2918386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629508" y="4674503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920197" y="5980454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024467" y="5814168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346831" y="2918386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57846" y="4565148"/>
            <a:ext cx="211015" cy="218709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40523" y="2777333"/>
            <a:ext cx="2783058" cy="5008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96" y="334038"/>
            <a:ext cx="658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50" dirty="0" smtClean="0">
                <a:ln w="0"/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Cell </a:t>
            </a:r>
            <a:r>
              <a:rPr lang="en-US" sz="2800" spc="50" dirty="0">
                <a:ln w="0"/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membrane </a:t>
            </a:r>
            <a:r>
              <a:rPr lang="en-US" sz="2800" spc="50" dirty="0" smtClean="0">
                <a:ln w="0"/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structure</a:t>
            </a:r>
            <a:endParaRPr lang="en-US" sz="2800" spc="50" dirty="0">
              <a:ln w="0"/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188F90D-2E30-4592-BFA1-4A9A6814452C}" type="slidenum"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7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Image result for cell membrane phospholipid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6" y="1026070"/>
            <a:ext cx="11451101" cy="56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994031" y="1026070"/>
            <a:ext cx="1891099" cy="61985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218" y="6161649"/>
            <a:ext cx="1448974" cy="50789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286" y="5991832"/>
            <a:ext cx="998807" cy="5078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0"/>
                </a:solidFill>
                <a:latin typeface="Cooper Black" panose="0208090404030B020404" pitchFamily="18" charset="0"/>
              </a:rPr>
              <a:t>Ca</a:t>
            </a:r>
            <a:r>
              <a:rPr lang="en-US" b="1" baseline="30000" dirty="0" smtClean="0">
                <a:solidFill>
                  <a:srgbClr val="FFCC00"/>
                </a:solidFill>
                <a:latin typeface="Bahnschrift" panose="020B0502040204020203" pitchFamily="34" charset="0"/>
              </a:rPr>
              <a:t>2+</a:t>
            </a:r>
            <a:endParaRPr lang="en-US" b="1" baseline="30000" dirty="0">
              <a:solidFill>
                <a:srgbClr val="FFCC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3308923" y="5935284"/>
            <a:ext cx="379827" cy="78924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01468" y="2361581"/>
            <a:ext cx="2469466" cy="42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Neutral phospholipids</a:t>
            </a:r>
            <a:endParaRPr lang="en-US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1690" y="4315272"/>
            <a:ext cx="2589244" cy="42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Negative phospholipids</a:t>
            </a:r>
            <a:endParaRPr lang="en-US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3029" r="299" b="2477"/>
          <a:stretch/>
        </p:blipFill>
        <p:spPr>
          <a:xfrm>
            <a:off x="154745" y="168812"/>
            <a:ext cx="11916189" cy="655266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49705" y="5262188"/>
            <a:ext cx="938011" cy="815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610144" y="5570806"/>
            <a:ext cx="232784" cy="7171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0689" y="5585745"/>
            <a:ext cx="1985807" cy="5618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3773" y="4552641"/>
            <a:ext cx="1985807" cy="5618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85130" y="4637483"/>
            <a:ext cx="1985807" cy="5618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38" t="15362" r="7453" b="9200"/>
          <a:stretch/>
        </p:blipFill>
        <p:spPr>
          <a:xfrm rot="20674795">
            <a:off x="9819248" y="494016"/>
            <a:ext cx="1871003" cy="1123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Erythrocytes Microparticles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66092" y="1846304"/>
            <a:ext cx="7484012" cy="482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Size : mostly 0.5 micron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4-8% of platelet rich plasma </a:t>
            </a:r>
            <a:r>
              <a:rPr lang="en-US" sz="2800" b="1" dirty="0" err="1" smtClean="0">
                <a:solidFill>
                  <a:srgbClr val="FFCC00"/>
                </a:solidFill>
              </a:rPr>
              <a:t>microparticles</a:t>
            </a:r>
            <a:endParaRPr lang="en-US" sz="2800" b="1" dirty="0" smtClean="0">
              <a:solidFill>
                <a:srgbClr val="FFCC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Lesion of storing P.C at blood bank medicine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RBC</a:t>
            </a:r>
            <a:r>
              <a:rPr lang="en-US" sz="2400" b="1" dirty="0" smtClean="0">
                <a:solidFill>
                  <a:srgbClr val="FFCC00"/>
                </a:solidFill>
              </a:rPr>
              <a:t>s</a:t>
            </a:r>
            <a:r>
              <a:rPr lang="en-US" sz="2800" b="1" dirty="0" smtClean="0">
                <a:solidFill>
                  <a:srgbClr val="FFCC00"/>
                </a:solidFill>
              </a:rPr>
              <a:t> lose their 20% of their volume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Release their waste substances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Survival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C00"/>
                </a:solidFill>
              </a:rPr>
              <a:t>Eliminate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CC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66863" y="6329907"/>
            <a:ext cx="339634" cy="339634"/>
          </a:xfrm>
          <a:prstGeom prst="ellipse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38" t="15362" r="7453" b="9200"/>
          <a:stretch/>
        </p:blipFill>
        <p:spPr>
          <a:xfrm rot="20674795">
            <a:off x="9819248" y="494016"/>
            <a:ext cx="1871003" cy="1123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2844" y="323717"/>
            <a:ext cx="508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Erythrocytes Microparticles</a:t>
            </a:r>
            <a:endParaRPr lang="en-US" sz="1600" b="1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344" y="723827"/>
            <a:ext cx="556477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009" y="1237956"/>
            <a:ext cx="8226414" cy="464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Role </a:t>
            </a:r>
            <a:r>
              <a:rPr lang="en-US" sz="2800" b="1" dirty="0">
                <a:solidFill>
                  <a:srgbClr val="FFCC00"/>
                </a:solidFill>
              </a:rPr>
              <a:t>of Erythrocytes </a:t>
            </a:r>
            <a:r>
              <a:rPr lang="en-US" sz="2800" b="1" dirty="0" smtClean="0">
                <a:solidFill>
                  <a:srgbClr val="FFCC00"/>
                </a:solidFill>
              </a:rPr>
              <a:t>Microparticles in: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Sickle cell disease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PNH (paroxysmal Nocturnal Hemoglobinuria)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GVHD (Graft </a:t>
            </a:r>
            <a:r>
              <a:rPr lang="en-US" sz="2800" b="1" dirty="0">
                <a:solidFill>
                  <a:srgbClr val="FFCC00"/>
                </a:solidFill>
              </a:rPr>
              <a:t>Versus Host </a:t>
            </a:r>
            <a:r>
              <a:rPr lang="en-US" sz="2800" b="1" dirty="0" smtClean="0">
                <a:solidFill>
                  <a:srgbClr val="FFCC00"/>
                </a:solidFill>
              </a:rPr>
              <a:t>Disease)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Malaria infection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28450</TotalTime>
  <Words>270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</vt:lpstr>
      <vt:lpstr>Bookman Old Style</vt:lpstr>
      <vt:lpstr>Calibri</vt:lpstr>
      <vt:lpstr>Calibri Light</vt:lpstr>
      <vt:lpstr>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Mahla</dc:creator>
  <cp:lastModifiedBy>مهسا رهگشای</cp:lastModifiedBy>
  <cp:revision>85</cp:revision>
  <dcterms:created xsi:type="dcterms:W3CDTF">2018-08-16T21:20:45Z</dcterms:created>
  <dcterms:modified xsi:type="dcterms:W3CDTF">2019-01-08T08:03:02Z</dcterms:modified>
</cp:coreProperties>
</file>