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1" r:id="rId4"/>
    <p:sldId id="264" r:id="rId5"/>
    <p:sldId id="265" r:id="rId6"/>
    <p:sldId id="268" r:id="rId7"/>
    <p:sldId id="267" r:id="rId8"/>
    <p:sldId id="266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49230-AE3F-499F-BEA0-1E8452F79E5C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1C609-E34F-42F5-A3A2-E4CE329C3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9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9A4F-D55E-44DA-A674-C1DC1D3B28F7}" type="datetime1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9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9CB5-F252-4353-A57E-21DAE6CE67BE}" type="datetime1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9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5B2F-0E37-41D3-88AD-9D6C38382546}" type="datetime1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4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C826-2902-4F20-8454-26557540B1CC}" type="datetime1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6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B878-95BD-45C5-9145-914EB9C775BE}" type="datetime1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7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BBA8-FAC1-44B8-BB0B-1300183017DE}" type="datetime1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7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3D1A-DF33-4A2D-8D30-B60B09E177E6}" type="datetime1">
              <a:rPr lang="en-US" smtClean="0"/>
              <a:t>12/22/2018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9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6580-0BFC-4C8C-8BA8-7C7443E31586}" type="datetime1">
              <a:rPr lang="en-US" smtClean="0"/>
              <a:t>12/22/2018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6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208C-2E0A-46C5-9B8C-6895043E4C3E}" type="datetime1">
              <a:rPr lang="en-US" smtClean="0"/>
              <a:t>12/22/2018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F52A-1722-492C-B468-6EA332532BD4}" type="datetime1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9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631C-04D2-459B-9069-14E9C82EC8AD}" type="datetime1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9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BBC93-CDCB-4D8C-ABF8-78BCDC44A656}" type="datetime1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AEFD-E1E6-4FB9-8AC6-3D78AB30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2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3592"/>
                    </a14:imgEffect>
                    <a14:imgEffect>
                      <a14:saturation sat="66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75" y="287384"/>
            <a:ext cx="7524206" cy="6281466"/>
          </a:xfrm>
        </p:spPr>
      </p:pic>
      <p:pic>
        <p:nvPicPr>
          <p:cNvPr id="3" name="Picture 2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10920549" y="180305"/>
            <a:ext cx="1132674" cy="11164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5" name="Straight Arrow Connector 4"/>
          <p:cNvCxnSpPr/>
          <p:nvPr/>
        </p:nvCxnSpPr>
        <p:spPr>
          <a:xfrm>
            <a:off x="2005149" y="4245429"/>
            <a:ext cx="5094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>
            <a:off x="2259875" y="5355771"/>
            <a:ext cx="365759" cy="79683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365760"/>
            <a:ext cx="8934993" cy="6230983"/>
          </a:xfrm>
        </p:spPr>
      </p:pic>
      <p:pic>
        <p:nvPicPr>
          <p:cNvPr id="3" name="Picture 2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10920549" y="180305"/>
            <a:ext cx="1132674" cy="11164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" name="Straight Arrow Connector 3"/>
          <p:cNvCxnSpPr/>
          <p:nvPr/>
        </p:nvCxnSpPr>
        <p:spPr>
          <a:xfrm>
            <a:off x="836023" y="3357154"/>
            <a:ext cx="627017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86891" y="1296798"/>
            <a:ext cx="5878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2534" y="738551"/>
            <a:ext cx="162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Retic</a:t>
            </a:r>
            <a:r>
              <a:rPr lang="en-US" sz="2000" dirty="0" smtClean="0"/>
              <a:t> = 2.13</a:t>
            </a:r>
          </a:p>
          <a:p>
            <a:r>
              <a:rPr lang="en-US" sz="2000" dirty="0" err="1" smtClean="0"/>
              <a:t>CHr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0000"/>
                </a:solidFill>
              </a:rPr>
              <a:t>31.3 H</a:t>
            </a:r>
          </a:p>
          <a:p>
            <a:r>
              <a:rPr lang="en-US" sz="2000" dirty="0" smtClean="0"/>
              <a:t>RDW</a:t>
            </a:r>
            <a:r>
              <a:rPr lang="en-US" sz="2000" dirty="0" smtClean="0">
                <a:solidFill>
                  <a:srgbClr val="FF0000"/>
                </a:solidFill>
              </a:rPr>
              <a:t> = 14.6 H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180305"/>
            <a:ext cx="10659293" cy="6407055"/>
          </a:xfrm>
        </p:spPr>
      </p:pic>
      <p:pic>
        <p:nvPicPr>
          <p:cNvPr id="5" name="Picture 4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10920549" y="180305"/>
            <a:ext cx="1132674" cy="11164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" name="Straight Arrow Connector 2"/>
          <p:cNvCxnSpPr/>
          <p:nvPr/>
        </p:nvCxnSpPr>
        <p:spPr>
          <a:xfrm>
            <a:off x="-52251" y="1632857"/>
            <a:ext cx="548640" cy="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-52251" y="4214948"/>
            <a:ext cx="548640" cy="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316583" y="1074729"/>
            <a:ext cx="1097280" cy="55812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434149" y="3803868"/>
            <a:ext cx="979714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96389" y="3198624"/>
            <a:ext cx="1410788" cy="8229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11234" y="2260676"/>
            <a:ext cx="2037806" cy="8229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16537" y="2390503"/>
            <a:ext cx="1693817" cy="5617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072846" y="3332382"/>
            <a:ext cx="2246811" cy="68920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86000" y="4466166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ImG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72846" y="4214948"/>
            <a:ext cx="1693817" cy="5617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93" y="783773"/>
            <a:ext cx="11114707" cy="6074227"/>
          </a:xfrm>
        </p:spPr>
      </p:pic>
      <p:pic>
        <p:nvPicPr>
          <p:cNvPr id="5" name="Picture 4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10920549" y="180305"/>
            <a:ext cx="1132674" cy="11164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8434252" y="5508171"/>
            <a:ext cx="2307771" cy="94052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79955" y="3670663"/>
            <a:ext cx="2307771" cy="94052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40971" y="3482332"/>
            <a:ext cx="613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RDW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7066" y="3971649"/>
            <a:ext cx="449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IRF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7066" y="5508171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CHr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9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4" y="1747270"/>
            <a:ext cx="11840310" cy="4650376"/>
          </a:xfrm>
        </p:spPr>
      </p:pic>
      <p:pic>
        <p:nvPicPr>
          <p:cNvPr id="5" name="Picture 4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10920549" y="180305"/>
            <a:ext cx="1132674" cy="11164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51909" y="1430479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dvPSA336"/>
              </a:rPr>
              <a:t>Cell Line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299399" y="1430479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dvPSA336"/>
              </a:rPr>
              <a:t>Parameter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883572" y="1436565"/>
            <a:ext cx="1963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dvPSA336"/>
              </a:rPr>
              <a:t>Manufacturer/Machine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855719" y="1430479"/>
            <a:ext cx="239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dvPSA336"/>
              </a:rPr>
              <a:t>Reportable           </a:t>
            </a:r>
            <a:r>
              <a:rPr lang="en-US" sz="1400" dirty="0">
                <a:latin typeface="AdvPSA336"/>
              </a:rPr>
              <a:t>Measures</a:t>
            </a:r>
          </a:p>
          <a:p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035647" y="1430479"/>
            <a:ext cx="2229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dvPSA336"/>
              </a:rPr>
              <a:t>Clinical Use (Yes or No or</a:t>
            </a:r>
          </a:p>
          <a:p>
            <a:r>
              <a:rPr lang="en-US" sz="1400" dirty="0">
                <a:latin typeface="AdvPSA336"/>
              </a:rPr>
              <a:t>Unknown)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1300847" y="143949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dvPSA336"/>
              </a:rPr>
              <a:t>IQC</a:t>
            </a:r>
            <a:endParaRPr lang="en-US" sz="1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6003" y="1880951"/>
            <a:ext cx="114128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93070" y="2055047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IPF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2258" y="2732156"/>
            <a:ext cx="607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PDW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3470" y="3631468"/>
            <a:ext cx="594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MPV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8139" y="4821226"/>
            <a:ext cx="664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P-LCR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25093" y="1850484"/>
            <a:ext cx="2222910" cy="77845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948003" y="1872247"/>
            <a:ext cx="2222910" cy="106447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16945" y="2588966"/>
            <a:ext cx="2222910" cy="77845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16945" y="3499496"/>
            <a:ext cx="2222910" cy="77845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077937" y="3244495"/>
            <a:ext cx="2222910" cy="144507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12737" y="4559342"/>
            <a:ext cx="2222910" cy="77845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035647" y="4657890"/>
            <a:ext cx="2222910" cy="118290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9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18815" y="1443751"/>
            <a:ext cx="8451669" cy="8621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3142" y="1619793"/>
            <a:ext cx="831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Evaluation of parameters </a:t>
            </a:r>
            <a:r>
              <a:rPr lang="en-US" sz="2400" i="1" dirty="0" smtClean="0">
                <a:solidFill>
                  <a:srgbClr val="FF0000"/>
                </a:solidFill>
              </a:rPr>
              <a:t>IRF </a:t>
            </a:r>
            <a:r>
              <a:rPr lang="en-US" sz="2400" i="1" dirty="0"/>
              <a:t>and </a:t>
            </a:r>
            <a:r>
              <a:rPr lang="en-US" sz="2400" i="1" dirty="0" smtClean="0">
                <a:solidFill>
                  <a:srgbClr val="FF0000"/>
                </a:solidFill>
              </a:rPr>
              <a:t>IPF</a:t>
            </a:r>
            <a:r>
              <a:rPr lang="en-US" sz="2400" i="1" dirty="0" smtClean="0"/>
              <a:t> </a:t>
            </a:r>
            <a:r>
              <a:rPr lang="en-US" sz="2400" i="1" dirty="0"/>
              <a:t>as a predictor factor in </a:t>
            </a:r>
            <a:r>
              <a:rPr lang="en-US" sz="2400" i="1" dirty="0" smtClean="0"/>
              <a:t>BMT</a:t>
            </a:r>
            <a:endParaRPr lang="en-US" sz="2400" i="1" dirty="0"/>
          </a:p>
        </p:txBody>
      </p:sp>
      <p:sp>
        <p:nvSpPr>
          <p:cNvPr id="5" name="Rectangle 4"/>
          <p:cNvSpPr/>
          <p:nvPr/>
        </p:nvSpPr>
        <p:spPr>
          <a:xfrm>
            <a:off x="653142" y="3871351"/>
            <a:ext cx="1806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Current </a:t>
            </a:r>
            <a:r>
              <a:rPr lang="en-US" sz="2000" b="1" dirty="0"/>
              <a:t>criteria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2459662" y="3618412"/>
            <a:ext cx="845241" cy="4529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26971" y="3433746"/>
                <a:ext cx="50004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/>
                  <a:t>Absolute neutrophil count (ANC) &gt; 0.5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000" i="1" dirty="0" smtClean="0"/>
                  <a:t> /L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971" y="3433746"/>
                <a:ext cx="5000471" cy="400110"/>
              </a:xfrm>
              <a:prstGeom prst="rect">
                <a:avLst/>
              </a:prstGeom>
              <a:blipFill>
                <a:blip r:embed="rId2"/>
                <a:stretch>
                  <a:fillRect l="-1341" t="-7576" r="-36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2383424" y="4071406"/>
            <a:ext cx="921479" cy="5528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26971" y="4439586"/>
                <a:ext cx="26025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/>
                  <a:t>Plt Count &gt; 20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971" y="4439586"/>
                <a:ext cx="2602572" cy="400110"/>
              </a:xfrm>
              <a:prstGeom prst="rect">
                <a:avLst/>
              </a:prstGeom>
              <a:blipFill>
                <a:blip r:embed="rId3"/>
                <a:stretch>
                  <a:fillRect l="-257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526971" y="5111476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IRF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6971" y="6220034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IPF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96399" y="3409686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IRF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96399" y="4145366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IPF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828" y="5734653"/>
            <a:ext cx="1769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New indicators</a:t>
            </a:r>
            <a:endParaRPr lang="en-US" sz="2000" b="1" i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459662" y="5445027"/>
            <a:ext cx="845241" cy="4529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83424" y="5898021"/>
            <a:ext cx="921479" cy="5528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Final Logo.jpg"/>
          <p:cNvPicPr>
            <a:picLocks noChangeAspect="1"/>
          </p:cNvPicPr>
          <p:nvPr/>
        </p:nvPicPr>
        <p:blipFill>
          <a:blip r:embed="rId4" cstate="print"/>
          <a:srcRect l="14736" t="7777" r="20304" b="15556"/>
          <a:stretch>
            <a:fillRect/>
          </a:stretch>
        </p:blipFill>
        <p:spPr>
          <a:xfrm>
            <a:off x="10920549" y="180305"/>
            <a:ext cx="1132674" cy="11164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5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22514" y="1338942"/>
            <a:ext cx="10297231" cy="8621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3182029"/>
            <a:ext cx="11284759" cy="2395811"/>
          </a:xfrm>
        </p:spPr>
      </p:pic>
      <p:sp>
        <p:nvSpPr>
          <p:cNvPr id="5" name="Rectangle 4"/>
          <p:cNvSpPr/>
          <p:nvPr/>
        </p:nvSpPr>
        <p:spPr>
          <a:xfrm>
            <a:off x="522514" y="1446852"/>
            <a:ext cx="11064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Swiss-CondensedBoldTr"/>
              </a:rPr>
              <a:t>IRF</a:t>
            </a:r>
            <a:r>
              <a:rPr lang="en-US" i="1" dirty="0">
                <a:latin typeface="Swiss-CondensedBoldTr"/>
              </a:rPr>
              <a:t> and </a:t>
            </a:r>
            <a:r>
              <a:rPr lang="en-US" i="1" dirty="0">
                <a:solidFill>
                  <a:srgbClr val="FF0000"/>
                </a:solidFill>
                <a:latin typeface="Swiss-CondensedBoldTr"/>
              </a:rPr>
              <a:t>ANC</a:t>
            </a:r>
            <a:r>
              <a:rPr lang="en-US" i="1" dirty="0">
                <a:latin typeface="Swiss-CondensedBoldTr"/>
              </a:rPr>
              <a:t> as Predictor of </a:t>
            </a:r>
            <a:r>
              <a:rPr lang="en-US" i="1" dirty="0" smtClean="0">
                <a:latin typeface="Swiss-CondensedBoldTr"/>
              </a:rPr>
              <a:t>Hematopoietic </a:t>
            </a:r>
            <a:r>
              <a:rPr lang="en-US" i="1" dirty="0">
                <a:latin typeface="Swiss-CondensedBoldTr"/>
              </a:rPr>
              <a:t>Recovery in </a:t>
            </a:r>
            <a:r>
              <a:rPr lang="en-US" i="1" dirty="0" smtClean="0">
                <a:latin typeface="Swiss-CondensedBoldTr"/>
              </a:rPr>
              <a:t>Patients with  </a:t>
            </a:r>
            <a:r>
              <a:rPr lang="en-US" i="1" dirty="0">
                <a:latin typeface="Swiss-CondensedBoldTr"/>
              </a:rPr>
              <a:t>ALL on Remission Induction </a:t>
            </a:r>
            <a:r>
              <a:rPr lang="en-US" i="1" dirty="0" smtClean="0">
                <a:latin typeface="Swiss-CondensedBoldTr"/>
              </a:rPr>
              <a:t>Chemotherapy</a:t>
            </a:r>
            <a:endParaRPr lang="en-US" i="1" dirty="0"/>
          </a:p>
        </p:txBody>
      </p:sp>
      <p:pic>
        <p:nvPicPr>
          <p:cNvPr id="7" name="Picture 6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10920549" y="180305"/>
            <a:ext cx="1132674" cy="11164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9634" y="861740"/>
            <a:ext cx="10297231" cy="9458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2514" y="929397"/>
            <a:ext cx="9427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Screening of </a:t>
            </a:r>
            <a:r>
              <a:rPr lang="en-US" sz="2400" b="1" i="1" dirty="0">
                <a:solidFill>
                  <a:srgbClr val="C00000"/>
                </a:solidFill>
              </a:rPr>
              <a:t>hereditary spherocytosis </a:t>
            </a:r>
            <a:r>
              <a:rPr lang="en-US" sz="2400" i="1" dirty="0"/>
              <a:t>and </a:t>
            </a:r>
            <a:r>
              <a:rPr lang="en-US" sz="2400" b="1" i="1" dirty="0">
                <a:solidFill>
                  <a:srgbClr val="C00000"/>
                </a:solidFill>
              </a:rPr>
              <a:t>pyruvate kinase deficiency </a:t>
            </a:r>
            <a:r>
              <a:rPr lang="en-US" sz="2400" i="1" dirty="0"/>
              <a:t>by automated blood count using </a:t>
            </a:r>
            <a:r>
              <a:rPr lang="en-US" sz="2400" i="1" dirty="0" err="1"/>
              <a:t>erythrocytic</a:t>
            </a:r>
            <a:r>
              <a:rPr lang="en-US" sz="2400" i="1" dirty="0"/>
              <a:t> and </a:t>
            </a:r>
            <a:r>
              <a:rPr lang="en-US" sz="2400" i="1" dirty="0" err="1"/>
              <a:t>reticulocytic</a:t>
            </a:r>
            <a:r>
              <a:rPr lang="en-US" sz="2400" i="1" dirty="0"/>
              <a:t> parameters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827315" y="2726428"/>
            <a:ext cx="2343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Hemoglobin </a:t>
            </a:r>
            <a:r>
              <a:rPr lang="en-US" sz="2400" i="1" dirty="0"/>
              <a:t>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315" y="3485998"/>
            <a:ext cx="2501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Reticulocyte </a:t>
            </a:r>
            <a:r>
              <a:rPr lang="en-US" sz="2400" i="1" dirty="0"/>
              <a:t>count</a:t>
            </a:r>
          </a:p>
        </p:txBody>
      </p:sp>
      <p:sp>
        <p:nvSpPr>
          <p:cNvPr id="9" name="Rectangle 8"/>
          <p:cNvSpPr/>
          <p:nvPr/>
        </p:nvSpPr>
        <p:spPr>
          <a:xfrm>
            <a:off x="827315" y="4245568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IRF</a:t>
            </a:r>
            <a:endParaRPr lang="en-US" sz="2400" i="1" dirty="0"/>
          </a:p>
        </p:txBody>
      </p:sp>
      <p:sp>
        <p:nvSpPr>
          <p:cNvPr id="10" name="Rectangle 9"/>
          <p:cNvSpPr/>
          <p:nvPr/>
        </p:nvSpPr>
        <p:spPr>
          <a:xfrm>
            <a:off x="827315" y="5005138"/>
            <a:ext cx="1103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/>
              <a:t>MicroR</a:t>
            </a:r>
            <a:endParaRPr lang="en-US" sz="2400" i="1" dirty="0"/>
          </a:p>
        </p:txBody>
      </p:sp>
      <p:sp>
        <p:nvSpPr>
          <p:cNvPr id="11" name="Rectangle 10"/>
          <p:cNvSpPr/>
          <p:nvPr/>
        </p:nvSpPr>
        <p:spPr>
          <a:xfrm>
            <a:off x="827315" y="5764708"/>
            <a:ext cx="139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%</a:t>
            </a:r>
            <a:r>
              <a:rPr lang="en-US" sz="2400" i="1" dirty="0" err="1"/>
              <a:t>HypoHe</a:t>
            </a:r>
            <a:endParaRPr lang="en-US" sz="2400" i="1" dirty="0"/>
          </a:p>
        </p:txBody>
      </p:sp>
      <p:pic>
        <p:nvPicPr>
          <p:cNvPr id="13" name="Picture 12" descr="Final Logo.jpg"/>
          <p:cNvPicPr>
            <a:picLocks noChangeAspect="1"/>
          </p:cNvPicPr>
          <p:nvPr/>
        </p:nvPicPr>
        <p:blipFill>
          <a:blip r:embed="rId2" cstate="print"/>
          <a:srcRect l="14736" t="7777" r="20304" b="15556"/>
          <a:stretch>
            <a:fillRect/>
          </a:stretch>
        </p:blipFill>
        <p:spPr>
          <a:xfrm>
            <a:off x="10920549" y="180305"/>
            <a:ext cx="1132674" cy="11164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4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2" y="3712067"/>
            <a:ext cx="5700279" cy="2258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65" y="3712067"/>
            <a:ext cx="5543190" cy="2258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6732" y="3043646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HS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1634" y="3043647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PKD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5026" y="1363282"/>
            <a:ext cx="3004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>
                <a:solidFill>
                  <a:srgbClr val="002060"/>
                </a:solidFill>
              </a:rPr>
              <a:t>screening strategy</a:t>
            </a: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3513909" y="1886502"/>
            <a:ext cx="2413612" cy="11571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03721" y="1886502"/>
            <a:ext cx="2571713" cy="1211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ft Brace 1"/>
          <p:cNvSpPr/>
          <p:nvPr/>
        </p:nvSpPr>
        <p:spPr>
          <a:xfrm>
            <a:off x="227242" y="4415246"/>
            <a:ext cx="235131" cy="627017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6250618" y="4528001"/>
            <a:ext cx="235131" cy="627017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Final Logo.jpg"/>
          <p:cNvPicPr>
            <a:picLocks noChangeAspect="1"/>
          </p:cNvPicPr>
          <p:nvPr/>
        </p:nvPicPr>
        <p:blipFill>
          <a:blip r:embed="rId4" cstate="print"/>
          <a:srcRect l="14736" t="7777" r="20304" b="15556"/>
          <a:stretch>
            <a:fillRect/>
          </a:stretch>
        </p:blipFill>
        <p:spPr>
          <a:xfrm>
            <a:off x="10920549" y="180305"/>
            <a:ext cx="1132674" cy="11164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1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nal Logo.jpg"/>
          <p:cNvPicPr>
            <a:picLocks noChangeAspect="1"/>
          </p:cNvPicPr>
          <p:nvPr/>
        </p:nvPicPr>
        <p:blipFill>
          <a:blip r:embed="rId2" cstate="print"/>
          <a:srcRect l="14736" t="7777" r="20304" b="15556"/>
          <a:stretch>
            <a:fillRect/>
          </a:stretch>
        </p:blipFill>
        <p:spPr>
          <a:xfrm>
            <a:off x="4986089" y="396784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425178" y="2268940"/>
            <a:ext cx="4976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Hematology Journal Club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0" y="3461600"/>
            <a:ext cx="12192000" cy="2800767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2800" b="1" i="1" dirty="0" smtClean="0">
                <a:solidFill>
                  <a:srgbClr val="6600CC"/>
                </a:solidFill>
              </a:rPr>
              <a:t>Title:</a:t>
            </a:r>
            <a:endParaRPr lang="ur-IN" sz="2800" b="1" i="1" dirty="0" smtClean="0">
              <a:solidFill>
                <a:srgbClr val="6600CC"/>
              </a:solidFill>
            </a:endParaRPr>
          </a:p>
          <a:p>
            <a:pPr algn="ctr"/>
            <a:r>
              <a:rPr lang="en-US" sz="3200" b="1" i="1" dirty="0"/>
              <a:t>clinical utility of automated blood cell analysis</a:t>
            </a:r>
          </a:p>
          <a:p>
            <a:pPr algn="ctr"/>
            <a:r>
              <a:rPr lang="en-US" sz="3200" b="1" i="1" dirty="0" smtClean="0"/>
              <a:t>(New parameters)</a:t>
            </a:r>
            <a:endParaRPr lang="ur-IN" sz="3200" b="1" i="1" dirty="0"/>
          </a:p>
          <a:p>
            <a:endParaRPr lang="en-US" sz="2800" dirty="0"/>
          </a:p>
          <a:p>
            <a:pPr algn="ctr" rtl="1"/>
            <a:endParaRPr lang="ur-IN" sz="2800" b="1" i="1" dirty="0" smtClean="0">
              <a:solidFill>
                <a:srgbClr val="6600CC"/>
              </a:solidFill>
            </a:endParaRPr>
          </a:p>
          <a:p>
            <a:pPr algn="ctr" rtl="1"/>
            <a:endParaRPr lang="fa-IR" sz="2800" b="1" i="1" dirty="0" smtClean="0">
              <a:solidFill>
                <a:srgbClr val="66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9480" y="5190295"/>
            <a:ext cx="33730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srgbClr val="6600CC"/>
                </a:solidFill>
              </a:rPr>
              <a:t>Presented by</a:t>
            </a:r>
            <a:r>
              <a:rPr lang="en-US" sz="2800" b="1" i="1" dirty="0" smtClean="0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en-US" sz="2800" i="1" dirty="0" smtClean="0"/>
              <a:t>Maryam </a:t>
            </a:r>
            <a:r>
              <a:rPr lang="en-US" sz="2800" i="1" dirty="0" err="1" smtClean="0"/>
              <a:t>Katoeezadeh</a:t>
            </a:r>
            <a:endParaRPr lang="en-US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1706895" y="63106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3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38519" y="587829"/>
            <a:ext cx="2223138" cy="7445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History</a:t>
            </a:r>
            <a:endParaRPr lang="en-US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5808" y="20477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19" y="2024197"/>
            <a:ext cx="3095490" cy="28977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8519" y="5165535"/>
            <a:ext cx="4786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Wallace H. coulter</a:t>
            </a:r>
          </a:p>
          <a:p>
            <a:r>
              <a:rPr lang="en-US" sz="2400" i="1" dirty="0" smtClean="0"/>
              <a:t>(February </a:t>
            </a:r>
            <a:r>
              <a:rPr lang="en-US" sz="2400" i="1" dirty="0"/>
              <a:t>17, 1913 – August 7, </a:t>
            </a:r>
            <a:r>
              <a:rPr lang="en-US" sz="2400" i="1" dirty="0" smtClean="0"/>
              <a:t>1998)</a:t>
            </a:r>
            <a:endParaRPr lang="en-US" sz="2400" i="1" dirty="0"/>
          </a:p>
          <a:p>
            <a:endParaRPr lang="en-US" sz="24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30" y="245073"/>
            <a:ext cx="5074275" cy="3024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66" y="3473070"/>
            <a:ext cx="5274134" cy="33849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0456" y="63364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9" name="Picture 8" descr="Final Logo.jpg"/>
          <p:cNvPicPr>
            <a:picLocks noChangeAspect="1"/>
          </p:cNvPicPr>
          <p:nvPr/>
        </p:nvPicPr>
        <p:blipFill>
          <a:blip r:embed="rId5" cstate="print"/>
          <a:srcRect l="14736" t="7777" r="20304" b="15556"/>
          <a:stretch>
            <a:fillRect/>
          </a:stretch>
        </p:blipFill>
        <p:spPr>
          <a:xfrm>
            <a:off x="10920549" y="180305"/>
            <a:ext cx="1132674" cy="11164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2330" y="1882952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i="1" dirty="0"/>
              <a:t>Abbott Laboratories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i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i="1" dirty="0"/>
              <a:t>Horiba Medical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i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i="1" dirty="0"/>
              <a:t>Siemens Healthcare </a:t>
            </a:r>
            <a:r>
              <a:rPr lang="en-US" sz="2800" i="1" dirty="0" err="1"/>
              <a:t>Diagnostics,Inc</a:t>
            </a:r>
            <a:endParaRPr lang="en-US" sz="2800" i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i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i="1" dirty="0"/>
              <a:t>Beckman Corporation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i="1" dirty="0"/>
          </a:p>
        </p:txBody>
      </p:sp>
      <p:sp>
        <p:nvSpPr>
          <p:cNvPr id="7" name="Rounded Rectangle 6"/>
          <p:cNvSpPr/>
          <p:nvPr/>
        </p:nvSpPr>
        <p:spPr>
          <a:xfrm>
            <a:off x="692330" y="209006"/>
            <a:ext cx="8961119" cy="84908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Hematologic Analyzers are produced by many factories</a:t>
            </a:r>
            <a:endParaRPr lang="en-US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 descr="Final Logo.jpg"/>
          <p:cNvPicPr>
            <a:picLocks noChangeAspect="1"/>
          </p:cNvPicPr>
          <p:nvPr/>
        </p:nvPicPr>
        <p:blipFill>
          <a:blip r:embed="rId2" cstate="print"/>
          <a:srcRect l="14736" t="7777" r="20304" b="15556"/>
          <a:stretch>
            <a:fillRect/>
          </a:stretch>
        </p:blipFill>
        <p:spPr>
          <a:xfrm>
            <a:off x="10920549" y="180305"/>
            <a:ext cx="1132674" cy="11164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92331" y="209006"/>
            <a:ext cx="3252652" cy="84908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New Parameters</a:t>
            </a:r>
            <a:endParaRPr lang="en-US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2331" y="1349324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i="1" dirty="0"/>
              <a:t>NRBC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i="1" dirty="0"/>
              <a:t>Cellular </a:t>
            </a:r>
            <a:r>
              <a:rPr lang="en-US" sz="2000" i="1" dirty="0" err="1"/>
              <a:t>Hb</a:t>
            </a:r>
            <a:r>
              <a:rPr lang="en-US" sz="2000" i="1" dirty="0"/>
              <a:t> Concentration Mean (CHCM)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i="1" dirty="0"/>
              <a:t>Immature Granulocyte (</a:t>
            </a:r>
            <a:r>
              <a:rPr lang="en-US" sz="2000" i="1" dirty="0" err="1"/>
              <a:t>ImG</a:t>
            </a:r>
            <a:r>
              <a:rPr lang="en-US" sz="2000" i="1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i="1" dirty="0" err="1"/>
              <a:t>Haematopoietic</a:t>
            </a:r>
            <a:r>
              <a:rPr lang="en-US" sz="2000" i="1" dirty="0"/>
              <a:t> Progenitor Cells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i="1" dirty="0"/>
              <a:t>Immature Reticulocyte Fraction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i="1" dirty="0"/>
              <a:t>RBC Fragments ( </a:t>
            </a:r>
            <a:r>
              <a:rPr lang="en-US" sz="2000" i="1" dirty="0" err="1"/>
              <a:t>Shistocytes</a:t>
            </a:r>
            <a:r>
              <a:rPr lang="en-US" sz="2000" i="1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i="1" dirty="0"/>
              <a:t>Reticulocyte Index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i="1" dirty="0"/>
              <a:t>Malarial </a:t>
            </a:r>
            <a:r>
              <a:rPr lang="en-US" sz="2000" i="1" dirty="0" smtClean="0"/>
              <a:t>Parasites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i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RHE ( RET – He ) </a:t>
            </a:r>
            <a:endParaRPr lang="en-US" sz="2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 descr="Final Logo.jpg"/>
          <p:cNvPicPr>
            <a:picLocks noChangeAspect="1"/>
          </p:cNvPicPr>
          <p:nvPr/>
        </p:nvPicPr>
        <p:blipFill>
          <a:blip r:embed="rId2" cstate="print"/>
          <a:srcRect l="14736" t="7777" r="20304" b="15556"/>
          <a:stretch>
            <a:fillRect/>
          </a:stretch>
        </p:blipFill>
        <p:spPr>
          <a:xfrm>
            <a:off x="10920549" y="180305"/>
            <a:ext cx="1132674" cy="11164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39" y="594361"/>
            <a:ext cx="3918826" cy="2801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60" y="3548843"/>
            <a:ext cx="4296405" cy="297251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92331" y="209006"/>
            <a:ext cx="3252652" cy="84908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Principle Of Working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737" y="195822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i="1" dirty="0"/>
              <a:t>Electrical </a:t>
            </a:r>
            <a:r>
              <a:rPr lang="en-US" sz="2400" i="1" dirty="0" smtClean="0"/>
              <a:t>Impedance</a:t>
            </a:r>
            <a:r>
              <a:rPr lang="ur-IN" sz="2400" i="1" dirty="0" smtClean="0"/>
              <a:t> </a:t>
            </a:r>
            <a:r>
              <a:rPr lang="en-US" sz="2400" i="1" dirty="0" smtClean="0"/>
              <a:t>(volume)</a:t>
            </a:r>
            <a:endParaRPr lang="en-US" sz="2400" i="1" dirty="0"/>
          </a:p>
        </p:txBody>
      </p:sp>
      <p:sp>
        <p:nvSpPr>
          <p:cNvPr id="7" name="Rectangle 6"/>
          <p:cNvSpPr/>
          <p:nvPr/>
        </p:nvSpPr>
        <p:spPr>
          <a:xfrm>
            <a:off x="672737" y="3758503"/>
            <a:ext cx="2424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i="1" dirty="0"/>
              <a:t>Light Scattering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331" y="2858366"/>
            <a:ext cx="4288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Conductivity (Nuclear Volume)</a:t>
            </a:r>
            <a:endParaRPr lang="en-US" sz="2400" dirty="0"/>
          </a:p>
        </p:txBody>
      </p:sp>
      <p:sp>
        <p:nvSpPr>
          <p:cNvPr id="10" name="Right Brace 9"/>
          <p:cNvSpPr/>
          <p:nvPr/>
        </p:nvSpPr>
        <p:spPr>
          <a:xfrm>
            <a:off x="5159829" y="1958229"/>
            <a:ext cx="666205" cy="226193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91507" y="2766033"/>
            <a:ext cx="903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VCS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829294" y="2977438"/>
            <a:ext cx="862149" cy="342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083302" y="2825189"/>
            <a:ext cx="1229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CHCM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14" name="Picture 13" descr="Final Logo.jpg"/>
          <p:cNvPicPr>
            <a:picLocks noChangeAspect="1"/>
          </p:cNvPicPr>
          <p:nvPr/>
        </p:nvPicPr>
        <p:blipFill>
          <a:blip r:embed="rId2" cstate="print"/>
          <a:srcRect l="14736" t="7777" r="20304" b="15556"/>
          <a:stretch>
            <a:fillRect/>
          </a:stretch>
        </p:blipFill>
        <p:spPr>
          <a:xfrm>
            <a:off x="10920549" y="180305"/>
            <a:ext cx="1132674" cy="11164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1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92331" y="209006"/>
            <a:ext cx="3252652" cy="84908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Reticulocytes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300" y="2610903"/>
            <a:ext cx="1093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History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300" y="3281581"/>
            <a:ext cx="6421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dvPSA337"/>
              </a:rPr>
              <a:t>The Mid 1800s</a:t>
            </a:r>
            <a:r>
              <a:rPr lang="en-US" dirty="0">
                <a:latin typeface="AdvPSA337"/>
              </a:rPr>
              <a:t>: </a:t>
            </a:r>
            <a:r>
              <a:rPr lang="en-US" sz="2000" dirty="0">
                <a:latin typeface="AdvPSA337"/>
              </a:rPr>
              <a:t>Discovery of “Granulated” Erythrocytes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32269" y="4040781"/>
            <a:ext cx="11773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70C0"/>
                </a:solidFill>
                <a:latin typeface="AdvPSA337"/>
              </a:rPr>
              <a:t>The Late 1800s</a:t>
            </a:r>
            <a:r>
              <a:rPr lang="en-US" dirty="0" smtClean="0">
                <a:latin typeface="AdvPSA337"/>
              </a:rPr>
              <a:t>: </a:t>
            </a:r>
            <a:r>
              <a:rPr lang="en-US" sz="2000" dirty="0" smtClean="0">
                <a:latin typeface="AdvPSA337"/>
              </a:rPr>
              <a:t>Discussions About the Meaning of the Granular Basophilic Filamentous Substance</a:t>
            </a:r>
            <a:endParaRPr lang="en-US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662300" y="4859384"/>
            <a:ext cx="6131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dvPSA337"/>
              </a:rPr>
              <a:t>The Early 1900s</a:t>
            </a:r>
            <a:r>
              <a:rPr lang="en-US" dirty="0">
                <a:latin typeface="AdvPSA337"/>
              </a:rPr>
              <a:t>: </a:t>
            </a:r>
            <a:r>
              <a:rPr lang="en-US" sz="2000" dirty="0">
                <a:latin typeface="AdvPSA337"/>
              </a:rPr>
              <a:t>Reticulocytes Are Young Red Cells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632269" y="5677987"/>
            <a:ext cx="10241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dvPSA337"/>
              </a:rPr>
              <a:t>The Mid 1900s</a:t>
            </a:r>
            <a:r>
              <a:rPr lang="en-US" dirty="0">
                <a:latin typeface="AdvPSA337"/>
              </a:rPr>
              <a:t>: </a:t>
            </a:r>
            <a:r>
              <a:rPr lang="en-US" sz="2000" dirty="0">
                <a:latin typeface="AdvPSA337"/>
              </a:rPr>
              <a:t>Studies on Biochemical Characteristics and Reticulocyte Maturation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32269" y="1844430"/>
            <a:ext cx="4305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latin typeface="AdvPSA336"/>
              </a:rPr>
              <a:t>DEFINITION OF RETICULOCYTES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pic>
        <p:nvPicPr>
          <p:cNvPr id="12" name="Picture 11" descr="Final Logo.jpg"/>
          <p:cNvPicPr>
            <a:picLocks noChangeAspect="1"/>
          </p:cNvPicPr>
          <p:nvPr/>
        </p:nvPicPr>
        <p:blipFill>
          <a:blip r:embed="rId2" cstate="print"/>
          <a:srcRect l="14736" t="7777" r="20304" b="15556"/>
          <a:stretch>
            <a:fillRect/>
          </a:stretch>
        </p:blipFill>
        <p:spPr>
          <a:xfrm>
            <a:off x="10920549" y="180305"/>
            <a:ext cx="1132674" cy="11164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4458779" y="1519359"/>
            <a:ext cx="2866578" cy="173736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92331" y="209006"/>
            <a:ext cx="3252652" cy="84908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Reticulocytes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331" y="1691359"/>
            <a:ext cx="3665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5"/>
                </a:solidFill>
              </a:rPr>
              <a:t>HFR </a:t>
            </a:r>
            <a:r>
              <a:rPr lang="en-US" sz="2400" i="1" dirty="0"/>
              <a:t>: High Fluorescent </a:t>
            </a:r>
            <a:r>
              <a:rPr lang="en-US" sz="2400" i="1" dirty="0" err="1" smtClean="0"/>
              <a:t>Retic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92331" y="2550267"/>
            <a:ext cx="3647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5"/>
                </a:solidFill>
              </a:rPr>
              <a:t>MFR</a:t>
            </a:r>
            <a:r>
              <a:rPr lang="en-US" sz="2400" i="1" dirty="0"/>
              <a:t> : Mid Fluorescent </a:t>
            </a:r>
            <a:r>
              <a:rPr lang="en-US" sz="2400" i="1" dirty="0" err="1" smtClean="0"/>
              <a:t>Retic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2331" y="3409175"/>
            <a:ext cx="3529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5"/>
                </a:solidFill>
              </a:rPr>
              <a:t>LFR</a:t>
            </a:r>
            <a:r>
              <a:rPr lang="en-US" sz="2400" i="1" dirty="0"/>
              <a:t> : Low Fluorescent </a:t>
            </a:r>
            <a:r>
              <a:rPr lang="en-US" sz="2400" i="1" dirty="0" err="1" smtClean="0"/>
              <a:t>Retic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2331" y="4268083"/>
            <a:ext cx="3793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5"/>
                </a:solidFill>
              </a:rPr>
              <a:t>IRF</a:t>
            </a:r>
            <a:r>
              <a:rPr lang="en-US" sz="2400" i="1" dirty="0"/>
              <a:t> : Immature </a:t>
            </a:r>
            <a:r>
              <a:rPr lang="en-US" sz="2400" i="1" dirty="0" err="1"/>
              <a:t>Retic</a:t>
            </a:r>
            <a:r>
              <a:rPr lang="en-US" sz="2400" i="1" dirty="0"/>
              <a:t> Fraction</a:t>
            </a:r>
          </a:p>
          <a:p>
            <a:r>
              <a:rPr lang="en-US" sz="2400" i="1" dirty="0"/>
              <a:t>IRF : ( HFR + MFR 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2331" y="5403990"/>
            <a:ext cx="5482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5"/>
                </a:solidFill>
              </a:rPr>
              <a:t>RHE ( RET – He </a:t>
            </a:r>
            <a:r>
              <a:rPr lang="en-US" sz="2400" i="1" dirty="0" smtClean="0">
                <a:solidFill>
                  <a:schemeClr val="accent5"/>
                </a:solidFill>
              </a:rPr>
              <a:t>, </a:t>
            </a:r>
            <a:r>
              <a:rPr lang="en-US" sz="2400" i="1" dirty="0" err="1" smtClean="0">
                <a:solidFill>
                  <a:schemeClr val="accent5"/>
                </a:solidFill>
              </a:rPr>
              <a:t>CHr</a:t>
            </a:r>
            <a:r>
              <a:rPr lang="en-US" sz="2400" i="1" dirty="0" smtClean="0">
                <a:solidFill>
                  <a:schemeClr val="accent5"/>
                </a:solidFill>
              </a:rPr>
              <a:t>) </a:t>
            </a:r>
            <a:r>
              <a:rPr lang="en-US" sz="2400" i="1" dirty="0"/>
              <a:t>: </a:t>
            </a:r>
            <a:r>
              <a:rPr lang="en-US" sz="2400" i="1" dirty="0" err="1"/>
              <a:t>Retic</a:t>
            </a:r>
            <a:r>
              <a:rPr lang="en-US" sz="2400" i="1" dirty="0"/>
              <a:t> </a:t>
            </a:r>
            <a:r>
              <a:rPr lang="en-US" sz="2400" i="1" dirty="0" err="1"/>
              <a:t>Hb</a:t>
            </a:r>
            <a:r>
              <a:rPr lang="en-US" sz="2400" i="1" dirty="0"/>
              <a:t> Equivalent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3388" y="169135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Grade I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3388" y="2550267"/>
            <a:ext cx="2024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Grade </a:t>
            </a:r>
            <a:r>
              <a:rPr lang="en-US" sz="2400" i="1" dirty="0" smtClean="0">
                <a:solidFill>
                  <a:srgbClr val="FF0000"/>
                </a:solidFill>
              </a:rPr>
              <a:t>II &amp; III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97981" y="3409174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Grade </a:t>
            </a:r>
            <a:r>
              <a:rPr lang="en-US" sz="2400" i="1" dirty="0" smtClean="0">
                <a:solidFill>
                  <a:srgbClr val="FF0000"/>
                </a:solidFill>
              </a:rPr>
              <a:t>IV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18677" y="2095651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B0F0"/>
                </a:solidFill>
              </a:rPr>
              <a:t>IRF</a:t>
            </a:r>
            <a:endParaRPr lang="en-US" sz="3200" b="1" i="1" dirty="0">
              <a:solidFill>
                <a:srgbClr val="00B0F0"/>
              </a:solidFill>
            </a:endParaRPr>
          </a:p>
        </p:txBody>
      </p:sp>
      <p:pic>
        <p:nvPicPr>
          <p:cNvPr id="15" name="Picture 14" descr="Final Logo.jpg"/>
          <p:cNvPicPr>
            <a:picLocks noChangeAspect="1"/>
          </p:cNvPicPr>
          <p:nvPr/>
        </p:nvPicPr>
        <p:blipFill>
          <a:blip r:embed="rId2" cstate="print"/>
          <a:srcRect l="14736" t="7777" r="20304" b="15556"/>
          <a:stretch>
            <a:fillRect/>
          </a:stretch>
        </p:blipFill>
        <p:spPr>
          <a:xfrm>
            <a:off x="10920549" y="180305"/>
            <a:ext cx="1132674" cy="11164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32366" y="156754"/>
            <a:ext cx="2939143" cy="3265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32366" y="78377"/>
            <a:ext cx="3161211" cy="509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07" y="55983"/>
            <a:ext cx="8190410" cy="6802018"/>
          </a:xfrm>
        </p:spPr>
      </p:pic>
      <p:sp>
        <p:nvSpPr>
          <p:cNvPr id="2" name="Oval 1"/>
          <p:cNvSpPr/>
          <p:nvPr/>
        </p:nvSpPr>
        <p:spPr>
          <a:xfrm>
            <a:off x="1881051" y="836023"/>
            <a:ext cx="1005840" cy="216843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10920549" y="180305"/>
            <a:ext cx="1132674" cy="11164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1881051" y="3004457"/>
            <a:ext cx="1005840" cy="19594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81051" y="4963886"/>
            <a:ext cx="1005840" cy="123444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EFD-E1E6-4FB9-8AC6-3D78AB308B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8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341</Words>
  <Application>Microsoft Office PowerPoint</Application>
  <PresentationFormat>Widescreen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AdvPSA336</vt:lpstr>
      <vt:lpstr>AdvPSA337</vt:lpstr>
      <vt:lpstr>Arial</vt:lpstr>
      <vt:lpstr>Calibri</vt:lpstr>
      <vt:lpstr>Calibri Light</vt:lpstr>
      <vt:lpstr>Cambria Math</vt:lpstr>
      <vt:lpstr>Swiss-CondensedBoldTr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 aram</dc:creator>
  <cp:lastModifiedBy>akbar aram</cp:lastModifiedBy>
  <cp:revision>77</cp:revision>
  <dcterms:created xsi:type="dcterms:W3CDTF">2018-12-18T17:59:24Z</dcterms:created>
  <dcterms:modified xsi:type="dcterms:W3CDTF">2018-12-21T22:49:01Z</dcterms:modified>
</cp:coreProperties>
</file>