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57" r:id="rId4"/>
    <p:sldId id="271" r:id="rId5"/>
    <p:sldId id="273" r:id="rId6"/>
    <p:sldId id="272" r:id="rId7"/>
    <p:sldId id="258" r:id="rId8"/>
    <p:sldId id="270" r:id="rId9"/>
    <p:sldId id="259" r:id="rId10"/>
    <p:sldId id="260" r:id="rId11"/>
    <p:sldId id="268" r:id="rId12"/>
    <p:sldId id="261" r:id="rId13"/>
    <p:sldId id="269" r:id="rId14"/>
    <p:sldId id="262" r:id="rId15"/>
    <p:sldId id="263" r:id="rId16"/>
    <p:sldId id="264" r:id="rId17"/>
    <p:sldId id="265" r:id="rId18"/>
    <p:sldId id="266" r:id="rId19"/>
    <p:sldId id="26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C74FC-E353-41C8-9B41-77F6A151FEF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BD12-8DD2-4F67-8C85-714616238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ABD12-8DD2-4F67-8C85-7146162382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2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5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9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5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0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A94590-4E1B-41A8-ABC2-E10D831AC31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9501BAE-AB78-40E9-B3D7-0038210C0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911" y="3053520"/>
            <a:ext cx="8825658" cy="7987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  The human MHC and childhood leukemia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911" y="4258101"/>
            <a:ext cx="8825658" cy="9439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 algn="ctr" defTabSz="914400">
              <a:spcBef>
                <a:spcPts val="0"/>
              </a:spcBef>
              <a:buClrTx/>
              <a:buSzTx/>
            </a:pPr>
            <a:r>
              <a:rPr lang="en-US" sz="2000" b="1" cap="none" dirty="0">
                <a:solidFill>
                  <a:srgbClr val="C00000"/>
                </a:solidFill>
                <a:latin typeface="Tw Cen MT" panose="020B0602020104020603"/>
              </a:rPr>
              <a:t>Presented by:</a:t>
            </a:r>
          </a:p>
          <a:p>
            <a:pPr lvl="0" algn="ctr" defTabSz="914400">
              <a:spcBef>
                <a:spcPts val="0"/>
              </a:spcBef>
              <a:buClrTx/>
              <a:buSzTx/>
            </a:pPr>
            <a:r>
              <a:rPr lang="en-US" sz="2400" cap="none" dirty="0">
                <a:solidFill>
                  <a:prstClr val="black"/>
                </a:solidFill>
                <a:latin typeface="Tw Cen MT" panose="020B0602020104020603"/>
              </a:rPr>
              <a:t>Mehdi </a:t>
            </a:r>
            <a:r>
              <a:rPr lang="en-US" sz="2400" cap="none" dirty="0" err="1">
                <a:solidFill>
                  <a:prstClr val="black"/>
                </a:solidFill>
                <a:latin typeface="Tw Cen MT" panose="020B0602020104020603"/>
              </a:rPr>
              <a:t>kohansal</a:t>
            </a:r>
            <a:r>
              <a:rPr lang="en-US" sz="2400" cap="none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4913213" y="819112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519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MHC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𝑰𝑰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4954" y="2603500"/>
            <a:ext cx="6010121" cy="3416300"/>
          </a:xfrm>
        </p:spPr>
        <p:txBody>
          <a:bodyPr/>
          <a:lstStyle/>
          <a:p>
            <a:r>
              <a:rPr lang="en-US" b="1" dirty="0"/>
              <a:t>Autosomal </a:t>
            </a:r>
            <a:r>
              <a:rPr lang="en-US" b="1" dirty="0" smtClean="0"/>
              <a:t>codominant</a:t>
            </a:r>
          </a:p>
          <a:p>
            <a:r>
              <a:rPr lang="en-US" b="1" dirty="0" err="1" smtClean="0"/>
              <a:t>Hetrodimer</a:t>
            </a:r>
            <a:endParaRPr lang="en-US" b="1" dirty="0" smtClean="0"/>
          </a:p>
          <a:p>
            <a:r>
              <a:rPr lang="en-US" b="1" dirty="0" smtClean="0"/>
              <a:t>Available in DC/MQ/B cell</a:t>
            </a:r>
          </a:p>
          <a:p>
            <a:r>
              <a:rPr lang="en-US" b="1" dirty="0"/>
              <a:t>Function: presentation of </a:t>
            </a:r>
            <a:r>
              <a:rPr lang="en-US" b="1" dirty="0" err="1" smtClean="0"/>
              <a:t>exogenic</a:t>
            </a:r>
            <a:r>
              <a:rPr lang="en-US" b="1" dirty="0" smtClean="0"/>
              <a:t> </a:t>
            </a:r>
            <a:r>
              <a:rPr lang="en-US" b="1" dirty="0"/>
              <a:t>Ag to T cell </a:t>
            </a:r>
            <a:r>
              <a:rPr lang="en-US" b="1" dirty="0" smtClean="0"/>
              <a:t>CD4+</a:t>
            </a:r>
          </a:p>
          <a:p>
            <a:r>
              <a:rPr lang="en-US" b="1" dirty="0"/>
              <a:t>Endosomal –lysosomal pathway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3" t="22389" r="25474" b="10845"/>
          <a:stretch/>
        </p:blipFill>
        <p:spPr>
          <a:xfrm>
            <a:off x="7165075" y="2306758"/>
            <a:ext cx="4490116" cy="45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3" b="1893"/>
          <a:stretch/>
        </p:blipFill>
        <p:spPr>
          <a:xfrm>
            <a:off x="0" y="0"/>
            <a:ext cx="12146507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xMHC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/>
              <a:t>xMHC</a:t>
            </a:r>
            <a:r>
              <a:rPr lang="en-US" b="1" dirty="0"/>
              <a:t> includes </a:t>
            </a:r>
            <a:r>
              <a:rPr lang="en-US" b="1" dirty="0" smtClean="0"/>
              <a:t>67 other genes</a:t>
            </a:r>
            <a:r>
              <a:rPr lang="en-US" b="1" dirty="0"/>
              <a:t>, comprising about 28% of expressed MHC </a:t>
            </a:r>
            <a:r>
              <a:rPr lang="en-US" b="1" dirty="0" smtClean="0"/>
              <a:t>genes Includes genes </a:t>
            </a:r>
            <a:r>
              <a:rPr lang="en-US" b="1" dirty="0"/>
              <a:t>of the </a:t>
            </a:r>
            <a:r>
              <a:rPr lang="en-US" b="1" dirty="0" err="1" smtClean="0"/>
              <a:t>SIgF</a:t>
            </a:r>
            <a:r>
              <a:rPr lang="en-US" b="1" dirty="0" smtClean="0"/>
              <a:t>, inflammation-associated genes</a:t>
            </a:r>
            <a:r>
              <a:rPr lang="en-US" b="1" dirty="0"/>
              <a:t>, such as </a:t>
            </a:r>
            <a:r>
              <a:rPr lang="en-US" b="1" dirty="0" smtClean="0"/>
              <a:t>TNF </a:t>
            </a:r>
            <a:r>
              <a:rPr lang="en-US" b="1" dirty="0"/>
              <a:t>and </a:t>
            </a:r>
            <a:r>
              <a:rPr lang="en-US" b="1" dirty="0" smtClean="0"/>
              <a:t>LT, leukocyte maturation</a:t>
            </a:r>
            <a:r>
              <a:rPr lang="en-US" b="1" dirty="0"/>
              <a:t>, complement genes, non-classical HLA genes, and </a:t>
            </a:r>
            <a:r>
              <a:rPr lang="en-US" b="1" dirty="0" smtClean="0"/>
              <a:t>immune regulation </a:t>
            </a:r>
            <a:r>
              <a:rPr lang="en-US" b="1" dirty="0"/>
              <a:t>and stress response </a:t>
            </a:r>
            <a:r>
              <a:rPr lang="en-US" b="1" dirty="0" smtClean="0"/>
              <a:t>genes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not related to the immune </a:t>
            </a:r>
            <a:r>
              <a:rPr lang="en-US" b="1" dirty="0" smtClean="0"/>
              <a:t>system: </a:t>
            </a:r>
            <a:r>
              <a:rPr lang="en-US" b="1" dirty="0"/>
              <a:t>cell cycle regulation, </a:t>
            </a:r>
            <a:r>
              <a:rPr lang="en-US" b="1" dirty="0" smtClean="0"/>
              <a:t>apoptosis, transcription and translational </a:t>
            </a:r>
            <a:r>
              <a:rPr lang="en-US" b="1" dirty="0"/>
              <a:t>machinery, </a:t>
            </a:r>
            <a:r>
              <a:rPr lang="en-US" b="1" dirty="0" smtClean="0"/>
              <a:t>signaling,..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2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The MHC and childhood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97300"/>
          </a:xfrm>
        </p:spPr>
        <p:txBody>
          <a:bodyPr/>
          <a:lstStyle/>
          <a:p>
            <a:r>
              <a:rPr lang="en-US" b="1" dirty="0" smtClean="0"/>
              <a:t>majority </a:t>
            </a:r>
            <a:r>
              <a:rPr lang="en-US" b="1" dirty="0"/>
              <a:t>of HLA-associated diseases have an autoimmune </a:t>
            </a:r>
            <a:r>
              <a:rPr lang="en-US" b="1" dirty="0" smtClean="0"/>
              <a:t>pathogenesis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Reason:</a:t>
            </a:r>
            <a:r>
              <a:rPr lang="en-US" b="1" dirty="0" smtClean="0"/>
              <a:t> pathogens molecular mimicry      cross-reactive </a:t>
            </a:r>
            <a:r>
              <a:rPr lang="en-US" b="1" dirty="0"/>
              <a:t>T </a:t>
            </a:r>
            <a:r>
              <a:rPr lang="en-US" b="1" dirty="0" smtClean="0"/>
              <a:t>cell responses to self protein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1960             </a:t>
            </a:r>
            <a:r>
              <a:rPr lang="en-US" b="1" dirty="0"/>
              <a:t>susceptibility to Gross retroviral leukemia in the mouse was </a:t>
            </a:r>
            <a:r>
              <a:rPr lang="en-US" b="1" dirty="0" smtClean="0"/>
              <a:t>linked to </a:t>
            </a:r>
            <a:r>
              <a:rPr lang="en-US" b="1" dirty="0"/>
              <a:t>the H-2 </a:t>
            </a:r>
            <a:r>
              <a:rPr lang="en-US" b="1" dirty="0" smtClean="0"/>
              <a:t>complex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First investigation of childhood leukemia &amp; HLA class I         failure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1990             increase of </a:t>
            </a:r>
            <a:r>
              <a:rPr lang="en-US" b="1" dirty="0" err="1" smtClean="0"/>
              <a:t>surviving,advances</a:t>
            </a:r>
            <a:r>
              <a:rPr lang="en-US" b="1" dirty="0" smtClean="0"/>
              <a:t> in SNP genotyping,…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35660" y="3234519"/>
            <a:ext cx="341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83642" y="4299045"/>
            <a:ext cx="696036" cy="1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49523" y="6182436"/>
            <a:ext cx="696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92621" y="5390866"/>
            <a:ext cx="504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HLA &amp; LEUKEMIA &amp; INFECTIONS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 of the major difficulties in establishing an etiological role </a:t>
            </a:r>
            <a:r>
              <a:rPr lang="en-US" b="1" dirty="0" smtClean="0"/>
              <a:t>for infection </a:t>
            </a:r>
            <a:r>
              <a:rPr lang="en-US" b="1" dirty="0"/>
              <a:t>in childhood leukemia </a:t>
            </a:r>
            <a:r>
              <a:rPr lang="en-US" b="1" dirty="0" smtClean="0"/>
              <a:t>has </a:t>
            </a:r>
            <a:r>
              <a:rPr lang="en-US" b="1" dirty="0"/>
              <a:t>been in the identification of </a:t>
            </a:r>
            <a:r>
              <a:rPr lang="en-US" b="1" dirty="0" smtClean="0"/>
              <a:t>a causal agent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Solution: </a:t>
            </a:r>
            <a:r>
              <a:rPr lang="en-US" b="1" dirty="0" smtClean="0"/>
              <a:t>Reverse </a:t>
            </a:r>
            <a:r>
              <a:rPr lang="en-US" b="1" dirty="0" err="1" smtClean="0"/>
              <a:t>immunogenetic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 cell epitope prediction algorithm</a:t>
            </a:r>
          </a:p>
          <a:p>
            <a:endParaRPr lang="en-US" b="1" dirty="0" smtClean="0"/>
          </a:p>
          <a:p>
            <a:r>
              <a:rPr lang="en-US" b="1" dirty="0" smtClean="0"/>
              <a:t>TEPITOPE                 T cell epitope mapping app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Requires </a:t>
            </a:r>
            <a:r>
              <a:rPr lang="en-US" b="1" dirty="0"/>
              <a:t>prior knowledge of the </a:t>
            </a:r>
            <a:r>
              <a:rPr lang="en-US" b="1" dirty="0" smtClean="0"/>
              <a:t>infection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65779" y="5131558"/>
            <a:ext cx="968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65778" y="5131558"/>
            <a:ext cx="968991" cy="36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Childhood BCP ALL &amp; HLA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childhood BCP ALL </a:t>
                </a:r>
                <a:r>
                  <a:rPr lang="en-US" b="1" dirty="0" smtClean="0"/>
                  <a:t>is associated </a:t>
                </a:r>
                <a:r>
                  <a:rPr lang="en-US" b="1" dirty="0"/>
                  <a:t>with alleles at the HLA-DPB1 </a:t>
                </a:r>
                <a:r>
                  <a:rPr lang="en-US" b="1" dirty="0" smtClean="0"/>
                  <a:t>locus</a:t>
                </a:r>
              </a:p>
              <a:p>
                <a:r>
                  <a:rPr lang="en-US" b="1" dirty="0" smtClean="0"/>
                  <a:t>DPB1*0201                   Amino acid difference in 69 position</a:t>
                </a:r>
              </a:p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Supertype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 smtClean="0"/>
                  <a:t>9 group of HLA-A,B based on anchor specify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      	DP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 smtClean="0"/>
                  <a:t>69E              (DP2,6,8)</a:t>
                </a:r>
              </a:p>
              <a:p>
                <a:r>
                  <a:rPr lang="en-US" b="1" dirty="0" smtClean="0"/>
                  <a:t>DPB1        6 </a:t>
                </a:r>
                <a:r>
                  <a:rPr lang="en-US" b="1" dirty="0" err="1" smtClean="0"/>
                  <a:t>supertypes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      DP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 smtClean="0"/>
                  <a:t>69K              (DP1,3,4)</a:t>
                </a:r>
              </a:p>
              <a:p>
                <a:r>
                  <a:rPr lang="en-US" b="1" dirty="0" smtClean="0"/>
                  <a:t>DP1                 TEL-AML , AML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797791" y="3220872"/>
            <a:ext cx="10781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83642" y="4421875"/>
            <a:ext cx="409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4148919" y="3964675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08979" y="4060210"/>
            <a:ext cx="791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08979" y="4844956"/>
            <a:ext cx="791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74460" y="5268036"/>
            <a:ext cx="887104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4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Greave’s hypothesis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Transient </a:t>
            </a:r>
            <a:r>
              <a:rPr lang="en-US" b="1" dirty="0"/>
              <a:t>inflammatory </a:t>
            </a:r>
            <a:r>
              <a:rPr lang="en-US" b="1" dirty="0" smtClean="0"/>
              <a:t>response mediated </a:t>
            </a:r>
            <a:r>
              <a:rPr lang="en-US" b="1" dirty="0"/>
              <a:t>by cytokines selectively suppresses normal </a:t>
            </a:r>
            <a:r>
              <a:rPr lang="en-US" b="1" dirty="0" smtClean="0"/>
              <a:t>hematopoiesis, leaving </a:t>
            </a:r>
            <a:r>
              <a:rPr lang="en-US" b="1" dirty="0"/>
              <a:t>a pre-leukemia clone with a selective growth advantage</a:t>
            </a:r>
          </a:p>
        </p:txBody>
      </p:sp>
    </p:spTree>
    <p:extLst>
      <p:ext uri="{BB962C8B-B14F-4D97-AF65-F5344CB8AC3E}">
        <p14:creationId xmlns:p14="http://schemas.microsoft.com/office/powerpoint/2010/main" val="16995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HLA &amp; LEUKEMIA &amp;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02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P1,6                  F</a:t>
            </a:r>
          </a:p>
          <a:p>
            <a:pPr marL="0" indent="0">
              <a:buNone/>
            </a:pPr>
            <a:r>
              <a:rPr lang="en-US" b="1" dirty="0" smtClean="0"/>
              <a:t> P1,4,6,9            P4                     K</a:t>
            </a:r>
          </a:p>
          <a:p>
            <a:pPr marL="0" indent="0">
              <a:buNone/>
            </a:pPr>
            <a:r>
              <a:rPr lang="en-US" b="1" dirty="0" smtClean="0"/>
              <a:t>                          P9                     A &amp; V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FXXKXFXXV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FXXKXFXXA</a:t>
            </a:r>
          </a:p>
          <a:p>
            <a:endParaRPr lang="en-US" b="1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BACTERIA:</a:t>
            </a:r>
            <a:r>
              <a:rPr lang="en-US" b="1" dirty="0" err="1" smtClean="0"/>
              <a:t>Bordetella</a:t>
            </a:r>
            <a:r>
              <a:rPr lang="en-US" b="1" dirty="0" smtClean="0"/>
              <a:t> </a:t>
            </a:r>
            <a:r>
              <a:rPr lang="en-US" b="1" dirty="0"/>
              <a:t>pertussis, </a:t>
            </a:r>
            <a:r>
              <a:rPr lang="en-US" b="1" dirty="0" smtClean="0"/>
              <a:t>Candida </a:t>
            </a:r>
            <a:r>
              <a:rPr lang="en-US" b="1" dirty="0" err="1" smtClean="0"/>
              <a:t>albicans</a:t>
            </a:r>
            <a:r>
              <a:rPr lang="en-US" b="1" dirty="0"/>
              <a:t>, Clostridium </a:t>
            </a:r>
            <a:r>
              <a:rPr lang="en-US" b="1" dirty="0" err="1"/>
              <a:t>tetani</a:t>
            </a:r>
            <a:r>
              <a:rPr lang="en-US" b="1" dirty="0"/>
              <a:t>, Escherichia coli, </a:t>
            </a:r>
            <a:r>
              <a:rPr lang="en-US" b="1" dirty="0" err="1"/>
              <a:t>Haemophilus</a:t>
            </a:r>
            <a:r>
              <a:rPr lang="en-US" b="1" dirty="0"/>
              <a:t> </a:t>
            </a:r>
            <a:r>
              <a:rPr lang="en-US" b="1" dirty="0" err="1" smtClean="0"/>
              <a:t>influenzae,Helicobacter</a:t>
            </a:r>
            <a:r>
              <a:rPr lang="en-US" b="1" dirty="0" smtClean="0"/>
              <a:t> </a:t>
            </a:r>
            <a:r>
              <a:rPr lang="en-US" b="1" dirty="0"/>
              <a:t>pylori</a:t>
            </a:r>
            <a:r>
              <a:rPr lang="en-US" b="1" dirty="0" smtClean="0"/>
              <a:t>,…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VIRUSES:</a:t>
            </a:r>
            <a:r>
              <a:rPr lang="en-US" b="1" dirty="0" smtClean="0"/>
              <a:t>HHV-1,2,5,6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Left Brace 4"/>
          <p:cNvSpPr/>
          <p:nvPr/>
        </p:nvSpPr>
        <p:spPr>
          <a:xfrm>
            <a:off x="2483891" y="2603501"/>
            <a:ext cx="450378" cy="11632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5588" y="2811439"/>
            <a:ext cx="996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5587" y="3173748"/>
            <a:ext cx="996287" cy="1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5586" y="3592350"/>
            <a:ext cx="996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1378425" y="414374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CMV &amp; BCP leukemia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214837" cy="409755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HHV5 (HCMV)</a:t>
            </a:r>
          </a:p>
          <a:p>
            <a:endParaRPr lang="en-US" b="1" dirty="0" smtClean="0"/>
          </a:p>
          <a:p>
            <a:r>
              <a:rPr lang="en-US" b="1" dirty="0" smtClean="0"/>
              <a:t>US3 61-69                 FTEKHFVNV (similar to CD49a)</a:t>
            </a:r>
          </a:p>
          <a:p>
            <a:endParaRPr lang="en-US" b="1" dirty="0" smtClean="0"/>
          </a:p>
          <a:p>
            <a:r>
              <a:rPr lang="en-US" b="1" dirty="0" smtClean="0"/>
              <a:t>CD49a/CD29(VLA-1)       expressed by BM stromal </a:t>
            </a:r>
            <a:r>
              <a:rPr lang="en-US" b="1" dirty="0" err="1" smtClean="0"/>
              <a:t>myofibroblasts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/>
              <a:t>BM stromal </a:t>
            </a:r>
            <a:r>
              <a:rPr lang="en-US" b="1" dirty="0" err="1" smtClean="0"/>
              <a:t>myofibroblasts</a:t>
            </a:r>
            <a:r>
              <a:rPr lang="en-US" b="1" dirty="0"/>
              <a:t>       BCP </a:t>
            </a:r>
            <a:r>
              <a:rPr lang="en-US" b="1" dirty="0" smtClean="0"/>
              <a:t>proliferation</a:t>
            </a:r>
          </a:p>
          <a:p>
            <a:endParaRPr lang="en-US" b="1" dirty="0"/>
          </a:p>
          <a:p>
            <a:r>
              <a:rPr lang="en-US" b="1" dirty="0" smtClean="0"/>
              <a:t>CMV infection         T CD8+ </a:t>
            </a:r>
            <a:r>
              <a:rPr lang="en-US" b="1" dirty="0"/>
              <a:t>activation, suppressor </a:t>
            </a:r>
          </a:p>
          <a:p>
            <a:pPr marL="0" indent="0">
              <a:buNone/>
            </a:pPr>
            <a:r>
              <a:rPr lang="en-US" b="1" dirty="0" smtClean="0"/>
              <a:t>      cytokines</a:t>
            </a:r>
          </a:p>
          <a:p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73908" y="353477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7780"/>
          <a:stretch/>
        </p:blipFill>
        <p:spPr>
          <a:xfrm>
            <a:off x="7065238" y="2289317"/>
            <a:ext cx="4603598" cy="45686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962122" y="4271749"/>
            <a:ext cx="300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31057" y="5308979"/>
            <a:ext cx="327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58404" y="6032311"/>
            <a:ext cx="429904" cy="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Discovery of MHC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9923" y="2319769"/>
            <a:ext cx="4639857" cy="4538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438" y="5222239"/>
            <a:ext cx="6155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/>
              <a:t>In 1940s</a:t>
            </a:r>
            <a:r>
              <a:rPr lang="en-US" b="1" dirty="0" smtClean="0"/>
              <a:t>, analyzed </a:t>
            </a:r>
            <a:r>
              <a:rPr lang="en-US" b="1" dirty="0"/>
              <a:t>the rejection of transplanted skin between strains of laboratory mice</a:t>
            </a:r>
            <a:r>
              <a:rPr lang="en-US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19769"/>
            <a:ext cx="2245365" cy="2670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4954" y="5037573"/>
            <a:ext cx="22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George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Snell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01"/>
            <a:ext cx="12192000" cy="6876201"/>
          </a:xfrm>
        </p:spPr>
      </p:pic>
    </p:spTree>
    <p:extLst>
      <p:ext uri="{BB962C8B-B14F-4D97-AF65-F5344CB8AC3E}">
        <p14:creationId xmlns:p14="http://schemas.microsoft.com/office/powerpoint/2010/main" val="6849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The human major histocompatibility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88369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/>
              <a:t>a barrier to the free exchange of organs and tissues </a:t>
            </a:r>
            <a:r>
              <a:rPr lang="en-US" b="1" dirty="0" smtClean="0"/>
              <a:t>between individuals</a:t>
            </a:r>
          </a:p>
          <a:p>
            <a:endParaRPr lang="en-US" b="1" dirty="0" smtClean="0"/>
          </a:p>
          <a:p>
            <a:r>
              <a:rPr lang="en-US" b="1" dirty="0"/>
              <a:t>HLA primary function             orchestration of the immune </a:t>
            </a:r>
            <a:r>
              <a:rPr lang="en-US" b="1" dirty="0" smtClean="0"/>
              <a:t>response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On the </a:t>
            </a:r>
            <a:r>
              <a:rPr lang="en-US" b="1" dirty="0"/>
              <a:t>short arm of chromosome 6 (6p21.3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/>
              <a:t>spans about </a:t>
            </a:r>
            <a:r>
              <a:rPr lang="en-US" b="1" dirty="0" smtClean="0"/>
              <a:t>7.6 </a:t>
            </a:r>
            <a:r>
              <a:rPr lang="en-US" b="1" dirty="0" err="1" smtClean="0"/>
              <a:t>megabase</a:t>
            </a:r>
            <a:r>
              <a:rPr lang="en-US" b="1" dirty="0" smtClean="0"/>
              <a:t> DNA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It includes 421 loci, of which 252 are </a:t>
            </a:r>
            <a:r>
              <a:rPr lang="en-US" b="1" dirty="0" smtClean="0"/>
              <a:t>expressed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03260" y="4026090"/>
            <a:ext cx="777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locus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532" y="2234878"/>
            <a:ext cx="5523023" cy="3703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910" y="5745707"/>
            <a:ext cx="108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/>
              <a:t>a locus (plural loci) is the specific location of a gene, DNA sequence, or position on </a:t>
            </a:r>
            <a:r>
              <a:rPr lang="en-US" b="1" dirty="0" smtClean="0"/>
              <a:t>a chromosome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Allele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181" y="2289601"/>
            <a:ext cx="6832415" cy="341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645" y="6018663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i="1" dirty="0"/>
              <a:t>An allele is a variant form of a gene </a:t>
            </a:r>
          </a:p>
        </p:txBody>
      </p:sp>
    </p:spTree>
    <p:extLst>
      <p:ext uri="{BB962C8B-B14F-4D97-AF65-F5344CB8AC3E}">
        <p14:creationId xmlns:p14="http://schemas.microsoft.com/office/powerpoint/2010/main" val="23452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HLA classes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class I               A/B/C</a:t>
                </a:r>
              </a:p>
              <a:p>
                <a:r>
                  <a:rPr lang="en-US" b="1" dirty="0"/>
                  <a:t>HLA related loci 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class II              DP/DQ/DR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Polymorphism: HLA-B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𝐇𝐋𝐀</m:t>
                    </m:r>
                  </m:oMath>
                </a14:m>
                <a:r>
                  <a:rPr lang="en-US" b="1" dirty="0"/>
                  <a:t>-DR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b="1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3480177" y="2866030"/>
            <a:ext cx="286603" cy="14876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7534" y="3234519"/>
            <a:ext cx="723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67534" y="4039738"/>
            <a:ext cx="723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3773"/>
            <a:ext cx="12192000" cy="73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HLA usage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 smtClean="0"/>
              <a:t>Transplantation </a:t>
            </a:r>
            <a:r>
              <a:rPr lang="en-US" b="1" dirty="0"/>
              <a:t>of tissues and </a:t>
            </a:r>
            <a:r>
              <a:rPr lang="en-US" b="1" dirty="0" smtClean="0"/>
              <a:t>organs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 smtClean="0"/>
              <a:t>Anthropology studies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 smtClean="0"/>
              <a:t>Forensic medicine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 smtClean="0"/>
              <a:t>Investigate </a:t>
            </a:r>
            <a:r>
              <a:rPr lang="en-US" b="1" dirty="0"/>
              <a:t>association of alleles HLA and disease</a:t>
            </a:r>
          </a:p>
        </p:txBody>
      </p:sp>
    </p:spTree>
    <p:extLst>
      <p:ext uri="{BB962C8B-B14F-4D97-AF65-F5344CB8AC3E}">
        <p14:creationId xmlns:p14="http://schemas.microsoft.com/office/powerpoint/2010/main" val="32926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MHC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862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52130"/>
            <a:ext cx="5286789" cy="4305869"/>
          </a:xfrm>
        </p:spPr>
        <p:txBody>
          <a:bodyPr>
            <a:normAutofit/>
          </a:bodyPr>
          <a:lstStyle/>
          <a:p>
            <a:r>
              <a:rPr lang="en-US" b="1" dirty="0" smtClean="0"/>
              <a:t>Autosomal codominant</a:t>
            </a:r>
          </a:p>
          <a:p>
            <a:r>
              <a:rPr lang="en-US" b="1" dirty="0" err="1" smtClean="0"/>
              <a:t>Hetrodimer</a:t>
            </a:r>
            <a:endParaRPr lang="en-US" b="1" dirty="0" smtClean="0"/>
          </a:p>
          <a:p>
            <a:r>
              <a:rPr lang="en-US" b="1" dirty="0" smtClean="0"/>
              <a:t>Available in all nucleated cells &amp; PLT</a:t>
            </a:r>
          </a:p>
          <a:p>
            <a:r>
              <a:rPr lang="en-US" b="1" dirty="0" smtClean="0"/>
              <a:t>Function: presentation of endogenic Ag to T cell CD8+</a:t>
            </a:r>
          </a:p>
          <a:p>
            <a:r>
              <a:rPr lang="en-US" b="1" dirty="0" smtClean="0"/>
              <a:t>CD8 attachment to MHC-I</a:t>
            </a:r>
          </a:p>
          <a:p>
            <a:r>
              <a:rPr lang="en-US" b="1" dirty="0"/>
              <a:t>Cytosolic pathway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Self MHC restriction</a:t>
            </a:r>
          </a:p>
          <a:p>
            <a:r>
              <a:rPr lang="en-US" b="1" dirty="0" smtClean="0"/>
              <a:t> TCR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Specification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84" y="2292936"/>
            <a:ext cx="4624917" cy="456506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101755" y="5786649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521</TotalTime>
  <Words>526</Words>
  <Application>Microsoft Office PowerPoint</Application>
  <PresentationFormat>Widescreen</PresentationFormat>
  <Paragraphs>112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Tw Cen MT</vt:lpstr>
      <vt:lpstr>Wingdings</vt:lpstr>
      <vt:lpstr>Wingdings 3</vt:lpstr>
      <vt:lpstr>Ion Boardroom</vt:lpstr>
      <vt:lpstr>  The human MHC and childhood leukemia</vt:lpstr>
      <vt:lpstr>Discovery of MHC</vt:lpstr>
      <vt:lpstr>The human major histocompatibility complex</vt:lpstr>
      <vt:lpstr>locus</vt:lpstr>
      <vt:lpstr>Allele</vt:lpstr>
      <vt:lpstr>HLA classes</vt:lpstr>
      <vt:lpstr>PowerPoint Presentation</vt:lpstr>
      <vt:lpstr>HLA usage</vt:lpstr>
      <vt:lpstr>MHC I</vt:lpstr>
      <vt:lpstr>MHC II</vt:lpstr>
      <vt:lpstr>PowerPoint Presentation</vt:lpstr>
      <vt:lpstr>xMHC</vt:lpstr>
      <vt:lpstr>PowerPoint Presentation</vt:lpstr>
      <vt:lpstr>The MHC and childhood leukemia</vt:lpstr>
      <vt:lpstr>HLA &amp; LEUKEMIA &amp; INFECTIONS</vt:lpstr>
      <vt:lpstr>Childhood BCP ALL &amp; HLA</vt:lpstr>
      <vt:lpstr>Greave’s hypothesis</vt:lpstr>
      <vt:lpstr>HLA &amp; LEUKEMIA &amp; INFECTIONS</vt:lpstr>
      <vt:lpstr>CMV &amp; BCP leukemia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Arezoo</dc:creator>
  <cp:lastModifiedBy>Arezoo</cp:lastModifiedBy>
  <cp:revision>60</cp:revision>
  <dcterms:created xsi:type="dcterms:W3CDTF">2018-12-07T12:35:34Z</dcterms:created>
  <dcterms:modified xsi:type="dcterms:W3CDTF">2018-12-15T06:38:48Z</dcterms:modified>
</cp:coreProperties>
</file>