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78" r:id="rId2"/>
    <p:sldId id="310" r:id="rId3"/>
    <p:sldId id="265" r:id="rId4"/>
    <p:sldId id="260" r:id="rId5"/>
    <p:sldId id="263" r:id="rId6"/>
    <p:sldId id="267" r:id="rId7"/>
    <p:sldId id="269" r:id="rId8"/>
    <p:sldId id="275" r:id="rId9"/>
    <p:sldId id="276" r:id="rId10"/>
    <p:sldId id="286" r:id="rId11"/>
    <p:sldId id="318" r:id="rId12"/>
    <p:sldId id="287" r:id="rId13"/>
    <p:sldId id="288" r:id="rId14"/>
    <p:sldId id="289" r:id="rId15"/>
    <p:sldId id="290" r:id="rId16"/>
    <p:sldId id="293" r:id="rId17"/>
    <p:sldId id="294" r:id="rId18"/>
    <p:sldId id="295" r:id="rId19"/>
    <p:sldId id="302" r:id="rId20"/>
    <p:sldId id="303" r:id="rId21"/>
    <p:sldId id="305" r:id="rId22"/>
    <p:sldId id="304" r:id="rId23"/>
    <p:sldId id="296" r:id="rId24"/>
    <p:sldId id="306" r:id="rId25"/>
    <p:sldId id="307" r:id="rId26"/>
    <p:sldId id="308" r:id="rId27"/>
    <p:sldId id="309" r:id="rId28"/>
    <p:sldId id="320" r:id="rId29"/>
    <p:sldId id="327" r:id="rId30"/>
    <p:sldId id="338" r:id="rId31"/>
    <p:sldId id="344" r:id="rId32"/>
    <p:sldId id="346" r:id="rId33"/>
    <p:sldId id="347" r:id="rId34"/>
    <p:sldId id="348" r:id="rId35"/>
    <p:sldId id="350" r:id="rId36"/>
    <p:sldId id="349" r:id="rId37"/>
    <p:sldId id="337" r:id="rId38"/>
    <p:sldId id="328" r:id="rId39"/>
    <p:sldId id="336" r:id="rId40"/>
    <p:sldId id="283" r:id="rId41"/>
    <p:sldId id="335" r:id="rId42"/>
    <p:sldId id="351" r:id="rId4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5" initials="p" lastIdx="1" clrIdx="0">
    <p:extLst>
      <p:ext uri="{19B8F6BF-5375-455C-9EA6-DF929625EA0E}">
        <p15:presenceInfo xmlns:p15="http://schemas.microsoft.com/office/powerpoint/2012/main" userId="pc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1BC4BBE-6119-4D79-BAC6-673FEAAB245C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4CA3AFD-3B5D-49DC-8DE4-642D6BDB9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45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5ADEB7-9953-480A-B971-1B94D03A2AEA}" type="slidenum">
              <a:rPr lang="fa-IR" altLang="fa-IR" smtClean="0"/>
              <a:pPr/>
              <a:t>1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06172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256707-2781-4908-B5A8-CD40FC292AE7}" type="slidenum">
              <a:rPr lang="fa-IR" altLang="fa-IR" smtClean="0"/>
              <a:pPr/>
              <a:t>10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01673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C6D5B-C2B7-4E76-B84F-0E527DA5C112}" type="slidenum">
              <a:rPr lang="fa-IR" altLang="fa-IR" smtClean="0"/>
              <a:pPr/>
              <a:t>11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42403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9CFDFD-EAA8-40A9-AEDD-C1451D3CA4A2}" type="slidenum">
              <a:rPr lang="fa-IR" altLang="fa-IR" smtClean="0"/>
              <a:pPr/>
              <a:t>12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35498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E36E6E-514D-49A4-97FE-1849A4C327B4}" type="slidenum">
              <a:rPr lang="fa-IR" altLang="fa-IR" smtClean="0"/>
              <a:pPr/>
              <a:t>13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18239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801037-68FE-4322-907D-7DD0016F70B4}" type="slidenum">
              <a:rPr lang="fa-IR" altLang="fa-IR" smtClean="0"/>
              <a:pPr/>
              <a:t>14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39052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ar-SA" dirty="0" smtClean="0">
                <a:solidFill>
                  <a:srgbClr val="FF0000"/>
                </a:solidFill>
              </a:rPr>
              <a:t>خواصیت سیالیت غشا را کنترل</a:t>
            </a:r>
            <a:r>
              <a:rPr lang="fa-IR" dirty="0" smtClean="0">
                <a:solidFill>
                  <a:srgbClr val="FF0000"/>
                </a:solidFill>
              </a:rPr>
              <a:t> میکند </a:t>
            </a:r>
          </a:p>
          <a:p>
            <a:pPr eaLnBrk="1" hangingPunct="1">
              <a:spcBef>
                <a:spcPct val="0"/>
              </a:spcBef>
            </a:pPr>
            <a:r>
              <a:rPr lang="fa-IR" altLang="fa-IR" dirty="0" smtClean="0">
                <a:solidFill>
                  <a:srgbClr val="FF0000"/>
                </a:solidFill>
              </a:rPr>
              <a:t>کاهش نفوذپذیری غشا</a:t>
            </a:r>
          </a:p>
          <a:p>
            <a:pPr eaLnBrk="1" hangingPunct="1">
              <a:spcBef>
                <a:spcPct val="0"/>
              </a:spcBef>
            </a:pPr>
            <a:r>
              <a:rPr lang="fa-IR" altLang="fa-IR" dirty="0" smtClean="0">
                <a:solidFill>
                  <a:srgbClr val="FF0000"/>
                </a:solidFill>
              </a:rPr>
              <a:t>کاهش نشت دارو پایداری لیپوزوم</a:t>
            </a:r>
            <a:endParaRPr lang="fa-IR" altLang="fa-I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0C5DC-1093-49AD-970F-821743ED1E90}" type="slidenum">
              <a:rPr lang="fa-IR" altLang="fa-IR" smtClean="0"/>
              <a:pPr/>
              <a:t>15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9191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1F0F96-7570-4EDF-A2C9-D43BBE9D2771}" type="slidenum">
              <a:rPr lang="fa-IR" altLang="fa-IR" smtClean="0"/>
              <a:pPr/>
              <a:t>16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769118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sz="1200" dirty="0" smtClean="0"/>
              <a:t>بيشتر داروهاي موجود در بازار</a:t>
            </a:r>
            <a:r>
              <a:rPr lang="en-US" sz="1200" dirty="0" smtClean="0"/>
              <a:t> </a:t>
            </a:r>
            <a:r>
              <a:rPr lang="en-US" sz="1200" dirty="0" err="1" smtClean="0"/>
              <a:t>suv</a:t>
            </a:r>
            <a:endParaRPr lang="fa-IR" sz="1200" dirty="0" smtClean="0"/>
          </a:p>
          <a:p>
            <a:pPr algn="r" rtl="1"/>
            <a:endParaRPr lang="fa-IR" sz="1200" dirty="0" smtClean="0"/>
          </a:p>
          <a:p>
            <a:pPr algn="r" rtl="1"/>
            <a:r>
              <a:rPr lang="en-US" sz="1200" dirty="0" smtClean="0"/>
              <a:t>Luv </a:t>
            </a:r>
            <a:r>
              <a:rPr lang="fa-IR" sz="1200" dirty="0" smtClean="0"/>
              <a:t> به دليل فضاي مركزي بزرگ مي توانند به نسبت دسته قبلي مقادير بيشتري از داروهاي محلول درآب را در خود جاي دهند</a:t>
            </a:r>
          </a:p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15269A-0F74-4D02-B400-B9109DE2004C}" type="slidenum">
              <a:rPr lang="fa-IR" altLang="fa-IR" smtClean="0"/>
              <a:pPr/>
              <a:t>17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03755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C46629-D7AC-419D-888C-5F6D19EA271B}" type="slidenum">
              <a:rPr lang="fa-IR" altLang="fa-IR" smtClean="0"/>
              <a:pPr/>
              <a:t>18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30975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DBFC3D-D9E9-44F3-B02D-BC6AF8335342}" type="slidenum">
              <a:rPr lang="fa-IR" altLang="fa-IR" smtClean="0"/>
              <a:pPr/>
              <a:t>19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85973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09BD18-60F9-4A3D-8FFA-A8BFDEB88F3C}" type="slidenum">
              <a:rPr lang="fa-IR" altLang="fa-IR" smtClean="0"/>
              <a:pPr/>
              <a:t>2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830264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7AD0BB-59D4-4469-AEED-DA57E27B7D04}" type="slidenum">
              <a:rPr lang="fa-IR" altLang="fa-IR" smtClean="0"/>
              <a:pPr/>
              <a:t>20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887933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4257B-ED53-4062-8F55-4066FD42D9EC}" type="slidenum">
              <a:rPr lang="fa-IR" altLang="fa-IR" smtClean="0"/>
              <a:pPr/>
              <a:t>21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046690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a-IR" sz="1200" dirty="0" smtClean="0"/>
              <a:t>این لیپوزوم ها دارای بار مثبت هستد </a:t>
            </a:r>
          </a:p>
          <a:p>
            <a:pPr eaLnBrk="1" hangingPunct="1">
              <a:spcBef>
                <a:spcPct val="0"/>
              </a:spcBef>
            </a:pPr>
            <a:r>
              <a:rPr lang="fa-IR" sz="1200" dirty="0" smtClean="0"/>
              <a:t>در انتقال ماکروملکول هایی با بار منفی همچون </a:t>
            </a:r>
            <a:r>
              <a:rPr lang="en-US" sz="1200" dirty="0" smtClean="0"/>
              <a:t>DNA</a:t>
            </a:r>
            <a:r>
              <a:rPr lang="fa-IR" sz="1200" dirty="0" smtClean="0"/>
              <a:t> و </a:t>
            </a:r>
            <a:r>
              <a:rPr lang="en-US" sz="1200" dirty="0" smtClean="0"/>
              <a:t> RANA  miRNA</a:t>
            </a:r>
            <a:r>
              <a:rPr lang="fa-IR" sz="1200" dirty="0" smtClean="0"/>
              <a:t> و </a:t>
            </a:r>
            <a:r>
              <a:rPr lang="en-US" sz="1200" dirty="0" smtClean="0"/>
              <a:t>SIRNA</a:t>
            </a:r>
            <a:r>
              <a:rPr lang="fa-IR" sz="1200" dirty="0" smtClean="0"/>
              <a:t> نقش دارند</a:t>
            </a:r>
          </a:p>
          <a:p>
            <a:pPr eaLnBrk="1" hangingPunct="1">
              <a:spcBef>
                <a:spcPct val="0"/>
              </a:spcBef>
            </a:pPr>
            <a:r>
              <a:rPr lang="fa-IR" sz="1200" dirty="0" smtClean="0"/>
              <a:t>عنوان وکتورهای غیر ویروسی در انتقال ژن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/>
              <a:t>ژن ها را از تجزیه حفظ کرده و ثبات آن ها را  در گردش خون تضمین کنند</a:t>
            </a:r>
          </a:p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E2B3C6-FE2C-4D9A-A557-02C9CDA2AA65}" type="slidenum">
              <a:rPr lang="fa-IR" altLang="fa-IR" smtClean="0"/>
              <a:pPr/>
              <a:t>22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182348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E42AC-1851-473B-BEB2-BBDFCA35AD2C}" type="slidenum">
              <a:rPr lang="fa-IR" altLang="fa-IR" smtClean="0"/>
              <a:pPr/>
              <a:t>23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573441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9523C0-ED48-46D7-AD71-27E6C49E4AF7}" type="slidenum">
              <a:rPr lang="fa-IR" altLang="fa-IR" smtClean="0"/>
              <a:pPr/>
              <a:t>24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808567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B4D1C2-3FF3-4566-A13D-05E9738AD71E}" type="slidenum">
              <a:rPr lang="fa-IR" altLang="fa-IR" smtClean="0"/>
              <a:pPr/>
              <a:t>25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268119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E5AB18-8317-4CB8-9576-DF4DC6DC5FE5}" type="slidenum">
              <a:rPr lang="fa-IR" altLang="fa-IR" smtClean="0"/>
              <a:pPr/>
              <a:t>26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8589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9A4870-2CEE-4065-A986-A4378C4035D1}" type="slidenum">
              <a:rPr lang="fa-IR" altLang="fa-IR" smtClean="0"/>
              <a:pPr/>
              <a:t>27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58815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55B0A3-960C-42CF-9DF7-99CD043F84CA}" type="slidenum">
              <a:rPr lang="fa-IR" altLang="fa-IR" smtClean="0"/>
              <a:pPr/>
              <a:t>28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057613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9A4870-2CEE-4065-A986-A4378C4035D1}" type="slidenum">
              <a:rPr lang="fa-IR" altLang="fa-IR" smtClean="0"/>
              <a:pPr/>
              <a:t>29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89396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001A1-0E35-4118-978B-4619B06DF71E}" type="slidenum">
              <a:rPr lang="fa-IR" altLang="fa-IR" smtClean="0"/>
              <a:pPr/>
              <a:t>3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759582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9A4870-2CEE-4065-A986-A4378C4035D1}" type="slidenum">
              <a:rPr lang="fa-IR" altLang="fa-IR" smtClean="0"/>
              <a:pPr/>
              <a:t>30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549872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55B0A3-960C-42CF-9DF7-99CD043F84CA}" type="slidenum">
              <a:rPr lang="fa-IR" altLang="fa-IR" smtClean="0"/>
              <a:pPr/>
              <a:t>31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313555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95CCE-23F1-4B57-AC67-CE996E7CF848}" type="slidenum">
              <a:rPr lang="fa-IR" altLang="fa-IR" smtClean="0"/>
              <a:pPr/>
              <a:t>32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326610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F8A2E5-FF70-4E54-88C8-A2CC428A6512}" type="slidenum">
              <a:rPr lang="fa-IR" altLang="fa-IR" smtClean="0"/>
              <a:pPr/>
              <a:t>33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283586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F7BAB5-042C-43C2-8138-79A53F61F6F5}" type="slidenum">
              <a:rPr lang="fa-IR" altLang="fa-IR" smtClean="0"/>
              <a:pPr/>
              <a:t>34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791614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14368B-F8F6-4F97-9A50-A46637269F8C}" type="slidenum">
              <a:rPr lang="fa-IR" altLang="fa-IR" smtClean="0"/>
              <a:pPr/>
              <a:t>35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160703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6119BD-CD61-4723-B207-39B25ED60DF3}" type="slidenum">
              <a:rPr lang="fa-IR" altLang="fa-IR" smtClean="0"/>
              <a:pPr/>
              <a:t>36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857080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55B0A3-960C-42CF-9DF7-99CD043F84CA}" type="slidenum">
              <a:rPr lang="fa-IR" altLang="fa-IR" smtClean="0"/>
              <a:pPr/>
              <a:t>37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622440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55B0A3-960C-42CF-9DF7-99CD043F84CA}" type="slidenum">
              <a:rPr lang="fa-IR" altLang="fa-IR" smtClean="0"/>
              <a:pPr/>
              <a:t>38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012523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55B0A3-960C-42CF-9DF7-99CD043F84CA}" type="slidenum">
              <a:rPr lang="fa-IR" altLang="fa-IR" smtClean="0"/>
              <a:pPr/>
              <a:t>39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51066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5752D7-D05B-4176-806F-AF4306308998}" type="slidenum">
              <a:rPr lang="fa-IR" altLang="fa-IR" smtClean="0"/>
              <a:pPr/>
              <a:t>4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7144320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256707-2781-4908-B5A8-CD40FC292AE7}" type="slidenum">
              <a:rPr lang="fa-IR" altLang="fa-IR" smtClean="0"/>
              <a:pPr/>
              <a:t>40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400535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55B0A3-960C-42CF-9DF7-99CD043F84CA}" type="slidenum">
              <a:rPr lang="fa-IR" altLang="fa-IR" smtClean="0"/>
              <a:pPr/>
              <a:t>41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18937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459D7B-9F80-4B0A-94F3-4517F78415E6}" type="slidenum">
              <a:rPr lang="fa-IR" altLang="fa-IR" smtClean="0"/>
              <a:pPr/>
              <a:t>5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96006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001A1-0E35-4118-978B-4619B06DF71E}" type="slidenum">
              <a:rPr lang="fa-IR" altLang="fa-IR" smtClean="0"/>
              <a:pPr/>
              <a:t>6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0580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C6D5B-C2B7-4E76-B84F-0E527DA5C112}" type="slidenum">
              <a:rPr lang="fa-IR" altLang="fa-IR" smtClean="0"/>
              <a:pPr/>
              <a:t>7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82277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C6D5B-C2B7-4E76-B84F-0E527DA5C112}" type="slidenum">
              <a:rPr lang="fa-IR" altLang="fa-IR" smtClean="0"/>
              <a:pPr/>
              <a:t>8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9666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a-IR" altLang="fa-IR" dirty="0" smtClean="0"/>
              <a:t>افزایش نفوذپذیری غشا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256707-2781-4908-B5A8-CD40FC292AE7}" type="slidenum">
              <a:rPr lang="fa-IR" altLang="fa-IR" smtClean="0"/>
              <a:pPr/>
              <a:t>9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56072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08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8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05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57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3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40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771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687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29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293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398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AFA2-46F4-487A-903C-C2E11D0B8790}" type="datetimeFigureOut">
              <a:rPr lang="fa-IR" smtClean="0"/>
              <a:t>02/05/1440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14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6535" y="25928"/>
            <a:ext cx="1440160" cy="137681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095999" y="1457228"/>
            <a:ext cx="641436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oper Black" panose="0208090404030B020404" pitchFamily="18" charset="0"/>
              </a:rPr>
              <a:t>Hematology Seminar</a:t>
            </a:r>
          </a:p>
          <a:p>
            <a:pPr algn="ctr">
              <a:defRPr/>
            </a:pP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254" y="2293757"/>
            <a:ext cx="4724771" cy="11387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Liposomes:</a:t>
            </a:r>
          </a:p>
          <a:p>
            <a:pPr algn="ctr">
              <a:defRPr/>
            </a:pP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 Novel Drug Delivery System</a:t>
            </a:r>
            <a:endParaRPr lang="fa-IR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7477" y="4475497"/>
            <a:ext cx="2880320" cy="163121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Advised by</a:t>
            </a: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Dr. Hassanshahi</a:t>
            </a:r>
          </a:p>
          <a:p>
            <a:pPr algn="ctr">
              <a:defRPr/>
            </a:pP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Presented by:</a:t>
            </a: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Mahsa Rahgoshay</a:t>
            </a:r>
          </a:p>
        </p:txBody>
      </p:sp>
    </p:spTree>
    <p:extLst>
      <p:ext uri="{BB962C8B-B14F-4D97-AF65-F5344CB8AC3E}">
        <p14:creationId xmlns:p14="http://schemas.microsoft.com/office/powerpoint/2010/main" val="2591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516" y="-27416"/>
            <a:ext cx="7463009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Novel Drug Delivery System (NDDS)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8"/>
          <p:cNvSpPr>
            <a:spLocks noChangeArrowheads="1"/>
          </p:cNvSpPr>
          <p:nvPr/>
        </p:nvSpPr>
        <p:spPr bwMode="auto">
          <a:xfrm flipV="1">
            <a:off x="0" y="650933"/>
            <a:ext cx="625033" cy="29778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 flipV="1">
            <a:off x="763930" y="650933"/>
            <a:ext cx="11428070" cy="29778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1516285" y="1085774"/>
            <a:ext cx="4332036" cy="45046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73734" name="Rectangle 11"/>
          <p:cNvSpPr>
            <a:spLocks noChangeArrowheads="1"/>
          </p:cNvSpPr>
          <p:nvPr/>
        </p:nvSpPr>
        <p:spPr bwMode="auto">
          <a:xfrm>
            <a:off x="6095999" y="1069436"/>
            <a:ext cx="4309641" cy="45046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10" name="Picture 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6292" y="5888256"/>
            <a:ext cx="792088" cy="764704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0" y="1850369"/>
            <a:ext cx="10301467" cy="4700902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1064871" y="5416952"/>
            <a:ext cx="2233914" cy="115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88020" y="5521123"/>
            <a:ext cx="21876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3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617" y="-41166"/>
            <a:ext cx="6815492" cy="5078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Carrier-Based Drug Delivery System</a:t>
            </a:r>
            <a:endParaRPr lang="fa-IR" sz="27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 flipV="1">
            <a:off x="0" y="541701"/>
            <a:ext cx="960700" cy="2433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350"/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 flipV="1">
            <a:off x="1111170" y="541702"/>
            <a:ext cx="10949650" cy="26334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350"/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1111170" y="909088"/>
            <a:ext cx="3996688" cy="4631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350">
              <a:solidFill>
                <a:srgbClr val="0070C0"/>
              </a:solidFill>
            </a:endParaRP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5582405" y="902677"/>
            <a:ext cx="4458447" cy="4631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350">
              <a:solidFill>
                <a:srgbClr val="C00000"/>
              </a:solidFill>
            </a:endParaRPr>
          </a:p>
        </p:txBody>
      </p:sp>
      <p:pic>
        <p:nvPicPr>
          <p:cNvPr id="481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333" y="2499040"/>
            <a:ext cx="8449519" cy="3661935"/>
          </a:xfrm>
        </p:spPr>
      </p:pic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2262081" y="1831385"/>
            <a:ext cx="6465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 Carrieres Used for  Drug Delivery System</a:t>
            </a:r>
            <a:endParaRPr lang="fa-IR" alt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1086" y="5703775"/>
            <a:ext cx="959734" cy="91440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86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421" y="30293"/>
            <a:ext cx="6066714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Definition of liposome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 flipV="1">
            <a:off x="0" y="625475"/>
            <a:ext cx="1157468" cy="314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 flipV="1">
            <a:off x="1319514" y="625475"/>
            <a:ext cx="10872486" cy="31353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1319514" y="1141282"/>
            <a:ext cx="4631542" cy="4429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6096042" y="1106734"/>
            <a:ext cx="5514129" cy="44291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8199" name="Content Placeholder 2"/>
          <p:cNvSpPr>
            <a:spLocks noGrp="1"/>
          </p:cNvSpPr>
          <p:nvPr>
            <p:ph sz="quarter" idx="1"/>
          </p:nvPr>
        </p:nvSpPr>
        <p:spPr>
          <a:xfrm>
            <a:off x="993754" y="1931634"/>
            <a:ext cx="7308850" cy="1860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4400" dirty="0"/>
              <a:t>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consisted of single or multiple lipid bilayers formed by</a:t>
            </a:r>
          </a:p>
          <a:p>
            <a:pPr marL="0" indent="0" algn="l" rtl="0">
              <a:buNone/>
              <a:defRPr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hydrophilic and hydrophobic interactions </a:t>
            </a:r>
          </a:p>
          <a:p>
            <a:pPr algn="l" rtl="0">
              <a:buFont typeface="Wingdings" panose="05000000000000000000" pitchFamily="2" charset="2"/>
              <a:buChar char="ü"/>
              <a:defRPr/>
            </a:pPr>
            <a:endParaRPr lang="en-US" altLang="fa-I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  <a:defRPr/>
            </a:pPr>
            <a:r>
              <a:rPr lang="en-US" altLang="fa-I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diameter ranges from 80nm to 100um</a:t>
            </a:r>
          </a:p>
          <a:p>
            <a:pPr marL="0" indent="0" algn="l" rtl="0">
              <a:buNone/>
              <a:defRPr/>
            </a:pPr>
            <a:endParaRPr lang="en-US" altLang="fa-I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  <a:defRPr/>
            </a:pPr>
            <a:endParaRPr lang="en-US" altLang="fa-I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  <a:defRPr/>
            </a:pPr>
            <a:endParaRPr lang="en-US" alt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  <a:defRPr/>
            </a:pPr>
            <a:endParaRPr lang="en-US" alt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  <a:defRPr/>
            </a:pPr>
            <a:endParaRPr lang="en-US" alt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  <a:defRPr/>
            </a:pPr>
            <a:endParaRPr lang="en-US" alt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fa-IR" dirty="0" smtClean="0"/>
          </a:p>
        </p:txBody>
      </p:sp>
      <p:pic>
        <p:nvPicPr>
          <p:cNvPr id="358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9" y="3864805"/>
            <a:ext cx="2847372" cy="28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2751" y="5696306"/>
            <a:ext cx="1116621" cy="109674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850" name="TextBox 1"/>
          <p:cNvSpPr txBox="1">
            <a:spLocks noChangeArrowheads="1"/>
          </p:cNvSpPr>
          <p:nvPr/>
        </p:nvSpPr>
        <p:spPr bwMode="auto">
          <a:xfrm>
            <a:off x="4048167" y="4984167"/>
            <a:ext cx="204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fa-I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aqueous spaces</a:t>
            </a:r>
          </a:p>
        </p:txBody>
      </p:sp>
    </p:spTree>
    <p:extLst>
      <p:ext uri="{BB962C8B-B14F-4D97-AF65-F5344CB8AC3E}">
        <p14:creationId xmlns:p14="http://schemas.microsoft.com/office/powerpoint/2010/main" val="1872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9" y="-722"/>
            <a:ext cx="4523570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History of liposome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 flipV="1">
            <a:off x="6249" y="645609"/>
            <a:ext cx="757680" cy="35966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 flipV="1">
            <a:off x="873668" y="648998"/>
            <a:ext cx="11318331" cy="38615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983848" y="1123358"/>
            <a:ext cx="5174126" cy="431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6309912" y="1123358"/>
            <a:ext cx="4963830" cy="4318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37895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5017" y="1804989"/>
            <a:ext cx="6643869" cy="4135437"/>
          </a:xfr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19514" y="5940426"/>
            <a:ext cx="892408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a-I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Alec </a:t>
            </a:r>
            <a:r>
              <a:rPr lang="en-US" altLang="fa-IR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Bangham</a:t>
            </a:r>
            <a:r>
              <a:rPr lang="en-US" altLang="fa-I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 leading hematologist who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a-I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known as the father of liposomes</a:t>
            </a:r>
            <a:endParaRPr lang="fa-IR" alt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4633" y="5715112"/>
            <a:ext cx="1116621" cy="109674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9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404" y="29408"/>
            <a:ext cx="7506580" cy="55399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Basic Component Of Liposome</a:t>
            </a:r>
            <a:endParaRPr lang="fa-IR" sz="3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 flipV="1">
            <a:off x="0" y="632087"/>
            <a:ext cx="996891" cy="3222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 flipV="1">
            <a:off x="1210056" y="658813"/>
            <a:ext cx="10981944" cy="32226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1342663" y="1131889"/>
            <a:ext cx="4724763" cy="42386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6240463" y="1128712"/>
            <a:ext cx="3598018" cy="42703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440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025650"/>
            <a:ext cx="6770687" cy="417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6988" y="2025651"/>
            <a:ext cx="2665412" cy="7397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</a:rPr>
              <a:t>Phospholipids</a:t>
            </a:r>
          </a:p>
          <a:p>
            <a:pPr marL="342900" indent="-342900">
              <a:buFontTx/>
              <a:buAutoNum type="arabicParenR"/>
              <a:defRPr/>
            </a:pP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4928" y="5706319"/>
            <a:ext cx="1025102" cy="95357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11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770" y="-17898"/>
            <a:ext cx="7290556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Basic Component Of Liposome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8"/>
          <p:cNvSpPr>
            <a:spLocks noChangeArrowheads="1"/>
          </p:cNvSpPr>
          <p:nvPr/>
        </p:nvSpPr>
        <p:spPr bwMode="auto">
          <a:xfrm flipV="1">
            <a:off x="0" y="706056"/>
            <a:ext cx="927443" cy="309944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 flipV="1">
            <a:off x="1011974" y="701401"/>
            <a:ext cx="11180026" cy="31459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1011974" y="1110819"/>
            <a:ext cx="5064977" cy="54085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6286761" y="1138710"/>
            <a:ext cx="4662889" cy="503110"/>
          </a:xfrm>
          <a:prstGeom prst="rect">
            <a:avLst/>
          </a:prstGeom>
          <a:solidFill>
            <a:srgbClr val="FF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1757364" y="3155951"/>
            <a:ext cx="5367337" cy="581025"/>
          </a:xfrm>
          <a:custGeom>
            <a:avLst/>
            <a:gdLst>
              <a:gd name="T0" fmla="*/ 2147483646 w 18470"/>
              <a:gd name="T1" fmla="*/ 2147483646 h 2823"/>
              <a:gd name="T2" fmla="*/ 2147483646 w 18470"/>
              <a:gd name="T3" fmla="*/ 2147483646 h 2823"/>
              <a:gd name="T4" fmla="*/ 2147483646 w 18470"/>
              <a:gd name="T5" fmla="*/ 2147483646 h 2823"/>
              <a:gd name="T6" fmla="*/ 2147483646 w 18470"/>
              <a:gd name="T7" fmla="*/ 0 h 2823"/>
              <a:gd name="T8" fmla="*/ 2147483646 w 18470"/>
              <a:gd name="T9" fmla="*/ 0 h 2823"/>
              <a:gd name="T10" fmla="*/ 2147483646 w 18470"/>
              <a:gd name="T11" fmla="*/ 2147483646 h 2823"/>
              <a:gd name="T12" fmla="*/ 2147483646 w 18470"/>
              <a:gd name="T13" fmla="*/ 2147483646 h 2823"/>
              <a:gd name="T14" fmla="*/ 2147483646 w 18470"/>
              <a:gd name="T15" fmla="*/ 2147483646 h 2823"/>
              <a:gd name="T16" fmla="*/ 2147483646 w 18470"/>
              <a:gd name="T17" fmla="*/ 2147483646 h 2823"/>
              <a:gd name="T18" fmla="*/ 2147483646 w 18470"/>
              <a:gd name="T19" fmla="*/ 2147483646 h 2823"/>
              <a:gd name="T20" fmla="*/ 2147483646 w 18470"/>
              <a:gd name="T21" fmla="*/ 2147483646 h 2823"/>
              <a:gd name="T22" fmla="*/ 2147483646 w 18470"/>
              <a:gd name="T23" fmla="*/ 2147483646 h 2823"/>
              <a:gd name="T24" fmla="*/ 0 w 18470"/>
              <a:gd name="T25" fmla="*/ 2147483646 h 2823"/>
              <a:gd name="T26" fmla="*/ 2147483646 w 18470"/>
              <a:gd name="T27" fmla="*/ 2147483646 h 2823"/>
              <a:gd name="T28" fmla="*/ 2147483646 w 18470"/>
              <a:gd name="T29" fmla="*/ 0 h 2823"/>
              <a:gd name="T30" fmla="*/ 2147483646 w 18470"/>
              <a:gd name="T31" fmla="*/ 0 h 2823"/>
              <a:gd name="T32" fmla="*/ 2147483646 w 18470"/>
              <a:gd name="T33" fmla="*/ 2147483646 h 28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470"/>
              <a:gd name="T52" fmla="*/ 0 h 2823"/>
              <a:gd name="T53" fmla="*/ 18470 w 18470"/>
              <a:gd name="T54" fmla="*/ 2823 h 28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3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47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21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95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067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63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21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8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decreases the permeability of the bilayer</a:t>
            </a:r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2640014" y="4086226"/>
            <a:ext cx="4795837" cy="538163"/>
          </a:xfrm>
          <a:custGeom>
            <a:avLst/>
            <a:gdLst>
              <a:gd name="T0" fmla="*/ 2147483646 w 18470"/>
              <a:gd name="T1" fmla="*/ 2147483646 h 2823"/>
              <a:gd name="T2" fmla="*/ 2147483646 w 18470"/>
              <a:gd name="T3" fmla="*/ 2147483646 h 2823"/>
              <a:gd name="T4" fmla="*/ 2147483646 w 18470"/>
              <a:gd name="T5" fmla="*/ 2147483646 h 2823"/>
              <a:gd name="T6" fmla="*/ 2147483646 w 18470"/>
              <a:gd name="T7" fmla="*/ 0 h 2823"/>
              <a:gd name="T8" fmla="*/ 2147483646 w 18470"/>
              <a:gd name="T9" fmla="*/ 0 h 2823"/>
              <a:gd name="T10" fmla="*/ 2147483646 w 18470"/>
              <a:gd name="T11" fmla="*/ 2147483646 h 2823"/>
              <a:gd name="T12" fmla="*/ 2147483646 w 18470"/>
              <a:gd name="T13" fmla="*/ 2147483646 h 2823"/>
              <a:gd name="T14" fmla="*/ 2147483646 w 18470"/>
              <a:gd name="T15" fmla="*/ 2147483646 h 2823"/>
              <a:gd name="T16" fmla="*/ 2147483646 w 18470"/>
              <a:gd name="T17" fmla="*/ 2147483646 h 2823"/>
              <a:gd name="T18" fmla="*/ 2147483646 w 18470"/>
              <a:gd name="T19" fmla="*/ 2147483646 h 2823"/>
              <a:gd name="T20" fmla="*/ 2147483646 w 18470"/>
              <a:gd name="T21" fmla="*/ 2147483646 h 2823"/>
              <a:gd name="T22" fmla="*/ 2147483646 w 18470"/>
              <a:gd name="T23" fmla="*/ 2147483646 h 2823"/>
              <a:gd name="T24" fmla="*/ 0 w 18470"/>
              <a:gd name="T25" fmla="*/ 2147483646 h 2823"/>
              <a:gd name="T26" fmla="*/ 2147483646 w 18470"/>
              <a:gd name="T27" fmla="*/ 2147483646 h 2823"/>
              <a:gd name="T28" fmla="*/ 2147483646 w 18470"/>
              <a:gd name="T29" fmla="*/ 0 h 2823"/>
              <a:gd name="T30" fmla="*/ 2147483646 w 18470"/>
              <a:gd name="T31" fmla="*/ 0 h 2823"/>
              <a:gd name="T32" fmla="*/ 2147483646 w 18470"/>
              <a:gd name="T33" fmla="*/ 2147483646 h 28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470"/>
              <a:gd name="T52" fmla="*/ 0 h 2823"/>
              <a:gd name="T53" fmla="*/ 18470 w 18470"/>
              <a:gd name="T54" fmla="*/ 2823 h 28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3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47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21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95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067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63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21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8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stabilises the liposomes 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216275" y="5005389"/>
            <a:ext cx="4643438" cy="642937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solidFill>
            <a:srgbClr val="FF66CC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76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7523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06285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504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438086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4125703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4813320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5500937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intended drug</a:t>
            </a:r>
          </a:p>
          <a:p>
            <a:pPr algn="ctr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entrapped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0" name="TextBox 4"/>
          <p:cNvSpPr txBox="1">
            <a:spLocks noChangeArrowheads="1"/>
          </p:cNvSpPr>
          <p:nvPr/>
        </p:nvSpPr>
        <p:spPr bwMode="auto">
          <a:xfrm>
            <a:off x="4603751" y="1952625"/>
            <a:ext cx="5040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 Cholesterol</a:t>
            </a:r>
          </a:p>
          <a:p>
            <a:pPr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cxnSp>
        <p:nvCxnSpPr>
          <p:cNvPr id="46091" name="Straight Arrow Connector 11"/>
          <p:cNvCxnSpPr>
            <a:cxnSpLocks noChangeShapeType="1"/>
          </p:cNvCxnSpPr>
          <p:nvPr/>
        </p:nvCxnSpPr>
        <p:spPr bwMode="auto">
          <a:xfrm flipH="1">
            <a:off x="7680326" y="3270250"/>
            <a:ext cx="752475" cy="1238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62" y="2406524"/>
            <a:ext cx="3464786" cy="3542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6093" name="Straight Arrow Connector 19"/>
          <p:cNvCxnSpPr>
            <a:cxnSpLocks noChangeShapeType="1"/>
          </p:cNvCxnSpPr>
          <p:nvPr/>
        </p:nvCxnSpPr>
        <p:spPr bwMode="auto">
          <a:xfrm flipH="1">
            <a:off x="9625013" y="1903414"/>
            <a:ext cx="747712" cy="1741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0250" y="5805264"/>
            <a:ext cx="900965" cy="90872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26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58" y="70663"/>
            <a:ext cx="8010636" cy="55399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</a:t>
            </a:r>
            <a:endParaRPr lang="fa-IR" sz="3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 flipV="1">
            <a:off x="0" y="717630"/>
            <a:ext cx="881144" cy="29837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" name="Rectangle 9"/>
          <p:cNvSpPr/>
          <p:nvPr/>
        </p:nvSpPr>
        <p:spPr bwMode="auto">
          <a:xfrm flipV="1">
            <a:off x="1282238" y="717630"/>
            <a:ext cx="10909761" cy="29837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fa-IR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114800" y="1695451"/>
            <a:ext cx="3887788" cy="5000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chemeClr val="bg1"/>
                </a:solidFill>
              </a:rPr>
              <a:t>Based On Size and Shape</a:t>
            </a:r>
            <a:endParaRPr lang="fa-IR" altLang="fa-IR" sz="1800">
              <a:solidFill>
                <a:schemeClr val="bg1"/>
              </a:solidFill>
            </a:endParaRPr>
          </a:p>
        </p:txBody>
      </p:sp>
      <p:cxnSp>
        <p:nvCxnSpPr>
          <p:cNvPr id="9222" name="Straight Connector 3"/>
          <p:cNvCxnSpPr>
            <a:cxnSpLocks noChangeShapeType="1"/>
          </p:cNvCxnSpPr>
          <p:nvPr/>
        </p:nvCxnSpPr>
        <p:spPr bwMode="auto">
          <a:xfrm>
            <a:off x="2855913" y="2722563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5"/>
          <p:cNvCxnSpPr>
            <a:cxnSpLocks noChangeShapeType="1"/>
          </p:cNvCxnSpPr>
          <p:nvPr/>
        </p:nvCxnSpPr>
        <p:spPr bwMode="auto">
          <a:xfrm>
            <a:off x="6054725" y="2208213"/>
            <a:ext cx="0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13"/>
          <p:cNvCxnSpPr>
            <a:cxnSpLocks noChangeShapeType="1"/>
          </p:cNvCxnSpPr>
          <p:nvPr/>
        </p:nvCxnSpPr>
        <p:spPr bwMode="auto">
          <a:xfrm flipV="1">
            <a:off x="2855913" y="2708275"/>
            <a:ext cx="6553200" cy="14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20"/>
          <p:cNvCxnSpPr>
            <a:cxnSpLocks noChangeShapeType="1"/>
          </p:cNvCxnSpPr>
          <p:nvPr/>
        </p:nvCxnSpPr>
        <p:spPr bwMode="auto">
          <a:xfrm>
            <a:off x="9409113" y="2716213"/>
            <a:ext cx="0" cy="519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6" name="Rectangle 16"/>
          <p:cNvSpPr>
            <a:spLocks noChangeArrowheads="1"/>
          </p:cNvSpPr>
          <p:nvPr/>
        </p:nvSpPr>
        <p:spPr bwMode="auto">
          <a:xfrm>
            <a:off x="2208213" y="3154364"/>
            <a:ext cx="1439862" cy="1138237"/>
          </a:xfrm>
          <a:prstGeom prst="rect">
            <a:avLst/>
          </a:prstGeom>
          <a:solidFill>
            <a:srgbClr val="FC7C4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800" b="1"/>
              <a:t>MLV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lamellar vesicles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(&gt;100nm)</a:t>
            </a: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/>
              <a:t>	</a:t>
            </a:r>
            <a:endParaRPr lang="fa-IR" altLang="fa-IR" sz="1600"/>
          </a:p>
        </p:txBody>
      </p:sp>
      <p:sp>
        <p:nvSpPr>
          <p:cNvPr id="9227" name="Rectangle 17"/>
          <p:cNvSpPr>
            <a:spLocks noChangeArrowheads="1"/>
          </p:cNvSpPr>
          <p:nvPr/>
        </p:nvSpPr>
        <p:spPr bwMode="auto">
          <a:xfrm>
            <a:off x="8399464" y="3235326"/>
            <a:ext cx="1512887" cy="1057275"/>
          </a:xfrm>
          <a:prstGeom prst="rect">
            <a:avLst/>
          </a:prstGeom>
          <a:solidFill>
            <a:srgbClr val="FC7C4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MVV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vesicular vesiculed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(&gt;0.5</a:t>
            </a: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en-US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23"/>
          <p:cNvSpPr>
            <a:spLocks noChangeArrowheads="1"/>
          </p:cNvSpPr>
          <p:nvPr/>
        </p:nvSpPr>
        <p:spPr bwMode="auto">
          <a:xfrm>
            <a:off x="4114800" y="3203576"/>
            <a:ext cx="1639888" cy="1089025"/>
          </a:xfrm>
          <a:prstGeom prst="rect">
            <a:avLst/>
          </a:prstGeom>
          <a:solidFill>
            <a:srgbClr val="FC7C4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OLV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 lamellar vesicles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(0.1-1 </a:t>
            </a: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fa-IR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24"/>
          <p:cNvSpPr>
            <a:spLocks noChangeArrowheads="1"/>
          </p:cNvSpPr>
          <p:nvPr/>
        </p:nvSpPr>
        <p:spPr bwMode="auto">
          <a:xfrm>
            <a:off x="6150427" y="3173362"/>
            <a:ext cx="1516062" cy="1122362"/>
          </a:xfrm>
          <a:prstGeom prst="rect">
            <a:avLst/>
          </a:prstGeom>
          <a:solidFill>
            <a:srgbClr val="FC7C4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 lamellar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vesicles</a:t>
            </a:r>
            <a:endParaRPr lang="fa-IR" altLang="fa-I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 dirty="0"/>
          </a:p>
        </p:txBody>
      </p:sp>
      <p:cxnSp>
        <p:nvCxnSpPr>
          <p:cNvPr id="9230" name="Straight Connector 21"/>
          <p:cNvCxnSpPr>
            <a:cxnSpLocks noChangeShapeType="1"/>
            <a:stCxn id="9229" idx="2"/>
          </p:cNvCxnSpPr>
          <p:nvPr/>
        </p:nvCxnSpPr>
        <p:spPr bwMode="auto">
          <a:xfrm flipH="1">
            <a:off x="6898511" y="4295724"/>
            <a:ext cx="9947" cy="3068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25"/>
          <p:cNvCxnSpPr>
            <a:cxnSpLocks noChangeShapeType="1"/>
          </p:cNvCxnSpPr>
          <p:nvPr/>
        </p:nvCxnSpPr>
        <p:spPr bwMode="auto">
          <a:xfrm flipV="1">
            <a:off x="4219576" y="4584395"/>
            <a:ext cx="4392612" cy="1819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28"/>
          <p:cNvCxnSpPr>
            <a:cxnSpLocks noChangeShapeType="1"/>
          </p:cNvCxnSpPr>
          <p:nvPr/>
        </p:nvCxnSpPr>
        <p:spPr bwMode="auto">
          <a:xfrm>
            <a:off x="4230688" y="4619626"/>
            <a:ext cx="0" cy="4556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34"/>
          <p:cNvCxnSpPr>
            <a:cxnSpLocks noChangeShapeType="1"/>
          </p:cNvCxnSpPr>
          <p:nvPr/>
        </p:nvCxnSpPr>
        <p:spPr bwMode="auto">
          <a:xfrm>
            <a:off x="8612188" y="4593493"/>
            <a:ext cx="0" cy="48174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4" name="Rectangle 36"/>
          <p:cNvSpPr>
            <a:spLocks noChangeArrowheads="1"/>
          </p:cNvSpPr>
          <p:nvPr/>
        </p:nvSpPr>
        <p:spPr bwMode="auto">
          <a:xfrm>
            <a:off x="3122614" y="5083176"/>
            <a:ext cx="1811337" cy="109696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800" b="1"/>
              <a:t>SUV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uni lamellar vesicles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(20-100 nm)</a:t>
            </a:r>
            <a:endParaRPr lang="en-US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Rectangle 37"/>
          <p:cNvSpPr>
            <a:spLocks noChangeArrowheads="1"/>
          </p:cNvSpPr>
          <p:nvPr/>
        </p:nvSpPr>
        <p:spPr bwMode="auto">
          <a:xfrm>
            <a:off x="7631113" y="5083176"/>
            <a:ext cx="1778000" cy="109696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800" b="1"/>
              <a:t>LUV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uni lamellar vesicles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(&gt;100nm)</a:t>
            </a: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9734" y="5631657"/>
            <a:ext cx="900965" cy="90872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5034987" y="2722563"/>
            <a:ext cx="11575" cy="450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6856" y="2730929"/>
            <a:ext cx="11574" cy="419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947" y="27267"/>
            <a:ext cx="8442684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 flipV="1">
            <a:off x="0" y="694481"/>
            <a:ext cx="869570" cy="32151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 flipV="1">
            <a:off x="1091952" y="696921"/>
            <a:ext cx="11100047" cy="30750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273216" y="1085851"/>
            <a:ext cx="4822786" cy="3270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6236423" y="1085851"/>
            <a:ext cx="4828974" cy="3270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206626"/>
            <a:ext cx="6624637" cy="427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971925" y="1671639"/>
            <a:ext cx="3887788" cy="3508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chemeClr val="bg1"/>
                </a:solidFill>
              </a:rPr>
              <a:t>Based On Size and Shape</a:t>
            </a:r>
            <a:endParaRPr lang="fa-IR" altLang="fa-IR" sz="1800">
              <a:solidFill>
                <a:schemeClr val="bg1"/>
              </a:solidFill>
            </a:endParaRPr>
          </a:p>
        </p:txBody>
      </p:sp>
      <p:pic>
        <p:nvPicPr>
          <p:cNvPr id="11" name="Picture 10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5600" y="5652086"/>
            <a:ext cx="900965" cy="90872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48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95" y="-1586"/>
            <a:ext cx="8010636" cy="55399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</a:t>
            </a:r>
            <a:endParaRPr lang="fa-IR" sz="3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 flipV="1">
            <a:off x="0" y="670425"/>
            <a:ext cx="1043190" cy="36494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" name="Rectangle 9"/>
          <p:cNvSpPr/>
          <p:nvPr/>
        </p:nvSpPr>
        <p:spPr bwMode="auto">
          <a:xfrm flipV="1">
            <a:off x="1243013" y="668339"/>
            <a:ext cx="10948987" cy="3873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fa-IR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3603163" y="1230273"/>
            <a:ext cx="4903124" cy="51156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liposome l</a:t>
            </a:r>
            <a:r>
              <a:rPr lang="en-US" altLang="fa-I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oading </a:t>
            </a:r>
            <a:r>
              <a:rPr lang="en-GB" alt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lang="fa-IR" altLang="fa-I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altLang="fa-I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66" name="Straight Connector 3"/>
          <p:cNvCxnSpPr>
            <a:cxnSpLocks noChangeShapeType="1"/>
          </p:cNvCxnSpPr>
          <p:nvPr/>
        </p:nvCxnSpPr>
        <p:spPr bwMode="auto">
          <a:xfrm>
            <a:off x="2778125" y="20034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7" name="Straight Connector 5"/>
          <p:cNvCxnSpPr>
            <a:cxnSpLocks noChangeShapeType="1"/>
          </p:cNvCxnSpPr>
          <p:nvPr/>
        </p:nvCxnSpPr>
        <p:spPr bwMode="auto">
          <a:xfrm>
            <a:off x="6048375" y="1733550"/>
            <a:ext cx="6350" cy="255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Straight Connector 13"/>
          <p:cNvCxnSpPr>
            <a:cxnSpLocks noChangeShapeType="1"/>
          </p:cNvCxnSpPr>
          <p:nvPr/>
        </p:nvCxnSpPr>
        <p:spPr bwMode="auto">
          <a:xfrm flipV="1">
            <a:off x="2778125" y="1993579"/>
            <a:ext cx="7963181" cy="98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Straight Connector 20"/>
          <p:cNvCxnSpPr>
            <a:cxnSpLocks noChangeShapeType="1"/>
          </p:cNvCxnSpPr>
          <p:nvPr/>
        </p:nvCxnSpPr>
        <p:spPr bwMode="auto">
          <a:xfrm>
            <a:off x="10741306" y="2001838"/>
            <a:ext cx="0" cy="519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2335213" y="2428875"/>
            <a:ext cx="1727200" cy="615950"/>
          </a:xfrm>
          <a:prstGeom prst="rect">
            <a:avLst/>
          </a:prstGeom>
          <a:solidFill>
            <a:srgbClr val="FC7C4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loading techniques</a:t>
            </a:r>
            <a:endParaRPr lang="fa-IR" altLang="fa-I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9837638" y="2471891"/>
            <a:ext cx="1935162" cy="631825"/>
          </a:xfrm>
          <a:prstGeom prst="rect">
            <a:avLst/>
          </a:prstGeom>
          <a:solidFill>
            <a:srgbClr val="FC7C4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72" name="Straight Connector 21"/>
          <p:cNvCxnSpPr>
            <a:cxnSpLocks noChangeShapeType="1"/>
          </p:cNvCxnSpPr>
          <p:nvPr/>
        </p:nvCxnSpPr>
        <p:spPr bwMode="auto">
          <a:xfrm flipH="1">
            <a:off x="3121025" y="3044826"/>
            <a:ext cx="1588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Straight Connector 25"/>
          <p:cNvCxnSpPr>
            <a:cxnSpLocks noChangeShapeType="1"/>
          </p:cNvCxnSpPr>
          <p:nvPr/>
        </p:nvCxnSpPr>
        <p:spPr bwMode="auto">
          <a:xfrm flipV="1">
            <a:off x="683418" y="3297389"/>
            <a:ext cx="8658819" cy="7986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Straight Connector 28"/>
          <p:cNvCxnSpPr>
            <a:cxnSpLocks noChangeShapeType="1"/>
          </p:cNvCxnSpPr>
          <p:nvPr/>
        </p:nvCxnSpPr>
        <p:spPr bwMode="auto">
          <a:xfrm>
            <a:off x="683418" y="3396306"/>
            <a:ext cx="0" cy="4556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Straight Connector 33"/>
          <p:cNvCxnSpPr>
            <a:cxnSpLocks noChangeShapeType="1"/>
          </p:cNvCxnSpPr>
          <p:nvPr/>
        </p:nvCxnSpPr>
        <p:spPr bwMode="auto">
          <a:xfrm>
            <a:off x="5555848" y="3333751"/>
            <a:ext cx="4372" cy="511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6" name="Straight Connector 34"/>
          <p:cNvCxnSpPr>
            <a:cxnSpLocks noChangeShapeType="1"/>
          </p:cNvCxnSpPr>
          <p:nvPr/>
        </p:nvCxnSpPr>
        <p:spPr bwMode="auto">
          <a:xfrm>
            <a:off x="9342237" y="3290244"/>
            <a:ext cx="0" cy="57449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4486276" y="3844926"/>
            <a:ext cx="2106613" cy="5810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8" name="Rectangle 36"/>
          <p:cNvSpPr>
            <a:spLocks noChangeArrowheads="1"/>
          </p:cNvSpPr>
          <p:nvPr/>
        </p:nvSpPr>
        <p:spPr bwMode="auto">
          <a:xfrm>
            <a:off x="270669" y="3861594"/>
            <a:ext cx="1944688" cy="5397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Rectangle 37"/>
          <p:cNvSpPr>
            <a:spLocks noChangeArrowheads="1"/>
          </p:cNvSpPr>
          <p:nvPr/>
        </p:nvSpPr>
        <p:spPr bwMode="auto">
          <a:xfrm>
            <a:off x="8280400" y="3791761"/>
            <a:ext cx="1976437" cy="54927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a-IR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TextBox 7"/>
          <p:cNvSpPr txBox="1">
            <a:spLocks noChangeArrowheads="1"/>
          </p:cNvSpPr>
          <p:nvPr/>
        </p:nvSpPr>
        <p:spPr bwMode="auto">
          <a:xfrm>
            <a:off x="9719831" y="2528170"/>
            <a:ext cx="223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a-I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loading techniques</a:t>
            </a:r>
            <a:endParaRPr lang="fa-IR" altLang="fa-I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1" name="TextBox 8"/>
          <p:cNvSpPr txBox="1">
            <a:spLocks noChangeArrowheads="1"/>
          </p:cNvSpPr>
          <p:nvPr/>
        </p:nvSpPr>
        <p:spPr bwMode="auto">
          <a:xfrm>
            <a:off x="128985" y="3853506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dispersion method</a:t>
            </a:r>
            <a:endParaRPr lang="fa-IR" altLang="fa-IR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2" name="TextBox 10"/>
          <p:cNvSpPr txBox="1">
            <a:spLocks noChangeArrowheads="1"/>
          </p:cNvSpPr>
          <p:nvPr/>
        </p:nvSpPr>
        <p:spPr bwMode="auto">
          <a:xfrm>
            <a:off x="4445001" y="3808413"/>
            <a:ext cx="2189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method</a:t>
            </a:r>
            <a:endParaRPr lang="fa-IR" altLang="fa-IR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TextBox 11"/>
          <p:cNvSpPr txBox="1">
            <a:spLocks noChangeArrowheads="1"/>
          </p:cNvSpPr>
          <p:nvPr/>
        </p:nvSpPr>
        <p:spPr bwMode="auto">
          <a:xfrm>
            <a:off x="8204793" y="3733467"/>
            <a:ext cx="227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Detergent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removal method</a:t>
            </a:r>
            <a:endParaRPr lang="fa-IR" altLang="fa-I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4" name="TextBox 12"/>
          <p:cNvSpPr txBox="1">
            <a:spLocks noChangeArrowheads="1"/>
          </p:cNvSpPr>
          <p:nvPr/>
        </p:nvSpPr>
        <p:spPr bwMode="auto">
          <a:xfrm>
            <a:off x="326116" y="4490137"/>
            <a:ext cx="28940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Sonication.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pressure cell: extrusion.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Freeze-thawed liposomes.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film hydration by hand shaking, non-</a:t>
            </a:r>
            <a:r>
              <a:rPr lang="en-US" altLang="fa-I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hand.shaking</a:t>
            </a: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freeze drying.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Micro-emulsification.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extrusion</a:t>
            </a:r>
            <a:endParaRPr lang="fa-IR" altLang="fa-I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5" name="TextBox 13"/>
          <p:cNvSpPr txBox="1">
            <a:spLocks noChangeArrowheads="1"/>
          </p:cNvSpPr>
          <p:nvPr/>
        </p:nvSpPr>
        <p:spPr bwMode="auto">
          <a:xfrm>
            <a:off x="4486276" y="4660900"/>
            <a:ext cx="35417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 injection.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 injection.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emulsion vesicles.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Reverse phase evaporation vesicles.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altLang="fa-I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pluri</a:t>
            </a: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lamellar vesicles</a:t>
            </a:r>
            <a:endParaRPr lang="fa-IR" altLang="fa-I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6" name="TextBox 14"/>
          <p:cNvSpPr txBox="1">
            <a:spLocks noChangeArrowheads="1"/>
          </p:cNvSpPr>
          <p:nvPr/>
        </p:nvSpPr>
        <p:spPr bwMode="auto">
          <a:xfrm>
            <a:off x="8345999" y="4631928"/>
            <a:ext cx="3219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 chromatography.</a:t>
            </a:r>
          </a:p>
          <a:p>
            <a:pPr>
              <a:spcBef>
                <a:spcPct val="0"/>
              </a:spcBef>
            </a:pPr>
            <a:r>
              <a:rPr lang="en-US" alt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Detergent adsorption method</a:t>
            </a:r>
          </a:p>
        </p:txBody>
      </p:sp>
      <p:pic>
        <p:nvPicPr>
          <p:cNvPr id="27" name="Picture 26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4967" y="5830888"/>
            <a:ext cx="900965" cy="90872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6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620" y="64832"/>
            <a:ext cx="12836323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 flipV="1">
            <a:off x="0" y="706437"/>
            <a:ext cx="1474165" cy="21806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 flipV="1">
            <a:off x="1837824" y="711163"/>
            <a:ext cx="10354176" cy="25876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1983451" y="1123099"/>
            <a:ext cx="4698519" cy="3873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7014912" y="1107201"/>
            <a:ext cx="4141788" cy="3873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1282893" y="2148646"/>
            <a:ext cx="9609538" cy="40257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fa-IR" sz="18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generation of liposomes to be developed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Component: </a:t>
            </a: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phospholipids </a:t>
            </a:r>
            <a:r>
              <a:rPr lang="fa-IR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cholesterol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fa-I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 target REE </a:t>
            </a: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metastasis</a:t>
            </a:r>
            <a:r>
              <a:rPr lang="fa-I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candidiasis</a:t>
            </a:r>
            <a:r>
              <a:rPr lang="fa-I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lishmaniasis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 </a:t>
            </a: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clearance from the blood stream by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a-IR" sz="1800" dirty="0"/>
              <a:t>       </a:t>
            </a: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fa-I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plasma components</a:t>
            </a:r>
          </a:p>
          <a:p>
            <a:pPr>
              <a:buFontTx/>
              <a:buNone/>
              <a:defRPr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2)uptake by macrophages of the reticuloendothelial system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fa-IR" sz="18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fa-IR" altLang="fa-IR" sz="1800" dirty="0"/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4027599" y="1531317"/>
            <a:ext cx="374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liposome</a:t>
            </a:r>
          </a:p>
        </p:txBody>
      </p:sp>
      <p:pic>
        <p:nvPicPr>
          <p:cNvPr id="235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31" y="2848735"/>
            <a:ext cx="2533650" cy="2505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3823" y="5660020"/>
            <a:ext cx="973684" cy="102494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18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083" y="-162119"/>
            <a:ext cx="4017995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j-cs"/>
              </a:rPr>
              <a:t>CONTENT</a:t>
            </a:r>
            <a:endParaRPr lang="fa-IR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 flipV="1">
            <a:off x="0" y="761211"/>
            <a:ext cx="962167" cy="34210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 flipV="1">
            <a:off x="1113560" y="761211"/>
            <a:ext cx="11078439" cy="34210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1875099" y="1197126"/>
            <a:ext cx="4208021" cy="4492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6652779" y="1164542"/>
            <a:ext cx="4807113" cy="4492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2238771" y="1878700"/>
            <a:ext cx="658642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Drug Delivery System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Conventional Drug Delivery System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Novel Drug Delivery System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LIPOSOME:</a:t>
            </a:r>
          </a:p>
          <a:p>
            <a:pPr eaLnBrk="1" hangingPunct="1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fa-IR" dirty="0"/>
          </a:p>
          <a:p>
            <a:pPr eaLnBrk="1" hangingPunct="1">
              <a:defRPr/>
            </a:pPr>
            <a:endParaRPr lang="en-US" altLang="fa-IR" dirty="0"/>
          </a:p>
          <a:p>
            <a:pPr eaLnBrk="1" hangingPunct="1">
              <a:defRPr/>
            </a:pPr>
            <a:endParaRPr lang="fa-IR" altLang="fa-IR" dirty="0"/>
          </a:p>
        </p:txBody>
      </p:sp>
      <p:pic>
        <p:nvPicPr>
          <p:cNvPr id="8" name="Picture 7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2015" y="5240775"/>
            <a:ext cx="1359545" cy="137971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84372" y="4475864"/>
            <a:ext cx="366689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Definition of liposome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Classification of Liposomes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Preparation of Liposome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Advantages &amp; Disadvantages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Current marketed drug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044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516" y="29155"/>
            <a:ext cx="11879484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 flipV="1">
            <a:off x="0" y="688511"/>
            <a:ext cx="755409" cy="303214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 flipV="1">
            <a:off x="904112" y="708361"/>
            <a:ext cx="11287888" cy="28336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1145894" y="1049340"/>
            <a:ext cx="4977094" cy="316474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6276182" y="1034820"/>
            <a:ext cx="5425823" cy="31726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4629" y="2060575"/>
            <a:ext cx="8584598" cy="461645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altLang="fa-IR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1)coating the liposome with a  hydrophilic polymer </a:t>
            </a:r>
            <a:r>
              <a:rPr lang="en-US" alt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(PEG)</a:t>
            </a:r>
          </a:p>
          <a:p>
            <a:pPr>
              <a:defRPr/>
            </a:pPr>
            <a:endParaRPr lang="en-US" altLang="fa-IR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fa-IR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fa-IR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fa-IR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fa-IR" sz="20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fa-I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neutral lipids with a high TC like  Cholesterol and sphingomyelin</a:t>
            </a:r>
          </a:p>
          <a:p>
            <a:pPr>
              <a:defRPr/>
            </a:pPr>
            <a:endParaRPr lang="en-US" alt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</a:t>
            </a:r>
          </a:p>
          <a:p>
            <a:pPr>
              <a:defRPr/>
            </a:pP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reducing </a:t>
            </a:r>
            <a:r>
              <a:rPr lang="en-US" altLang="fa-I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invivo </a:t>
            </a:r>
            <a:r>
              <a:rPr lang="en-US" altLang="fa-I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the rapid uptake by RES</a:t>
            </a:r>
          </a:p>
          <a:p>
            <a:pPr>
              <a:defRPr/>
            </a:pP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liposomes have a very long circulation half life, of up to 40 hours</a:t>
            </a:r>
          </a:p>
          <a:p>
            <a:pPr>
              <a:defRPr/>
            </a:pPr>
            <a:endParaRPr lang="en-US" alt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</a:p>
          <a:p>
            <a:pPr>
              <a:defRPr/>
            </a:pP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offsetting reduction in the ability to interact with the intended targets</a:t>
            </a:r>
          </a:p>
        </p:txBody>
      </p:sp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2855914" y="1598613"/>
            <a:ext cx="684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circulatory liposome 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</a:t>
            </a:r>
            <a:r>
              <a:rPr lang="en-US" alt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LCLs)</a:t>
            </a:r>
          </a:p>
        </p:txBody>
      </p:sp>
      <p:cxnSp>
        <p:nvCxnSpPr>
          <p:cNvPr id="26633" name="Straight Arrow Connector 4"/>
          <p:cNvCxnSpPr>
            <a:cxnSpLocks noChangeShapeType="1"/>
          </p:cNvCxnSpPr>
          <p:nvPr/>
        </p:nvCxnSpPr>
        <p:spPr bwMode="auto">
          <a:xfrm>
            <a:off x="5519738" y="2781300"/>
            <a:ext cx="0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4727575" y="3313113"/>
            <a:ext cx="1944688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chemeClr val="bg1"/>
                </a:solidFill>
              </a:rPr>
              <a:t>Stealth liposome</a:t>
            </a:r>
          </a:p>
          <a:p>
            <a:pPr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pic>
        <p:nvPicPr>
          <p:cNvPr id="13" name="Picture 12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5007" y="5428527"/>
            <a:ext cx="1344075" cy="1248498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40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175" y="66456"/>
            <a:ext cx="12050825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 flipV="1">
            <a:off x="-1" y="694568"/>
            <a:ext cx="833377" cy="308194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 flipV="1">
            <a:off x="966789" y="672562"/>
            <a:ext cx="11225211" cy="3609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678329" y="1124745"/>
            <a:ext cx="4393859" cy="6223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6240462" y="1149097"/>
            <a:ext cx="4905957" cy="6223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31" y="2824831"/>
            <a:ext cx="7558268" cy="2839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9631" y="2067133"/>
            <a:ext cx="7885113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alt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circulatory liposome </a:t>
            </a:r>
            <a:r>
              <a:rPr lang="en-US" altLang="fa-I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Liposome</a:t>
            </a:r>
            <a:r>
              <a:rPr lang="en-US" alt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(Stealth Liposome)</a:t>
            </a: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TextBox 4"/>
          <p:cNvSpPr txBox="1">
            <a:spLocks noChangeArrowheads="1"/>
          </p:cNvSpPr>
          <p:nvPr/>
        </p:nvSpPr>
        <p:spPr bwMode="auto">
          <a:xfrm>
            <a:off x="4703321" y="4763143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(PEG)</a:t>
            </a:r>
            <a:endParaRPr lang="fa-IR" altLang="fa-I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Box 7"/>
          <p:cNvSpPr txBox="1">
            <a:spLocks noChangeArrowheads="1"/>
          </p:cNvSpPr>
          <p:nvPr/>
        </p:nvSpPr>
        <p:spPr bwMode="auto">
          <a:xfrm>
            <a:off x="6808100" y="5754574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Stealth Liposome</a:t>
            </a:r>
            <a:endParaRPr lang="fa-IR" altLang="fa-I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683" name="Straight Arrow Connector 9"/>
          <p:cNvCxnSpPr>
            <a:cxnSpLocks noChangeShapeType="1"/>
          </p:cNvCxnSpPr>
          <p:nvPr/>
        </p:nvCxnSpPr>
        <p:spPr bwMode="auto">
          <a:xfrm flipH="1">
            <a:off x="9118909" y="2936077"/>
            <a:ext cx="926305" cy="4998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10004517" y="2904883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PEG</a:t>
            </a:r>
            <a:endParaRPr lang="fa-IR" alt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685" name="Straight Arrow Connector 14"/>
          <p:cNvCxnSpPr>
            <a:cxnSpLocks noChangeShapeType="1"/>
          </p:cNvCxnSpPr>
          <p:nvPr/>
        </p:nvCxnSpPr>
        <p:spPr bwMode="auto">
          <a:xfrm flipH="1">
            <a:off x="9287962" y="2936077"/>
            <a:ext cx="752186" cy="8450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7104" y="5340350"/>
            <a:ext cx="1318630" cy="126013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50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360" y="15957"/>
            <a:ext cx="1191420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 flipV="1">
            <a:off x="0" y="724236"/>
            <a:ext cx="1527858" cy="31319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 flipV="1">
            <a:off x="1726476" y="719808"/>
            <a:ext cx="8881923" cy="3176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828800" y="1148063"/>
            <a:ext cx="4194175" cy="47228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167438" y="1162845"/>
            <a:ext cx="3600450" cy="45749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7858" y="2488462"/>
            <a:ext cx="824003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alt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alt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of macro molecules that have a negative charge includes the delivery of DNA and </a:t>
            </a:r>
            <a:r>
              <a:rPr lang="en-US" alt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alt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viral </a:t>
            </a:r>
            <a:r>
              <a:rPr lang="en-US" altLang="fa-I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vectore</a:t>
            </a:r>
            <a:r>
              <a:rPr lang="en-US" alt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gene delivery</a:t>
            </a:r>
            <a:endParaRPr lang="en-US" alt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in high doses and a short lifespan, thus restricting them to local administration.</a:t>
            </a:r>
          </a:p>
          <a:p>
            <a:pPr>
              <a:defRPr/>
            </a:pPr>
            <a:r>
              <a:rPr lang="en-US" altLang="fa-IR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altLang="fa-IR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fa-IR" dirty="0">
              <a:solidFill>
                <a:schemeClr val="tx1"/>
              </a:solidFill>
            </a:endParaRPr>
          </a:p>
          <a:p>
            <a:pPr>
              <a:defRPr/>
            </a:pPr>
            <a:endParaRPr lang="fa-IR" altLang="fa-IR" dirty="0"/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3602138" y="1820175"/>
            <a:ext cx="374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Cationic liposomes </a:t>
            </a:r>
          </a:p>
        </p:txBody>
      </p:sp>
      <p:pic>
        <p:nvPicPr>
          <p:cNvPr id="11" name="Picture 10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8399" y="5425588"/>
            <a:ext cx="1325100" cy="1226358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31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155"/>
            <a:ext cx="11574684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216275" y="2641600"/>
            <a:ext cx="1150938" cy="1079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 flipV="1">
            <a:off x="0" y="644525"/>
            <a:ext cx="744758" cy="22701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 flipV="1">
            <a:off x="923424" y="661987"/>
            <a:ext cx="8459787" cy="209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pic>
        <p:nvPicPr>
          <p:cNvPr id="194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37" y="1911353"/>
            <a:ext cx="7405649" cy="4710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5051" y="2924175"/>
            <a:ext cx="792163" cy="3698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4002531" y="1353519"/>
            <a:ext cx="362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Cationic liposomes 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991385" y="967582"/>
            <a:ext cx="4645486" cy="3889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5960962" y="976314"/>
            <a:ext cx="5613722" cy="37147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11" name="Picture 10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5559" y="5378593"/>
            <a:ext cx="1238492" cy="124287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67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9097"/>
            <a:ext cx="11358623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 flipV="1">
            <a:off x="0" y="676724"/>
            <a:ext cx="999603" cy="242438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 flipV="1">
            <a:off x="1226916" y="668263"/>
            <a:ext cx="10965084" cy="25089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226916" y="1014412"/>
            <a:ext cx="4900835" cy="43815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311900" y="1008063"/>
            <a:ext cx="4834520" cy="4445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30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852739"/>
            <a:ext cx="7777162" cy="3247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4440239" y="1452564"/>
            <a:ext cx="3392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Immunoliposome</a:t>
            </a:r>
            <a:endParaRPr lang="fa-IR" altLang="fa-IR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5746" y="5479139"/>
            <a:ext cx="1165754" cy="1241438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57364" y="2032000"/>
            <a:ext cx="8518525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Component: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liposomes (CL) or Long Circulating Liposomes (LCL) </a:t>
            </a:r>
            <a:r>
              <a:rPr lang="fa-IR" alt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fa-I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740" y="10096"/>
            <a:ext cx="8935629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 flipV="1">
            <a:off x="0" y="616193"/>
            <a:ext cx="836834" cy="26657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 flipV="1">
            <a:off x="1164606" y="581728"/>
            <a:ext cx="11027394" cy="30104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164606" y="974725"/>
            <a:ext cx="5001245" cy="3873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6457949" y="979489"/>
            <a:ext cx="4422253" cy="3762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2491" y="5291101"/>
            <a:ext cx="1273216" cy="1387574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51428" y="2292372"/>
            <a:ext cx="9396413" cy="150810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lisophosphid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Palmitoyl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glycero-3-phosphocholine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Temperature-sensitive liposomes for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doxorubicin delivery</a:t>
            </a:r>
            <a:endParaRPr lang="fa-I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defRPr/>
            </a:pPr>
            <a:endParaRPr lang="fa-IR" dirty="0"/>
          </a:p>
          <a:p>
            <a:pPr rtl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859" y="3611302"/>
            <a:ext cx="7663768" cy="298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30" name="TextBox 4"/>
          <p:cNvSpPr txBox="1">
            <a:spLocks noChangeArrowheads="1"/>
          </p:cNvSpPr>
          <p:nvPr/>
        </p:nvSpPr>
        <p:spPr bwMode="auto">
          <a:xfrm>
            <a:off x="2839244" y="1539683"/>
            <a:ext cx="557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Sensitive Liposome (TSL)</a:t>
            </a:r>
            <a:endParaRPr lang="fa-IR" alt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a-IR" altLang="fa-IR" sz="2000" dirty="0"/>
          </a:p>
        </p:txBody>
      </p:sp>
    </p:spTree>
    <p:extLst>
      <p:ext uri="{BB962C8B-B14F-4D97-AF65-F5344CB8AC3E}">
        <p14:creationId xmlns:p14="http://schemas.microsoft.com/office/powerpoint/2010/main" val="3017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 flipV="1">
            <a:off x="0" y="674410"/>
            <a:ext cx="849475" cy="263801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 flipV="1">
            <a:off x="1216026" y="674409"/>
            <a:ext cx="10975973" cy="25731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1539433" y="1092201"/>
            <a:ext cx="4547043" cy="3476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6240463" y="1101725"/>
            <a:ext cx="4547142" cy="33813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0444" y="2162175"/>
            <a:ext cx="81248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Component:</a:t>
            </a:r>
            <a:r>
              <a:rPr lang="en-US" alt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phosphatidyl ethanolamine (PE), oleic acid (OA) cholesterol hemi succinate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liposomes fuse with cells when the pH is low, thus releasing its content into the cell cytoplasm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fa-IR" dirty="0"/>
          </a:p>
          <a:p>
            <a:pPr>
              <a:defRPr/>
            </a:pPr>
            <a:r>
              <a:rPr lang="en-US" altLang="fa-IR" dirty="0"/>
              <a:t> </a:t>
            </a:r>
            <a:endParaRPr lang="fa-IR" dirty="0"/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4141789" y="1565275"/>
            <a:ext cx="421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Sensitive Liposome</a:t>
            </a:r>
            <a:endParaRPr lang="fa-IR" altLang="fa-IR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165" y="3887526"/>
            <a:ext cx="7583949" cy="2667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151190"/>
            <a:ext cx="8935629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Classification Of Liposome: Component and Application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84374" y="5509548"/>
            <a:ext cx="1111169" cy="122699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73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997" y="954"/>
            <a:ext cx="6426460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Preparation Of Liposome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 flipV="1">
            <a:off x="0" y="733411"/>
            <a:ext cx="857995" cy="31751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" name="Rectangle 9"/>
          <p:cNvSpPr/>
          <p:nvPr/>
        </p:nvSpPr>
        <p:spPr bwMode="auto">
          <a:xfrm flipV="1">
            <a:off x="1185602" y="733411"/>
            <a:ext cx="11006397" cy="3175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fa-IR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2365597" y="1587117"/>
            <a:ext cx="6731000" cy="457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methods of preparation</a:t>
            </a:r>
            <a:endParaRPr lang="fa-IR" altLang="fa-IR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0013" y="2278064"/>
            <a:ext cx="67691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6475414" y="3187700"/>
            <a:ext cx="201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600">
                <a:solidFill>
                  <a:schemeClr val="bg1"/>
                </a:solidFill>
              </a:rPr>
              <a:t>Dispersing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a-IR" sz="1600">
                <a:solidFill>
                  <a:schemeClr val="bg1"/>
                </a:solidFill>
              </a:rPr>
              <a:t>lipid in aqueou media</a:t>
            </a:r>
            <a:endParaRPr lang="fa-IR" altLang="fa-IR" sz="1800">
              <a:solidFill>
                <a:schemeClr val="bg1"/>
              </a:solidFill>
            </a:endParaRPr>
          </a:p>
        </p:txBody>
      </p:sp>
      <p:sp>
        <p:nvSpPr>
          <p:cNvPr id="15" name="Прямоугольник 1"/>
          <p:cNvSpPr/>
          <p:nvPr/>
        </p:nvSpPr>
        <p:spPr>
          <a:xfrm rot="2700000" flipV="1">
            <a:off x="2251076" y="2813051"/>
            <a:ext cx="1922463" cy="1939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2"/>
          <p:cNvSpPr/>
          <p:nvPr/>
        </p:nvSpPr>
        <p:spPr>
          <a:xfrm rot="2700000" flipV="1">
            <a:off x="8493126" y="3117850"/>
            <a:ext cx="1808163" cy="178593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7" name="Прямоугольник 2"/>
          <p:cNvSpPr/>
          <p:nvPr/>
        </p:nvSpPr>
        <p:spPr>
          <a:xfrm rot="2700000" flipV="1">
            <a:off x="6557964" y="2952750"/>
            <a:ext cx="1811337" cy="18557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8" name="Прямоугольник 2"/>
          <p:cNvSpPr/>
          <p:nvPr/>
        </p:nvSpPr>
        <p:spPr>
          <a:xfrm rot="2700000" flipV="1">
            <a:off x="4568826" y="2871788"/>
            <a:ext cx="1884363" cy="18843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3324" name="TextBox 4"/>
          <p:cNvSpPr txBox="1">
            <a:spLocks noChangeArrowheads="1"/>
          </p:cNvSpPr>
          <p:nvPr/>
        </p:nvSpPr>
        <p:spPr bwMode="auto">
          <a:xfrm>
            <a:off x="2146301" y="3435350"/>
            <a:ext cx="2354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500" b="1"/>
              <a:t>Drying down lipids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a-IR" sz="1500" b="1"/>
              <a:t>from organic solvent</a:t>
            </a:r>
            <a:endParaRPr lang="fa-IR" altLang="fa-IR" sz="1500" b="1"/>
          </a:p>
        </p:txBody>
      </p:sp>
      <p:sp>
        <p:nvSpPr>
          <p:cNvPr id="13325" name="TextBox 5"/>
          <p:cNvSpPr txBox="1">
            <a:spLocks noChangeArrowheads="1"/>
          </p:cNvSpPr>
          <p:nvPr/>
        </p:nvSpPr>
        <p:spPr bwMode="auto">
          <a:xfrm>
            <a:off x="4668839" y="3413126"/>
            <a:ext cx="17748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500" b="1"/>
              <a:t>Dispersing the lipid in aqueous media</a:t>
            </a:r>
            <a:endParaRPr lang="fa-IR" altLang="fa-IR" sz="1500" b="1"/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6707188" y="3402013"/>
            <a:ext cx="1573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500" b="1"/>
              <a:t>Purifying the resultant liposome</a:t>
            </a:r>
            <a:r>
              <a:rPr lang="en-US" altLang="fa-IR" sz="1800"/>
              <a:t>.</a:t>
            </a:r>
            <a:endParaRPr lang="fa-IR" altLang="fa-IR" sz="1800"/>
          </a:p>
        </p:txBody>
      </p:sp>
      <p:sp>
        <p:nvSpPr>
          <p:cNvPr id="13327" name="TextBox 18"/>
          <p:cNvSpPr txBox="1">
            <a:spLocks noChangeArrowheads="1"/>
          </p:cNvSpPr>
          <p:nvPr/>
        </p:nvSpPr>
        <p:spPr bwMode="auto">
          <a:xfrm>
            <a:off x="8836025" y="3603625"/>
            <a:ext cx="1512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500" b="1"/>
              <a:t>Analyzing the final product</a:t>
            </a:r>
            <a:endParaRPr lang="fa-IR" altLang="fa-IR" sz="1500" b="1"/>
          </a:p>
        </p:txBody>
      </p:sp>
      <p:pic>
        <p:nvPicPr>
          <p:cNvPr id="20" name="Picture 1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8913" y="5437519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11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068" y="-34724"/>
            <a:ext cx="543172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Liposome Characterization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 flipV="1">
            <a:off x="0" y="646155"/>
            <a:ext cx="962168" cy="3205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 flipV="1">
            <a:off x="1381126" y="646154"/>
            <a:ext cx="10810874" cy="32058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574158" y="1127125"/>
            <a:ext cx="4521844" cy="4587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240463" y="1127125"/>
            <a:ext cx="4338798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25663" y="2564904"/>
            <a:ext cx="8229600" cy="35102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vesicle size and size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Vesicle shape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Lamellarity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Entrapment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(EE)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Release</a:t>
            </a:r>
            <a:endParaRPr lang="fa-IR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76873" y="1813798"/>
            <a:ext cx="4176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liposome</a:t>
            </a:r>
            <a:endParaRPr lang="fa-I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6153" y="5310197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15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340" y="16153"/>
            <a:ext cx="6426460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Application of Liposome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 flipV="1">
            <a:off x="0" y="733411"/>
            <a:ext cx="857995" cy="31751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" name="Rectangle 9"/>
          <p:cNvSpPr/>
          <p:nvPr/>
        </p:nvSpPr>
        <p:spPr bwMode="auto">
          <a:xfrm flipV="1">
            <a:off x="1185602" y="733411"/>
            <a:ext cx="11006397" cy="3175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fa-IR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1340193" y="1154761"/>
            <a:ext cx="4900270" cy="457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fa-I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0013" y="2278064"/>
            <a:ext cx="67691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6475414" y="3187700"/>
            <a:ext cx="201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600" dirty="0">
                <a:solidFill>
                  <a:schemeClr val="bg1"/>
                </a:solidFill>
              </a:rPr>
              <a:t>Dispersing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a-IR" sz="1600" dirty="0">
                <a:solidFill>
                  <a:schemeClr val="bg1"/>
                </a:solidFill>
              </a:rPr>
              <a:t>lipid in aqueou media</a:t>
            </a:r>
            <a:endParaRPr lang="fa-IR" altLang="fa-IR" sz="1800" dirty="0">
              <a:solidFill>
                <a:schemeClr val="bg1"/>
              </a:solidFill>
            </a:endParaRPr>
          </a:p>
        </p:txBody>
      </p:sp>
      <p:pic>
        <p:nvPicPr>
          <p:cNvPr id="20" name="Picture 1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2408" y="5406516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816689" y="2125377"/>
            <a:ext cx="104157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liposomes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can mimic biological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cells so </a:t>
            </a:r>
            <a:r>
              <a:rPr lang="en-US" dirty="0" smtClean="0">
                <a:cs typeface="+mj-cs"/>
              </a:rPr>
              <a:t>they are </a:t>
            </a:r>
            <a:r>
              <a:rPr lang="en-US" dirty="0">
                <a:cs typeface="+mj-cs"/>
              </a:rPr>
              <a:t>highly </a:t>
            </a:r>
            <a:r>
              <a:rPr lang="en-US" dirty="0" smtClean="0">
                <a:cs typeface="+mj-cs"/>
              </a:rPr>
              <a:t>biocompatible</a:t>
            </a:r>
            <a:r>
              <a:rPr lang="fa-IR" dirty="0" smtClean="0">
                <a:cs typeface="+mj-cs"/>
              </a:rPr>
              <a:t>،</a:t>
            </a:r>
            <a:r>
              <a:rPr lang="en-US" dirty="0" smtClean="0">
                <a:cs typeface="+mj-cs"/>
              </a:rPr>
              <a:t> biodegenerable</a:t>
            </a:r>
            <a:r>
              <a:rPr lang="fa-IR" dirty="0" smtClean="0">
                <a:cs typeface="+mj-cs"/>
              </a:rPr>
              <a:t>،</a:t>
            </a:r>
            <a:r>
              <a:rPr lang="en-US" dirty="0" smtClean="0">
                <a:cs typeface="+mj-cs"/>
              </a:rPr>
              <a:t> non toxic</a:t>
            </a:r>
            <a:r>
              <a:rPr lang="fa-IR" dirty="0" smtClean="0">
                <a:cs typeface="+mj-cs"/>
              </a:rPr>
              <a:t>،</a:t>
            </a:r>
            <a:r>
              <a:rPr lang="en-US" dirty="0" smtClean="0">
                <a:cs typeface="+mj-cs"/>
              </a:rPr>
              <a:t> </a:t>
            </a:r>
            <a:r>
              <a:rPr lang="en-GB" altLang="fa-IR" dirty="0" smtClean="0"/>
              <a:t>non </a:t>
            </a:r>
            <a:r>
              <a:rPr lang="en-GB" altLang="fa-IR" dirty="0"/>
              <a:t>immunogenic </a:t>
            </a:r>
            <a:r>
              <a:rPr lang="en-GB" altLang="fa-IR" dirty="0" smtClean="0"/>
              <a:t> </a:t>
            </a:r>
            <a:endParaRPr lang="en-US" altLang="fa-I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Antibacterial drugs </a:t>
            </a:r>
            <a:r>
              <a:rPr lang="fa-IR" dirty="0" smtClean="0"/>
              <a:t>،</a:t>
            </a:r>
            <a:r>
              <a:rPr lang="en-US" dirty="0" smtClean="0"/>
              <a:t> antiviral drugs</a:t>
            </a:r>
            <a:r>
              <a:rPr lang="fa-IR" dirty="0" smtClean="0"/>
              <a:t>،</a:t>
            </a:r>
            <a:r>
              <a:rPr lang="en-US" dirty="0" smtClean="0"/>
              <a:t> antiparasite drugs</a:t>
            </a:r>
            <a:r>
              <a:rPr lang="fa-IR" dirty="0" smtClean="0"/>
              <a:t>،</a:t>
            </a:r>
            <a:r>
              <a:rPr lang="en-US" dirty="0" smtClean="0"/>
              <a:t> fungicides</a:t>
            </a:r>
            <a:r>
              <a:rPr lang="fa-IR" dirty="0" smtClean="0"/>
              <a:t>،</a:t>
            </a:r>
            <a:r>
              <a:rPr lang="en-US" dirty="0" smtClean="0"/>
              <a:t> enzymes </a:t>
            </a:r>
            <a:r>
              <a:rPr lang="fa-IR" dirty="0" smtClean="0"/>
              <a:t>، </a:t>
            </a:r>
            <a:r>
              <a:rPr lang="en-US" dirty="0" smtClean="0"/>
              <a:t> anti cancer drug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Positive Effects of liposome on drugs: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fa-IR" dirty="0"/>
          </a:p>
        </p:txBody>
      </p:sp>
      <p:sp>
        <p:nvSpPr>
          <p:cNvPr id="21" name="TextBox 20"/>
          <p:cNvSpPr txBox="1"/>
          <p:nvPr/>
        </p:nvSpPr>
        <p:spPr>
          <a:xfrm>
            <a:off x="3065639" y="1808132"/>
            <a:ext cx="57218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altLang="fa-IR" sz="2400" b="1" dirty="0" smtClean="0">
                <a:cs typeface="+mj-cs"/>
              </a:rPr>
              <a:t>LIPOSOMES </a:t>
            </a:r>
            <a:r>
              <a:rPr lang="en-GB" altLang="fa-IR" sz="2400" b="1" dirty="0">
                <a:cs typeface="+mj-cs"/>
              </a:rPr>
              <a:t>AS DRUG DELIVERY VEHICLES</a:t>
            </a:r>
            <a:endParaRPr lang="fa-IR" sz="2400" dirty="0"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0193" y="4417639"/>
            <a:ext cx="801338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 and</a:t>
            </a:r>
            <a:r>
              <a:rPr lang="fa-I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pharmacodynamics effect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fa-I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drug solubilization (amphotericin B, minoxidil, paclitaxel, </a:t>
            </a:r>
            <a:r>
              <a:rPr lang="en-GB" altLang="fa-IR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cyclosporin</a:t>
            </a:r>
            <a:r>
              <a:rPr lang="en-GB" altLang="fa-I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altLang="fa-I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fa-I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sensitive drug </a:t>
            </a:r>
            <a:r>
              <a:rPr lang="en-GB" altLang="fa-I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and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Increase half life of drug</a:t>
            </a:r>
            <a:r>
              <a:rPr lang="en-GB" altLang="fa-I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fa-I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cytarabine</a:t>
            </a:r>
            <a:r>
              <a:rPr lang="en-GB" altLang="fa-I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fa-I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fa-I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Entrap both hydrophilic and hydrophobic drugs</a:t>
            </a:r>
            <a:endParaRPr lang="en-GB" altLang="fa-I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475414" y="1180495"/>
            <a:ext cx="4798328" cy="44155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73" y="-10428"/>
            <a:ext cx="7722604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Drug Delivery System (DDS)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3" name="Rectangle 8"/>
          <p:cNvSpPr>
            <a:spLocks noChangeArrowheads="1"/>
          </p:cNvSpPr>
          <p:nvPr/>
        </p:nvSpPr>
        <p:spPr bwMode="auto">
          <a:xfrm flipV="1">
            <a:off x="0" y="780126"/>
            <a:ext cx="468313" cy="2095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 flipV="1">
            <a:off x="740780" y="780126"/>
            <a:ext cx="11451220" cy="23587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1757773" y="1136650"/>
            <a:ext cx="4341404" cy="530104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6240463" y="1136650"/>
            <a:ext cx="4142028" cy="530104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71687" name="TextBox 1"/>
          <p:cNvSpPr txBox="1">
            <a:spLocks noChangeArrowheads="1"/>
          </p:cNvSpPr>
          <p:nvPr/>
        </p:nvSpPr>
        <p:spPr bwMode="auto">
          <a:xfrm>
            <a:off x="2604296" y="1858182"/>
            <a:ext cx="72723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delivery</a:t>
            </a:r>
            <a:r>
              <a:rPr lang="en-US" alt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approaches, formulations, technologies, and </a:t>
            </a:r>
            <a:r>
              <a:rPr lang="en-US" alt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alt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transporting a </a:t>
            </a:r>
            <a:r>
              <a:rPr lang="en-US" alt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en-US" alt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 in the body as needed to safely achieve</a:t>
            </a:r>
          </a:p>
          <a:p>
            <a:r>
              <a:rPr lang="en-US" alt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desired therapeutic effect</a:t>
            </a:r>
          </a:p>
          <a:p>
            <a:endParaRPr lang="fa-IR" altLang="fa-IR" sz="1600" dirty="0"/>
          </a:p>
        </p:txBody>
      </p:sp>
      <p:pic>
        <p:nvPicPr>
          <p:cNvPr id="716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85" y="2996955"/>
            <a:ext cx="7488831" cy="34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8710" y="5428526"/>
            <a:ext cx="1157467" cy="1237647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74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340" y="16153"/>
            <a:ext cx="6426460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Application of Liposome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 flipV="1">
            <a:off x="0" y="733411"/>
            <a:ext cx="857995" cy="31751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" name="Rectangle 9"/>
          <p:cNvSpPr/>
          <p:nvPr/>
        </p:nvSpPr>
        <p:spPr bwMode="auto">
          <a:xfrm flipV="1">
            <a:off x="1185602" y="733411"/>
            <a:ext cx="11006397" cy="3175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fa-IR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1340193" y="1154761"/>
            <a:ext cx="4900270" cy="457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fa-I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0013" y="2278064"/>
            <a:ext cx="67691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6475414" y="3187700"/>
            <a:ext cx="201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600" dirty="0">
                <a:solidFill>
                  <a:schemeClr val="bg1"/>
                </a:solidFill>
              </a:rPr>
              <a:t>Dispersing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a-IR" sz="1600" dirty="0">
                <a:solidFill>
                  <a:schemeClr val="bg1"/>
                </a:solidFill>
              </a:rPr>
              <a:t>lipid in aqueou media</a:t>
            </a:r>
            <a:endParaRPr lang="fa-IR" altLang="fa-IR" sz="1800" dirty="0">
              <a:solidFill>
                <a:schemeClr val="bg1"/>
              </a:solidFill>
            </a:endParaRPr>
          </a:p>
        </p:txBody>
      </p:sp>
      <p:pic>
        <p:nvPicPr>
          <p:cNvPr id="20" name="Picture 1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2408" y="5406516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816689" y="2125377"/>
            <a:ext cx="10415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fa-IR" dirty="0"/>
          </a:p>
        </p:txBody>
      </p:sp>
      <p:sp>
        <p:nvSpPr>
          <p:cNvPr id="21" name="TextBox 20"/>
          <p:cNvSpPr txBox="1"/>
          <p:nvPr/>
        </p:nvSpPr>
        <p:spPr>
          <a:xfrm>
            <a:off x="2926743" y="1809951"/>
            <a:ext cx="57218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altLang="fa-IR" sz="2400" b="1" dirty="0" smtClean="0">
                <a:cs typeface="+mj-cs"/>
              </a:rPr>
              <a:t>LIPOSOMES </a:t>
            </a:r>
            <a:r>
              <a:rPr lang="en-GB" altLang="fa-IR" sz="2400" b="1" dirty="0">
                <a:cs typeface="+mj-cs"/>
              </a:rPr>
              <a:t>AS </a:t>
            </a:r>
            <a:r>
              <a:rPr lang="en-US" altLang="fa-IR" sz="2400" b="1" dirty="0" smtClean="0">
                <a:cs typeface="+mj-cs"/>
              </a:rPr>
              <a:t>GENE</a:t>
            </a:r>
            <a:r>
              <a:rPr lang="en-GB" altLang="fa-IR" sz="2400" b="1" dirty="0" smtClean="0">
                <a:cs typeface="+mj-cs"/>
              </a:rPr>
              <a:t> </a:t>
            </a:r>
            <a:r>
              <a:rPr lang="en-GB" altLang="fa-IR" sz="2400" b="1" dirty="0">
                <a:cs typeface="+mj-cs"/>
              </a:rPr>
              <a:t>DELIVERY VEHICLES</a:t>
            </a:r>
            <a:endParaRPr lang="fa-IR" sz="2400" dirty="0">
              <a:cs typeface="+mj-cs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475414" y="1180495"/>
            <a:ext cx="4798328" cy="44155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4" y="2465967"/>
            <a:ext cx="7915979" cy="4015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6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068" y="-34724"/>
            <a:ext cx="543172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Drug Targeting T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Tumor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 flipV="1">
            <a:off x="0" y="646155"/>
            <a:ext cx="962168" cy="3205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 flipV="1">
            <a:off x="1381126" y="646154"/>
            <a:ext cx="10810874" cy="32058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574158" y="1127125"/>
            <a:ext cx="4521844" cy="4587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240463" y="1127125"/>
            <a:ext cx="4338798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6153" y="5310197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40144" y="1785405"/>
            <a:ext cx="9758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+mj-cs"/>
              </a:rPr>
              <a:t>The </a:t>
            </a:r>
            <a:r>
              <a:rPr lang="en-US" sz="2400" b="1" i="1" dirty="0">
                <a:cs typeface="+mj-cs"/>
              </a:rPr>
              <a:t>tumor targeting</a:t>
            </a:r>
            <a:r>
              <a:rPr lang="en-US" sz="2400" b="1" dirty="0">
                <a:cs typeface="+mj-cs"/>
              </a:rPr>
              <a:t> consists in “</a:t>
            </a:r>
            <a:r>
              <a:rPr lang="en-US" sz="2400" b="1" i="1" dirty="0">
                <a:cs typeface="+mj-cs"/>
              </a:rPr>
              <a:t>passive</a:t>
            </a:r>
            <a:r>
              <a:rPr lang="en-US" sz="2400" b="1" dirty="0">
                <a:cs typeface="+mj-cs"/>
              </a:rPr>
              <a:t> targeting” and. “</a:t>
            </a:r>
            <a:r>
              <a:rPr lang="en-US" sz="2400" b="1" i="1" dirty="0">
                <a:cs typeface="+mj-cs"/>
              </a:rPr>
              <a:t>active</a:t>
            </a:r>
            <a:r>
              <a:rPr lang="en-US" sz="2400" b="1" dirty="0">
                <a:cs typeface="+mj-cs"/>
              </a:rPr>
              <a:t> targeting</a:t>
            </a:r>
            <a:endParaRPr lang="fa-IR" sz="2400" b="1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4" y="2404575"/>
            <a:ext cx="9919504" cy="41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9" y="17060"/>
            <a:ext cx="7794612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Targeting: 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EPR Effect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 flipV="1">
            <a:off x="0" y="624836"/>
            <a:ext cx="860383" cy="2095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 flipV="1">
            <a:off x="1242318" y="629862"/>
            <a:ext cx="10949682" cy="2343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1631504" y="1011239"/>
            <a:ext cx="4589909" cy="4603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6427787" y="1011239"/>
            <a:ext cx="4268365" cy="4603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4" y="2996952"/>
            <a:ext cx="8280151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1982789" y="1633539"/>
            <a:ext cx="847883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vasculature of solid tumors different from that of normal vasculature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a-IR" sz="1600"/>
          </a:p>
          <a:p>
            <a:pPr rtl="1">
              <a:spcBef>
                <a:spcPct val="0"/>
              </a:spcBef>
              <a:buFontTx/>
              <a:buNone/>
            </a:pPr>
            <a:r>
              <a:rPr lang="en-US" altLang="fa-I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1) Leaky vasculature</a:t>
            </a:r>
            <a:endParaRPr lang="fa-IR" altLang="fa-IR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spcBef>
                <a:spcPct val="0"/>
              </a:spcBef>
              <a:buFontTx/>
              <a:buNone/>
            </a:pPr>
            <a:r>
              <a:rPr lang="en-US" altLang="fa-I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2 ) dysfunctional lymphatic drainage</a:t>
            </a:r>
          </a:p>
          <a:p>
            <a:pPr rtl="1">
              <a:spcBef>
                <a:spcPct val="0"/>
              </a:spcBef>
              <a:buFontTx/>
              <a:buNone/>
            </a:pPr>
            <a:endParaRPr lang="en-US" altLang="fa-I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>
              <a:spcBef>
                <a:spcPct val="0"/>
              </a:spcBef>
              <a:buFontTx/>
              <a:buNone/>
            </a:pPr>
            <a:r>
              <a:rPr lang="en-US" altLang="fa-IR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a-IR" altLang="fa-IR" sz="1600"/>
          </a:p>
        </p:txBody>
      </p:sp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6153" y="5310197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08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765" y="29410"/>
            <a:ext cx="6930516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Targeting: 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EPR Effect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 flipV="1">
            <a:off x="0" y="806450"/>
            <a:ext cx="834846" cy="27503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 flipV="1">
            <a:off x="993136" y="817162"/>
            <a:ext cx="11198864" cy="31597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757772" y="1241425"/>
            <a:ext cx="4319179" cy="4254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6240463" y="1204913"/>
            <a:ext cx="4037856" cy="4238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5168" y="2113812"/>
            <a:ext cx="7075189" cy="46166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Permeability And Retention (EPR) Effect 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2636838"/>
            <a:ext cx="851094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8198" y="5321772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52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638" y="-51008"/>
            <a:ext cx="7434572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Targeting: 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EPR Effect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 flipV="1">
            <a:off x="0" y="644525"/>
            <a:ext cx="853070" cy="2095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 flipV="1">
            <a:off x="1296366" y="644525"/>
            <a:ext cx="10895634" cy="27702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1539433" y="1082436"/>
            <a:ext cx="4594928" cy="3349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6217313" y="1058468"/>
            <a:ext cx="4628165" cy="35083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4114" y="1546226"/>
            <a:ext cx="7127875" cy="150810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problems associated with passive targeting include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High </a:t>
            </a:r>
            <a:r>
              <a:rPr lang="en-US" dirty="0"/>
              <a:t>interstitial fluid pressure (IFP) in most solid tumors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Lack of angiogenesis in big solid tumor</a:t>
            </a:r>
            <a:endParaRPr lang="fa-IR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pic>
        <p:nvPicPr>
          <p:cNvPr id="122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4" y="2924176"/>
            <a:ext cx="66960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6153" y="5310197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71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8598"/>
            <a:ext cx="5985460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Targeting: 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EPR Effect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 flipV="1">
            <a:off x="1" y="695410"/>
            <a:ext cx="1215341" cy="3205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 flipV="1">
            <a:off x="1377387" y="711197"/>
            <a:ext cx="10814613" cy="30480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2257063" y="1119189"/>
            <a:ext cx="3951650" cy="45878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240463" y="1127125"/>
            <a:ext cx="3600450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658938"/>
            <a:ext cx="8567738" cy="14462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EPR effect is influenced particle size, shape, and surface charge:</a:t>
            </a: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PEGylated nanoparticles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 Nano particles smaller than 100nm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 Nano particle with negative surface charge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3589339"/>
            <a:ext cx="6985000" cy="30956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3" name="Right Brace 2"/>
          <p:cNvSpPr>
            <a:spLocks/>
          </p:cNvSpPr>
          <p:nvPr/>
        </p:nvSpPr>
        <p:spPr bwMode="auto">
          <a:xfrm>
            <a:off x="6600825" y="2549525"/>
            <a:ext cx="431800" cy="877888"/>
          </a:xfrm>
          <a:prstGeom prst="rightBrace">
            <a:avLst>
              <a:gd name="adj1" fmla="val 8321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6394" name="TextBox 3"/>
          <p:cNvSpPr txBox="1">
            <a:spLocks noChangeArrowheads="1"/>
          </p:cNvSpPr>
          <p:nvPr/>
        </p:nvSpPr>
        <p:spPr bwMode="auto">
          <a:xfrm>
            <a:off x="7175501" y="2803525"/>
            <a:ext cx="279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800"/>
              <a:t>circulate longer in blood</a:t>
            </a:r>
            <a:endParaRPr lang="fa-IR" altLang="fa-IR" sz="1800"/>
          </a:p>
        </p:txBody>
      </p:sp>
      <p:pic>
        <p:nvPicPr>
          <p:cNvPr id="11" name="Picture 10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17680" y="5704519"/>
            <a:ext cx="912274" cy="98044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35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593" y="-55358"/>
            <a:ext cx="7273043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Targeting: </a:t>
            </a: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 </a:t>
            </a: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Sensiv</a:t>
            </a: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ity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 flipV="1">
            <a:off x="0" y="608332"/>
            <a:ext cx="1064871" cy="36394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 flipV="1">
            <a:off x="1192192" y="640946"/>
            <a:ext cx="10930359" cy="33132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pic>
        <p:nvPicPr>
          <p:cNvPr id="14341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6" y="2205038"/>
            <a:ext cx="8499475" cy="45069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1969223" y="1004888"/>
            <a:ext cx="7989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cells use glycolysis to acquire extra energy, producing an acidic environment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pH-sensitive liposomes are designed to be stable at a physiological pH of 7.4 but are degraded the acidic environment of tumor cells</a:t>
            </a:r>
            <a:endParaRPr lang="fa-IR" alt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10277" y="5717894"/>
            <a:ext cx="912274" cy="98044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19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068" y="-34724"/>
            <a:ext cx="543172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Liposomal Drug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 flipV="1">
            <a:off x="0" y="646155"/>
            <a:ext cx="962168" cy="3205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 flipV="1">
            <a:off x="1192192" y="646153"/>
            <a:ext cx="10999808" cy="320589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" name="TextBox 1"/>
          <p:cNvSpPr txBox="1"/>
          <p:nvPr/>
        </p:nvSpPr>
        <p:spPr>
          <a:xfrm>
            <a:off x="2012560" y="997591"/>
            <a:ext cx="8006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Marketed liposomal-based therapeutics and products in clinical development </a:t>
            </a:r>
            <a:endParaRPr lang="fa-I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54159"/>
              </p:ext>
            </p:extLst>
          </p:nvPr>
        </p:nvGraphicFramePr>
        <p:xfrm>
          <a:off x="558336" y="1397773"/>
          <a:ext cx="10914928" cy="52043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8732">
                  <a:extLst>
                    <a:ext uri="{9D8B030D-6E8A-4147-A177-3AD203B41FA5}">
                      <a16:colId xmlns:a16="http://schemas.microsoft.com/office/drawing/2014/main" val="651542937"/>
                    </a:ext>
                  </a:extLst>
                </a:gridCol>
                <a:gridCol w="2728732">
                  <a:extLst>
                    <a:ext uri="{9D8B030D-6E8A-4147-A177-3AD203B41FA5}">
                      <a16:colId xmlns:a16="http://schemas.microsoft.com/office/drawing/2014/main" val="1207897500"/>
                    </a:ext>
                  </a:extLst>
                </a:gridCol>
                <a:gridCol w="2728732">
                  <a:extLst>
                    <a:ext uri="{9D8B030D-6E8A-4147-A177-3AD203B41FA5}">
                      <a16:colId xmlns:a16="http://schemas.microsoft.com/office/drawing/2014/main" val="1387470687"/>
                    </a:ext>
                  </a:extLst>
                </a:gridCol>
                <a:gridCol w="2728732">
                  <a:extLst>
                    <a:ext uri="{9D8B030D-6E8A-4147-A177-3AD203B41FA5}">
                      <a16:colId xmlns:a16="http://schemas.microsoft.com/office/drawing/2014/main" val="1558844167"/>
                    </a:ext>
                  </a:extLst>
                </a:gridCol>
              </a:tblGrid>
              <a:tr h="61467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Type of liposomal-based</a:t>
                      </a:r>
                      <a:r>
                        <a:rPr lang="en-US" baseline="0" dirty="0" smtClean="0">
                          <a:cs typeface="+mj-cs"/>
                        </a:rPr>
                        <a:t> drug delivery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cs typeface="+mj-cs"/>
                        </a:rPr>
                        <a:t>Status</a:t>
                      </a:r>
                      <a:endParaRPr lang="fa-IR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cs typeface="+mj-cs"/>
                        </a:rPr>
                        <a:t>Disease</a:t>
                      </a:r>
                      <a:endParaRPr lang="fa-IR" sz="24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cs typeface="+mj-cs"/>
                        </a:rPr>
                        <a:t>Drug</a:t>
                      </a:r>
                      <a:endParaRPr lang="fa-IR" sz="24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55518"/>
                  </a:ext>
                </a:extLst>
              </a:tr>
              <a:tr h="54593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Conventional 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FDA Approved in 1996 </a:t>
                      </a:r>
                      <a:endParaRPr lang="fa-IR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Leukemia and solid tumors </a:t>
                      </a:r>
                      <a:endParaRPr lang="fa-I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Daunorubicin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a-IR" sz="1400" b="1" dirty="0" smtClean="0"/>
                    </a:p>
                    <a:p>
                      <a:pPr algn="ctr" rtl="1"/>
                      <a:endParaRPr lang="fa-I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36370"/>
                  </a:ext>
                </a:extLst>
              </a:tr>
              <a:tr h="77991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PEGylated 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FDA Approved in 1995</a:t>
                      </a:r>
                      <a:endParaRPr lang="fa-IR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Leukemia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breast cancer, bone cancer, lung cancer, brain cancer </a:t>
                      </a:r>
                      <a:endParaRPr lang="fa-I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Doxorubicin (DOXIL)</a:t>
                      </a:r>
                      <a:endParaRPr lang="fa-I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36437"/>
                  </a:ext>
                </a:extLst>
              </a:tr>
              <a:tr h="73426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Conventional </a:t>
                      </a:r>
                      <a:endParaRPr lang="fa-IR" b="0" dirty="0" smtClean="0"/>
                    </a:p>
                    <a:p>
                      <a:pPr algn="ctr" rtl="1"/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I/II 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lymphoblastic leukemia</a:t>
                      </a:r>
                    </a:p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(ALL)</a:t>
                      </a:r>
                      <a:endParaRPr lang="fa-I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Annamycin</a:t>
                      </a:r>
                      <a:endParaRPr lang="fa-I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93246"/>
                  </a:ext>
                </a:extLst>
              </a:tr>
              <a:tr h="74122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Conventional 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II 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promyelocytic leukemia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(APL) </a:t>
                      </a:r>
                      <a:endParaRPr lang="fa-IR" sz="1400" b="0" dirty="0" smtClean="0"/>
                    </a:p>
                    <a:p>
                      <a:pPr algn="ctr" rtl="1"/>
                      <a:endParaRPr lang="fa-I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Tretinoin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a-IR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fa-I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576209"/>
                  </a:ext>
                </a:extLst>
              </a:tr>
              <a:tr h="48003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Conventional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FDA Approved in 2012 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Non-Hodgkin lymphoma 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Vincristine</a:t>
                      </a:r>
                      <a:endParaRPr lang="fa-I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22478"/>
                  </a:ext>
                </a:extLst>
              </a:tr>
              <a:tr h="6345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Cationic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I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myeloid leukemia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Mitoxantrone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LEM-ETU </a:t>
                      </a:r>
                      <a:endParaRPr lang="fa-I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69495"/>
                  </a:ext>
                </a:extLst>
              </a:tr>
              <a:tr h="6345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PEGylated 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FDA Approved in 2007 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Relapsed or refractory multiple myeloma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Doxorubicin and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a-I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1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0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068" y="-34724"/>
            <a:ext cx="543172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Liposomal Drug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 flipV="1">
            <a:off x="0" y="646155"/>
            <a:ext cx="962168" cy="3205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 flipV="1">
            <a:off x="1381126" y="646154"/>
            <a:ext cx="10810874" cy="32058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643604" y="1127125"/>
            <a:ext cx="4452397" cy="4587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240461" y="1127125"/>
            <a:ext cx="5183751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0277" y="5717894"/>
            <a:ext cx="912274" cy="98044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2168" y="1975265"/>
            <a:ext cx="9813862" cy="46021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endParaRPr lang="en-US" sz="8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4400" b="1" dirty="0" err="1" smtClean="0">
                <a:solidFill>
                  <a:schemeClr val="accent2"/>
                </a:solidFill>
                <a:cs typeface="+mj-cs"/>
              </a:rPr>
              <a:t>Myocet</a:t>
            </a:r>
            <a:endParaRPr lang="en-US" sz="4400" b="1" dirty="0" smtClean="0">
              <a:solidFill>
                <a:schemeClr val="accent2"/>
              </a:solidFill>
              <a:cs typeface="+mj-cs"/>
            </a:endParaRP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800" dirty="0">
              <a:cs typeface="+mj-cs"/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1800" dirty="0"/>
              <a:t>Liposome–encapsulated </a:t>
            </a:r>
            <a:r>
              <a:rPr lang="en-US" sz="1800" b="1" dirty="0">
                <a:solidFill>
                  <a:srgbClr val="FF0000"/>
                </a:solidFill>
              </a:rPr>
              <a:t>doxorubicin–citrate</a:t>
            </a:r>
            <a:r>
              <a:rPr lang="en-US" sz="1800" dirty="0"/>
              <a:t> </a:t>
            </a:r>
            <a:endParaRPr lang="en-US" sz="1800" dirty="0" smtClean="0"/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8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Component:</a:t>
            </a:r>
            <a:r>
              <a:rPr lang="en-US" sz="1800" dirty="0" smtClean="0"/>
              <a:t> Phospholipid and cholesterol</a:t>
            </a: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dirty="0" smtClean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Application:</a:t>
            </a:r>
            <a:r>
              <a:rPr lang="en-US" dirty="0" smtClean="0"/>
              <a:t> </a:t>
            </a:r>
            <a:r>
              <a:rPr lang="en-US" sz="2000" dirty="0" smtClean="0"/>
              <a:t>Drug delivery to Macrophage of RES system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altLang="fa-IR" sz="2000" dirty="0"/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2000" dirty="0"/>
              <a:t>Low cardio- toxicity than free </a:t>
            </a:r>
            <a:r>
              <a:rPr lang="en-US" sz="2000" dirty="0"/>
              <a:t>doxorubicin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29" y="2527371"/>
            <a:ext cx="3611301" cy="40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068" y="-34724"/>
            <a:ext cx="543172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Liposomal Drug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 flipV="1">
            <a:off x="0" y="646155"/>
            <a:ext cx="962168" cy="32058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 flipV="1">
            <a:off x="1381126" y="646154"/>
            <a:ext cx="10810874" cy="32058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613458" y="1127125"/>
            <a:ext cx="5482544" cy="4587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240461" y="1127125"/>
            <a:ext cx="5183751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0277" y="5717894"/>
            <a:ext cx="912274" cy="98044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2168" y="1975267"/>
            <a:ext cx="9813862" cy="46021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endParaRPr lang="en-US" sz="8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  <a:cs typeface="+mj-cs"/>
              </a:rPr>
              <a:t>DOXIL</a:t>
            </a: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800" dirty="0">
              <a:cs typeface="+mj-cs"/>
            </a:endParaRP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cs typeface="+mj-cs"/>
              </a:rPr>
              <a:t>Developed </a:t>
            </a:r>
            <a:r>
              <a:rPr lang="en-US" sz="1800" dirty="0">
                <a:cs typeface="+mj-cs"/>
              </a:rPr>
              <a:t>in 1995</a:t>
            </a: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800" dirty="0">
              <a:cs typeface="+mj-cs"/>
            </a:endParaRP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Liposome-PEG doxorubicin</a:t>
            </a: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800" dirty="0">
              <a:cs typeface="+mj-cs"/>
            </a:endParaRP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1800" dirty="0" smtClean="0"/>
              <a:t>PEG </a:t>
            </a:r>
            <a:r>
              <a:rPr lang="en-US" altLang="fa-IR" sz="1800" dirty="0"/>
              <a:t>(polyethylene glycol) makes the liposome less vulnerable </a:t>
            </a:r>
            <a:endParaRPr lang="en-US" altLang="fa-IR" sz="1800" dirty="0" smtClean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altLang="fa-IR" sz="1800" dirty="0" smtClean="0"/>
              <a:t>     to </a:t>
            </a:r>
            <a:r>
              <a:rPr lang="en-US" altLang="fa-IR" sz="1800" dirty="0"/>
              <a:t>immune </a:t>
            </a:r>
            <a:r>
              <a:rPr lang="en-US" altLang="fa-IR" sz="1800" dirty="0" smtClean="0"/>
              <a:t>system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altLang="fa-IR" sz="1800" dirty="0" smtClean="0"/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Anti-cancer drug used in: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1800" dirty="0" smtClean="0"/>
              <a:t>   </a:t>
            </a:r>
            <a:r>
              <a:rPr lang="en-US" sz="1800" dirty="0"/>
              <a:t>Leukemia</a:t>
            </a:r>
            <a:r>
              <a:rPr lang="en-US" sz="1800" dirty="0">
                <a:solidFill>
                  <a:schemeClr val="dk1"/>
                </a:solidFill>
              </a:rPr>
              <a:t>, breast cancer, bone cancer, lung cancer, brain cancer </a:t>
            </a:r>
            <a:endParaRPr lang="fa-IR" sz="1800" dirty="0"/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1800" dirty="0"/>
              <a:t>  treatment of HIV-related Kaposi’s sarcoma</a:t>
            </a:r>
            <a:r>
              <a:rPr lang="fa-IR" sz="1800" dirty="0"/>
              <a:t>،</a:t>
            </a:r>
            <a:r>
              <a:rPr lang="en-US" sz="1800" dirty="0"/>
              <a:t> breast cancer, ovarian </a:t>
            </a:r>
            <a:r>
              <a:rPr lang="en-US" sz="1800" dirty="0" smtClean="0"/>
              <a:t>cancer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altLang="fa-IR" sz="1800" dirty="0"/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a-IR" sz="1800" dirty="0" smtClean="0"/>
              <a:t>Low cardio- toxicity than free </a:t>
            </a:r>
            <a:r>
              <a:rPr lang="en-US" sz="1800" dirty="0"/>
              <a:t>doxorubicin</a:t>
            </a: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1800" dirty="0" smtClean="0">
              <a:cs typeface="+mj-cs"/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1800" dirty="0">
              <a:cs typeface="+mj-cs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31" y="1975267"/>
            <a:ext cx="2470999" cy="44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589" y="-34724"/>
            <a:ext cx="6354452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Drug Delivery System</a:t>
            </a:r>
            <a:endParaRPr lang="fa-IR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 flipV="1">
            <a:off x="0" y="625971"/>
            <a:ext cx="567159" cy="28673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 flipV="1">
            <a:off x="694481" y="625971"/>
            <a:ext cx="11497519" cy="28673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pic>
        <p:nvPicPr>
          <p:cNvPr id="10" name="Picture 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131" y="5854634"/>
            <a:ext cx="939311" cy="79860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942" name="Rectangle 1"/>
          <p:cNvSpPr>
            <a:spLocks noGrp="1" noChangeArrowheads="1"/>
          </p:cNvSpPr>
          <p:nvPr>
            <p:ph idx="1"/>
          </p:nvPr>
        </p:nvSpPr>
        <p:spPr>
          <a:xfrm>
            <a:off x="1889828" y="959277"/>
            <a:ext cx="8229600" cy="9961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drug delivery system </a:t>
            </a:r>
          </a:p>
          <a:p>
            <a:pPr marL="0" indent="0" algn="ctr">
              <a:buNone/>
            </a:pPr>
            <a:endParaRPr lang="fa-IR" alt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3" name="Picture 11" descr="C:\Users\tariq.jamshaid\Desktop\NDDS\7of44.png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4097359"/>
            <a:ext cx="9363919" cy="2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129"/>
            <a:ext cx="12192000" cy="23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516" y="-27416"/>
            <a:ext cx="7463009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Dissadvantages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of liposome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8"/>
          <p:cNvSpPr>
            <a:spLocks noChangeArrowheads="1"/>
          </p:cNvSpPr>
          <p:nvPr/>
        </p:nvSpPr>
        <p:spPr bwMode="auto">
          <a:xfrm flipV="1">
            <a:off x="0" y="650933"/>
            <a:ext cx="625033" cy="29778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 flipV="1">
            <a:off x="763930" y="650933"/>
            <a:ext cx="11428070" cy="29778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-1092962" y="5781709"/>
            <a:ext cx="4607627" cy="861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cost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fa-IR" dirty="0" smtClean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flipH="1">
            <a:off x="7724928" y="1790567"/>
            <a:ext cx="3140993" cy="5067433"/>
          </a:xfrm>
          <a:custGeom>
            <a:avLst/>
            <a:gdLst>
              <a:gd name="T0" fmla="*/ 1442 w 10179"/>
              <a:gd name="T1" fmla="*/ 6489 h 16491"/>
              <a:gd name="T2" fmla="*/ 1440 w 10179"/>
              <a:gd name="T3" fmla="*/ 5978 h 16491"/>
              <a:gd name="T4" fmla="*/ 1447 w 10179"/>
              <a:gd name="T5" fmla="*/ 5652 h 16491"/>
              <a:gd name="T6" fmla="*/ 1467 w 10179"/>
              <a:gd name="T7" fmla="*/ 5319 h 16491"/>
              <a:gd name="T8" fmla="*/ 1501 w 10179"/>
              <a:gd name="T9" fmla="*/ 4982 h 16491"/>
              <a:gd name="T10" fmla="*/ 1556 w 10179"/>
              <a:gd name="T11" fmla="*/ 4647 h 16491"/>
              <a:gd name="T12" fmla="*/ 1637 w 10179"/>
              <a:gd name="T13" fmla="*/ 4318 h 16491"/>
              <a:gd name="T14" fmla="*/ 1745 w 10179"/>
              <a:gd name="T15" fmla="*/ 3998 h 16491"/>
              <a:gd name="T16" fmla="*/ 1889 w 10179"/>
              <a:gd name="T17" fmla="*/ 3693 h 16491"/>
              <a:gd name="T18" fmla="*/ 2069 w 10179"/>
              <a:gd name="T19" fmla="*/ 3407 h 16491"/>
              <a:gd name="T20" fmla="*/ 2293 w 10179"/>
              <a:gd name="T21" fmla="*/ 3146 h 16491"/>
              <a:gd name="T22" fmla="*/ 2483 w 10179"/>
              <a:gd name="T23" fmla="*/ 2975 h 16491"/>
              <a:gd name="T24" fmla="*/ 2696 w 10179"/>
              <a:gd name="T25" fmla="*/ 2819 h 16491"/>
              <a:gd name="T26" fmla="*/ 2931 w 10179"/>
              <a:gd name="T27" fmla="*/ 2681 h 16491"/>
              <a:gd name="T28" fmla="*/ 3189 w 10179"/>
              <a:gd name="T29" fmla="*/ 2559 h 16491"/>
              <a:gd name="T30" fmla="*/ 3470 w 10179"/>
              <a:gd name="T31" fmla="*/ 2455 h 16491"/>
              <a:gd name="T32" fmla="*/ 3772 w 10179"/>
              <a:gd name="T33" fmla="*/ 2367 h 16491"/>
              <a:gd name="T34" fmla="*/ 4097 w 10179"/>
              <a:gd name="T35" fmla="*/ 2296 h 16491"/>
              <a:gd name="T36" fmla="*/ 4444 w 10179"/>
              <a:gd name="T37" fmla="*/ 2243 h 16491"/>
              <a:gd name="T38" fmla="*/ 4812 w 10179"/>
              <a:gd name="T39" fmla="*/ 2206 h 16491"/>
              <a:gd name="T40" fmla="*/ 5202 w 10179"/>
              <a:gd name="T41" fmla="*/ 2185 h 16491"/>
              <a:gd name="T42" fmla="*/ 8216 w 10179"/>
              <a:gd name="T43" fmla="*/ 2182 h 16491"/>
              <a:gd name="T44" fmla="*/ 10179 w 10179"/>
              <a:gd name="T45" fmla="*/ 1463 h 16491"/>
              <a:gd name="T46" fmla="*/ 8216 w 10179"/>
              <a:gd name="T47" fmla="*/ 744 h 16491"/>
              <a:gd name="T48" fmla="*/ 5129 w 10179"/>
              <a:gd name="T49" fmla="*/ 749 h 16491"/>
              <a:gd name="T50" fmla="*/ 4629 w 10179"/>
              <a:gd name="T51" fmla="*/ 778 h 16491"/>
              <a:gd name="T52" fmla="*/ 4155 w 10179"/>
              <a:gd name="T53" fmla="*/ 831 h 16491"/>
              <a:gd name="T54" fmla="*/ 3706 w 10179"/>
              <a:gd name="T55" fmla="*/ 909 h 16491"/>
              <a:gd name="T56" fmla="*/ 3281 w 10179"/>
              <a:gd name="T57" fmla="*/ 1011 h 16491"/>
              <a:gd name="T58" fmla="*/ 2881 w 10179"/>
              <a:gd name="T59" fmla="*/ 1138 h 16491"/>
              <a:gd name="T60" fmla="*/ 2508 w 10179"/>
              <a:gd name="T61" fmla="*/ 1288 h 16491"/>
              <a:gd name="T62" fmla="*/ 2159 w 10179"/>
              <a:gd name="T63" fmla="*/ 1464 h 16491"/>
              <a:gd name="T64" fmla="*/ 1837 w 10179"/>
              <a:gd name="T65" fmla="*/ 1662 h 16491"/>
              <a:gd name="T66" fmla="*/ 1540 w 10179"/>
              <a:gd name="T67" fmla="*/ 1886 h 16491"/>
              <a:gd name="T68" fmla="*/ 1270 w 10179"/>
              <a:gd name="T69" fmla="*/ 2134 h 16491"/>
              <a:gd name="T70" fmla="*/ 938 w 10179"/>
              <a:gd name="T71" fmla="*/ 2515 h 16491"/>
              <a:gd name="T72" fmla="*/ 670 w 10179"/>
              <a:gd name="T73" fmla="*/ 2918 h 16491"/>
              <a:gd name="T74" fmla="*/ 458 w 10179"/>
              <a:gd name="T75" fmla="*/ 3338 h 16491"/>
              <a:gd name="T76" fmla="*/ 295 w 10179"/>
              <a:gd name="T77" fmla="*/ 3769 h 16491"/>
              <a:gd name="T78" fmla="*/ 177 w 10179"/>
              <a:gd name="T79" fmla="*/ 4206 h 16491"/>
              <a:gd name="T80" fmla="*/ 94 w 10179"/>
              <a:gd name="T81" fmla="*/ 4642 h 16491"/>
              <a:gd name="T82" fmla="*/ 42 w 10179"/>
              <a:gd name="T83" fmla="*/ 5072 h 16491"/>
              <a:gd name="T84" fmla="*/ 13 w 10179"/>
              <a:gd name="T85" fmla="*/ 5489 h 16491"/>
              <a:gd name="T86" fmla="*/ 1 w 10179"/>
              <a:gd name="T87" fmla="*/ 5890 h 16491"/>
              <a:gd name="T88" fmla="*/ 1 w 10179"/>
              <a:gd name="T89" fmla="*/ 6503 h 16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9" h="16491">
                <a:moveTo>
                  <a:pt x="2" y="16491"/>
                </a:moveTo>
                <a:lnTo>
                  <a:pt x="1442" y="16491"/>
                </a:lnTo>
                <a:lnTo>
                  <a:pt x="1442" y="6489"/>
                </a:lnTo>
                <a:lnTo>
                  <a:pt x="1440" y="6290"/>
                </a:lnTo>
                <a:lnTo>
                  <a:pt x="1440" y="6083"/>
                </a:lnTo>
                <a:lnTo>
                  <a:pt x="1440" y="5978"/>
                </a:lnTo>
                <a:lnTo>
                  <a:pt x="1442" y="5871"/>
                </a:lnTo>
                <a:lnTo>
                  <a:pt x="1444" y="5762"/>
                </a:lnTo>
                <a:lnTo>
                  <a:pt x="1447" y="5652"/>
                </a:lnTo>
                <a:lnTo>
                  <a:pt x="1452" y="5542"/>
                </a:lnTo>
                <a:lnTo>
                  <a:pt x="1458" y="5431"/>
                </a:lnTo>
                <a:lnTo>
                  <a:pt x="1467" y="5319"/>
                </a:lnTo>
                <a:lnTo>
                  <a:pt x="1476" y="5207"/>
                </a:lnTo>
                <a:lnTo>
                  <a:pt x="1487" y="5095"/>
                </a:lnTo>
                <a:lnTo>
                  <a:pt x="1501" y="4982"/>
                </a:lnTo>
                <a:lnTo>
                  <a:pt x="1517" y="4871"/>
                </a:lnTo>
                <a:lnTo>
                  <a:pt x="1536" y="4759"/>
                </a:lnTo>
                <a:lnTo>
                  <a:pt x="1556" y="4647"/>
                </a:lnTo>
                <a:lnTo>
                  <a:pt x="1580" y="4536"/>
                </a:lnTo>
                <a:lnTo>
                  <a:pt x="1607" y="4427"/>
                </a:lnTo>
                <a:lnTo>
                  <a:pt x="1637" y="4318"/>
                </a:lnTo>
                <a:lnTo>
                  <a:pt x="1670" y="4209"/>
                </a:lnTo>
                <a:lnTo>
                  <a:pt x="1706" y="4103"/>
                </a:lnTo>
                <a:lnTo>
                  <a:pt x="1745" y="3998"/>
                </a:lnTo>
                <a:lnTo>
                  <a:pt x="1790" y="3894"/>
                </a:lnTo>
                <a:lnTo>
                  <a:pt x="1837" y="3793"/>
                </a:lnTo>
                <a:lnTo>
                  <a:pt x="1889" y="3693"/>
                </a:lnTo>
                <a:lnTo>
                  <a:pt x="1944" y="3595"/>
                </a:lnTo>
                <a:lnTo>
                  <a:pt x="2004" y="3500"/>
                </a:lnTo>
                <a:lnTo>
                  <a:pt x="2069" y="3407"/>
                </a:lnTo>
                <a:lnTo>
                  <a:pt x="2139" y="3317"/>
                </a:lnTo>
                <a:lnTo>
                  <a:pt x="2214" y="3230"/>
                </a:lnTo>
                <a:lnTo>
                  <a:pt x="2293" y="3146"/>
                </a:lnTo>
                <a:lnTo>
                  <a:pt x="2354" y="3087"/>
                </a:lnTo>
                <a:lnTo>
                  <a:pt x="2417" y="3029"/>
                </a:lnTo>
                <a:lnTo>
                  <a:pt x="2483" y="2975"/>
                </a:lnTo>
                <a:lnTo>
                  <a:pt x="2551" y="2921"/>
                </a:lnTo>
                <a:lnTo>
                  <a:pt x="2622" y="2869"/>
                </a:lnTo>
                <a:lnTo>
                  <a:pt x="2696" y="2819"/>
                </a:lnTo>
                <a:lnTo>
                  <a:pt x="2771" y="2772"/>
                </a:lnTo>
                <a:lnTo>
                  <a:pt x="2850" y="2725"/>
                </a:lnTo>
                <a:lnTo>
                  <a:pt x="2931" y="2681"/>
                </a:lnTo>
                <a:lnTo>
                  <a:pt x="3014" y="2639"/>
                </a:lnTo>
                <a:lnTo>
                  <a:pt x="3100" y="2598"/>
                </a:lnTo>
                <a:lnTo>
                  <a:pt x="3189" y="2559"/>
                </a:lnTo>
                <a:lnTo>
                  <a:pt x="3280" y="2523"/>
                </a:lnTo>
                <a:lnTo>
                  <a:pt x="3374" y="2488"/>
                </a:lnTo>
                <a:lnTo>
                  <a:pt x="3470" y="2455"/>
                </a:lnTo>
                <a:lnTo>
                  <a:pt x="3568" y="2424"/>
                </a:lnTo>
                <a:lnTo>
                  <a:pt x="3669" y="2394"/>
                </a:lnTo>
                <a:lnTo>
                  <a:pt x="3772" y="2367"/>
                </a:lnTo>
                <a:lnTo>
                  <a:pt x="3878" y="2342"/>
                </a:lnTo>
                <a:lnTo>
                  <a:pt x="3987" y="2318"/>
                </a:lnTo>
                <a:lnTo>
                  <a:pt x="4097" y="2296"/>
                </a:lnTo>
                <a:lnTo>
                  <a:pt x="4210" y="2277"/>
                </a:lnTo>
                <a:lnTo>
                  <a:pt x="4326" y="2258"/>
                </a:lnTo>
                <a:lnTo>
                  <a:pt x="4444" y="2243"/>
                </a:lnTo>
                <a:lnTo>
                  <a:pt x="4564" y="2228"/>
                </a:lnTo>
                <a:lnTo>
                  <a:pt x="4687" y="2216"/>
                </a:lnTo>
                <a:lnTo>
                  <a:pt x="4812" y="2206"/>
                </a:lnTo>
                <a:lnTo>
                  <a:pt x="4940" y="2197"/>
                </a:lnTo>
                <a:lnTo>
                  <a:pt x="5070" y="2190"/>
                </a:lnTo>
                <a:lnTo>
                  <a:pt x="5202" y="2185"/>
                </a:lnTo>
                <a:lnTo>
                  <a:pt x="5337" y="2183"/>
                </a:lnTo>
                <a:lnTo>
                  <a:pt x="5475" y="2182"/>
                </a:lnTo>
                <a:lnTo>
                  <a:pt x="8216" y="2182"/>
                </a:lnTo>
                <a:lnTo>
                  <a:pt x="7471" y="2925"/>
                </a:lnTo>
                <a:lnTo>
                  <a:pt x="8715" y="2925"/>
                </a:lnTo>
                <a:lnTo>
                  <a:pt x="10179" y="1463"/>
                </a:lnTo>
                <a:lnTo>
                  <a:pt x="8715" y="0"/>
                </a:lnTo>
                <a:lnTo>
                  <a:pt x="7471" y="0"/>
                </a:lnTo>
                <a:lnTo>
                  <a:pt x="8216" y="744"/>
                </a:lnTo>
                <a:lnTo>
                  <a:pt x="5475" y="744"/>
                </a:lnTo>
                <a:lnTo>
                  <a:pt x="5300" y="745"/>
                </a:lnTo>
                <a:lnTo>
                  <a:pt x="5129" y="749"/>
                </a:lnTo>
                <a:lnTo>
                  <a:pt x="4960" y="757"/>
                </a:lnTo>
                <a:lnTo>
                  <a:pt x="4793" y="766"/>
                </a:lnTo>
                <a:lnTo>
                  <a:pt x="4629" y="778"/>
                </a:lnTo>
                <a:lnTo>
                  <a:pt x="4468" y="793"/>
                </a:lnTo>
                <a:lnTo>
                  <a:pt x="4311" y="811"/>
                </a:lnTo>
                <a:lnTo>
                  <a:pt x="4155" y="831"/>
                </a:lnTo>
                <a:lnTo>
                  <a:pt x="4003" y="854"/>
                </a:lnTo>
                <a:lnTo>
                  <a:pt x="3852" y="880"/>
                </a:lnTo>
                <a:lnTo>
                  <a:pt x="3706" y="909"/>
                </a:lnTo>
                <a:lnTo>
                  <a:pt x="3561" y="940"/>
                </a:lnTo>
                <a:lnTo>
                  <a:pt x="3420" y="974"/>
                </a:lnTo>
                <a:lnTo>
                  <a:pt x="3281" y="1011"/>
                </a:lnTo>
                <a:lnTo>
                  <a:pt x="3146" y="1050"/>
                </a:lnTo>
                <a:lnTo>
                  <a:pt x="3012" y="1093"/>
                </a:lnTo>
                <a:lnTo>
                  <a:pt x="2881" y="1138"/>
                </a:lnTo>
                <a:lnTo>
                  <a:pt x="2754" y="1185"/>
                </a:lnTo>
                <a:lnTo>
                  <a:pt x="2630" y="1236"/>
                </a:lnTo>
                <a:lnTo>
                  <a:pt x="2508" y="1288"/>
                </a:lnTo>
                <a:lnTo>
                  <a:pt x="2389" y="1344"/>
                </a:lnTo>
                <a:lnTo>
                  <a:pt x="2273" y="1403"/>
                </a:lnTo>
                <a:lnTo>
                  <a:pt x="2159" y="1464"/>
                </a:lnTo>
                <a:lnTo>
                  <a:pt x="2050" y="1527"/>
                </a:lnTo>
                <a:lnTo>
                  <a:pt x="1941" y="1593"/>
                </a:lnTo>
                <a:lnTo>
                  <a:pt x="1837" y="1662"/>
                </a:lnTo>
                <a:lnTo>
                  <a:pt x="1735" y="1735"/>
                </a:lnTo>
                <a:lnTo>
                  <a:pt x="1636" y="1809"/>
                </a:lnTo>
                <a:lnTo>
                  <a:pt x="1540" y="1886"/>
                </a:lnTo>
                <a:lnTo>
                  <a:pt x="1447" y="1967"/>
                </a:lnTo>
                <a:lnTo>
                  <a:pt x="1357" y="2049"/>
                </a:lnTo>
                <a:lnTo>
                  <a:pt x="1270" y="2134"/>
                </a:lnTo>
                <a:lnTo>
                  <a:pt x="1152" y="2258"/>
                </a:lnTo>
                <a:lnTo>
                  <a:pt x="1041" y="2385"/>
                </a:lnTo>
                <a:lnTo>
                  <a:pt x="938" y="2515"/>
                </a:lnTo>
                <a:lnTo>
                  <a:pt x="842" y="2647"/>
                </a:lnTo>
                <a:lnTo>
                  <a:pt x="754" y="2782"/>
                </a:lnTo>
                <a:lnTo>
                  <a:pt x="670" y="2918"/>
                </a:lnTo>
                <a:lnTo>
                  <a:pt x="594" y="3057"/>
                </a:lnTo>
                <a:lnTo>
                  <a:pt x="523" y="3197"/>
                </a:lnTo>
                <a:lnTo>
                  <a:pt x="458" y="3338"/>
                </a:lnTo>
                <a:lnTo>
                  <a:pt x="399" y="3481"/>
                </a:lnTo>
                <a:lnTo>
                  <a:pt x="345" y="3625"/>
                </a:lnTo>
                <a:lnTo>
                  <a:pt x="295" y="3769"/>
                </a:lnTo>
                <a:lnTo>
                  <a:pt x="251" y="3915"/>
                </a:lnTo>
                <a:lnTo>
                  <a:pt x="212" y="4060"/>
                </a:lnTo>
                <a:lnTo>
                  <a:pt x="177" y="4206"/>
                </a:lnTo>
                <a:lnTo>
                  <a:pt x="145" y="4352"/>
                </a:lnTo>
                <a:lnTo>
                  <a:pt x="118" y="4497"/>
                </a:lnTo>
                <a:lnTo>
                  <a:pt x="94" y="4642"/>
                </a:lnTo>
                <a:lnTo>
                  <a:pt x="74" y="4787"/>
                </a:lnTo>
                <a:lnTo>
                  <a:pt x="56" y="4930"/>
                </a:lnTo>
                <a:lnTo>
                  <a:pt x="42" y="5072"/>
                </a:lnTo>
                <a:lnTo>
                  <a:pt x="29" y="5213"/>
                </a:lnTo>
                <a:lnTo>
                  <a:pt x="20" y="5352"/>
                </a:lnTo>
                <a:lnTo>
                  <a:pt x="13" y="5489"/>
                </a:lnTo>
                <a:lnTo>
                  <a:pt x="8" y="5625"/>
                </a:lnTo>
                <a:lnTo>
                  <a:pt x="3" y="5759"/>
                </a:lnTo>
                <a:lnTo>
                  <a:pt x="1" y="5890"/>
                </a:lnTo>
                <a:lnTo>
                  <a:pt x="0" y="6019"/>
                </a:lnTo>
                <a:lnTo>
                  <a:pt x="0" y="6268"/>
                </a:lnTo>
                <a:lnTo>
                  <a:pt x="1" y="6503"/>
                </a:lnTo>
                <a:lnTo>
                  <a:pt x="2" y="164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flipH="1">
            <a:off x="7775525" y="2778826"/>
            <a:ext cx="3744770" cy="4068136"/>
          </a:xfrm>
          <a:custGeom>
            <a:avLst/>
            <a:gdLst>
              <a:gd name="T0" fmla="*/ 1441 w 11941"/>
              <a:gd name="T1" fmla="*/ 6489 h 13171"/>
              <a:gd name="T2" fmla="*/ 1440 w 11941"/>
              <a:gd name="T3" fmla="*/ 5978 h 13171"/>
              <a:gd name="T4" fmla="*/ 1448 w 11941"/>
              <a:gd name="T5" fmla="*/ 5652 h 13171"/>
              <a:gd name="T6" fmla="*/ 1466 w 11941"/>
              <a:gd name="T7" fmla="*/ 5319 h 13171"/>
              <a:gd name="T8" fmla="*/ 1501 w 11941"/>
              <a:gd name="T9" fmla="*/ 4983 h 13171"/>
              <a:gd name="T10" fmla="*/ 1557 w 11941"/>
              <a:gd name="T11" fmla="*/ 4647 h 13171"/>
              <a:gd name="T12" fmla="*/ 1636 w 11941"/>
              <a:gd name="T13" fmla="*/ 4317 h 13171"/>
              <a:gd name="T14" fmla="*/ 1746 w 11941"/>
              <a:gd name="T15" fmla="*/ 3998 h 13171"/>
              <a:gd name="T16" fmla="*/ 1889 w 11941"/>
              <a:gd name="T17" fmla="*/ 3693 h 13171"/>
              <a:gd name="T18" fmla="*/ 2070 w 11941"/>
              <a:gd name="T19" fmla="*/ 3407 h 13171"/>
              <a:gd name="T20" fmla="*/ 2293 w 11941"/>
              <a:gd name="T21" fmla="*/ 3146 h 13171"/>
              <a:gd name="T22" fmla="*/ 2483 w 11941"/>
              <a:gd name="T23" fmla="*/ 2974 h 13171"/>
              <a:gd name="T24" fmla="*/ 2695 w 11941"/>
              <a:gd name="T25" fmla="*/ 2820 h 13171"/>
              <a:gd name="T26" fmla="*/ 2931 w 11941"/>
              <a:gd name="T27" fmla="*/ 2681 h 13171"/>
              <a:gd name="T28" fmla="*/ 3189 w 11941"/>
              <a:gd name="T29" fmla="*/ 2560 h 13171"/>
              <a:gd name="T30" fmla="*/ 3469 w 11941"/>
              <a:gd name="T31" fmla="*/ 2455 h 13171"/>
              <a:gd name="T32" fmla="*/ 3772 w 11941"/>
              <a:gd name="T33" fmla="*/ 2367 h 13171"/>
              <a:gd name="T34" fmla="*/ 4097 w 11941"/>
              <a:gd name="T35" fmla="*/ 2296 h 13171"/>
              <a:gd name="T36" fmla="*/ 4444 w 11941"/>
              <a:gd name="T37" fmla="*/ 2243 h 13171"/>
              <a:gd name="T38" fmla="*/ 4813 w 11941"/>
              <a:gd name="T39" fmla="*/ 2206 h 13171"/>
              <a:gd name="T40" fmla="*/ 5203 w 11941"/>
              <a:gd name="T41" fmla="*/ 2186 h 13171"/>
              <a:gd name="T42" fmla="*/ 9978 w 11941"/>
              <a:gd name="T43" fmla="*/ 2182 h 13171"/>
              <a:gd name="T44" fmla="*/ 11941 w 11941"/>
              <a:gd name="T45" fmla="*/ 1462 h 13171"/>
              <a:gd name="T46" fmla="*/ 9978 w 11941"/>
              <a:gd name="T47" fmla="*/ 744 h 13171"/>
              <a:gd name="T48" fmla="*/ 5128 w 11941"/>
              <a:gd name="T49" fmla="*/ 749 h 13171"/>
              <a:gd name="T50" fmla="*/ 4630 w 11941"/>
              <a:gd name="T51" fmla="*/ 778 h 13171"/>
              <a:gd name="T52" fmla="*/ 4155 w 11941"/>
              <a:gd name="T53" fmla="*/ 832 h 13171"/>
              <a:gd name="T54" fmla="*/ 3705 w 11941"/>
              <a:gd name="T55" fmla="*/ 909 h 13171"/>
              <a:gd name="T56" fmla="*/ 3281 w 11941"/>
              <a:gd name="T57" fmla="*/ 1011 h 13171"/>
              <a:gd name="T58" fmla="*/ 2882 w 11941"/>
              <a:gd name="T59" fmla="*/ 1138 h 13171"/>
              <a:gd name="T60" fmla="*/ 2508 w 11941"/>
              <a:gd name="T61" fmla="*/ 1288 h 13171"/>
              <a:gd name="T62" fmla="*/ 2160 w 11941"/>
              <a:gd name="T63" fmla="*/ 1463 h 13171"/>
              <a:gd name="T64" fmla="*/ 1838 w 11941"/>
              <a:gd name="T65" fmla="*/ 1663 h 13171"/>
              <a:gd name="T66" fmla="*/ 1540 w 11941"/>
              <a:gd name="T67" fmla="*/ 1886 h 13171"/>
              <a:gd name="T68" fmla="*/ 1270 w 11941"/>
              <a:gd name="T69" fmla="*/ 2133 h 13171"/>
              <a:gd name="T70" fmla="*/ 939 w 11941"/>
              <a:gd name="T71" fmla="*/ 2515 h 13171"/>
              <a:gd name="T72" fmla="*/ 671 w 11941"/>
              <a:gd name="T73" fmla="*/ 2918 h 13171"/>
              <a:gd name="T74" fmla="*/ 458 w 11941"/>
              <a:gd name="T75" fmla="*/ 3338 h 13171"/>
              <a:gd name="T76" fmla="*/ 296 w 11941"/>
              <a:gd name="T77" fmla="*/ 3769 h 13171"/>
              <a:gd name="T78" fmla="*/ 176 w 11941"/>
              <a:gd name="T79" fmla="*/ 4206 h 13171"/>
              <a:gd name="T80" fmla="*/ 94 w 11941"/>
              <a:gd name="T81" fmla="*/ 4642 h 13171"/>
              <a:gd name="T82" fmla="*/ 42 w 11941"/>
              <a:gd name="T83" fmla="*/ 5072 h 13171"/>
              <a:gd name="T84" fmla="*/ 13 w 11941"/>
              <a:gd name="T85" fmla="*/ 5490 h 13171"/>
              <a:gd name="T86" fmla="*/ 1 w 11941"/>
              <a:gd name="T87" fmla="*/ 5890 h 13171"/>
              <a:gd name="T88" fmla="*/ 2 w 11941"/>
              <a:gd name="T89" fmla="*/ 6502 h 1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41" h="13171">
                <a:moveTo>
                  <a:pt x="2" y="13171"/>
                </a:moveTo>
                <a:lnTo>
                  <a:pt x="1441" y="13171"/>
                </a:lnTo>
                <a:lnTo>
                  <a:pt x="1441" y="6489"/>
                </a:lnTo>
                <a:lnTo>
                  <a:pt x="1440" y="6290"/>
                </a:lnTo>
                <a:lnTo>
                  <a:pt x="1439" y="6084"/>
                </a:lnTo>
                <a:lnTo>
                  <a:pt x="1440" y="5978"/>
                </a:lnTo>
                <a:lnTo>
                  <a:pt x="1441" y="5871"/>
                </a:lnTo>
                <a:lnTo>
                  <a:pt x="1444" y="5762"/>
                </a:lnTo>
                <a:lnTo>
                  <a:pt x="1448" y="5652"/>
                </a:lnTo>
                <a:lnTo>
                  <a:pt x="1453" y="5542"/>
                </a:lnTo>
                <a:lnTo>
                  <a:pt x="1459" y="5432"/>
                </a:lnTo>
                <a:lnTo>
                  <a:pt x="1466" y="5319"/>
                </a:lnTo>
                <a:lnTo>
                  <a:pt x="1476" y="5207"/>
                </a:lnTo>
                <a:lnTo>
                  <a:pt x="1488" y="5096"/>
                </a:lnTo>
                <a:lnTo>
                  <a:pt x="1501" y="4983"/>
                </a:lnTo>
                <a:lnTo>
                  <a:pt x="1518" y="4871"/>
                </a:lnTo>
                <a:lnTo>
                  <a:pt x="1535" y="4759"/>
                </a:lnTo>
                <a:lnTo>
                  <a:pt x="1557" y="4647"/>
                </a:lnTo>
                <a:lnTo>
                  <a:pt x="1581" y="4537"/>
                </a:lnTo>
                <a:lnTo>
                  <a:pt x="1606" y="4427"/>
                </a:lnTo>
                <a:lnTo>
                  <a:pt x="1636" y="4317"/>
                </a:lnTo>
                <a:lnTo>
                  <a:pt x="1669" y="4209"/>
                </a:lnTo>
                <a:lnTo>
                  <a:pt x="1706" y="4103"/>
                </a:lnTo>
                <a:lnTo>
                  <a:pt x="1746" y="3998"/>
                </a:lnTo>
                <a:lnTo>
                  <a:pt x="1789" y="3894"/>
                </a:lnTo>
                <a:lnTo>
                  <a:pt x="1838" y="3793"/>
                </a:lnTo>
                <a:lnTo>
                  <a:pt x="1889" y="3693"/>
                </a:lnTo>
                <a:lnTo>
                  <a:pt x="1945" y="3595"/>
                </a:lnTo>
                <a:lnTo>
                  <a:pt x="2005" y="3500"/>
                </a:lnTo>
                <a:lnTo>
                  <a:pt x="2070" y="3407"/>
                </a:lnTo>
                <a:lnTo>
                  <a:pt x="2139" y="3318"/>
                </a:lnTo>
                <a:lnTo>
                  <a:pt x="2213" y="3230"/>
                </a:lnTo>
                <a:lnTo>
                  <a:pt x="2293" y="3146"/>
                </a:lnTo>
                <a:lnTo>
                  <a:pt x="2354" y="3087"/>
                </a:lnTo>
                <a:lnTo>
                  <a:pt x="2417" y="3030"/>
                </a:lnTo>
                <a:lnTo>
                  <a:pt x="2483" y="2974"/>
                </a:lnTo>
                <a:lnTo>
                  <a:pt x="2552" y="2921"/>
                </a:lnTo>
                <a:lnTo>
                  <a:pt x="2622" y="2869"/>
                </a:lnTo>
                <a:lnTo>
                  <a:pt x="2695" y="2820"/>
                </a:lnTo>
                <a:lnTo>
                  <a:pt x="2771" y="2771"/>
                </a:lnTo>
                <a:lnTo>
                  <a:pt x="2850" y="2725"/>
                </a:lnTo>
                <a:lnTo>
                  <a:pt x="2931" y="2681"/>
                </a:lnTo>
                <a:lnTo>
                  <a:pt x="3015" y="2638"/>
                </a:lnTo>
                <a:lnTo>
                  <a:pt x="3101" y="2598"/>
                </a:lnTo>
                <a:lnTo>
                  <a:pt x="3189" y="2560"/>
                </a:lnTo>
                <a:lnTo>
                  <a:pt x="3280" y="2523"/>
                </a:lnTo>
                <a:lnTo>
                  <a:pt x="3373" y="2488"/>
                </a:lnTo>
                <a:lnTo>
                  <a:pt x="3469" y="2455"/>
                </a:lnTo>
                <a:lnTo>
                  <a:pt x="3568" y="2424"/>
                </a:lnTo>
                <a:lnTo>
                  <a:pt x="3669" y="2395"/>
                </a:lnTo>
                <a:lnTo>
                  <a:pt x="3772" y="2367"/>
                </a:lnTo>
                <a:lnTo>
                  <a:pt x="3878" y="2342"/>
                </a:lnTo>
                <a:lnTo>
                  <a:pt x="3986" y="2318"/>
                </a:lnTo>
                <a:lnTo>
                  <a:pt x="4097" y="2296"/>
                </a:lnTo>
                <a:lnTo>
                  <a:pt x="4210" y="2277"/>
                </a:lnTo>
                <a:lnTo>
                  <a:pt x="4326" y="2259"/>
                </a:lnTo>
                <a:lnTo>
                  <a:pt x="4444" y="2243"/>
                </a:lnTo>
                <a:lnTo>
                  <a:pt x="4564" y="2228"/>
                </a:lnTo>
                <a:lnTo>
                  <a:pt x="4687" y="2216"/>
                </a:lnTo>
                <a:lnTo>
                  <a:pt x="4813" y="2206"/>
                </a:lnTo>
                <a:lnTo>
                  <a:pt x="4941" y="2197"/>
                </a:lnTo>
                <a:lnTo>
                  <a:pt x="5071" y="2190"/>
                </a:lnTo>
                <a:lnTo>
                  <a:pt x="5203" y="2186"/>
                </a:lnTo>
                <a:lnTo>
                  <a:pt x="5338" y="2183"/>
                </a:lnTo>
                <a:lnTo>
                  <a:pt x="5475" y="2182"/>
                </a:lnTo>
                <a:lnTo>
                  <a:pt x="9978" y="2182"/>
                </a:lnTo>
                <a:lnTo>
                  <a:pt x="9233" y="2926"/>
                </a:lnTo>
                <a:lnTo>
                  <a:pt x="10477" y="2926"/>
                </a:lnTo>
                <a:lnTo>
                  <a:pt x="11941" y="1462"/>
                </a:lnTo>
                <a:lnTo>
                  <a:pt x="10477" y="0"/>
                </a:lnTo>
                <a:lnTo>
                  <a:pt x="9233" y="0"/>
                </a:lnTo>
                <a:lnTo>
                  <a:pt x="9978" y="744"/>
                </a:lnTo>
                <a:lnTo>
                  <a:pt x="5475" y="744"/>
                </a:lnTo>
                <a:lnTo>
                  <a:pt x="5301" y="745"/>
                </a:lnTo>
                <a:lnTo>
                  <a:pt x="5128" y="749"/>
                </a:lnTo>
                <a:lnTo>
                  <a:pt x="4959" y="756"/>
                </a:lnTo>
                <a:lnTo>
                  <a:pt x="4793" y="766"/>
                </a:lnTo>
                <a:lnTo>
                  <a:pt x="4630" y="778"/>
                </a:lnTo>
                <a:lnTo>
                  <a:pt x="4469" y="793"/>
                </a:lnTo>
                <a:lnTo>
                  <a:pt x="4311" y="811"/>
                </a:lnTo>
                <a:lnTo>
                  <a:pt x="4155" y="832"/>
                </a:lnTo>
                <a:lnTo>
                  <a:pt x="4003" y="854"/>
                </a:lnTo>
                <a:lnTo>
                  <a:pt x="3853" y="880"/>
                </a:lnTo>
                <a:lnTo>
                  <a:pt x="3705" y="909"/>
                </a:lnTo>
                <a:lnTo>
                  <a:pt x="3562" y="941"/>
                </a:lnTo>
                <a:lnTo>
                  <a:pt x="3420" y="975"/>
                </a:lnTo>
                <a:lnTo>
                  <a:pt x="3281" y="1011"/>
                </a:lnTo>
                <a:lnTo>
                  <a:pt x="3145" y="1051"/>
                </a:lnTo>
                <a:lnTo>
                  <a:pt x="3012" y="1093"/>
                </a:lnTo>
                <a:lnTo>
                  <a:pt x="2882" y="1138"/>
                </a:lnTo>
                <a:lnTo>
                  <a:pt x="2755" y="1185"/>
                </a:lnTo>
                <a:lnTo>
                  <a:pt x="2630" y="1236"/>
                </a:lnTo>
                <a:lnTo>
                  <a:pt x="2508" y="1288"/>
                </a:lnTo>
                <a:lnTo>
                  <a:pt x="2389" y="1344"/>
                </a:lnTo>
                <a:lnTo>
                  <a:pt x="2273" y="1403"/>
                </a:lnTo>
                <a:lnTo>
                  <a:pt x="2160" y="1463"/>
                </a:lnTo>
                <a:lnTo>
                  <a:pt x="2049" y="1527"/>
                </a:lnTo>
                <a:lnTo>
                  <a:pt x="1942" y="1594"/>
                </a:lnTo>
                <a:lnTo>
                  <a:pt x="1838" y="1663"/>
                </a:lnTo>
                <a:lnTo>
                  <a:pt x="1735" y="1734"/>
                </a:lnTo>
                <a:lnTo>
                  <a:pt x="1636" y="1810"/>
                </a:lnTo>
                <a:lnTo>
                  <a:pt x="1540" y="1886"/>
                </a:lnTo>
                <a:lnTo>
                  <a:pt x="1448" y="1966"/>
                </a:lnTo>
                <a:lnTo>
                  <a:pt x="1358" y="2049"/>
                </a:lnTo>
                <a:lnTo>
                  <a:pt x="1270" y="2133"/>
                </a:lnTo>
                <a:lnTo>
                  <a:pt x="1152" y="2258"/>
                </a:lnTo>
                <a:lnTo>
                  <a:pt x="1042" y="2385"/>
                </a:lnTo>
                <a:lnTo>
                  <a:pt x="939" y="2515"/>
                </a:lnTo>
                <a:lnTo>
                  <a:pt x="843" y="2647"/>
                </a:lnTo>
                <a:lnTo>
                  <a:pt x="753" y="2782"/>
                </a:lnTo>
                <a:lnTo>
                  <a:pt x="671" y="2918"/>
                </a:lnTo>
                <a:lnTo>
                  <a:pt x="594" y="3057"/>
                </a:lnTo>
                <a:lnTo>
                  <a:pt x="523" y="3197"/>
                </a:lnTo>
                <a:lnTo>
                  <a:pt x="458" y="3338"/>
                </a:lnTo>
                <a:lnTo>
                  <a:pt x="399" y="3482"/>
                </a:lnTo>
                <a:lnTo>
                  <a:pt x="344" y="3625"/>
                </a:lnTo>
                <a:lnTo>
                  <a:pt x="296" y="3769"/>
                </a:lnTo>
                <a:lnTo>
                  <a:pt x="252" y="3914"/>
                </a:lnTo>
                <a:lnTo>
                  <a:pt x="212" y="4061"/>
                </a:lnTo>
                <a:lnTo>
                  <a:pt x="176" y="4206"/>
                </a:lnTo>
                <a:lnTo>
                  <a:pt x="145" y="4351"/>
                </a:lnTo>
                <a:lnTo>
                  <a:pt x="117" y="4497"/>
                </a:lnTo>
                <a:lnTo>
                  <a:pt x="94" y="4642"/>
                </a:lnTo>
                <a:lnTo>
                  <a:pt x="73" y="4786"/>
                </a:lnTo>
                <a:lnTo>
                  <a:pt x="57" y="4930"/>
                </a:lnTo>
                <a:lnTo>
                  <a:pt x="42" y="5072"/>
                </a:lnTo>
                <a:lnTo>
                  <a:pt x="30" y="5213"/>
                </a:lnTo>
                <a:lnTo>
                  <a:pt x="20" y="5352"/>
                </a:lnTo>
                <a:lnTo>
                  <a:pt x="13" y="5490"/>
                </a:lnTo>
                <a:lnTo>
                  <a:pt x="7" y="5625"/>
                </a:lnTo>
                <a:lnTo>
                  <a:pt x="4" y="5759"/>
                </a:lnTo>
                <a:lnTo>
                  <a:pt x="1" y="5890"/>
                </a:lnTo>
                <a:lnTo>
                  <a:pt x="0" y="6019"/>
                </a:lnTo>
                <a:lnTo>
                  <a:pt x="0" y="6267"/>
                </a:lnTo>
                <a:lnTo>
                  <a:pt x="2" y="6502"/>
                </a:lnTo>
                <a:lnTo>
                  <a:pt x="2" y="131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flipH="1">
            <a:off x="7961741" y="3824692"/>
            <a:ext cx="2340431" cy="3027789"/>
          </a:xfrm>
          <a:custGeom>
            <a:avLst/>
            <a:gdLst>
              <a:gd name="T0" fmla="*/ 1441 w 11941"/>
              <a:gd name="T1" fmla="*/ 6489 h 13171"/>
              <a:gd name="T2" fmla="*/ 1440 w 11941"/>
              <a:gd name="T3" fmla="*/ 5978 h 13171"/>
              <a:gd name="T4" fmla="*/ 1448 w 11941"/>
              <a:gd name="T5" fmla="*/ 5652 h 13171"/>
              <a:gd name="T6" fmla="*/ 1466 w 11941"/>
              <a:gd name="T7" fmla="*/ 5319 h 13171"/>
              <a:gd name="T8" fmla="*/ 1501 w 11941"/>
              <a:gd name="T9" fmla="*/ 4983 h 13171"/>
              <a:gd name="T10" fmla="*/ 1557 w 11941"/>
              <a:gd name="T11" fmla="*/ 4647 h 13171"/>
              <a:gd name="T12" fmla="*/ 1636 w 11941"/>
              <a:gd name="T13" fmla="*/ 4317 h 13171"/>
              <a:gd name="T14" fmla="*/ 1746 w 11941"/>
              <a:gd name="T15" fmla="*/ 3998 h 13171"/>
              <a:gd name="T16" fmla="*/ 1889 w 11941"/>
              <a:gd name="T17" fmla="*/ 3693 h 13171"/>
              <a:gd name="T18" fmla="*/ 2070 w 11941"/>
              <a:gd name="T19" fmla="*/ 3407 h 13171"/>
              <a:gd name="T20" fmla="*/ 2293 w 11941"/>
              <a:gd name="T21" fmla="*/ 3146 h 13171"/>
              <a:gd name="T22" fmla="*/ 2483 w 11941"/>
              <a:gd name="T23" fmla="*/ 2974 h 13171"/>
              <a:gd name="T24" fmla="*/ 2695 w 11941"/>
              <a:gd name="T25" fmla="*/ 2820 h 13171"/>
              <a:gd name="T26" fmla="*/ 2931 w 11941"/>
              <a:gd name="T27" fmla="*/ 2681 h 13171"/>
              <a:gd name="T28" fmla="*/ 3189 w 11941"/>
              <a:gd name="T29" fmla="*/ 2560 h 13171"/>
              <a:gd name="T30" fmla="*/ 3469 w 11941"/>
              <a:gd name="T31" fmla="*/ 2455 h 13171"/>
              <a:gd name="T32" fmla="*/ 3772 w 11941"/>
              <a:gd name="T33" fmla="*/ 2367 h 13171"/>
              <a:gd name="T34" fmla="*/ 4097 w 11941"/>
              <a:gd name="T35" fmla="*/ 2296 h 13171"/>
              <a:gd name="T36" fmla="*/ 4444 w 11941"/>
              <a:gd name="T37" fmla="*/ 2243 h 13171"/>
              <a:gd name="T38" fmla="*/ 4813 w 11941"/>
              <a:gd name="T39" fmla="*/ 2206 h 13171"/>
              <a:gd name="T40" fmla="*/ 5203 w 11941"/>
              <a:gd name="T41" fmla="*/ 2186 h 13171"/>
              <a:gd name="T42" fmla="*/ 9978 w 11941"/>
              <a:gd name="T43" fmla="*/ 2182 h 13171"/>
              <a:gd name="T44" fmla="*/ 11941 w 11941"/>
              <a:gd name="T45" fmla="*/ 1462 h 13171"/>
              <a:gd name="T46" fmla="*/ 9978 w 11941"/>
              <a:gd name="T47" fmla="*/ 744 h 13171"/>
              <a:gd name="T48" fmla="*/ 5128 w 11941"/>
              <a:gd name="T49" fmla="*/ 749 h 13171"/>
              <a:gd name="T50" fmla="*/ 4630 w 11941"/>
              <a:gd name="T51" fmla="*/ 778 h 13171"/>
              <a:gd name="T52" fmla="*/ 4155 w 11941"/>
              <a:gd name="T53" fmla="*/ 832 h 13171"/>
              <a:gd name="T54" fmla="*/ 3705 w 11941"/>
              <a:gd name="T55" fmla="*/ 909 h 13171"/>
              <a:gd name="T56" fmla="*/ 3281 w 11941"/>
              <a:gd name="T57" fmla="*/ 1011 h 13171"/>
              <a:gd name="T58" fmla="*/ 2882 w 11941"/>
              <a:gd name="T59" fmla="*/ 1138 h 13171"/>
              <a:gd name="T60" fmla="*/ 2508 w 11941"/>
              <a:gd name="T61" fmla="*/ 1288 h 13171"/>
              <a:gd name="T62" fmla="*/ 2160 w 11941"/>
              <a:gd name="T63" fmla="*/ 1463 h 13171"/>
              <a:gd name="T64" fmla="*/ 1838 w 11941"/>
              <a:gd name="T65" fmla="*/ 1663 h 13171"/>
              <a:gd name="T66" fmla="*/ 1540 w 11941"/>
              <a:gd name="T67" fmla="*/ 1886 h 13171"/>
              <a:gd name="T68" fmla="*/ 1270 w 11941"/>
              <a:gd name="T69" fmla="*/ 2133 h 13171"/>
              <a:gd name="T70" fmla="*/ 939 w 11941"/>
              <a:gd name="T71" fmla="*/ 2515 h 13171"/>
              <a:gd name="T72" fmla="*/ 671 w 11941"/>
              <a:gd name="T73" fmla="*/ 2918 h 13171"/>
              <a:gd name="T74" fmla="*/ 458 w 11941"/>
              <a:gd name="T75" fmla="*/ 3338 h 13171"/>
              <a:gd name="T76" fmla="*/ 296 w 11941"/>
              <a:gd name="T77" fmla="*/ 3769 h 13171"/>
              <a:gd name="T78" fmla="*/ 176 w 11941"/>
              <a:gd name="T79" fmla="*/ 4206 h 13171"/>
              <a:gd name="T80" fmla="*/ 94 w 11941"/>
              <a:gd name="T81" fmla="*/ 4642 h 13171"/>
              <a:gd name="T82" fmla="*/ 42 w 11941"/>
              <a:gd name="T83" fmla="*/ 5072 h 13171"/>
              <a:gd name="T84" fmla="*/ 13 w 11941"/>
              <a:gd name="T85" fmla="*/ 5490 h 13171"/>
              <a:gd name="T86" fmla="*/ 1 w 11941"/>
              <a:gd name="T87" fmla="*/ 5890 h 13171"/>
              <a:gd name="T88" fmla="*/ 2 w 11941"/>
              <a:gd name="T89" fmla="*/ 6502 h 1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41" h="13171">
                <a:moveTo>
                  <a:pt x="2" y="13171"/>
                </a:moveTo>
                <a:lnTo>
                  <a:pt x="1441" y="13171"/>
                </a:lnTo>
                <a:lnTo>
                  <a:pt x="1441" y="6489"/>
                </a:lnTo>
                <a:lnTo>
                  <a:pt x="1440" y="6290"/>
                </a:lnTo>
                <a:lnTo>
                  <a:pt x="1439" y="6084"/>
                </a:lnTo>
                <a:lnTo>
                  <a:pt x="1440" y="5978"/>
                </a:lnTo>
                <a:lnTo>
                  <a:pt x="1441" y="5871"/>
                </a:lnTo>
                <a:lnTo>
                  <a:pt x="1444" y="5762"/>
                </a:lnTo>
                <a:lnTo>
                  <a:pt x="1448" y="5652"/>
                </a:lnTo>
                <a:lnTo>
                  <a:pt x="1453" y="5542"/>
                </a:lnTo>
                <a:lnTo>
                  <a:pt x="1459" y="5432"/>
                </a:lnTo>
                <a:lnTo>
                  <a:pt x="1466" y="5319"/>
                </a:lnTo>
                <a:lnTo>
                  <a:pt x="1476" y="5207"/>
                </a:lnTo>
                <a:lnTo>
                  <a:pt x="1488" y="5096"/>
                </a:lnTo>
                <a:lnTo>
                  <a:pt x="1501" y="4983"/>
                </a:lnTo>
                <a:lnTo>
                  <a:pt x="1518" y="4871"/>
                </a:lnTo>
                <a:lnTo>
                  <a:pt x="1535" y="4759"/>
                </a:lnTo>
                <a:lnTo>
                  <a:pt x="1557" y="4647"/>
                </a:lnTo>
                <a:lnTo>
                  <a:pt x="1581" y="4537"/>
                </a:lnTo>
                <a:lnTo>
                  <a:pt x="1606" y="4427"/>
                </a:lnTo>
                <a:lnTo>
                  <a:pt x="1636" y="4317"/>
                </a:lnTo>
                <a:lnTo>
                  <a:pt x="1669" y="4209"/>
                </a:lnTo>
                <a:lnTo>
                  <a:pt x="1706" y="4103"/>
                </a:lnTo>
                <a:lnTo>
                  <a:pt x="1746" y="3998"/>
                </a:lnTo>
                <a:lnTo>
                  <a:pt x="1789" y="3894"/>
                </a:lnTo>
                <a:lnTo>
                  <a:pt x="1838" y="3793"/>
                </a:lnTo>
                <a:lnTo>
                  <a:pt x="1889" y="3693"/>
                </a:lnTo>
                <a:lnTo>
                  <a:pt x="1945" y="3595"/>
                </a:lnTo>
                <a:lnTo>
                  <a:pt x="2005" y="3500"/>
                </a:lnTo>
                <a:lnTo>
                  <a:pt x="2070" y="3407"/>
                </a:lnTo>
                <a:lnTo>
                  <a:pt x="2139" y="3318"/>
                </a:lnTo>
                <a:lnTo>
                  <a:pt x="2213" y="3230"/>
                </a:lnTo>
                <a:lnTo>
                  <a:pt x="2293" y="3146"/>
                </a:lnTo>
                <a:lnTo>
                  <a:pt x="2354" y="3087"/>
                </a:lnTo>
                <a:lnTo>
                  <a:pt x="2417" y="3030"/>
                </a:lnTo>
                <a:lnTo>
                  <a:pt x="2483" y="2974"/>
                </a:lnTo>
                <a:lnTo>
                  <a:pt x="2552" y="2921"/>
                </a:lnTo>
                <a:lnTo>
                  <a:pt x="2622" y="2869"/>
                </a:lnTo>
                <a:lnTo>
                  <a:pt x="2695" y="2820"/>
                </a:lnTo>
                <a:lnTo>
                  <a:pt x="2771" y="2771"/>
                </a:lnTo>
                <a:lnTo>
                  <a:pt x="2850" y="2725"/>
                </a:lnTo>
                <a:lnTo>
                  <a:pt x="2931" y="2681"/>
                </a:lnTo>
                <a:lnTo>
                  <a:pt x="3015" y="2638"/>
                </a:lnTo>
                <a:lnTo>
                  <a:pt x="3101" y="2598"/>
                </a:lnTo>
                <a:lnTo>
                  <a:pt x="3189" y="2560"/>
                </a:lnTo>
                <a:lnTo>
                  <a:pt x="3280" y="2523"/>
                </a:lnTo>
                <a:lnTo>
                  <a:pt x="3373" y="2488"/>
                </a:lnTo>
                <a:lnTo>
                  <a:pt x="3469" y="2455"/>
                </a:lnTo>
                <a:lnTo>
                  <a:pt x="3568" y="2424"/>
                </a:lnTo>
                <a:lnTo>
                  <a:pt x="3669" y="2395"/>
                </a:lnTo>
                <a:lnTo>
                  <a:pt x="3772" y="2367"/>
                </a:lnTo>
                <a:lnTo>
                  <a:pt x="3878" y="2342"/>
                </a:lnTo>
                <a:lnTo>
                  <a:pt x="3986" y="2318"/>
                </a:lnTo>
                <a:lnTo>
                  <a:pt x="4097" y="2296"/>
                </a:lnTo>
                <a:lnTo>
                  <a:pt x="4210" y="2277"/>
                </a:lnTo>
                <a:lnTo>
                  <a:pt x="4326" y="2259"/>
                </a:lnTo>
                <a:lnTo>
                  <a:pt x="4444" y="2243"/>
                </a:lnTo>
                <a:lnTo>
                  <a:pt x="4564" y="2228"/>
                </a:lnTo>
                <a:lnTo>
                  <a:pt x="4687" y="2216"/>
                </a:lnTo>
                <a:lnTo>
                  <a:pt x="4813" y="2206"/>
                </a:lnTo>
                <a:lnTo>
                  <a:pt x="4941" y="2197"/>
                </a:lnTo>
                <a:lnTo>
                  <a:pt x="5071" y="2190"/>
                </a:lnTo>
                <a:lnTo>
                  <a:pt x="5203" y="2186"/>
                </a:lnTo>
                <a:lnTo>
                  <a:pt x="5338" y="2183"/>
                </a:lnTo>
                <a:lnTo>
                  <a:pt x="5475" y="2182"/>
                </a:lnTo>
                <a:lnTo>
                  <a:pt x="9978" y="2182"/>
                </a:lnTo>
                <a:lnTo>
                  <a:pt x="9233" y="2926"/>
                </a:lnTo>
                <a:lnTo>
                  <a:pt x="10477" y="2926"/>
                </a:lnTo>
                <a:lnTo>
                  <a:pt x="11941" y="1462"/>
                </a:lnTo>
                <a:lnTo>
                  <a:pt x="10477" y="0"/>
                </a:lnTo>
                <a:lnTo>
                  <a:pt x="9233" y="0"/>
                </a:lnTo>
                <a:lnTo>
                  <a:pt x="9978" y="744"/>
                </a:lnTo>
                <a:lnTo>
                  <a:pt x="5475" y="744"/>
                </a:lnTo>
                <a:lnTo>
                  <a:pt x="5301" y="745"/>
                </a:lnTo>
                <a:lnTo>
                  <a:pt x="5128" y="749"/>
                </a:lnTo>
                <a:lnTo>
                  <a:pt x="4959" y="756"/>
                </a:lnTo>
                <a:lnTo>
                  <a:pt x="4793" y="766"/>
                </a:lnTo>
                <a:lnTo>
                  <a:pt x="4630" y="778"/>
                </a:lnTo>
                <a:lnTo>
                  <a:pt x="4469" y="793"/>
                </a:lnTo>
                <a:lnTo>
                  <a:pt x="4311" y="811"/>
                </a:lnTo>
                <a:lnTo>
                  <a:pt x="4155" y="832"/>
                </a:lnTo>
                <a:lnTo>
                  <a:pt x="4003" y="854"/>
                </a:lnTo>
                <a:lnTo>
                  <a:pt x="3853" y="880"/>
                </a:lnTo>
                <a:lnTo>
                  <a:pt x="3705" y="909"/>
                </a:lnTo>
                <a:lnTo>
                  <a:pt x="3562" y="941"/>
                </a:lnTo>
                <a:lnTo>
                  <a:pt x="3420" y="975"/>
                </a:lnTo>
                <a:lnTo>
                  <a:pt x="3281" y="1011"/>
                </a:lnTo>
                <a:lnTo>
                  <a:pt x="3145" y="1051"/>
                </a:lnTo>
                <a:lnTo>
                  <a:pt x="3012" y="1093"/>
                </a:lnTo>
                <a:lnTo>
                  <a:pt x="2882" y="1138"/>
                </a:lnTo>
                <a:lnTo>
                  <a:pt x="2755" y="1185"/>
                </a:lnTo>
                <a:lnTo>
                  <a:pt x="2630" y="1236"/>
                </a:lnTo>
                <a:lnTo>
                  <a:pt x="2508" y="1288"/>
                </a:lnTo>
                <a:lnTo>
                  <a:pt x="2389" y="1344"/>
                </a:lnTo>
                <a:lnTo>
                  <a:pt x="2273" y="1403"/>
                </a:lnTo>
                <a:lnTo>
                  <a:pt x="2160" y="1463"/>
                </a:lnTo>
                <a:lnTo>
                  <a:pt x="2049" y="1527"/>
                </a:lnTo>
                <a:lnTo>
                  <a:pt x="1942" y="1594"/>
                </a:lnTo>
                <a:lnTo>
                  <a:pt x="1838" y="1663"/>
                </a:lnTo>
                <a:lnTo>
                  <a:pt x="1735" y="1734"/>
                </a:lnTo>
                <a:lnTo>
                  <a:pt x="1636" y="1810"/>
                </a:lnTo>
                <a:lnTo>
                  <a:pt x="1540" y="1886"/>
                </a:lnTo>
                <a:lnTo>
                  <a:pt x="1448" y="1966"/>
                </a:lnTo>
                <a:lnTo>
                  <a:pt x="1358" y="2049"/>
                </a:lnTo>
                <a:lnTo>
                  <a:pt x="1270" y="2133"/>
                </a:lnTo>
                <a:lnTo>
                  <a:pt x="1152" y="2258"/>
                </a:lnTo>
                <a:lnTo>
                  <a:pt x="1042" y="2385"/>
                </a:lnTo>
                <a:lnTo>
                  <a:pt x="939" y="2515"/>
                </a:lnTo>
                <a:lnTo>
                  <a:pt x="843" y="2647"/>
                </a:lnTo>
                <a:lnTo>
                  <a:pt x="753" y="2782"/>
                </a:lnTo>
                <a:lnTo>
                  <a:pt x="671" y="2918"/>
                </a:lnTo>
                <a:lnTo>
                  <a:pt x="594" y="3057"/>
                </a:lnTo>
                <a:lnTo>
                  <a:pt x="523" y="3197"/>
                </a:lnTo>
                <a:lnTo>
                  <a:pt x="458" y="3338"/>
                </a:lnTo>
                <a:lnTo>
                  <a:pt x="399" y="3482"/>
                </a:lnTo>
                <a:lnTo>
                  <a:pt x="344" y="3625"/>
                </a:lnTo>
                <a:lnTo>
                  <a:pt x="296" y="3769"/>
                </a:lnTo>
                <a:lnTo>
                  <a:pt x="252" y="3914"/>
                </a:lnTo>
                <a:lnTo>
                  <a:pt x="212" y="4061"/>
                </a:lnTo>
                <a:lnTo>
                  <a:pt x="176" y="4206"/>
                </a:lnTo>
                <a:lnTo>
                  <a:pt x="145" y="4351"/>
                </a:lnTo>
                <a:lnTo>
                  <a:pt x="117" y="4497"/>
                </a:lnTo>
                <a:lnTo>
                  <a:pt x="94" y="4642"/>
                </a:lnTo>
                <a:lnTo>
                  <a:pt x="73" y="4786"/>
                </a:lnTo>
                <a:lnTo>
                  <a:pt x="57" y="4930"/>
                </a:lnTo>
                <a:lnTo>
                  <a:pt x="42" y="5072"/>
                </a:lnTo>
                <a:lnTo>
                  <a:pt x="30" y="5213"/>
                </a:lnTo>
                <a:lnTo>
                  <a:pt x="20" y="5352"/>
                </a:lnTo>
                <a:lnTo>
                  <a:pt x="13" y="5490"/>
                </a:lnTo>
                <a:lnTo>
                  <a:pt x="7" y="5625"/>
                </a:lnTo>
                <a:lnTo>
                  <a:pt x="4" y="5759"/>
                </a:lnTo>
                <a:lnTo>
                  <a:pt x="1" y="5890"/>
                </a:lnTo>
                <a:lnTo>
                  <a:pt x="0" y="6019"/>
                </a:lnTo>
                <a:lnTo>
                  <a:pt x="0" y="6267"/>
                </a:lnTo>
                <a:lnTo>
                  <a:pt x="2" y="6502"/>
                </a:lnTo>
                <a:lnTo>
                  <a:pt x="2" y="1317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 flipH="1">
            <a:off x="8063343" y="5607079"/>
            <a:ext cx="4004453" cy="1239883"/>
          </a:xfrm>
          <a:custGeom>
            <a:avLst/>
            <a:gdLst>
              <a:gd name="T0" fmla="*/ 11783 w 13746"/>
              <a:gd name="T1" fmla="*/ 744 h 6517"/>
              <a:gd name="T2" fmla="*/ 5290 w 13746"/>
              <a:gd name="T3" fmla="*/ 745 h 6517"/>
              <a:gd name="T4" fmla="*/ 5018 w 13746"/>
              <a:gd name="T5" fmla="*/ 752 h 6517"/>
              <a:gd name="T6" fmla="*/ 4753 w 13746"/>
              <a:gd name="T7" fmla="*/ 767 h 6517"/>
              <a:gd name="T8" fmla="*/ 4494 w 13746"/>
              <a:gd name="T9" fmla="*/ 786 h 6517"/>
              <a:gd name="T10" fmla="*/ 4243 w 13746"/>
              <a:gd name="T11" fmla="*/ 813 h 6517"/>
              <a:gd name="T12" fmla="*/ 3999 w 13746"/>
              <a:gd name="T13" fmla="*/ 846 h 6517"/>
              <a:gd name="T14" fmla="*/ 3762 w 13746"/>
              <a:gd name="T15" fmla="*/ 885 h 6517"/>
              <a:gd name="T16" fmla="*/ 3533 w 13746"/>
              <a:gd name="T17" fmla="*/ 931 h 6517"/>
              <a:gd name="T18" fmla="*/ 3311 w 13746"/>
              <a:gd name="T19" fmla="*/ 982 h 6517"/>
              <a:gd name="T20" fmla="*/ 3098 w 13746"/>
              <a:gd name="T21" fmla="*/ 1040 h 6517"/>
              <a:gd name="T22" fmla="*/ 2891 w 13746"/>
              <a:gd name="T23" fmla="*/ 1105 h 6517"/>
              <a:gd name="T24" fmla="*/ 2703 w 13746"/>
              <a:gd name="T25" fmla="*/ 1172 h 6517"/>
              <a:gd name="T26" fmla="*/ 2519 w 13746"/>
              <a:gd name="T27" fmla="*/ 1245 h 6517"/>
              <a:gd name="T28" fmla="*/ 2341 w 13746"/>
              <a:gd name="T29" fmla="*/ 1324 h 6517"/>
              <a:gd name="T30" fmla="*/ 2170 w 13746"/>
              <a:gd name="T31" fmla="*/ 1409 h 6517"/>
              <a:gd name="T32" fmla="*/ 2006 w 13746"/>
              <a:gd name="T33" fmla="*/ 1499 h 6517"/>
              <a:gd name="T34" fmla="*/ 1847 w 13746"/>
              <a:gd name="T35" fmla="*/ 1595 h 6517"/>
              <a:gd name="T36" fmla="*/ 1695 w 13746"/>
              <a:gd name="T37" fmla="*/ 1698 h 6517"/>
              <a:gd name="T38" fmla="*/ 1550 w 13746"/>
              <a:gd name="T39" fmla="*/ 1806 h 6517"/>
              <a:gd name="T40" fmla="*/ 1411 w 13746"/>
              <a:gd name="T41" fmla="*/ 1919 h 6517"/>
              <a:gd name="T42" fmla="*/ 1279 w 13746"/>
              <a:gd name="T43" fmla="*/ 2039 h 6517"/>
              <a:gd name="T44" fmla="*/ 1083 w 13746"/>
              <a:gd name="T45" fmla="*/ 2237 h 6517"/>
              <a:gd name="T46" fmla="*/ 793 w 13746"/>
              <a:gd name="T47" fmla="*/ 2602 h 6517"/>
              <a:gd name="T48" fmla="*/ 558 w 13746"/>
              <a:gd name="T49" fmla="*/ 2988 h 6517"/>
              <a:gd name="T50" fmla="*/ 375 w 13746"/>
              <a:gd name="T51" fmla="*/ 3386 h 6517"/>
              <a:gd name="T52" fmla="*/ 236 w 13746"/>
              <a:gd name="T53" fmla="*/ 3793 h 6517"/>
              <a:gd name="T54" fmla="*/ 136 w 13746"/>
              <a:gd name="T55" fmla="*/ 4202 h 6517"/>
              <a:gd name="T56" fmla="*/ 69 w 13746"/>
              <a:gd name="T57" fmla="*/ 4609 h 6517"/>
              <a:gd name="T58" fmla="*/ 28 w 13746"/>
              <a:gd name="T59" fmla="*/ 5009 h 6517"/>
              <a:gd name="T60" fmla="*/ 7 w 13746"/>
              <a:gd name="T61" fmla="*/ 5395 h 6517"/>
              <a:gd name="T62" fmla="*/ 0 w 13746"/>
              <a:gd name="T63" fmla="*/ 5764 h 6517"/>
              <a:gd name="T64" fmla="*/ 2 w 13746"/>
              <a:gd name="T65" fmla="*/ 6256 h 6517"/>
              <a:gd name="T66" fmla="*/ 3 w 13746"/>
              <a:gd name="T67" fmla="*/ 6371 h 6517"/>
              <a:gd name="T68" fmla="*/ 4 w 13746"/>
              <a:gd name="T69" fmla="*/ 6481 h 6517"/>
              <a:gd name="T70" fmla="*/ 1444 w 13746"/>
              <a:gd name="T71" fmla="*/ 6235 h 6517"/>
              <a:gd name="T72" fmla="*/ 1442 w 13746"/>
              <a:gd name="T73" fmla="*/ 6220 h 6517"/>
              <a:gd name="T74" fmla="*/ 1441 w 13746"/>
              <a:gd name="T75" fmla="*/ 6012 h 6517"/>
              <a:gd name="T76" fmla="*/ 1442 w 13746"/>
              <a:gd name="T77" fmla="*/ 5614 h 6517"/>
              <a:gd name="T78" fmla="*/ 1451 w 13746"/>
              <a:gd name="T79" fmla="*/ 5308 h 6517"/>
              <a:gd name="T80" fmla="*/ 1473 w 13746"/>
              <a:gd name="T81" fmla="*/ 5000 h 6517"/>
              <a:gd name="T82" fmla="*/ 1510 w 13746"/>
              <a:gd name="T83" fmla="*/ 4693 h 6517"/>
              <a:gd name="T84" fmla="*/ 1567 w 13746"/>
              <a:gd name="T85" fmla="*/ 4390 h 6517"/>
              <a:gd name="T86" fmla="*/ 1649 w 13746"/>
              <a:gd name="T87" fmla="*/ 4094 h 6517"/>
              <a:gd name="T88" fmla="*/ 1758 w 13746"/>
              <a:gd name="T89" fmla="*/ 3809 h 6517"/>
              <a:gd name="T90" fmla="*/ 1900 w 13746"/>
              <a:gd name="T91" fmla="*/ 3540 h 6517"/>
              <a:gd name="T92" fmla="*/ 2076 w 13746"/>
              <a:gd name="T93" fmla="*/ 3289 h 6517"/>
              <a:gd name="T94" fmla="*/ 2276 w 13746"/>
              <a:gd name="T95" fmla="*/ 3074 h 6517"/>
              <a:gd name="T96" fmla="*/ 2473 w 13746"/>
              <a:gd name="T97" fmla="*/ 2911 h 6517"/>
              <a:gd name="T98" fmla="*/ 2694 w 13746"/>
              <a:gd name="T99" fmla="*/ 2763 h 6517"/>
              <a:gd name="T100" fmla="*/ 2940 w 13746"/>
              <a:gd name="T101" fmla="*/ 2632 h 6517"/>
              <a:gd name="T102" fmla="*/ 3210 w 13746"/>
              <a:gd name="T103" fmla="*/ 2518 h 6517"/>
              <a:gd name="T104" fmla="*/ 3504 w 13746"/>
              <a:gd name="T105" fmla="*/ 2420 h 6517"/>
              <a:gd name="T106" fmla="*/ 3822 w 13746"/>
              <a:gd name="T107" fmla="*/ 2340 h 6517"/>
              <a:gd name="T108" fmla="*/ 4165 w 13746"/>
              <a:gd name="T109" fmla="*/ 2275 h 6517"/>
              <a:gd name="T110" fmla="*/ 4530 w 13746"/>
              <a:gd name="T111" fmla="*/ 2227 h 6517"/>
              <a:gd name="T112" fmla="*/ 4920 w 13746"/>
              <a:gd name="T113" fmla="*/ 2196 h 6517"/>
              <a:gd name="T114" fmla="*/ 5332 w 13746"/>
              <a:gd name="T115" fmla="*/ 2183 h 6517"/>
              <a:gd name="T116" fmla="*/ 11038 w 13746"/>
              <a:gd name="T117" fmla="*/ 2925 h 6517"/>
              <a:gd name="T118" fmla="*/ 12282 w 13746"/>
              <a:gd name="T119" fmla="*/ 0 h 6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46" h="6517">
                <a:moveTo>
                  <a:pt x="12282" y="0"/>
                </a:moveTo>
                <a:lnTo>
                  <a:pt x="11038" y="0"/>
                </a:lnTo>
                <a:lnTo>
                  <a:pt x="11783" y="744"/>
                </a:lnTo>
                <a:lnTo>
                  <a:pt x="5475" y="744"/>
                </a:lnTo>
                <a:lnTo>
                  <a:pt x="5382" y="744"/>
                </a:lnTo>
                <a:lnTo>
                  <a:pt x="5290" y="745"/>
                </a:lnTo>
                <a:lnTo>
                  <a:pt x="5199" y="747"/>
                </a:lnTo>
                <a:lnTo>
                  <a:pt x="5108" y="749"/>
                </a:lnTo>
                <a:lnTo>
                  <a:pt x="5018" y="752"/>
                </a:lnTo>
                <a:lnTo>
                  <a:pt x="4928" y="756"/>
                </a:lnTo>
                <a:lnTo>
                  <a:pt x="4841" y="760"/>
                </a:lnTo>
                <a:lnTo>
                  <a:pt x="4753" y="767"/>
                </a:lnTo>
                <a:lnTo>
                  <a:pt x="4665" y="772"/>
                </a:lnTo>
                <a:lnTo>
                  <a:pt x="4580" y="779"/>
                </a:lnTo>
                <a:lnTo>
                  <a:pt x="4494" y="786"/>
                </a:lnTo>
                <a:lnTo>
                  <a:pt x="4409" y="795"/>
                </a:lnTo>
                <a:lnTo>
                  <a:pt x="4326" y="804"/>
                </a:lnTo>
                <a:lnTo>
                  <a:pt x="4243" y="813"/>
                </a:lnTo>
                <a:lnTo>
                  <a:pt x="4161" y="823"/>
                </a:lnTo>
                <a:lnTo>
                  <a:pt x="4079" y="835"/>
                </a:lnTo>
                <a:lnTo>
                  <a:pt x="3999" y="846"/>
                </a:lnTo>
                <a:lnTo>
                  <a:pt x="3919" y="858"/>
                </a:lnTo>
                <a:lnTo>
                  <a:pt x="3841" y="871"/>
                </a:lnTo>
                <a:lnTo>
                  <a:pt x="3762" y="885"/>
                </a:lnTo>
                <a:lnTo>
                  <a:pt x="3685" y="900"/>
                </a:lnTo>
                <a:lnTo>
                  <a:pt x="3609" y="915"/>
                </a:lnTo>
                <a:lnTo>
                  <a:pt x="3533" y="931"/>
                </a:lnTo>
                <a:lnTo>
                  <a:pt x="3459" y="947"/>
                </a:lnTo>
                <a:lnTo>
                  <a:pt x="3385" y="965"/>
                </a:lnTo>
                <a:lnTo>
                  <a:pt x="3311" y="982"/>
                </a:lnTo>
                <a:lnTo>
                  <a:pt x="3239" y="1001"/>
                </a:lnTo>
                <a:lnTo>
                  <a:pt x="3168" y="1020"/>
                </a:lnTo>
                <a:lnTo>
                  <a:pt x="3098" y="1040"/>
                </a:lnTo>
                <a:lnTo>
                  <a:pt x="3029" y="1061"/>
                </a:lnTo>
                <a:lnTo>
                  <a:pt x="2960" y="1082"/>
                </a:lnTo>
                <a:lnTo>
                  <a:pt x="2891" y="1105"/>
                </a:lnTo>
                <a:lnTo>
                  <a:pt x="2827" y="1126"/>
                </a:lnTo>
                <a:lnTo>
                  <a:pt x="2764" y="1149"/>
                </a:lnTo>
                <a:lnTo>
                  <a:pt x="2703" y="1172"/>
                </a:lnTo>
                <a:lnTo>
                  <a:pt x="2641" y="1195"/>
                </a:lnTo>
                <a:lnTo>
                  <a:pt x="2580" y="1220"/>
                </a:lnTo>
                <a:lnTo>
                  <a:pt x="2519" y="1245"/>
                </a:lnTo>
                <a:lnTo>
                  <a:pt x="2459" y="1271"/>
                </a:lnTo>
                <a:lnTo>
                  <a:pt x="2400" y="1296"/>
                </a:lnTo>
                <a:lnTo>
                  <a:pt x="2341" y="1324"/>
                </a:lnTo>
                <a:lnTo>
                  <a:pt x="2284" y="1351"/>
                </a:lnTo>
                <a:lnTo>
                  <a:pt x="2227" y="1380"/>
                </a:lnTo>
                <a:lnTo>
                  <a:pt x="2170" y="1409"/>
                </a:lnTo>
                <a:lnTo>
                  <a:pt x="2114" y="1439"/>
                </a:lnTo>
                <a:lnTo>
                  <a:pt x="2060" y="1469"/>
                </a:lnTo>
                <a:lnTo>
                  <a:pt x="2006" y="1499"/>
                </a:lnTo>
                <a:lnTo>
                  <a:pt x="1952" y="1530"/>
                </a:lnTo>
                <a:lnTo>
                  <a:pt x="1899" y="1563"/>
                </a:lnTo>
                <a:lnTo>
                  <a:pt x="1847" y="1595"/>
                </a:lnTo>
                <a:lnTo>
                  <a:pt x="1796" y="1629"/>
                </a:lnTo>
                <a:lnTo>
                  <a:pt x="1745" y="1663"/>
                </a:lnTo>
                <a:lnTo>
                  <a:pt x="1695" y="1698"/>
                </a:lnTo>
                <a:lnTo>
                  <a:pt x="1646" y="1733"/>
                </a:lnTo>
                <a:lnTo>
                  <a:pt x="1597" y="1770"/>
                </a:lnTo>
                <a:lnTo>
                  <a:pt x="1550" y="1806"/>
                </a:lnTo>
                <a:lnTo>
                  <a:pt x="1502" y="1843"/>
                </a:lnTo>
                <a:lnTo>
                  <a:pt x="1456" y="1881"/>
                </a:lnTo>
                <a:lnTo>
                  <a:pt x="1411" y="1919"/>
                </a:lnTo>
                <a:lnTo>
                  <a:pt x="1365" y="1958"/>
                </a:lnTo>
                <a:lnTo>
                  <a:pt x="1322" y="1998"/>
                </a:lnTo>
                <a:lnTo>
                  <a:pt x="1279" y="2039"/>
                </a:lnTo>
                <a:lnTo>
                  <a:pt x="1235" y="2079"/>
                </a:lnTo>
                <a:lnTo>
                  <a:pt x="1194" y="2121"/>
                </a:lnTo>
                <a:lnTo>
                  <a:pt x="1083" y="2237"/>
                </a:lnTo>
                <a:lnTo>
                  <a:pt x="979" y="2357"/>
                </a:lnTo>
                <a:lnTo>
                  <a:pt x="882" y="2479"/>
                </a:lnTo>
                <a:lnTo>
                  <a:pt x="793" y="2602"/>
                </a:lnTo>
                <a:lnTo>
                  <a:pt x="708" y="2729"/>
                </a:lnTo>
                <a:lnTo>
                  <a:pt x="630" y="2857"/>
                </a:lnTo>
                <a:lnTo>
                  <a:pt x="558" y="2988"/>
                </a:lnTo>
                <a:lnTo>
                  <a:pt x="492" y="3119"/>
                </a:lnTo>
                <a:lnTo>
                  <a:pt x="430" y="3252"/>
                </a:lnTo>
                <a:lnTo>
                  <a:pt x="375" y="3386"/>
                </a:lnTo>
                <a:lnTo>
                  <a:pt x="324" y="3521"/>
                </a:lnTo>
                <a:lnTo>
                  <a:pt x="279" y="3656"/>
                </a:lnTo>
                <a:lnTo>
                  <a:pt x="236" y="3793"/>
                </a:lnTo>
                <a:lnTo>
                  <a:pt x="199" y="3929"/>
                </a:lnTo>
                <a:lnTo>
                  <a:pt x="166" y="4065"/>
                </a:lnTo>
                <a:lnTo>
                  <a:pt x="136" y="4202"/>
                </a:lnTo>
                <a:lnTo>
                  <a:pt x="110" y="4338"/>
                </a:lnTo>
                <a:lnTo>
                  <a:pt x="89" y="4474"/>
                </a:lnTo>
                <a:lnTo>
                  <a:pt x="69" y="4609"/>
                </a:lnTo>
                <a:lnTo>
                  <a:pt x="53" y="4744"/>
                </a:lnTo>
                <a:lnTo>
                  <a:pt x="39" y="4877"/>
                </a:lnTo>
                <a:lnTo>
                  <a:pt x="28" y="5009"/>
                </a:lnTo>
                <a:lnTo>
                  <a:pt x="20" y="5140"/>
                </a:lnTo>
                <a:lnTo>
                  <a:pt x="12" y="5269"/>
                </a:lnTo>
                <a:lnTo>
                  <a:pt x="7" y="5395"/>
                </a:lnTo>
                <a:lnTo>
                  <a:pt x="4" y="5521"/>
                </a:lnTo>
                <a:lnTo>
                  <a:pt x="1" y="5644"/>
                </a:lnTo>
                <a:lnTo>
                  <a:pt x="0" y="5764"/>
                </a:lnTo>
                <a:lnTo>
                  <a:pt x="0" y="5996"/>
                </a:lnTo>
                <a:lnTo>
                  <a:pt x="2" y="6218"/>
                </a:lnTo>
                <a:lnTo>
                  <a:pt x="2" y="6256"/>
                </a:lnTo>
                <a:lnTo>
                  <a:pt x="3" y="6294"/>
                </a:lnTo>
                <a:lnTo>
                  <a:pt x="3" y="6332"/>
                </a:lnTo>
                <a:lnTo>
                  <a:pt x="3" y="6371"/>
                </a:lnTo>
                <a:lnTo>
                  <a:pt x="4" y="6408"/>
                </a:lnTo>
                <a:lnTo>
                  <a:pt x="4" y="6445"/>
                </a:lnTo>
                <a:lnTo>
                  <a:pt x="4" y="6481"/>
                </a:lnTo>
                <a:lnTo>
                  <a:pt x="4" y="6517"/>
                </a:lnTo>
                <a:lnTo>
                  <a:pt x="1444" y="6517"/>
                </a:lnTo>
                <a:lnTo>
                  <a:pt x="1444" y="6235"/>
                </a:lnTo>
                <a:lnTo>
                  <a:pt x="1443" y="6235"/>
                </a:lnTo>
                <a:lnTo>
                  <a:pt x="1442" y="6227"/>
                </a:lnTo>
                <a:lnTo>
                  <a:pt x="1442" y="6220"/>
                </a:lnTo>
                <a:lnTo>
                  <a:pt x="1442" y="6212"/>
                </a:lnTo>
                <a:lnTo>
                  <a:pt x="1442" y="6204"/>
                </a:lnTo>
                <a:lnTo>
                  <a:pt x="1441" y="6012"/>
                </a:lnTo>
                <a:lnTo>
                  <a:pt x="1440" y="5815"/>
                </a:lnTo>
                <a:lnTo>
                  <a:pt x="1441" y="5715"/>
                </a:lnTo>
                <a:lnTo>
                  <a:pt x="1442" y="5614"/>
                </a:lnTo>
                <a:lnTo>
                  <a:pt x="1444" y="5513"/>
                </a:lnTo>
                <a:lnTo>
                  <a:pt x="1447" y="5411"/>
                </a:lnTo>
                <a:lnTo>
                  <a:pt x="1451" y="5308"/>
                </a:lnTo>
                <a:lnTo>
                  <a:pt x="1457" y="5206"/>
                </a:lnTo>
                <a:lnTo>
                  <a:pt x="1464" y="5103"/>
                </a:lnTo>
                <a:lnTo>
                  <a:pt x="1473" y="5000"/>
                </a:lnTo>
                <a:lnTo>
                  <a:pt x="1483" y="4897"/>
                </a:lnTo>
                <a:lnTo>
                  <a:pt x="1495" y="4795"/>
                </a:lnTo>
                <a:lnTo>
                  <a:pt x="1510" y="4693"/>
                </a:lnTo>
                <a:lnTo>
                  <a:pt x="1527" y="4591"/>
                </a:lnTo>
                <a:lnTo>
                  <a:pt x="1546" y="4490"/>
                </a:lnTo>
                <a:lnTo>
                  <a:pt x="1567" y="4390"/>
                </a:lnTo>
                <a:lnTo>
                  <a:pt x="1592" y="4290"/>
                </a:lnTo>
                <a:lnTo>
                  <a:pt x="1619" y="4191"/>
                </a:lnTo>
                <a:lnTo>
                  <a:pt x="1649" y="4094"/>
                </a:lnTo>
                <a:lnTo>
                  <a:pt x="1682" y="3998"/>
                </a:lnTo>
                <a:lnTo>
                  <a:pt x="1718" y="3903"/>
                </a:lnTo>
                <a:lnTo>
                  <a:pt x="1758" y="3809"/>
                </a:lnTo>
                <a:lnTo>
                  <a:pt x="1802" y="3718"/>
                </a:lnTo>
                <a:lnTo>
                  <a:pt x="1848" y="3628"/>
                </a:lnTo>
                <a:lnTo>
                  <a:pt x="1900" y="3540"/>
                </a:lnTo>
                <a:lnTo>
                  <a:pt x="1954" y="3454"/>
                </a:lnTo>
                <a:lnTo>
                  <a:pt x="2013" y="3370"/>
                </a:lnTo>
                <a:lnTo>
                  <a:pt x="2076" y="3289"/>
                </a:lnTo>
                <a:lnTo>
                  <a:pt x="2144" y="3209"/>
                </a:lnTo>
                <a:lnTo>
                  <a:pt x="2217" y="3132"/>
                </a:lnTo>
                <a:lnTo>
                  <a:pt x="2276" y="3074"/>
                </a:lnTo>
                <a:lnTo>
                  <a:pt x="2339" y="3018"/>
                </a:lnTo>
                <a:lnTo>
                  <a:pt x="2405" y="2963"/>
                </a:lnTo>
                <a:lnTo>
                  <a:pt x="2473" y="2911"/>
                </a:lnTo>
                <a:lnTo>
                  <a:pt x="2545" y="2860"/>
                </a:lnTo>
                <a:lnTo>
                  <a:pt x="2618" y="2811"/>
                </a:lnTo>
                <a:lnTo>
                  <a:pt x="2694" y="2763"/>
                </a:lnTo>
                <a:lnTo>
                  <a:pt x="2774" y="2718"/>
                </a:lnTo>
                <a:lnTo>
                  <a:pt x="2855" y="2674"/>
                </a:lnTo>
                <a:lnTo>
                  <a:pt x="2940" y="2632"/>
                </a:lnTo>
                <a:lnTo>
                  <a:pt x="3028" y="2592"/>
                </a:lnTo>
                <a:lnTo>
                  <a:pt x="3117" y="2554"/>
                </a:lnTo>
                <a:lnTo>
                  <a:pt x="3210" y="2518"/>
                </a:lnTo>
                <a:lnTo>
                  <a:pt x="3305" y="2484"/>
                </a:lnTo>
                <a:lnTo>
                  <a:pt x="3403" y="2451"/>
                </a:lnTo>
                <a:lnTo>
                  <a:pt x="3504" y="2420"/>
                </a:lnTo>
                <a:lnTo>
                  <a:pt x="3608" y="2391"/>
                </a:lnTo>
                <a:lnTo>
                  <a:pt x="3714" y="2364"/>
                </a:lnTo>
                <a:lnTo>
                  <a:pt x="3822" y="2340"/>
                </a:lnTo>
                <a:lnTo>
                  <a:pt x="3934" y="2316"/>
                </a:lnTo>
                <a:lnTo>
                  <a:pt x="4048" y="2294"/>
                </a:lnTo>
                <a:lnTo>
                  <a:pt x="4165" y="2275"/>
                </a:lnTo>
                <a:lnTo>
                  <a:pt x="4283" y="2257"/>
                </a:lnTo>
                <a:lnTo>
                  <a:pt x="4406" y="2242"/>
                </a:lnTo>
                <a:lnTo>
                  <a:pt x="4530" y="2227"/>
                </a:lnTo>
                <a:lnTo>
                  <a:pt x="4658" y="2215"/>
                </a:lnTo>
                <a:lnTo>
                  <a:pt x="4787" y="2204"/>
                </a:lnTo>
                <a:lnTo>
                  <a:pt x="4920" y="2196"/>
                </a:lnTo>
                <a:lnTo>
                  <a:pt x="5054" y="2190"/>
                </a:lnTo>
                <a:lnTo>
                  <a:pt x="5193" y="2185"/>
                </a:lnTo>
                <a:lnTo>
                  <a:pt x="5332" y="2183"/>
                </a:lnTo>
                <a:lnTo>
                  <a:pt x="5475" y="2182"/>
                </a:lnTo>
                <a:lnTo>
                  <a:pt x="11783" y="2182"/>
                </a:lnTo>
                <a:lnTo>
                  <a:pt x="11038" y="2925"/>
                </a:lnTo>
                <a:lnTo>
                  <a:pt x="12282" y="2925"/>
                </a:lnTo>
                <a:lnTo>
                  <a:pt x="13746" y="1462"/>
                </a:lnTo>
                <a:lnTo>
                  <a:pt x="1228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04800" algn="ctr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8063344" y="4619501"/>
            <a:ext cx="1894331" cy="2255114"/>
          </a:xfrm>
          <a:custGeom>
            <a:avLst/>
            <a:gdLst>
              <a:gd name="T0" fmla="*/ 1441 w 11941"/>
              <a:gd name="T1" fmla="*/ 6489 h 13171"/>
              <a:gd name="T2" fmla="*/ 1440 w 11941"/>
              <a:gd name="T3" fmla="*/ 5978 h 13171"/>
              <a:gd name="T4" fmla="*/ 1448 w 11941"/>
              <a:gd name="T5" fmla="*/ 5652 h 13171"/>
              <a:gd name="T6" fmla="*/ 1466 w 11941"/>
              <a:gd name="T7" fmla="*/ 5319 h 13171"/>
              <a:gd name="T8" fmla="*/ 1501 w 11941"/>
              <a:gd name="T9" fmla="*/ 4983 h 13171"/>
              <a:gd name="T10" fmla="*/ 1557 w 11941"/>
              <a:gd name="T11" fmla="*/ 4647 h 13171"/>
              <a:gd name="T12" fmla="*/ 1636 w 11941"/>
              <a:gd name="T13" fmla="*/ 4317 h 13171"/>
              <a:gd name="T14" fmla="*/ 1746 w 11941"/>
              <a:gd name="T15" fmla="*/ 3998 h 13171"/>
              <a:gd name="T16" fmla="*/ 1889 w 11941"/>
              <a:gd name="T17" fmla="*/ 3693 h 13171"/>
              <a:gd name="T18" fmla="*/ 2070 w 11941"/>
              <a:gd name="T19" fmla="*/ 3407 h 13171"/>
              <a:gd name="T20" fmla="*/ 2293 w 11941"/>
              <a:gd name="T21" fmla="*/ 3146 h 13171"/>
              <a:gd name="T22" fmla="*/ 2483 w 11941"/>
              <a:gd name="T23" fmla="*/ 2974 h 13171"/>
              <a:gd name="T24" fmla="*/ 2695 w 11941"/>
              <a:gd name="T25" fmla="*/ 2820 h 13171"/>
              <a:gd name="T26" fmla="*/ 2931 w 11941"/>
              <a:gd name="T27" fmla="*/ 2681 h 13171"/>
              <a:gd name="T28" fmla="*/ 3189 w 11941"/>
              <a:gd name="T29" fmla="*/ 2560 h 13171"/>
              <a:gd name="T30" fmla="*/ 3469 w 11941"/>
              <a:gd name="T31" fmla="*/ 2455 h 13171"/>
              <a:gd name="T32" fmla="*/ 3772 w 11941"/>
              <a:gd name="T33" fmla="*/ 2367 h 13171"/>
              <a:gd name="T34" fmla="*/ 4097 w 11941"/>
              <a:gd name="T35" fmla="*/ 2296 h 13171"/>
              <a:gd name="T36" fmla="*/ 4444 w 11941"/>
              <a:gd name="T37" fmla="*/ 2243 h 13171"/>
              <a:gd name="T38" fmla="*/ 4813 w 11941"/>
              <a:gd name="T39" fmla="*/ 2206 h 13171"/>
              <a:gd name="T40" fmla="*/ 5203 w 11941"/>
              <a:gd name="T41" fmla="*/ 2186 h 13171"/>
              <a:gd name="T42" fmla="*/ 9978 w 11941"/>
              <a:gd name="T43" fmla="*/ 2182 h 13171"/>
              <a:gd name="T44" fmla="*/ 11941 w 11941"/>
              <a:gd name="T45" fmla="*/ 1462 h 13171"/>
              <a:gd name="T46" fmla="*/ 9978 w 11941"/>
              <a:gd name="T47" fmla="*/ 744 h 13171"/>
              <a:gd name="T48" fmla="*/ 5128 w 11941"/>
              <a:gd name="T49" fmla="*/ 749 h 13171"/>
              <a:gd name="T50" fmla="*/ 4630 w 11941"/>
              <a:gd name="T51" fmla="*/ 778 h 13171"/>
              <a:gd name="T52" fmla="*/ 4155 w 11941"/>
              <a:gd name="T53" fmla="*/ 832 h 13171"/>
              <a:gd name="T54" fmla="*/ 3705 w 11941"/>
              <a:gd name="T55" fmla="*/ 909 h 13171"/>
              <a:gd name="T56" fmla="*/ 3281 w 11941"/>
              <a:gd name="T57" fmla="*/ 1011 h 13171"/>
              <a:gd name="T58" fmla="*/ 2882 w 11941"/>
              <a:gd name="T59" fmla="*/ 1138 h 13171"/>
              <a:gd name="T60" fmla="*/ 2508 w 11941"/>
              <a:gd name="T61" fmla="*/ 1288 h 13171"/>
              <a:gd name="T62" fmla="*/ 2160 w 11941"/>
              <a:gd name="T63" fmla="*/ 1463 h 13171"/>
              <a:gd name="T64" fmla="*/ 1838 w 11941"/>
              <a:gd name="T65" fmla="*/ 1663 h 13171"/>
              <a:gd name="T66" fmla="*/ 1540 w 11941"/>
              <a:gd name="T67" fmla="*/ 1886 h 13171"/>
              <a:gd name="T68" fmla="*/ 1270 w 11941"/>
              <a:gd name="T69" fmla="*/ 2133 h 13171"/>
              <a:gd name="T70" fmla="*/ 939 w 11941"/>
              <a:gd name="T71" fmla="*/ 2515 h 13171"/>
              <a:gd name="T72" fmla="*/ 671 w 11941"/>
              <a:gd name="T73" fmla="*/ 2918 h 13171"/>
              <a:gd name="T74" fmla="*/ 458 w 11941"/>
              <a:gd name="T75" fmla="*/ 3338 h 13171"/>
              <a:gd name="T76" fmla="*/ 296 w 11941"/>
              <a:gd name="T77" fmla="*/ 3769 h 13171"/>
              <a:gd name="T78" fmla="*/ 176 w 11941"/>
              <a:gd name="T79" fmla="*/ 4206 h 13171"/>
              <a:gd name="T80" fmla="*/ 94 w 11941"/>
              <a:gd name="T81" fmla="*/ 4642 h 13171"/>
              <a:gd name="T82" fmla="*/ 42 w 11941"/>
              <a:gd name="T83" fmla="*/ 5072 h 13171"/>
              <a:gd name="T84" fmla="*/ 13 w 11941"/>
              <a:gd name="T85" fmla="*/ 5490 h 13171"/>
              <a:gd name="T86" fmla="*/ 1 w 11941"/>
              <a:gd name="T87" fmla="*/ 5890 h 13171"/>
              <a:gd name="T88" fmla="*/ 2 w 11941"/>
              <a:gd name="T89" fmla="*/ 6502 h 1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41" h="13171">
                <a:moveTo>
                  <a:pt x="2" y="13171"/>
                </a:moveTo>
                <a:lnTo>
                  <a:pt x="1441" y="13171"/>
                </a:lnTo>
                <a:lnTo>
                  <a:pt x="1441" y="6489"/>
                </a:lnTo>
                <a:lnTo>
                  <a:pt x="1440" y="6290"/>
                </a:lnTo>
                <a:lnTo>
                  <a:pt x="1439" y="6084"/>
                </a:lnTo>
                <a:lnTo>
                  <a:pt x="1440" y="5978"/>
                </a:lnTo>
                <a:lnTo>
                  <a:pt x="1441" y="5871"/>
                </a:lnTo>
                <a:lnTo>
                  <a:pt x="1444" y="5762"/>
                </a:lnTo>
                <a:lnTo>
                  <a:pt x="1448" y="5652"/>
                </a:lnTo>
                <a:lnTo>
                  <a:pt x="1453" y="5542"/>
                </a:lnTo>
                <a:lnTo>
                  <a:pt x="1459" y="5432"/>
                </a:lnTo>
                <a:lnTo>
                  <a:pt x="1466" y="5319"/>
                </a:lnTo>
                <a:lnTo>
                  <a:pt x="1476" y="5207"/>
                </a:lnTo>
                <a:lnTo>
                  <a:pt x="1488" y="5096"/>
                </a:lnTo>
                <a:lnTo>
                  <a:pt x="1501" y="4983"/>
                </a:lnTo>
                <a:lnTo>
                  <a:pt x="1518" y="4871"/>
                </a:lnTo>
                <a:lnTo>
                  <a:pt x="1535" y="4759"/>
                </a:lnTo>
                <a:lnTo>
                  <a:pt x="1557" y="4647"/>
                </a:lnTo>
                <a:lnTo>
                  <a:pt x="1581" y="4537"/>
                </a:lnTo>
                <a:lnTo>
                  <a:pt x="1606" y="4427"/>
                </a:lnTo>
                <a:lnTo>
                  <a:pt x="1636" y="4317"/>
                </a:lnTo>
                <a:lnTo>
                  <a:pt x="1669" y="4209"/>
                </a:lnTo>
                <a:lnTo>
                  <a:pt x="1706" y="4103"/>
                </a:lnTo>
                <a:lnTo>
                  <a:pt x="1746" y="3998"/>
                </a:lnTo>
                <a:lnTo>
                  <a:pt x="1789" y="3894"/>
                </a:lnTo>
                <a:lnTo>
                  <a:pt x="1838" y="3793"/>
                </a:lnTo>
                <a:lnTo>
                  <a:pt x="1889" y="3693"/>
                </a:lnTo>
                <a:lnTo>
                  <a:pt x="1945" y="3595"/>
                </a:lnTo>
                <a:lnTo>
                  <a:pt x="2005" y="3500"/>
                </a:lnTo>
                <a:lnTo>
                  <a:pt x="2070" y="3407"/>
                </a:lnTo>
                <a:lnTo>
                  <a:pt x="2139" y="3318"/>
                </a:lnTo>
                <a:lnTo>
                  <a:pt x="2213" y="3230"/>
                </a:lnTo>
                <a:lnTo>
                  <a:pt x="2293" y="3146"/>
                </a:lnTo>
                <a:lnTo>
                  <a:pt x="2354" y="3087"/>
                </a:lnTo>
                <a:lnTo>
                  <a:pt x="2417" y="3030"/>
                </a:lnTo>
                <a:lnTo>
                  <a:pt x="2483" y="2974"/>
                </a:lnTo>
                <a:lnTo>
                  <a:pt x="2552" y="2921"/>
                </a:lnTo>
                <a:lnTo>
                  <a:pt x="2622" y="2869"/>
                </a:lnTo>
                <a:lnTo>
                  <a:pt x="2695" y="2820"/>
                </a:lnTo>
                <a:lnTo>
                  <a:pt x="2771" y="2771"/>
                </a:lnTo>
                <a:lnTo>
                  <a:pt x="2850" y="2725"/>
                </a:lnTo>
                <a:lnTo>
                  <a:pt x="2931" y="2681"/>
                </a:lnTo>
                <a:lnTo>
                  <a:pt x="3015" y="2638"/>
                </a:lnTo>
                <a:lnTo>
                  <a:pt x="3101" y="2598"/>
                </a:lnTo>
                <a:lnTo>
                  <a:pt x="3189" y="2560"/>
                </a:lnTo>
                <a:lnTo>
                  <a:pt x="3280" y="2523"/>
                </a:lnTo>
                <a:lnTo>
                  <a:pt x="3373" y="2488"/>
                </a:lnTo>
                <a:lnTo>
                  <a:pt x="3469" y="2455"/>
                </a:lnTo>
                <a:lnTo>
                  <a:pt x="3568" y="2424"/>
                </a:lnTo>
                <a:lnTo>
                  <a:pt x="3669" y="2395"/>
                </a:lnTo>
                <a:lnTo>
                  <a:pt x="3772" y="2367"/>
                </a:lnTo>
                <a:lnTo>
                  <a:pt x="3878" y="2342"/>
                </a:lnTo>
                <a:lnTo>
                  <a:pt x="3986" y="2318"/>
                </a:lnTo>
                <a:lnTo>
                  <a:pt x="4097" y="2296"/>
                </a:lnTo>
                <a:lnTo>
                  <a:pt x="4210" y="2277"/>
                </a:lnTo>
                <a:lnTo>
                  <a:pt x="4326" y="2259"/>
                </a:lnTo>
                <a:lnTo>
                  <a:pt x="4444" y="2243"/>
                </a:lnTo>
                <a:lnTo>
                  <a:pt x="4564" y="2228"/>
                </a:lnTo>
                <a:lnTo>
                  <a:pt x="4687" y="2216"/>
                </a:lnTo>
                <a:lnTo>
                  <a:pt x="4813" y="2206"/>
                </a:lnTo>
                <a:lnTo>
                  <a:pt x="4941" y="2197"/>
                </a:lnTo>
                <a:lnTo>
                  <a:pt x="5071" y="2190"/>
                </a:lnTo>
                <a:lnTo>
                  <a:pt x="5203" y="2186"/>
                </a:lnTo>
                <a:lnTo>
                  <a:pt x="5338" y="2183"/>
                </a:lnTo>
                <a:lnTo>
                  <a:pt x="5475" y="2182"/>
                </a:lnTo>
                <a:lnTo>
                  <a:pt x="9978" y="2182"/>
                </a:lnTo>
                <a:lnTo>
                  <a:pt x="9233" y="2926"/>
                </a:lnTo>
                <a:lnTo>
                  <a:pt x="10477" y="2926"/>
                </a:lnTo>
                <a:lnTo>
                  <a:pt x="11941" y="1462"/>
                </a:lnTo>
                <a:lnTo>
                  <a:pt x="10477" y="0"/>
                </a:lnTo>
                <a:lnTo>
                  <a:pt x="9233" y="0"/>
                </a:lnTo>
                <a:lnTo>
                  <a:pt x="9978" y="744"/>
                </a:lnTo>
                <a:lnTo>
                  <a:pt x="5475" y="744"/>
                </a:lnTo>
                <a:lnTo>
                  <a:pt x="5301" y="745"/>
                </a:lnTo>
                <a:lnTo>
                  <a:pt x="5128" y="749"/>
                </a:lnTo>
                <a:lnTo>
                  <a:pt x="4959" y="756"/>
                </a:lnTo>
                <a:lnTo>
                  <a:pt x="4793" y="766"/>
                </a:lnTo>
                <a:lnTo>
                  <a:pt x="4630" y="778"/>
                </a:lnTo>
                <a:lnTo>
                  <a:pt x="4469" y="793"/>
                </a:lnTo>
                <a:lnTo>
                  <a:pt x="4311" y="811"/>
                </a:lnTo>
                <a:lnTo>
                  <a:pt x="4155" y="832"/>
                </a:lnTo>
                <a:lnTo>
                  <a:pt x="4003" y="854"/>
                </a:lnTo>
                <a:lnTo>
                  <a:pt x="3853" y="880"/>
                </a:lnTo>
                <a:lnTo>
                  <a:pt x="3705" y="909"/>
                </a:lnTo>
                <a:lnTo>
                  <a:pt x="3562" y="941"/>
                </a:lnTo>
                <a:lnTo>
                  <a:pt x="3420" y="975"/>
                </a:lnTo>
                <a:lnTo>
                  <a:pt x="3281" y="1011"/>
                </a:lnTo>
                <a:lnTo>
                  <a:pt x="3145" y="1051"/>
                </a:lnTo>
                <a:lnTo>
                  <a:pt x="3012" y="1093"/>
                </a:lnTo>
                <a:lnTo>
                  <a:pt x="2882" y="1138"/>
                </a:lnTo>
                <a:lnTo>
                  <a:pt x="2755" y="1185"/>
                </a:lnTo>
                <a:lnTo>
                  <a:pt x="2630" y="1236"/>
                </a:lnTo>
                <a:lnTo>
                  <a:pt x="2508" y="1288"/>
                </a:lnTo>
                <a:lnTo>
                  <a:pt x="2389" y="1344"/>
                </a:lnTo>
                <a:lnTo>
                  <a:pt x="2273" y="1403"/>
                </a:lnTo>
                <a:lnTo>
                  <a:pt x="2160" y="1463"/>
                </a:lnTo>
                <a:lnTo>
                  <a:pt x="2049" y="1527"/>
                </a:lnTo>
                <a:lnTo>
                  <a:pt x="1942" y="1594"/>
                </a:lnTo>
                <a:lnTo>
                  <a:pt x="1838" y="1663"/>
                </a:lnTo>
                <a:lnTo>
                  <a:pt x="1735" y="1734"/>
                </a:lnTo>
                <a:lnTo>
                  <a:pt x="1636" y="1810"/>
                </a:lnTo>
                <a:lnTo>
                  <a:pt x="1540" y="1886"/>
                </a:lnTo>
                <a:lnTo>
                  <a:pt x="1448" y="1966"/>
                </a:lnTo>
                <a:lnTo>
                  <a:pt x="1358" y="2049"/>
                </a:lnTo>
                <a:lnTo>
                  <a:pt x="1270" y="2133"/>
                </a:lnTo>
                <a:lnTo>
                  <a:pt x="1152" y="2258"/>
                </a:lnTo>
                <a:lnTo>
                  <a:pt x="1042" y="2385"/>
                </a:lnTo>
                <a:lnTo>
                  <a:pt x="939" y="2515"/>
                </a:lnTo>
                <a:lnTo>
                  <a:pt x="843" y="2647"/>
                </a:lnTo>
                <a:lnTo>
                  <a:pt x="753" y="2782"/>
                </a:lnTo>
                <a:lnTo>
                  <a:pt x="671" y="2918"/>
                </a:lnTo>
                <a:lnTo>
                  <a:pt x="594" y="3057"/>
                </a:lnTo>
                <a:lnTo>
                  <a:pt x="523" y="3197"/>
                </a:lnTo>
                <a:lnTo>
                  <a:pt x="458" y="3338"/>
                </a:lnTo>
                <a:lnTo>
                  <a:pt x="399" y="3482"/>
                </a:lnTo>
                <a:lnTo>
                  <a:pt x="344" y="3625"/>
                </a:lnTo>
                <a:lnTo>
                  <a:pt x="296" y="3769"/>
                </a:lnTo>
                <a:lnTo>
                  <a:pt x="252" y="3914"/>
                </a:lnTo>
                <a:lnTo>
                  <a:pt x="212" y="4061"/>
                </a:lnTo>
                <a:lnTo>
                  <a:pt x="176" y="4206"/>
                </a:lnTo>
                <a:lnTo>
                  <a:pt x="145" y="4351"/>
                </a:lnTo>
                <a:lnTo>
                  <a:pt x="117" y="4497"/>
                </a:lnTo>
                <a:lnTo>
                  <a:pt x="94" y="4642"/>
                </a:lnTo>
                <a:lnTo>
                  <a:pt x="73" y="4786"/>
                </a:lnTo>
                <a:lnTo>
                  <a:pt x="57" y="4930"/>
                </a:lnTo>
                <a:lnTo>
                  <a:pt x="42" y="5072"/>
                </a:lnTo>
                <a:lnTo>
                  <a:pt x="30" y="5213"/>
                </a:lnTo>
                <a:lnTo>
                  <a:pt x="20" y="5352"/>
                </a:lnTo>
                <a:lnTo>
                  <a:pt x="13" y="5490"/>
                </a:lnTo>
                <a:lnTo>
                  <a:pt x="7" y="5625"/>
                </a:lnTo>
                <a:lnTo>
                  <a:pt x="4" y="5759"/>
                </a:lnTo>
                <a:lnTo>
                  <a:pt x="1" y="5890"/>
                </a:lnTo>
                <a:lnTo>
                  <a:pt x="0" y="6019"/>
                </a:lnTo>
                <a:lnTo>
                  <a:pt x="0" y="6267"/>
                </a:lnTo>
                <a:lnTo>
                  <a:pt x="2" y="6502"/>
                </a:lnTo>
                <a:lnTo>
                  <a:pt x="2" y="131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9686" y="2012343"/>
            <a:ext cx="64134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rapid clearance from circulation due to uptake by RES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7960" y="3897026"/>
            <a:ext cx="7445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Leakage and fusion of encapsulated drug / molecules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506" y="3028104"/>
            <a:ext cx="63256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stable as phospholipids are easily susceptible to oxidation</a:t>
            </a:r>
            <a:endParaRPr lang="en-US" alt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205" y="1290975"/>
            <a:ext cx="1603585" cy="6460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1157960" y="4488134"/>
            <a:ext cx="26699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half life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644758" y="346256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1199523" y="5187328"/>
            <a:ext cx="15376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solubility</a:t>
            </a:r>
          </a:p>
        </p:txBody>
      </p:sp>
    </p:spTree>
    <p:extLst>
      <p:ext uri="{BB962C8B-B14F-4D97-AF65-F5344CB8AC3E}">
        <p14:creationId xmlns:p14="http://schemas.microsoft.com/office/powerpoint/2010/main" val="16820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13" y="77438"/>
            <a:ext cx="5431728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Niosome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 flipV="1">
            <a:off x="167" y="723769"/>
            <a:ext cx="962168" cy="254884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 flipV="1">
            <a:off x="1381126" y="741723"/>
            <a:ext cx="10810874" cy="23693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574158" y="1127125"/>
            <a:ext cx="4521844" cy="4587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240463" y="1127125"/>
            <a:ext cx="4338798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26" y="2177046"/>
            <a:ext cx="708370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cs typeface="+mj-cs"/>
              </a:rPr>
              <a:t>Similar to liposome in that way they are also made up of a bilayer lipid and can entrap both hydrophilic and hydrophobic drugs</a:t>
            </a:r>
          </a:p>
          <a:p>
            <a:endParaRPr lang="en-US" b="1" dirty="0" smtClean="0"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  <a:cs typeface="+mj-cs"/>
              </a:rPr>
              <a:t>Component:</a:t>
            </a:r>
          </a:p>
          <a:p>
            <a:r>
              <a:rPr lang="en-US" b="1" dirty="0" smtClean="0">
                <a:cs typeface="+mj-cs"/>
              </a:rPr>
              <a:t>      </a:t>
            </a:r>
            <a:r>
              <a:rPr lang="en-US" dirty="0" smtClean="0">
                <a:cs typeface="+mj-cs"/>
              </a:rPr>
              <a:t>non-ionic surfactant (</a:t>
            </a:r>
            <a:r>
              <a:rPr lang="en-US" dirty="0" err="1" smtClean="0">
                <a:cs typeface="+mj-cs"/>
              </a:rPr>
              <a:t>Tween,Span</a:t>
            </a:r>
            <a:r>
              <a:rPr lang="en-US" dirty="0" smtClean="0">
                <a:cs typeface="+mj-cs"/>
              </a:rPr>
              <a:t> ) + Cholesterol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2"/>
                </a:solidFill>
                <a:cs typeface="+mj-cs"/>
              </a:rPr>
              <a:t>Advantage: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cs typeface="+mj-cs"/>
              </a:rPr>
              <a:t>storage </a:t>
            </a:r>
            <a:r>
              <a:rPr lang="en-US" dirty="0">
                <a:cs typeface="+mj-cs"/>
              </a:rPr>
              <a:t>of surfactants require no special conditions</a:t>
            </a:r>
          </a:p>
          <a:p>
            <a:r>
              <a:rPr lang="en-US" dirty="0" smtClean="0">
                <a:cs typeface="+mj-cs"/>
              </a:rPr>
              <a:t>      Less </a:t>
            </a:r>
            <a:r>
              <a:rPr lang="en-US" dirty="0">
                <a:cs typeface="+mj-cs"/>
              </a:rPr>
              <a:t>Expensive</a:t>
            </a:r>
          </a:p>
          <a:p>
            <a:r>
              <a:rPr lang="en-US" dirty="0" smtClean="0">
                <a:cs typeface="+mj-cs"/>
              </a:rPr>
              <a:t>      Non-ionic </a:t>
            </a:r>
            <a:r>
              <a:rPr lang="en-US" dirty="0">
                <a:cs typeface="+mj-cs"/>
              </a:rPr>
              <a:t>surfactant are safer and less toxic</a:t>
            </a:r>
          </a:p>
          <a:p>
            <a:r>
              <a:rPr lang="en-US" dirty="0" smtClean="0">
                <a:cs typeface="+mj-cs"/>
              </a:rPr>
              <a:t>      More </a:t>
            </a:r>
            <a:r>
              <a:rPr lang="en-US" dirty="0">
                <a:cs typeface="+mj-cs"/>
              </a:rPr>
              <a:t>Stable</a:t>
            </a:r>
          </a:p>
          <a:p>
            <a:r>
              <a:rPr lang="en-US" b="1" dirty="0" smtClean="0">
                <a:cs typeface="+mj-cs"/>
              </a:rPr>
              <a:t> 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87" y="2177046"/>
            <a:ext cx="4039565" cy="4163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13" y="5577238"/>
            <a:ext cx="1223645" cy="121452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84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thank you for your att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thank you for your at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0" y="0"/>
            <a:ext cx="12182168" cy="6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9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8"/>
          <p:cNvSpPr>
            <a:spLocks noChangeArrowheads="1"/>
          </p:cNvSpPr>
          <p:nvPr/>
        </p:nvSpPr>
        <p:spPr bwMode="auto">
          <a:xfrm flipV="1">
            <a:off x="0" y="683588"/>
            <a:ext cx="787078" cy="33986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FF0000"/>
              </a:solidFill>
            </a:endParaRPr>
          </a:p>
        </p:txBody>
      </p:sp>
      <p:sp>
        <p:nvSpPr>
          <p:cNvPr id="65540" name="Rectangle 9"/>
          <p:cNvSpPr>
            <a:spLocks noChangeArrowheads="1"/>
          </p:cNvSpPr>
          <p:nvPr/>
        </p:nvSpPr>
        <p:spPr bwMode="auto">
          <a:xfrm flipV="1">
            <a:off x="1021829" y="683588"/>
            <a:ext cx="11170171" cy="33986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65541" name="Rectangle 1"/>
          <p:cNvSpPr>
            <a:spLocks noChangeArrowheads="1"/>
          </p:cNvSpPr>
          <p:nvPr/>
        </p:nvSpPr>
        <p:spPr bwMode="auto">
          <a:xfrm>
            <a:off x="2708496" y="1379578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drug delivery system </a:t>
            </a:r>
          </a:p>
        </p:txBody>
      </p:sp>
      <p:pic>
        <p:nvPicPr>
          <p:cNvPr id="655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980"/>
            <a:ext cx="12192000" cy="23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18785" y="4388424"/>
            <a:ext cx="792003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Systemic concentration can be </a:t>
            </a:r>
            <a:r>
              <a:rPr lang="en-US" alt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concentration can be </a:t>
            </a:r>
            <a:r>
              <a:rPr lang="en-US" alt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ineffe</a:t>
            </a:r>
            <a:r>
              <a:rPr lang="en-US" altLang="fa-I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ctive</a:t>
            </a:r>
            <a:r>
              <a:rPr lang="en-US" alt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</a:t>
            </a:r>
            <a:r>
              <a:rPr lang="en-US" alt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Non-Specific </a:t>
            </a:r>
            <a:r>
              <a:rPr lang="en-US" alt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  <a:p>
            <a:pPr algn="just"/>
            <a:endParaRPr lang="en-US" alt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fa-IR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02" y="-53096"/>
            <a:ext cx="4554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Drug Delivery 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System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7491" y="5804196"/>
            <a:ext cx="939311" cy="79860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2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7" y="1644728"/>
            <a:ext cx="11699342" cy="5033864"/>
          </a:xfrm>
        </p:spPr>
      </p:pic>
      <p:sp>
        <p:nvSpPr>
          <p:cNvPr id="7" name="TextBox 6"/>
          <p:cNvSpPr txBox="1"/>
          <p:nvPr/>
        </p:nvSpPr>
        <p:spPr>
          <a:xfrm>
            <a:off x="234156" y="-51292"/>
            <a:ext cx="7722604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Novel Drug Delivery System (NDDS)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3" name="Rectangle 8"/>
          <p:cNvSpPr>
            <a:spLocks noChangeArrowheads="1"/>
          </p:cNvSpPr>
          <p:nvPr/>
        </p:nvSpPr>
        <p:spPr bwMode="auto">
          <a:xfrm flipV="1">
            <a:off x="-1" y="675488"/>
            <a:ext cx="468313" cy="28930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 flipV="1">
            <a:off x="645230" y="675487"/>
            <a:ext cx="11546770" cy="28930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1099596" y="1044554"/>
            <a:ext cx="4519479" cy="435474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5879926" y="1044554"/>
            <a:ext cx="5058150" cy="435474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8791" y="5312780"/>
            <a:ext cx="1207962" cy="119194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685628" y="4334888"/>
            <a:ext cx="636363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cs typeface="+mj-cs"/>
              </a:rPr>
              <a:t>Novel Drug Delivery </a:t>
            </a:r>
            <a:r>
              <a:rPr lang="en-US" sz="3200" b="1" dirty="0" smtClean="0">
                <a:cs typeface="+mj-cs"/>
              </a:rPr>
              <a:t>System</a:t>
            </a:r>
          </a:p>
          <a:p>
            <a:pPr algn="ctr"/>
            <a:r>
              <a:rPr lang="en-US" sz="3200" b="1" dirty="0" smtClean="0">
                <a:cs typeface="+mj-cs"/>
              </a:rPr>
              <a:t>or</a:t>
            </a:r>
            <a:endParaRPr lang="en-US" sz="2400" b="1" dirty="0" smtClean="0">
              <a:cs typeface="+mj-cs"/>
            </a:endParaRPr>
          </a:p>
          <a:p>
            <a:pPr algn="ctr"/>
            <a:r>
              <a:rPr lang="en-US" sz="2800" b="1" dirty="0" smtClean="0">
                <a:cs typeface="+mj-cs"/>
              </a:rPr>
              <a:t>(Controlled Drug Delivery System)</a:t>
            </a:r>
            <a:endParaRPr lang="fa-IR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23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079" y="41384"/>
            <a:ext cx="5661458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Novel Drug Delivery System (NDDS)</a:t>
            </a:r>
            <a:endParaRPr lang="fa-IR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 flipV="1">
            <a:off x="0" y="698774"/>
            <a:ext cx="468313" cy="2095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 flipV="1">
            <a:off x="768238" y="698774"/>
            <a:ext cx="11423762" cy="23694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768238" y="1066979"/>
            <a:ext cx="5399200" cy="46496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6311901" y="1073150"/>
            <a:ext cx="4834701" cy="4587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9" y="1926623"/>
            <a:ext cx="10365921" cy="4407848"/>
          </a:xfrm>
          <a:prstGeom prst="rect">
            <a:avLst/>
          </a:prstGeom>
        </p:spPr>
      </p:pic>
      <p:pic>
        <p:nvPicPr>
          <p:cNvPr id="9" name="Picture 8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4633" y="5924171"/>
            <a:ext cx="968416" cy="903105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Left Brace 5"/>
          <p:cNvSpPr/>
          <p:nvPr/>
        </p:nvSpPr>
        <p:spPr>
          <a:xfrm rot="16200000">
            <a:off x="4038350" y="2498991"/>
            <a:ext cx="370390" cy="5581278"/>
          </a:xfrm>
          <a:prstGeom prst="leftBrace">
            <a:avLst>
              <a:gd name="adj1" fmla="val 0"/>
              <a:gd name="adj2" fmla="val 48103"/>
            </a:avLst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701" y="5519325"/>
            <a:ext cx="3588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Conventional drug delivery System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9727155" y="4176302"/>
            <a:ext cx="370390" cy="2226657"/>
          </a:xfrm>
          <a:prstGeom prst="leftBrace">
            <a:avLst>
              <a:gd name="adj1" fmla="val 0"/>
              <a:gd name="adj2" fmla="val 48103"/>
            </a:avLst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a-IR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7264" y="5540146"/>
            <a:ext cx="33373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Controlled drug delivery system</a:t>
            </a:r>
            <a:endParaRPr lang="fa-I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804" y="-36218"/>
            <a:ext cx="7732176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Novel Drug Delivery System (NDDS)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 flipV="1">
            <a:off x="0" y="682921"/>
            <a:ext cx="468313" cy="2194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 flipV="1">
            <a:off x="755652" y="692834"/>
            <a:ext cx="11436349" cy="209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1943984" y="1007627"/>
            <a:ext cx="3887788" cy="3873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6167438" y="976401"/>
            <a:ext cx="3600450" cy="418576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7995" y="5578997"/>
            <a:ext cx="929081" cy="99870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" y="2824225"/>
            <a:ext cx="10382491" cy="375019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7896" y="2380874"/>
            <a:ext cx="6756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Sustained and consistent blood level within the therapeutic 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438" y="16605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fa-IR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Why do we need NDDS?</a:t>
            </a:r>
            <a:r>
              <a:rPr lang="fa-IR" altLang="fa-IR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a-IR" altLang="fa-IR" sz="28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fa-IR" altLang="fa-IR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516" y="-27416"/>
            <a:ext cx="7463009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Novel Drug Delivery System (NDDS)</a:t>
            </a:r>
            <a:endParaRPr lang="fa-IR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8"/>
          <p:cNvSpPr>
            <a:spLocks noChangeArrowheads="1"/>
          </p:cNvSpPr>
          <p:nvPr/>
        </p:nvSpPr>
        <p:spPr bwMode="auto">
          <a:xfrm flipV="1">
            <a:off x="0" y="650933"/>
            <a:ext cx="625033" cy="29778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 flipV="1">
            <a:off x="763930" y="650933"/>
            <a:ext cx="11428070" cy="29778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1834055" y="1085774"/>
            <a:ext cx="4014265" cy="45046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0070C0"/>
              </a:solidFill>
            </a:endParaRPr>
          </a:p>
        </p:txBody>
      </p:sp>
      <p:sp>
        <p:nvSpPr>
          <p:cNvPr id="73734" name="Rectangle 11"/>
          <p:cNvSpPr>
            <a:spLocks noChangeArrowheads="1"/>
          </p:cNvSpPr>
          <p:nvPr/>
        </p:nvSpPr>
        <p:spPr bwMode="auto">
          <a:xfrm>
            <a:off x="6096000" y="1069436"/>
            <a:ext cx="3600450" cy="45046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C00000"/>
              </a:solidFill>
            </a:endParaRPr>
          </a:p>
        </p:txBody>
      </p:sp>
      <p:sp>
        <p:nvSpPr>
          <p:cNvPr id="73735" name="Rectangle 1"/>
          <p:cNvSpPr>
            <a:spLocks noChangeArrowheads="1"/>
          </p:cNvSpPr>
          <p:nvPr/>
        </p:nvSpPr>
        <p:spPr bwMode="auto">
          <a:xfrm>
            <a:off x="3378200" y="4208505"/>
            <a:ext cx="7162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US" alt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alt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rise of drug concentration in blood.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alt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</a:t>
            </a:r>
            <a:r>
              <a:rPr lang="en-US" alt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targeted 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release.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alt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patient </a:t>
            </a:r>
            <a:r>
              <a:rPr lang="en-US" altLang="fa-I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alt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fa-IR" altLang="fa-I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713"/>
            <a:ext cx="12192000" cy="184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9"/>
          <p:cNvSpPr txBox="1">
            <a:spLocks noChangeArrowheads="1"/>
          </p:cNvSpPr>
          <p:nvPr/>
        </p:nvSpPr>
        <p:spPr bwMode="auto">
          <a:xfrm>
            <a:off x="4089020" y="1552577"/>
            <a:ext cx="51128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a-IR" sz="2800" b="1" dirty="0">
                <a:latin typeface="Times New Roman" panose="02020603050405020304" pitchFamily="18" charset="0"/>
              </a:rPr>
              <a:t>Why do we need NDDS?</a:t>
            </a:r>
            <a:r>
              <a:rPr lang="fa-IR" altLang="fa-IR" sz="2800" b="1" dirty="0">
                <a:latin typeface="Times New Roman" panose="02020603050405020304" pitchFamily="18" charset="0"/>
              </a:rPr>
              <a:t/>
            </a:r>
            <a:br>
              <a:rPr lang="fa-IR" altLang="fa-IR" sz="2800" b="1" dirty="0">
                <a:latin typeface="Times New Roman" panose="02020603050405020304" pitchFamily="18" charset="0"/>
              </a:rPr>
            </a:br>
            <a:endParaRPr lang="fa-IR" alt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26292" y="5888256"/>
            <a:ext cx="792088" cy="764704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98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1489</Words>
  <Application>Microsoft Office PowerPoint</Application>
  <PresentationFormat>Widescreen</PresentationFormat>
  <Paragraphs>429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Cooper Black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pc5</dc:creator>
  <cp:lastModifiedBy>مهسا رهگشای</cp:lastModifiedBy>
  <cp:revision>85</cp:revision>
  <dcterms:created xsi:type="dcterms:W3CDTF">2018-12-09T05:58:30Z</dcterms:created>
  <dcterms:modified xsi:type="dcterms:W3CDTF">2019-01-08T08:06:58Z</dcterms:modified>
</cp:coreProperties>
</file>