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56" r:id="rId2"/>
    <p:sldId id="283" r:id="rId3"/>
    <p:sldId id="277" r:id="rId4"/>
    <p:sldId id="259" r:id="rId5"/>
    <p:sldId id="286" r:id="rId6"/>
    <p:sldId id="295" r:id="rId7"/>
    <p:sldId id="270" r:id="rId8"/>
    <p:sldId id="302" r:id="rId9"/>
    <p:sldId id="257" r:id="rId10"/>
    <p:sldId id="296" r:id="rId11"/>
    <p:sldId id="258" r:id="rId12"/>
    <p:sldId id="301" r:id="rId13"/>
    <p:sldId id="265" r:id="rId14"/>
    <p:sldId id="260" r:id="rId15"/>
    <p:sldId id="298" r:id="rId16"/>
    <p:sldId id="297" r:id="rId17"/>
    <p:sldId id="299" r:id="rId18"/>
    <p:sldId id="278" r:id="rId19"/>
    <p:sldId id="300" r:id="rId20"/>
  </p:sldIdLst>
  <p:sldSz cx="9144000" cy="5143500" type="screen16x9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Arial Rounded MT Bold" pitchFamily="34" charset="0"/>
      <p:regular r:id="rId26"/>
    </p:embeddedFont>
    <p:embeddedFont>
      <p:font typeface="Catamaran" charset="0"/>
      <p:regular r:id="rId27"/>
      <p:bold r:id="rId28"/>
    </p:embeddedFont>
    <p:embeddedFont>
      <p:font typeface="Catamaran Light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DAAD4B4-8BF0-47AB-98BF-C514A157862C}">
  <a:tblStyle styleId="{7DAAD4B4-8BF0-47AB-98BF-C514A15786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D97D1B9-1B2A-4BB1-B1C7-102EDBCA9F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54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72210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c6d70173_1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9c6d70173_1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b2f7c811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b2f7c811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33" name="Google Shape;33;p3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581100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/>
          <p:nvPr/>
        </p:nvSpPr>
        <p:spPr>
          <a:xfrm>
            <a:off x="2500800" y="285475"/>
            <a:ext cx="4142388" cy="457254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4F0089">
              <a:alpha val="1508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4239143" y="104898"/>
            <a:ext cx="665704" cy="734888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2753950" y="839775"/>
            <a:ext cx="3636000" cy="363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⬢"/>
              <a:defRPr i="1">
                <a:solidFill>
                  <a:schemeClr val="lt1"/>
                </a:solidFill>
              </a:defRPr>
            </a:lvl1pPr>
            <a:lvl2pPr marL="914400" lvl="1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2pPr>
            <a:lvl3pPr marL="1371600" lvl="2" indent="-3302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⬡"/>
              <a:defRPr i="1">
                <a:solidFill>
                  <a:schemeClr val="lt1"/>
                </a:solidFill>
              </a:defRPr>
            </a:lvl3pPr>
            <a:lvl4pPr marL="1828800" lvl="3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4pPr>
            <a:lvl5pPr marL="2286000" lvl="4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5pPr>
            <a:lvl6pPr marL="2743200" lvl="5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6pPr>
            <a:lvl7pPr marL="3200400" lvl="6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i="1">
                <a:solidFill>
                  <a:schemeClr val="lt1"/>
                </a:solidFill>
              </a:defRPr>
            </a:lvl7pPr>
            <a:lvl8pPr marL="3657600" lvl="7" indent="-3810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i="1">
                <a:solidFill>
                  <a:schemeClr val="lt1"/>
                </a:solidFill>
              </a:defRPr>
            </a:lvl8pPr>
            <a:lvl9pPr marL="4114800" lvl="8" indent="-3810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■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/>
          <p:nvPr/>
        </p:nvSpPr>
        <p:spPr>
          <a:xfrm>
            <a:off x="3593400" y="38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“</a:t>
            </a:r>
            <a:endParaRPr sz="96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59" name="Google Shape;59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4"/>
          <p:cNvSpPr/>
          <p:nvPr/>
        </p:nvSpPr>
        <p:spPr>
          <a:xfrm rot="10800000">
            <a:off x="6914577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1" name="Google Shape;61;p4"/>
          <p:cNvSpPr/>
          <p:nvPr/>
        </p:nvSpPr>
        <p:spPr>
          <a:xfrm rot="10800000">
            <a:off x="2189989" y="-3"/>
            <a:ext cx="2002536" cy="734878"/>
          </a:xfrm>
          <a:custGeom>
            <a:avLst/>
            <a:gdLst/>
            <a:ahLst/>
            <a:cxnLst/>
            <a:rect l="l" t="t" r="r" b="b"/>
            <a:pathLst>
              <a:path w="21600" h="21175" extrusionOk="0">
                <a:moveTo>
                  <a:pt x="21600" y="21175"/>
                </a:moveTo>
                <a:lnTo>
                  <a:pt x="21600" y="20652"/>
                </a:lnTo>
                <a:cubicBezTo>
                  <a:pt x="21600" y="17251"/>
                  <a:pt x="20920" y="14109"/>
                  <a:pt x="19815" y="12409"/>
                </a:cubicBezTo>
                <a:lnTo>
                  <a:pt x="12585" y="1274"/>
                </a:lnTo>
                <a:cubicBezTo>
                  <a:pt x="11480" y="-425"/>
                  <a:pt x="10120" y="-425"/>
                  <a:pt x="9015" y="1274"/>
                </a:cubicBezTo>
                <a:lnTo>
                  <a:pt x="1785" y="12409"/>
                </a:lnTo>
                <a:cubicBezTo>
                  <a:pt x="680" y="14108"/>
                  <a:pt x="0" y="17251"/>
                  <a:pt x="0" y="20652"/>
                </a:cubicBezTo>
                <a:lnTo>
                  <a:pt x="0" y="2117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609650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7591188" y="4039228"/>
            <a:ext cx="2001186" cy="1104224"/>
          </a:xfrm>
          <a:custGeom>
            <a:avLst/>
            <a:gdLst/>
            <a:ahLst/>
            <a:cxnLst/>
            <a:rect l="l" t="t" r="r" b="b"/>
            <a:pathLst>
              <a:path w="21600" h="21315" extrusionOk="0">
                <a:moveTo>
                  <a:pt x="21600" y="21315"/>
                </a:moveTo>
                <a:lnTo>
                  <a:pt x="21600" y="13849"/>
                </a:lnTo>
                <a:cubicBezTo>
                  <a:pt x="21600" y="11569"/>
                  <a:pt x="20920" y="9461"/>
                  <a:pt x="19816" y="8321"/>
                </a:cubicBezTo>
                <a:lnTo>
                  <a:pt x="12585" y="855"/>
                </a:lnTo>
                <a:cubicBezTo>
                  <a:pt x="11480" y="-285"/>
                  <a:pt x="10120" y="-285"/>
                  <a:pt x="9015" y="855"/>
                </a:cubicBezTo>
                <a:lnTo>
                  <a:pt x="1785" y="8321"/>
                </a:lnTo>
                <a:cubicBezTo>
                  <a:pt x="680" y="9461"/>
                  <a:pt x="0" y="11569"/>
                  <a:pt x="0" y="13849"/>
                </a:cubicBezTo>
                <a:lnTo>
                  <a:pt x="0" y="21315"/>
                </a:ln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875251" y="3108746"/>
            <a:ext cx="1238537" cy="1367251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6750099" y="2565690"/>
            <a:ext cx="1670713" cy="184417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8078502" y="1646297"/>
            <a:ext cx="1238537" cy="1367197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-276225" y="372088"/>
            <a:ext cx="2001163" cy="2208980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6750100" y="9939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-211075" y="4039231"/>
            <a:ext cx="874503" cy="965303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rgbClr val="FFFFFF">
              <a:alpha val="10060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72" name="Google Shape;72;p5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73" name="Google Shape;73;p5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1" name="Google Shape;81;p5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⬢"/>
              <a:defRPr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⬡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/>
          <p:nvPr/>
        </p:nvSpPr>
        <p:spPr>
          <a:xfrm>
            <a:off x="-45517" y="689752"/>
            <a:ext cx="624020" cy="688794"/>
          </a:xfrm>
          <a:custGeom>
            <a:avLst/>
            <a:gdLst/>
            <a:ahLst/>
            <a:cxnLst/>
            <a:rect l="l" t="t" r="r" b="b"/>
            <a:pathLst>
              <a:path w="21598" h="21315" extrusionOk="0">
                <a:moveTo>
                  <a:pt x="21599" y="14389"/>
                </a:moveTo>
                <a:lnTo>
                  <a:pt x="21599" y="6924"/>
                </a:lnTo>
                <a:cubicBezTo>
                  <a:pt x="21599" y="5784"/>
                  <a:pt x="20918" y="4730"/>
                  <a:pt x="19814" y="4161"/>
                </a:cubicBezTo>
                <a:lnTo>
                  <a:pt x="12583" y="428"/>
                </a:lnTo>
                <a:cubicBezTo>
                  <a:pt x="11478" y="-142"/>
                  <a:pt x="10118" y="-142"/>
                  <a:pt x="9013" y="428"/>
                </a:cubicBezTo>
                <a:lnTo>
                  <a:pt x="1783" y="4161"/>
                </a:lnTo>
                <a:cubicBezTo>
                  <a:pt x="679" y="4731"/>
                  <a:pt x="0" y="5784"/>
                  <a:pt x="0" y="6924"/>
                </a:cubicBezTo>
                <a:lnTo>
                  <a:pt x="0" y="14392"/>
                </a:lnTo>
                <a:cubicBezTo>
                  <a:pt x="1" y="15532"/>
                  <a:pt x="681" y="16585"/>
                  <a:pt x="1785" y="17155"/>
                </a:cubicBezTo>
                <a:lnTo>
                  <a:pt x="9016" y="20888"/>
                </a:lnTo>
                <a:cubicBezTo>
                  <a:pt x="10120" y="21458"/>
                  <a:pt x="11481" y="21458"/>
                  <a:pt x="12585" y="20888"/>
                </a:cubicBezTo>
                <a:lnTo>
                  <a:pt x="19816" y="17155"/>
                </a:lnTo>
                <a:cubicBezTo>
                  <a:pt x="20920" y="16584"/>
                  <a:pt x="21600" y="15530"/>
                  <a:pt x="21599" y="143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</a:endParaRPr>
          </a:p>
        </p:txBody>
      </p:sp>
      <p:grpSp>
        <p:nvGrpSpPr>
          <p:cNvPr id="126" name="Google Shape;126;p8"/>
          <p:cNvGrpSpPr/>
          <p:nvPr/>
        </p:nvGrpSpPr>
        <p:grpSpPr>
          <a:xfrm>
            <a:off x="6320991" y="-7"/>
            <a:ext cx="3630818" cy="5143498"/>
            <a:chOff x="6320991" y="-7"/>
            <a:chExt cx="3630818" cy="5143498"/>
          </a:xfrm>
        </p:grpSpPr>
        <p:sp>
          <p:nvSpPr>
            <p:cNvPr id="127" name="Google Shape;127;p8"/>
            <p:cNvSpPr/>
            <p:nvPr/>
          </p:nvSpPr>
          <p:spPr>
            <a:xfrm>
              <a:off x="6320991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7806636" y="4115782"/>
              <a:ext cx="1403568" cy="1027710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8548210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 rot="10800000">
              <a:off x="7806422" y="30"/>
              <a:ext cx="1404540" cy="515400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7806643" y="1543679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7065077" y="260974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8745616" y="1335143"/>
              <a:ext cx="835681" cy="92246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7133773" y="3941724"/>
              <a:ext cx="507445" cy="5601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 rot="10800000">
              <a:off x="7406482" y="-7"/>
              <a:ext cx="720792" cy="527782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7331887" y="2181982"/>
              <a:ext cx="962029" cy="106196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5322C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8548210" y="2833077"/>
              <a:ext cx="1403600" cy="1549387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">
    <p:bg>
      <p:bgPr>
        <a:solidFill>
          <a:schemeClr val="accen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4" name="Google Shape;174;p11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75" name="Google Shape;175;p11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193;p11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Light"/>
              <a:buChar char="⬢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Light"/>
              <a:buChar char="⬡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Light"/>
              <a:buChar char="⬡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●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Light"/>
              <a:buChar char="○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Light"/>
              <a:buChar char="■"/>
              <a:defRPr sz="24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2"/>
          <p:cNvPicPr preferRelativeResize="0"/>
          <p:nvPr/>
        </p:nvPicPr>
        <p:blipFill rotWithShape="1">
          <a:blip r:embed="rId3">
            <a:alphaModFix/>
          </a:blip>
          <a:srcRect l="20843" t="3474" r="20837"/>
          <a:stretch/>
        </p:blipFill>
        <p:spPr>
          <a:xfrm>
            <a:off x="4699001" y="-290734"/>
            <a:ext cx="4044927" cy="4465423"/>
          </a:xfrm>
          <a:custGeom>
            <a:avLst/>
            <a:gdLst/>
            <a:ahLst/>
            <a:cxnLst/>
            <a:rect l="l" t="t" r="r" b="b"/>
            <a:pathLst>
              <a:path w="21598" h="21456" extrusionOk="0">
                <a:moveTo>
                  <a:pt x="10800" y="0"/>
                </a:moveTo>
                <a:cubicBezTo>
                  <a:pt x="10183" y="0"/>
                  <a:pt x="9567" y="144"/>
                  <a:pt x="9014" y="430"/>
                </a:cubicBezTo>
                <a:lnTo>
                  <a:pt x="1782" y="4189"/>
                </a:lnTo>
                <a:cubicBezTo>
                  <a:pt x="678" y="4763"/>
                  <a:pt x="0" y="5821"/>
                  <a:pt x="0" y="6968"/>
                </a:cubicBezTo>
                <a:lnTo>
                  <a:pt x="0" y="14485"/>
                </a:lnTo>
                <a:cubicBezTo>
                  <a:pt x="1" y="15633"/>
                  <a:pt x="681" y="16694"/>
                  <a:pt x="1786" y="17268"/>
                </a:cubicBezTo>
                <a:lnTo>
                  <a:pt x="9018" y="21026"/>
                </a:lnTo>
                <a:cubicBezTo>
                  <a:pt x="10122" y="21600"/>
                  <a:pt x="11480" y="21600"/>
                  <a:pt x="12585" y="21026"/>
                </a:cubicBezTo>
                <a:lnTo>
                  <a:pt x="19817" y="17268"/>
                </a:lnTo>
                <a:cubicBezTo>
                  <a:pt x="20922" y="16693"/>
                  <a:pt x="21600" y="15633"/>
                  <a:pt x="21599" y="14485"/>
                </a:cubicBezTo>
                <a:lnTo>
                  <a:pt x="21599" y="6968"/>
                </a:lnTo>
                <a:cubicBezTo>
                  <a:pt x="21599" y="5820"/>
                  <a:pt x="20922" y="4762"/>
                  <a:pt x="19817" y="4189"/>
                </a:cubicBezTo>
                <a:lnTo>
                  <a:pt x="12585" y="430"/>
                </a:lnTo>
                <a:cubicBezTo>
                  <a:pt x="12033" y="144"/>
                  <a:pt x="11416" y="0"/>
                  <a:pt x="10800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Various </a:t>
            </a:r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Aspects of Calcium Signaling in the Regulation of Apoptosis, Autophagy, Cell Proliferation, and Cancer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0331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itchFamily="34" charset="0"/>
              </a:rPr>
              <a:t>SUPERVISOR:DR.MARDANI,PHD</a:t>
            </a:r>
          </a:p>
          <a:p>
            <a:endParaRPr lang="en-US" dirty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Arial Rounded MT Bold" pitchFamily="34" charset="0"/>
              </a:rPr>
              <a:t>PRESENTED BY PIROUZBAKHT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1692"/>
            <a:ext cx="47609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10</a:t>
            </a:fld>
            <a:endParaRPr lang="en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6" y="0"/>
            <a:ext cx="883790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1261448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Bcl2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Flowchart: Summing Junction 6"/>
          <p:cNvSpPr/>
          <p:nvPr/>
        </p:nvSpPr>
        <p:spPr>
          <a:xfrm>
            <a:off x="3923928" y="1779662"/>
            <a:ext cx="210530" cy="288032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29193" y="1591886"/>
            <a:ext cx="105266" cy="475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4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11</a:t>
            </a:fld>
            <a:endParaRPr sz="2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95736" y="2477548"/>
            <a:ext cx="6120680" cy="1758064"/>
          </a:xfr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</a:rPr>
              <a:t>The Regulation of Autophagy by Calcium Signals and Its Involvement in Cancer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3766" y="2571750"/>
            <a:ext cx="8290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atamaran" charset="0"/>
                <a:cs typeface="Catamaran" charset="0"/>
              </a:rPr>
              <a:t>4</a:t>
            </a:r>
            <a:endParaRPr lang="en-US" sz="9600" dirty="0">
              <a:solidFill>
                <a:schemeClr val="bg1"/>
              </a:solidFill>
              <a:latin typeface="Catamaran" charset="0"/>
              <a:cs typeface="Catamar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12</a:t>
            </a:fld>
            <a:endParaRPr lang="en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044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52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/>
              <a:t>Cancer Therapies </a:t>
            </a:r>
            <a:r>
              <a:rPr lang="en-US" dirty="0" smtClean="0"/>
              <a:t>with inhibitors </a:t>
            </a:r>
            <a:r>
              <a:rPr lang="en-US" dirty="0"/>
              <a:t>Ca2+ </a:t>
            </a:r>
            <a:r>
              <a:rPr lang="en-US" dirty="0" smtClean="0"/>
              <a:t>Signaling 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301" name="Google Shape;301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13</a:t>
            </a:fld>
            <a:endParaRPr sz="2000" dirty="0"/>
          </a:p>
        </p:txBody>
      </p:sp>
      <p:grpSp>
        <p:nvGrpSpPr>
          <p:cNvPr id="302" name="Google Shape;302;p21"/>
          <p:cNvGrpSpPr/>
          <p:nvPr/>
        </p:nvGrpSpPr>
        <p:grpSpPr>
          <a:xfrm>
            <a:off x="103661" y="901067"/>
            <a:ext cx="319747" cy="266140"/>
            <a:chOff x="1244325" y="314425"/>
            <a:chExt cx="444525" cy="370050"/>
          </a:xfrm>
        </p:grpSpPr>
        <p:sp>
          <p:nvSpPr>
            <p:cNvPr id="303" name="Google Shape;303;p21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05" name="Google Shape;305;p21"/>
          <p:cNvPicPr preferRelativeResize="0"/>
          <p:nvPr/>
        </p:nvPicPr>
        <p:blipFill rotWithShape="1">
          <a:blip r:embed="rId3">
            <a:alphaModFix/>
          </a:blip>
          <a:srcRect t="19518" b="7269"/>
          <a:stretch/>
        </p:blipFill>
        <p:spPr>
          <a:xfrm>
            <a:off x="4303909" y="1851982"/>
            <a:ext cx="4495770" cy="329146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798" y="0"/>
                </a:moveTo>
                <a:cubicBezTo>
                  <a:pt x="10182" y="0"/>
                  <a:pt x="9569" y="218"/>
                  <a:pt x="9017" y="653"/>
                </a:cubicBezTo>
                <a:lnTo>
                  <a:pt x="1785" y="6357"/>
                </a:lnTo>
                <a:cubicBezTo>
                  <a:pt x="681" y="7228"/>
                  <a:pt x="0" y="8834"/>
                  <a:pt x="0" y="10576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10576"/>
                </a:lnTo>
                <a:cubicBezTo>
                  <a:pt x="21600" y="8834"/>
                  <a:pt x="20919" y="7228"/>
                  <a:pt x="19815" y="6357"/>
                </a:cubicBezTo>
                <a:lnTo>
                  <a:pt x="12583" y="653"/>
                </a:lnTo>
                <a:cubicBezTo>
                  <a:pt x="12031" y="218"/>
                  <a:pt x="11414" y="0"/>
                  <a:pt x="10798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59632" y="1419622"/>
            <a:ext cx="134844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1.Fluorouracil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2. </a:t>
            </a:r>
            <a:r>
              <a:rPr lang="en-US" dirty="0" smtClean="0"/>
              <a:t>Paclitaxel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3.Cisplatin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4. </a:t>
            </a:r>
            <a:r>
              <a:rPr lang="en-US" dirty="0" err="1"/>
              <a:t>Chloroquine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14</a:t>
            </a:fld>
            <a:endParaRPr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0424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15</a:t>
            </a:fld>
            <a:endParaRPr lang="en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" y="0"/>
            <a:ext cx="57223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3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16</a:t>
            </a:fld>
            <a:endParaRPr lang="en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6064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17</a:t>
            </a:fld>
            <a:endParaRPr lang="en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" y="0"/>
            <a:ext cx="52139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4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4"/>
          <p:cNvSpPr txBox="1">
            <a:spLocks noGrp="1"/>
          </p:cNvSpPr>
          <p:nvPr>
            <p:ph type="ctrTitle" idx="4294967295"/>
          </p:nvPr>
        </p:nvSpPr>
        <p:spPr>
          <a:xfrm>
            <a:off x="3381175" y="1054175"/>
            <a:ext cx="4422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THANKS!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505" name="Google Shape;505;p34"/>
          <p:cNvSpPr txBox="1">
            <a:spLocks noGrp="1"/>
          </p:cNvSpPr>
          <p:nvPr>
            <p:ph type="subTitle" idx="4294967295"/>
          </p:nvPr>
        </p:nvSpPr>
        <p:spPr>
          <a:xfrm>
            <a:off x="3381175" y="2253798"/>
            <a:ext cx="44223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Any questions</a:t>
            </a:r>
            <a:r>
              <a:rPr lang="en" b="1" dirty="0" smtClean="0">
                <a:solidFill>
                  <a:schemeClr val="lt1"/>
                </a:solidFill>
              </a:rPr>
              <a:t>?</a:t>
            </a:r>
            <a:endParaRPr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2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/>
          </p:nvPr>
        </p:nvSpPr>
        <p:spPr>
          <a:xfrm>
            <a:off x="611560" y="1124251"/>
            <a:ext cx="60105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Abstract</a:t>
            </a:r>
            <a:br>
              <a:rPr lang="en-US" dirty="0"/>
            </a:br>
            <a:endParaRPr dirty="0"/>
          </a:p>
        </p:txBody>
      </p:sp>
      <p:sp>
        <p:nvSpPr>
          <p:cNvPr id="593" name="Google Shape;593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2</a:t>
            </a:fld>
            <a:endParaRPr sz="2000" dirty="0"/>
          </a:p>
        </p:txBody>
      </p:sp>
      <p:sp>
        <p:nvSpPr>
          <p:cNvPr id="594" name="Google Shape;594;p39"/>
          <p:cNvSpPr/>
          <p:nvPr/>
        </p:nvSpPr>
        <p:spPr>
          <a:xfrm>
            <a:off x="0" y="2523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9"/>
          <p:cNvSpPr/>
          <p:nvPr/>
        </p:nvSpPr>
        <p:spPr>
          <a:xfrm>
            <a:off x="0" y="25234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6" name="Google Shape;596;p39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597" name="Google Shape;597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1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600" name="Google Shape;600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3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02" name="Google Shape;602;p39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603" name="Google Shape;603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5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08" name="Google Shape;608;p39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609" name="Google Shape;609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4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grpSp>
        <p:nvGrpSpPr>
          <p:cNvPr id="611" name="Google Shape;611;p39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612" name="Google Shape;612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Catamaran"/>
                  <a:ea typeface="Catamaran"/>
                  <a:cs typeface="Catamaran"/>
                  <a:sym typeface="Catamaran"/>
                </a:rPr>
                <a:t>2</a:t>
              </a:r>
              <a:endParaRPr sz="6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  <p:sp>
        <p:nvSpPr>
          <p:cNvPr id="614" name="Google Shape;614;p39"/>
          <p:cNvSpPr txBox="1"/>
          <p:nvPr/>
        </p:nvSpPr>
        <p:spPr>
          <a:xfrm>
            <a:off x="1379839" y="1322401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900" dirty="0" smtClean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 General Overview of Ca2+ Signaling</a:t>
            </a:r>
            <a:endParaRPr lang="en-US" sz="9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5" name="Google Shape;615;p39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9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Role of Ca2+ in Apoptosis and Cancer</a:t>
            </a:r>
          </a:p>
        </p:txBody>
      </p:sp>
      <p:sp>
        <p:nvSpPr>
          <p:cNvPr id="616" name="Google Shape;616;p39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en-US" sz="9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Cancer Therapies with inhibitors Ca2+ Signaling </a:t>
            </a:r>
            <a:endParaRPr sz="9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7" name="Google Shape;617;p39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9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Ca2+ Homeostasis during Cell Cycle and Tumor Growth</a:t>
            </a:r>
            <a:endParaRPr sz="900" dirty="0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618" name="Google Shape;618;p39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The Regulation of Autophagy by Calcium Signals and Its Involvement in Cancer</a:t>
            </a:r>
          </a:p>
        </p:txBody>
      </p:sp>
      <p:grpSp>
        <p:nvGrpSpPr>
          <p:cNvPr id="620" name="Google Shape;620;p39"/>
          <p:cNvGrpSpPr/>
          <p:nvPr/>
        </p:nvGrpSpPr>
        <p:grpSpPr>
          <a:xfrm>
            <a:off x="135880" y="874786"/>
            <a:ext cx="257118" cy="276131"/>
            <a:chOff x="611175" y="2326900"/>
            <a:chExt cx="362700" cy="389575"/>
          </a:xfrm>
        </p:grpSpPr>
        <p:sp>
          <p:nvSpPr>
            <p:cNvPr id="621" name="Google Shape;621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solidFill>
                  <a:schemeClr val="lt1"/>
                </a:solidFill>
              </a:rPr>
              <a:t>3</a:t>
            </a:fld>
            <a:endParaRPr sz="2000" dirty="0">
              <a:solidFill>
                <a:schemeClr val="lt1"/>
              </a:solidFill>
            </a:endParaRPr>
          </a:p>
        </p:txBody>
      </p:sp>
      <p:grpSp>
        <p:nvGrpSpPr>
          <p:cNvPr id="493" name="Google Shape;493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494" name="Google Shape;494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4" y="1352490"/>
            <a:ext cx="3456384" cy="231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4208" y="213970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ncer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41"/>
            <a:ext cx="3830870" cy="5158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>
            <a:spLocks noGrp="1"/>
          </p:cNvSpPr>
          <p:nvPr>
            <p:ph type="ctrTitle"/>
          </p:nvPr>
        </p:nvSpPr>
        <p:spPr>
          <a:xfrm>
            <a:off x="2305150" y="2884378"/>
            <a:ext cx="5811000" cy="47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 Introduction</a:t>
            </a:r>
            <a:endParaRPr dirty="0"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2305150" y="3385436"/>
            <a:ext cx="658733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</a:pPr>
            <a:r>
              <a:rPr lang="en-US" dirty="0"/>
              <a:t>A General Overview of Ca2+ Signaling and channel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228" name="Google Shape;228;p15"/>
          <p:cNvSpPr txBox="1"/>
          <p:nvPr/>
        </p:nvSpPr>
        <p:spPr>
          <a:xfrm>
            <a:off x="77600" y="2201325"/>
            <a:ext cx="2004000" cy="22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 dirty="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rPr>
              <a:t>1</a:t>
            </a:r>
            <a:endParaRPr sz="9600" b="1" dirty="0">
              <a:solidFill>
                <a:schemeClr val="lt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16666" y="4691199"/>
            <a:ext cx="32733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tamaran" charset="0"/>
                <a:cs typeface="Catamaran" charset="0"/>
              </a:rPr>
              <a:t>4</a:t>
            </a:r>
            <a:endParaRPr lang="en-US" sz="2000" dirty="0">
              <a:solidFill>
                <a:schemeClr val="accent1"/>
              </a:solidFill>
              <a:latin typeface="Catamaran" charset="0"/>
              <a:cs typeface="Catamar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solidFill>
                  <a:schemeClr val="lt1"/>
                </a:solidFill>
              </a:rPr>
              <a:t>5</a:t>
            </a:fld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675" name="Google Shape;675;p42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76" name="Google Shape;676;p42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77" name="Google Shape;677;p42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78" name="Google Shape;678;p42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680" name="Google Shape;680;p4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2" name="Google Shape;682;p42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83" name="Google Shape;683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684" name="Google Shape;684;p42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2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7" name="Google Shape;687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688" name="Google Shape;688;p42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9" name="Google Shape;689;p42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42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3" name="Google Shape;693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694" name="Google Shape;694;p4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5" name="Google Shape;695;p4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2" y="0"/>
            <a:ext cx="880559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39752" y="3003798"/>
            <a:ext cx="5811000" cy="1004452"/>
          </a:xfrm>
        </p:spPr>
        <p:txBody>
          <a:bodyPr/>
          <a:lstStyle/>
          <a:p>
            <a:r>
              <a:rPr lang="en-US" dirty="0"/>
              <a:t>Ca2+ Homeostasis during Cell Cycle and Tumor Growth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6</a:t>
            </a:fld>
            <a:endParaRPr lang="en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4395" y="2643758"/>
            <a:ext cx="774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atamaran" charset="0"/>
                <a:cs typeface="Catamaran" charset="0"/>
              </a:rPr>
              <a:t>2</a:t>
            </a:r>
            <a:endParaRPr lang="en-US" sz="9600" dirty="0">
              <a:solidFill>
                <a:schemeClr val="bg1"/>
              </a:solidFill>
              <a:latin typeface="Catamaran" charset="0"/>
              <a:cs typeface="Catamar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solidFill>
                  <a:schemeClr val="lt1"/>
                </a:solidFill>
              </a:rPr>
              <a:t>7</a:t>
            </a:fld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250"/>
            <a:ext cx="8568952" cy="51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 smtClean="0"/>
              <a:t>8</a:t>
            </a:fld>
            <a:endParaRPr lang="e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6201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4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dirty="0"/>
              <a:t> </a:t>
            </a:r>
            <a:endParaRPr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1"/>
          </p:nvPr>
        </p:nvSpPr>
        <p:spPr>
          <a:xfrm>
            <a:off x="2267744" y="2859782"/>
            <a:ext cx="6587330" cy="41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SzPts val="1100"/>
            </a:pPr>
            <a:r>
              <a:rPr lang="en-US" sz="3600" b="1" dirty="0">
                <a:solidFill>
                  <a:schemeClr val="accent1"/>
                </a:solidFill>
                <a:latin typeface="Catamaran" charset="0"/>
                <a:cs typeface="Catamaran" charset="0"/>
              </a:rPr>
              <a:t>Role of Ca2+ in Apoptosis and Cancer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/>
              <a:t>9</a:t>
            </a:fld>
            <a:endParaRPr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57175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Catamaran" charset="0"/>
                <a:cs typeface="Catamaran" charset="0"/>
              </a:rPr>
              <a:t>3</a:t>
            </a:r>
            <a:endParaRPr lang="en-US" sz="9600" dirty="0">
              <a:solidFill>
                <a:schemeClr val="bg1"/>
              </a:solidFill>
              <a:latin typeface="Catamaran" charset="0"/>
              <a:cs typeface="Catamar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154</Words>
  <Application>Microsoft Office PowerPoint</Application>
  <PresentationFormat>On-screen Show (16:9)</PresentationFormat>
  <Paragraphs>56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Arial Rounded MT Bold</vt:lpstr>
      <vt:lpstr>Catamaran</vt:lpstr>
      <vt:lpstr>Catamaran Light</vt:lpstr>
      <vt:lpstr>Dauphin template</vt:lpstr>
      <vt:lpstr>PowerPoint Presentation</vt:lpstr>
      <vt:lpstr>Abstract </vt:lpstr>
      <vt:lpstr>PowerPoint Presentation</vt:lpstr>
      <vt:lpstr> Introduction</vt:lpstr>
      <vt:lpstr>PowerPoint Presentation</vt:lpstr>
      <vt:lpstr>Ca2+ Homeostasis during Cell Cycle and Tumor Growth 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Cancer Therapies with inhibitors Ca2+ Signaling  </vt:lpstr>
      <vt:lpstr>PowerPoint Presentation</vt:lpstr>
      <vt:lpstr>PowerPoint Presentation</vt:lpstr>
      <vt:lpstr>PowerPoint Presentation</vt:lpstr>
      <vt:lpstr>PowerPoint Presentation</vt:lpstr>
      <vt:lpstr>THANKS!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Data processing</dc:creator>
  <cp:lastModifiedBy>Data processing</cp:lastModifiedBy>
  <cp:revision>51</cp:revision>
  <dcterms:modified xsi:type="dcterms:W3CDTF">2022-05-20T09:31:54Z</dcterms:modified>
</cp:coreProperties>
</file>