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sldIdLst>
    <p:sldId id="292" r:id="rId3"/>
    <p:sldId id="278" r:id="rId4"/>
    <p:sldId id="282" r:id="rId5"/>
    <p:sldId id="285" r:id="rId6"/>
    <p:sldId id="259" r:id="rId7"/>
    <p:sldId id="264" r:id="rId8"/>
    <p:sldId id="280" r:id="rId9"/>
    <p:sldId id="276" r:id="rId10"/>
    <p:sldId id="283" r:id="rId11"/>
    <p:sldId id="291" r:id="rId12"/>
    <p:sldId id="286" r:id="rId13"/>
    <p:sldId id="275" r:id="rId14"/>
    <p:sldId id="268" r:id="rId15"/>
    <p:sldId id="265" r:id="rId16"/>
    <p:sldId id="266" r:id="rId17"/>
    <p:sldId id="290" r:id="rId18"/>
    <p:sldId id="293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ENTRAL2016" initials="C" lastIdx="0" clrIdx="0">
    <p:extLst>
      <p:ext uri="{19B8F6BF-5375-455C-9EA6-DF929625EA0E}">
        <p15:presenceInfo xmlns:p15="http://schemas.microsoft.com/office/powerpoint/2012/main" userId="CENTRAL2016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132" autoAdjust="0"/>
    <p:restoredTop sz="94660"/>
  </p:normalViewPr>
  <p:slideViewPr>
    <p:cSldViewPr snapToGrid="0">
      <p:cViewPr varScale="1">
        <p:scale>
          <a:sx n="72" d="100"/>
          <a:sy n="72" d="100"/>
        </p:scale>
        <p:origin x="57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5" d="100"/>
          <a:sy n="55" d="100"/>
        </p:scale>
        <p:origin x="288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microsoft.com/office/2015/10/relationships/revisionInfo" Target="revisionInfo.xml"/><Relationship Id="rId3" Type="http://schemas.openxmlformats.org/officeDocument/2006/relationships/slide" Target="slides/slide1.xml"/><Relationship Id="rId21" Type="http://schemas.openxmlformats.org/officeDocument/2006/relationships/commentAuthors" Target="commentAuthor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EA9FD2-1FC1-4C3C-8283-D9FE8C14FA34}" type="doc">
      <dgm:prSet loTypeId="urn:microsoft.com/office/officeart/2005/8/layout/hierarchy5" loCatId="hierarchy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n-US"/>
        </a:p>
      </dgm:t>
    </dgm:pt>
    <dgm:pt modelId="{49ECBEA5-D87A-474D-A2F9-5ECCADAC980E}" type="pres">
      <dgm:prSet presAssocID="{50EA9FD2-1FC1-4C3C-8283-D9FE8C14FA34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70684746-0664-4744-9FBD-6FF2A6B4DE71}" type="pres">
      <dgm:prSet presAssocID="{50EA9FD2-1FC1-4C3C-8283-D9FE8C14FA34}" presName="hierFlow" presStyleCnt="0"/>
      <dgm:spPr/>
    </dgm:pt>
    <dgm:pt modelId="{390C9F6B-F9E9-4186-91A2-598483E4C069}" type="pres">
      <dgm:prSet presAssocID="{50EA9FD2-1FC1-4C3C-8283-D9FE8C14FA34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54FFCAA-173B-4403-A83A-DE3A6AF5B026}" type="pres">
      <dgm:prSet presAssocID="{50EA9FD2-1FC1-4C3C-8283-D9FE8C14FA34}" presName="bgShapesFlow" presStyleCnt="0"/>
      <dgm:spPr/>
    </dgm:pt>
  </dgm:ptLst>
  <dgm:cxnLst>
    <dgm:cxn modelId="{DF90DA6E-5EBC-44FE-AF87-71C5F810F398}" type="presOf" srcId="{50EA9FD2-1FC1-4C3C-8283-D9FE8C14FA34}" destId="{49ECBEA5-D87A-474D-A2F9-5ECCADAC980E}" srcOrd="0" destOrd="0" presId="urn:microsoft.com/office/officeart/2005/8/layout/hierarchy5"/>
    <dgm:cxn modelId="{772C8C8A-C259-444F-8E51-275225F8B1F5}" type="presParOf" srcId="{49ECBEA5-D87A-474D-A2F9-5ECCADAC980E}" destId="{70684746-0664-4744-9FBD-6FF2A6B4DE71}" srcOrd="0" destOrd="0" presId="urn:microsoft.com/office/officeart/2005/8/layout/hierarchy5"/>
    <dgm:cxn modelId="{312A156E-96B8-4BBF-82EE-A1E224500A6B}" type="presParOf" srcId="{70684746-0664-4744-9FBD-6FF2A6B4DE71}" destId="{390C9F6B-F9E9-4186-91A2-598483E4C069}" srcOrd="0" destOrd="0" presId="urn:microsoft.com/office/officeart/2005/8/layout/hierarchy5"/>
    <dgm:cxn modelId="{1D17CC2F-1E47-4246-AD64-F17C2BED2DD9}" type="presParOf" srcId="{49ECBEA5-D87A-474D-A2F9-5ECCADAC980E}" destId="{F54FFCAA-173B-4403-A83A-DE3A6AF5B026}" srcOrd="1" destOrd="0" presId="urn:microsoft.com/office/officeart/2005/8/layout/hierarchy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FD84B89-D8F5-4FC5-9D05-10F2A9685C8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EEAE9E3-290A-40C3-9C4F-3BE7AAD344A2}">
      <dgm:prSet phldrT="[Text]" custT="1"/>
      <dgm:spPr/>
      <dgm:t>
        <a:bodyPr/>
        <a:lstStyle/>
        <a:p>
          <a:r>
            <a:rPr lang="en-US" sz="3200" dirty="0">
              <a:solidFill>
                <a:schemeClr val="tx1"/>
              </a:solidFill>
            </a:rPr>
            <a:t>polycythemia</a:t>
          </a:r>
        </a:p>
      </dgm:t>
    </dgm:pt>
    <dgm:pt modelId="{47886FCE-2D9C-4CCB-9521-6CB504A852D4}" type="parTrans" cxnId="{C1A5255E-0B55-4369-BF9C-7BFB0FD61D85}">
      <dgm:prSet/>
      <dgm:spPr/>
      <dgm:t>
        <a:bodyPr/>
        <a:lstStyle/>
        <a:p>
          <a:endParaRPr lang="en-US"/>
        </a:p>
      </dgm:t>
    </dgm:pt>
    <dgm:pt modelId="{BF29AFEA-ADFC-4009-A889-5D4FBEE2005E}" type="sibTrans" cxnId="{C1A5255E-0B55-4369-BF9C-7BFB0FD61D85}">
      <dgm:prSet/>
      <dgm:spPr/>
      <dgm:t>
        <a:bodyPr/>
        <a:lstStyle/>
        <a:p>
          <a:endParaRPr lang="en-US"/>
        </a:p>
      </dgm:t>
    </dgm:pt>
    <dgm:pt modelId="{16006607-109C-40C7-9240-08FB84662181}">
      <dgm:prSet phldrT="[Text]" custT="1"/>
      <dgm:spPr/>
      <dgm:t>
        <a:bodyPr/>
        <a:lstStyle/>
        <a:p>
          <a:r>
            <a:rPr lang="en-US" sz="3200" dirty="0">
              <a:solidFill>
                <a:schemeClr val="tx1"/>
              </a:solidFill>
            </a:rPr>
            <a:t>absolute</a:t>
          </a:r>
        </a:p>
      </dgm:t>
    </dgm:pt>
    <dgm:pt modelId="{E6E49466-2319-42A0-A52A-9ECD9655A433}" type="parTrans" cxnId="{124646B0-4F7D-410B-9066-1ADEDF25996F}">
      <dgm:prSet/>
      <dgm:spPr/>
      <dgm:t>
        <a:bodyPr/>
        <a:lstStyle/>
        <a:p>
          <a:endParaRPr lang="en-US" dirty="0"/>
        </a:p>
      </dgm:t>
    </dgm:pt>
    <dgm:pt modelId="{B8DFF06F-4B8B-4122-9427-053A69B67FF8}" type="sibTrans" cxnId="{124646B0-4F7D-410B-9066-1ADEDF25996F}">
      <dgm:prSet/>
      <dgm:spPr/>
      <dgm:t>
        <a:bodyPr/>
        <a:lstStyle/>
        <a:p>
          <a:endParaRPr lang="en-US"/>
        </a:p>
      </dgm:t>
    </dgm:pt>
    <dgm:pt modelId="{4BF59BF7-96CC-4DEB-9F28-B0FB4E899844}">
      <dgm:prSet phldrT="[Text]" custT="1"/>
      <dgm:spPr/>
      <dgm:t>
        <a:bodyPr/>
        <a:lstStyle/>
        <a:p>
          <a:r>
            <a:rPr lang="en-US" sz="32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Primary</a:t>
          </a:r>
        </a:p>
        <a:p>
          <a:r>
            <a:rPr lang="en-US" sz="32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(Epo  orN)</a:t>
          </a:r>
        </a:p>
      </dgm:t>
    </dgm:pt>
    <dgm:pt modelId="{26E1AD13-936C-4F18-A161-187E83F3FF80}" type="parTrans" cxnId="{2B31B9BE-BD28-4435-A8EB-B22D5960F835}">
      <dgm:prSet/>
      <dgm:spPr/>
      <dgm:t>
        <a:bodyPr/>
        <a:lstStyle/>
        <a:p>
          <a:endParaRPr lang="en-US" dirty="0"/>
        </a:p>
      </dgm:t>
    </dgm:pt>
    <dgm:pt modelId="{CF847B54-0C4B-43D0-B009-F3FD83E73345}" type="sibTrans" cxnId="{2B31B9BE-BD28-4435-A8EB-B22D5960F835}">
      <dgm:prSet/>
      <dgm:spPr/>
      <dgm:t>
        <a:bodyPr/>
        <a:lstStyle/>
        <a:p>
          <a:endParaRPr lang="en-US"/>
        </a:p>
      </dgm:t>
    </dgm:pt>
    <dgm:pt modelId="{C00E9C85-DE1F-40FE-9FEF-E2108109ABD7}">
      <dgm:prSet phldrT="[Text]" custT="1"/>
      <dgm:spPr/>
      <dgm:t>
        <a:bodyPr/>
        <a:lstStyle/>
        <a:p>
          <a:r>
            <a:rPr lang="en-US" sz="3200" dirty="0">
              <a:solidFill>
                <a:schemeClr val="tx1"/>
              </a:solidFill>
            </a:rPr>
            <a:t>Secondary</a:t>
          </a:r>
        </a:p>
        <a:p>
          <a:r>
            <a:rPr lang="en-US" sz="3200" dirty="0">
              <a:solidFill>
                <a:schemeClr val="tx1"/>
              </a:solidFill>
            </a:rPr>
            <a:t>(EPO  )</a:t>
          </a:r>
        </a:p>
      </dgm:t>
    </dgm:pt>
    <dgm:pt modelId="{71CF12A1-B87E-4E94-A944-5A93D8F66FD2}" type="parTrans" cxnId="{0F6F4CE7-A902-422B-8CC2-1E180902AC9A}">
      <dgm:prSet/>
      <dgm:spPr/>
      <dgm:t>
        <a:bodyPr/>
        <a:lstStyle/>
        <a:p>
          <a:endParaRPr lang="en-US" dirty="0"/>
        </a:p>
      </dgm:t>
    </dgm:pt>
    <dgm:pt modelId="{2E302EB1-3F07-44FC-A591-E80392EEAB1C}" type="sibTrans" cxnId="{0F6F4CE7-A902-422B-8CC2-1E180902AC9A}">
      <dgm:prSet/>
      <dgm:spPr/>
      <dgm:t>
        <a:bodyPr/>
        <a:lstStyle/>
        <a:p>
          <a:endParaRPr lang="en-US"/>
        </a:p>
      </dgm:t>
    </dgm:pt>
    <dgm:pt modelId="{2FECBD56-8BED-4D8E-9710-A29D9054BAAA}">
      <dgm:prSet phldrT="[Text]" custT="1"/>
      <dgm:spPr/>
      <dgm:t>
        <a:bodyPr/>
        <a:lstStyle/>
        <a:p>
          <a:r>
            <a:rPr lang="en-US" sz="3200" dirty="0">
              <a:solidFill>
                <a:schemeClr val="tx1"/>
              </a:solidFill>
            </a:rPr>
            <a:t>relative</a:t>
          </a:r>
        </a:p>
      </dgm:t>
    </dgm:pt>
    <dgm:pt modelId="{D47826AB-1666-4304-92BA-85F3F02F15EA}" type="parTrans" cxnId="{5E55BDA7-EFE1-4E83-BA3A-0DF7A048831D}">
      <dgm:prSet/>
      <dgm:spPr/>
      <dgm:t>
        <a:bodyPr/>
        <a:lstStyle/>
        <a:p>
          <a:endParaRPr lang="en-US" dirty="0"/>
        </a:p>
      </dgm:t>
    </dgm:pt>
    <dgm:pt modelId="{F0ADD540-E0A0-47C1-8E99-08B8097DF81A}" type="sibTrans" cxnId="{5E55BDA7-EFE1-4E83-BA3A-0DF7A048831D}">
      <dgm:prSet/>
      <dgm:spPr/>
      <dgm:t>
        <a:bodyPr/>
        <a:lstStyle/>
        <a:p>
          <a:endParaRPr lang="en-US"/>
        </a:p>
      </dgm:t>
    </dgm:pt>
    <dgm:pt modelId="{D373F7ED-14A1-42B3-8B36-45C3A026877A}" type="pres">
      <dgm:prSet presAssocID="{BFD84B89-D8F5-4FC5-9D05-10F2A9685C8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DBE138AF-7C65-4F8A-98C3-68D1A049CF39}" type="pres">
      <dgm:prSet presAssocID="{4EEAE9E3-290A-40C3-9C4F-3BE7AAD344A2}" presName="root1" presStyleCnt="0"/>
      <dgm:spPr/>
    </dgm:pt>
    <dgm:pt modelId="{FAE08324-C7E2-4736-B767-B505B8FDCE49}" type="pres">
      <dgm:prSet presAssocID="{4EEAE9E3-290A-40C3-9C4F-3BE7AAD344A2}" presName="LevelOneTextNode" presStyleLbl="node0" presStyleIdx="0" presStyleCnt="1" custScaleX="115338" custScaleY="137389" custLinFactNeighborY="-3719">
        <dgm:presLayoutVars>
          <dgm:chPref val="3"/>
        </dgm:presLayoutVars>
      </dgm:prSet>
      <dgm:spPr/>
    </dgm:pt>
    <dgm:pt modelId="{192CB051-C9CC-4299-A474-5EA03D333FD6}" type="pres">
      <dgm:prSet presAssocID="{4EEAE9E3-290A-40C3-9C4F-3BE7AAD344A2}" presName="level2hierChild" presStyleCnt="0"/>
      <dgm:spPr/>
    </dgm:pt>
    <dgm:pt modelId="{30B68F2B-54B4-4EB4-95D4-B79AE09C1129}" type="pres">
      <dgm:prSet presAssocID="{E6E49466-2319-42A0-A52A-9ECD9655A433}" presName="conn2-1" presStyleLbl="parChTrans1D2" presStyleIdx="0" presStyleCnt="2"/>
      <dgm:spPr/>
    </dgm:pt>
    <dgm:pt modelId="{11BD2917-3802-4032-9FC3-9047381BEB4D}" type="pres">
      <dgm:prSet presAssocID="{E6E49466-2319-42A0-A52A-9ECD9655A433}" presName="connTx" presStyleLbl="parChTrans1D2" presStyleIdx="0" presStyleCnt="2"/>
      <dgm:spPr/>
    </dgm:pt>
    <dgm:pt modelId="{65F45C3B-DE1F-4EE0-8257-A1799EBB9672}" type="pres">
      <dgm:prSet presAssocID="{16006607-109C-40C7-9240-08FB84662181}" presName="root2" presStyleCnt="0"/>
      <dgm:spPr/>
    </dgm:pt>
    <dgm:pt modelId="{14151430-129D-4A73-BF47-009BC278A16A}" type="pres">
      <dgm:prSet presAssocID="{16006607-109C-40C7-9240-08FB84662181}" presName="LevelTwoTextNode" presStyleLbl="node2" presStyleIdx="0" presStyleCnt="2">
        <dgm:presLayoutVars>
          <dgm:chPref val="3"/>
        </dgm:presLayoutVars>
      </dgm:prSet>
      <dgm:spPr/>
    </dgm:pt>
    <dgm:pt modelId="{B9FACF26-386F-459A-A141-083EDAC900CA}" type="pres">
      <dgm:prSet presAssocID="{16006607-109C-40C7-9240-08FB84662181}" presName="level3hierChild" presStyleCnt="0"/>
      <dgm:spPr/>
    </dgm:pt>
    <dgm:pt modelId="{89E33ACF-A708-4175-B18B-B17F07C19B4D}" type="pres">
      <dgm:prSet presAssocID="{26E1AD13-936C-4F18-A161-187E83F3FF80}" presName="conn2-1" presStyleLbl="parChTrans1D3" presStyleIdx="0" presStyleCnt="2"/>
      <dgm:spPr/>
    </dgm:pt>
    <dgm:pt modelId="{AB27BB9B-C6D7-4BBD-A3F8-D104CD7DC7E2}" type="pres">
      <dgm:prSet presAssocID="{26E1AD13-936C-4F18-A161-187E83F3FF80}" presName="connTx" presStyleLbl="parChTrans1D3" presStyleIdx="0" presStyleCnt="2"/>
      <dgm:spPr/>
    </dgm:pt>
    <dgm:pt modelId="{1D8169E4-55F5-4744-B774-6DCAAB2B302B}" type="pres">
      <dgm:prSet presAssocID="{4BF59BF7-96CC-4DEB-9F28-B0FB4E899844}" presName="root2" presStyleCnt="0"/>
      <dgm:spPr/>
    </dgm:pt>
    <dgm:pt modelId="{6178213E-4BAE-448B-90AA-AEDB6B663637}" type="pres">
      <dgm:prSet presAssocID="{4BF59BF7-96CC-4DEB-9F28-B0FB4E899844}" presName="LevelTwoTextNode" presStyleLbl="node3" presStyleIdx="0" presStyleCnt="2" custLinFactY="-1662" custLinFactNeighborX="8478" custLinFactNeighborY="-100000">
        <dgm:presLayoutVars>
          <dgm:chPref val="3"/>
        </dgm:presLayoutVars>
      </dgm:prSet>
      <dgm:spPr/>
    </dgm:pt>
    <dgm:pt modelId="{B06FBFC7-C0B4-45EE-B14F-BC0E78E9626A}" type="pres">
      <dgm:prSet presAssocID="{4BF59BF7-96CC-4DEB-9F28-B0FB4E899844}" presName="level3hierChild" presStyleCnt="0"/>
      <dgm:spPr/>
    </dgm:pt>
    <dgm:pt modelId="{791F39E9-FF0D-4769-9402-951D613CA37E}" type="pres">
      <dgm:prSet presAssocID="{71CF12A1-B87E-4E94-A944-5A93D8F66FD2}" presName="conn2-1" presStyleLbl="parChTrans1D3" presStyleIdx="1" presStyleCnt="2"/>
      <dgm:spPr/>
    </dgm:pt>
    <dgm:pt modelId="{41E09FB8-EA9B-41F8-8C7A-8376AFF2936F}" type="pres">
      <dgm:prSet presAssocID="{71CF12A1-B87E-4E94-A944-5A93D8F66FD2}" presName="connTx" presStyleLbl="parChTrans1D3" presStyleIdx="1" presStyleCnt="2"/>
      <dgm:spPr/>
    </dgm:pt>
    <dgm:pt modelId="{9FC9F69C-B0F7-4E5B-A509-0CD6AA312AF0}" type="pres">
      <dgm:prSet presAssocID="{C00E9C85-DE1F-40FE-9FEF-E2108109ABD7}" presName="root2" presStyleCnt="0"/>
      <dgm:spPr/>
    </dgm:pt>
    <dgm:pt modelId="{2D5A2103-B9DB-43A7-9E55-CCB4113B3E04}" type="pres">
      <dgm:prSet presAssocID="{C00E9C85-DE1F-40FE-9FEF-E2108109ABD7}" presName="LevelTwoTextNode" presStyleLbl="node3" presStyleIdx="1" presStyleCnt="2" custLinFactNeighborX="-167" custLinFactNeighborY="79050">
        <dgm:presLayoutVars>
          <dgm:chPref val="3"/>
        </dgm:presLayoutVars>
      </dgm:prSet>
      <dgm:spPr/>
    </dgm:pt>
    <dgm:pt modelId="{138858CC-0948-44BE-9E18-CE889FACBA59}" type="pres">
      <dgm:prSet presAssocID="{C00E9C85-DE1F-40FE-9FEF-E2108109ABD7}" presName="level3hierChild" presStyleCnt="0"/>
      <dgm:spPr/>
    </dgm:pt>
    <dgm:pt modelId="{912C4957-1566-46C6-BF6F-21C5778B25BA}" type="pres">
      <dgm:prSet presAssocID="{D47826AB-1666-4304-92BA-85F3F02F15EA}" presName="conn2-1" presStyleLbl="parChTrans1D2" presStyleIdx="1" presStyleCnt="2"/>
      <dgm:spPr/>
    </dgm:pt>
    <dgm:pt modelId="{ECB0E2A1-C4C2-456C-A8BA-298B8ED8B258}" type="pres">
      <dgm:prSet presAssocID="{D47826AB-1666-4304-92BA-85F3F02F15EA}" presName="connTx" presStyleLbl="parChTrans1D2" presStyleIdx="1" presStyleCnt="2"/>
      <dgm:spPr/>
    </dgm:pt>
    <dgm:pt modelId="{B98C4B5D-B851-48BF-B8D7-64BA6E73CF5D}" type="pres">
      <dgm:prSet presAssocID="{2FECBD56-8BED-4D8E-9710-A29D9054BAAA}" presName="root2" presStyleCnt="0"/>
      <dgm:spPr/>
    </dgm:pt>
    <dgm:pt modelId="{76C609B3-3D10-4471-8387-8E91C1368544}" type="pres">
      <dgm:prSet presAssocID="{2FECBD56-8BED-4D8E-9710-A29D9054BAAA}" presName="LevelTwoTextNode" presStyleLbl="node2" presStyleIdx="1" presStyleCnt="2" custLinFactY="64375" custLinFactNeighborX="9357" custLinFactNeighborY="100000">
        <dgm:presLayoutVars>
          <dgm:chPref val="3"/>
        </dgm:presLayoutVars>
      </dgm:prSet>
      <dgm:spPr/>
    </dgm:pt>
    <dgm:pt modelId="{A7B7EFAE-32D1-4C08-8AC4-99D199CC0ACC}" type="pres">
      <dgm:prSet presAssocID="{2FECBD56-8BED-4D8E-9710-A29D9054BAAA}" presName="level3hierChild" presStyleCnt="0"/>
      <dgm:spPr/>
    </dgm:pt>
  </dgm:ptLst>
  <dgm:cxnLst>
    <dgm:cxn modelId="{980E2706-FEA1-4FEB-ABE0-5BACE73D42BA}" type="presOf" srcId="{4EEAE9E3-290A-40C3-9C4F-3BE7AAD344A2}" destId="{FAE08324-C7E2-4736-B767-B505B8FDCE49}" srcOrd="0" destOrd="0" presId="urn:microsoft.com/office/officeart/2005/8/layout/hierarchy2"/>
    <dgm:cxn modelId="{C7655A11-A2C6-47CF-A8D5-227F305ADA28}" type="presOf" srcId="{BFD84B89-D8F5-4FC5-9D05-10F2A9685C87}" destId="{D373F7ED-14A1-42B3-8B36-45C3A026877A}" srcOrd="0" destOrd="0" presId="urn:microsoft.com/office/officeart/2005/8/layout/hierarchy2"/>
    <dgm:cxn modelId="{D0726615-B9CC-43F1-A44D-5AEA918834B3}" type="presOf" srcId="{26E1AD13-936C-4F18-A161-187E83F3FF80}" destId="{AB27BB9B-C6D7-4BBD-A3F8-D104CD7DC7E2}" srcOrd="1" destOrd="0" presId="urn:microsoft.com/office/officeart/2005/8/layout/hierarchy2"/>
    <dgm:cxn modelId="{B9094525-7B0B-446D-AD32-DBAE4405A999}" type="presOf" srcId="{71CF12A1-B87E-4E94-A944-5A93D8F66FD2}" destId="{41E09FB8-EA9B-41F8-8C7A-8376AFF2936F}" srcOrd="1" destOrd="0" presId="urn:microsoft.com/office/officeart/2005/8/layout/hierarchy2"/>
    <dgm:cxn modelId="{A49E4B33-4FF7-405E-8F52-4FB228349AF9}" type="presOf" srcId="{D47826AB-1666-4304-92BA-85F3F02F15EA}" destId="{ECB0E2A1-C4C2-456C-A8BA-298B8ED8B258}" srcOrd="1" destOrd="0" presId="urn:microsoft.com/office/officeart/2005/8/layout/hierarchy2"/>
    <dgm:cxn modelId="{C1A5255E-0B55-4369-BF9C-7BFB0FD61D85}" srcId="{BFD84B89-D8F5-4FC5-9D05-10F2A9685C87}" destId="{4EEAE9E3-290A-40C3-9C4F-3BE7AAD344A2}" srcOrd="0" destOrd="0" parTransId="{47886FCE-2D9C-4CCB-9521-6CB504A852D4}" sibTransId="{BF29AFEA-ADFC-4009-A889-5D4FBEE2005E}"/>
    <dgm:cxn modelId="{FEB0685F-3C40-4CA8-901E-29CC32C2BF55}" type="presOf" srcId="{D47826AB-1666-4304-92BA-85F3F02F15EA}" destId="{912C4957-1566-46C6-BF6F-21C5778B25BA}" srcOrd="0" destOrd="0" presId="urn:microsoft.com/office/officeart/2005/8/layout/hierarchy2"/>
    <dgm:cxn modelId="{9D91737C-E856-4644-8B97-DED006753610}" type="presOf" srcId="{71CF12A1-B87E-4E94-A944-5A93D8F66FD2}" destId="{791F39E9-FF0D-4769-9402-951D613CA37E}" srcOrd="0" destOrd="0" presId="urn:microsoft.com/office/officeart/2005/8/layout/hierarchy2"/>
    <dgm:cxn modelId="{2B6E3D8F-75F4-4DBB-9708-DCDE8B715071}" type="presOf" srcId="{26E1AD13-936C-4F18-A161-187E83F3FF80}" destId="{89E33ACF-A708-4175-B18B-B17F07C19B4D}" srcOrd="0" destOrd="0" presId="urn:microsoft.com/office/officeart/2005/8/layout/hierarchy2"/>
    <dgm:cxn modelId="{5E55BDA7-EFE1-4E83-BA3A-0DF7A048831D}" srcId="{4EEAE9E3-290A-40C3-9C4F-3BE7AAD344A2}" destId="{2FECBD56-8BED-4D8E-9710-A29D9054BAAA}" srcOrd="1" destOrd="0" parTransId="{D47826AB-1666-4304-92BA-85F3F02F15EA}" sibTransId="{F0ADD540-E0A0-47C1-8E99-08B8097DF81A}"/>
    <dgm:cxn modelId="{5D10BBA9-707E-44E9-A3E4-1A7467A76621}" type="presOf" srcId="{16006607-109C-40C7-9240-08FB84662181}" destId="{14151430-129D-4A73-BF47-009BC278A16A}" srcOrd="0" destOrd="0" presId="urn:microsoft.com/office/officeart/2005/8/layout/hierarchy2"/>
    <dgm:cxn modelId="{124646B0-4F7D-410B-9066-1ADEDF25996F}" srcId="{4EEAE9E3-290A-40C3-9C4F-3BE7AAD344A2}" destId="{16006607-109C-40C7-9240-08FB84662181}" srcOrd="0" destOrd="0" parTransId="{E6E49466-2319-42A0-A52A-9ECD9655A433}" sibTransId="{B8DFF06F-4B8B-4122-9427-053A69B67FF8}"/>
    <dgm:cxn modelId="{CFC8BEBD-6D99-4886-90E8-DF80065D1465}" type="presOf" srcId="{C00E9C85-DE1F-40FE-9FEF-E2108109ABD7}" destId="{2D5A2103-B9DB-43A7-9E55-CCB4113B3E04}" srcOrd="0" destOrd="0" presId="urn:microsoft.com/office/officeart/2005/8/layout/hierarchy2"/>
    <dgm:cxn modelId="{2B31B9BE-BD28-4435-A8EB-B22D5960F835}" srcId="{16006607-109C-40C7-9240-08FB84662181}" destId="{4BF59BF7-96CC-4DEB-9F28-B0FB4E899844}" srcOrd="0" destOrd="0" parTransId="{26E1AD13-936C-4F18-A161-187E83F3FF80}" sibTransId="{CF847B54-0C4B-43D0-B009-F3FD83E73345}"/>
    <dgm:cxn modelId="{410290CC-556D-4201-9547-BDEF4F814DFF}" type="presOf" srcId="{E6E49466-2319-42A0-A52A-9ECD9655A433}" destId="{30B68F2B-54B4-4EB4-95D4-B79AE09C1129}" srcOrd="0" destOrd="0" presId="urn:microsoft.com/office/officeart/2005/8/layout/hierarchy2"/>
    <dgm:cxn modelId="{CE18F8DD-D010-4313-B985-705B8CC2961E}" type="presOf" srcId="{2FECBD56-8BED-4D8E-9710-A29D9054BAAA}" destId="{76C609B3-3D10-4471-8387-8E91C1368544}" srcOrd="0" destOrd="0" presId="urn:microsoft.com/office/officeart/2005/8/layout/hierarchy2"/>
    <dgm:cxn modelId="{0F6F4CE7-A902-422B-8CC2-1E180902AC9A}" srcId="{16006607-109C-40C7-9240-08FB84662181}" destId="{C00E9C85-DE1F-40FE-9FEF-E2108109ABD7}" srcOrd="1" destOrd="0" parTransId="{71CF12A1-B87E-4E94-A944-5A93D8F66FD2}" sibTransId="{2E302EB1-3F07-44FC-A591-E80392EEAB1C}"/>
    <dgm:cxn modelId="{B41B9EEF-6EA4-4767-B105-9895FB660806}" type="presOf" srcId="{4BF59BF7-96CC-4DEB-9F28-B0FB4E899844}" destId="{6178213E-4BAE-448B-90AA-AEDB6B663637}" srcOrd="0" destOrd="0" presId="urn:microsoft.com/office/officeart/2005/8/layout/hierarchy2"/>
    <dgm:cxn modelId="{F59A7EF3-D5A4-491B-963D-E9E9D26A6F41}" type="presOf" srcId="{E6E49466-2319-42A0-A52A-9ECD9655A433}" destId="{11BD2917-3802-4032-9FC3-9047381BEB4D}" srcOrd="1" destOrd="0" presId="urn:microsoft.com/office/officeart/2005/8/layout/hierarchy2"/>
    <dgm:cxn modelId="{E8A2CAE5-FCAA-41ED-A9A0-8DB91E06C29F}" type="presParOf" srcId="{D373F7ED-14A1-42B3-8B36-45C3A026877A}" destId="{DBE138AF-7C65-4F8A-98C3-68D1A049CF39}" srcOrd="0" destOrd="0" presId="urn:microsoft.com/office/officeart/2005/8/layout/hierarchy2"/>
    <dgm:cxn modelId="{1CCDC53E-1FB2-493B-941A-AAD85F6EC368}" type="presParOf" srcId="{DBE138AF-7C65-4F8A-98C3-68D1A049CF39}" destId="{FAE08324-C7E2-4736-B767-B505B8FDCE49}" srcOrd="0" destOrd="0" presId="urn:microsoft.com/office/officeart/2005/8/layout/hierarchy2"/>
    <dgm:cxn modelId="{8F86E08A-E61E-4306-B5EF-7B2D88A6FA8B}" type="presParOf" srcId="{DBE138AF-7C65-4F8A-98C3-68D1A049CF39}" destId="{192CB051-C9CC-4299-A474-5EA03D333FD6}" srcOrd="1" destOrd="0" presId="urn:microsoft.com/office/officeart/2005/8/layout/hierarchy2"/>
    <dgm:cxn modelId="{CE210B51-6CF6-4F2C-8451-715ECD26C055}" type="presParOf" srcId="{192CB051-C9CC-4299-A474-5EA03D333FD6}" destId="{30B68F2B-54B4-4EB4-95D4-B79AE09C1129}" srcOrd="0" destOrd="0" presId="urn:microsoft.com/office/officeart/2005/8/layout/hierarchy2"/>
    <dgm:cxn modelId="{75B3D924-BC40-4DF2-ABE2-42047F232A5C}" type="presParOf" srcId="{30B68F2B-54B4-4EB4-95D4-B79AE09C1129}" destId="{11BD2917-3802-4032-9FC3-9047381BEB4D}" srcOrd="0" destOrd="0" presId="urn:microsoft.com/office/officeart/2005/8/layout/hierarchy2"/>
    <dgm:cxn modelId="{B4B8FFDF-F173-4E3E-B819-802AC6DF8C18}" type="presParOf" srcId="{192CB051-C9CC-4299-A474-5EA03D333FD6}" destId="{65F45C3B-DE1F-4EE0-8257-A1799EBB9672}" srcOrd="1" destOrd="0" presId="urn:microsoft.com/office/officeart/2005/8/layout/hierarchy2"/>
    <dgm:cxn modelId="{B004B1E9-A8A7-4D8E-9B36-064DDD54F299}" type="presParOf" srcId="{65F45C3B-DE1F-4EE0-8257-A1799EBB9672}" destId="{14151430-129D-4A73-BF47-009BC278A16A}" srcOrd="0" destOrd="0" presId="urn:microsoft.com/office/officeart/2005/8/layout/hierarchy2"/>
    <dgm:cxn modelId="{D323ED5D-3128-41A9-9AE3-AF44E19E73B0}" type="presParOf" srcId="{65F45C3B-DE1F-4EE0-8257-A1799EBB9672}" destId="{B9FACF26-386F-459A-A141-083EDAC900CA}" srcOrd="1" destOrd="0" presId="urn:microsoft.com/office/officeart/2005/8/layout/hierarchy2"/>
    <dgm:cxn modelId="{F46BE994-2608-4ABD-B353-C25E5E4526E6}" type="presParOf" srcId="{B9FACF26-386F-459A-A141-083EDAC900CA}" destId="{89E33ACF-A708-4175-B18B-B17F07C19B4D}" srcOrd="0" destOrd="0" presId="urn:microsoft.com/office/officeart/2005/8/layout/hierarchy2"/>
    <dgm:cxn modelId="{B0983794-59C6-4265-998A-CADAE8C6C56D}" type="presParOf" srcId="{89E33ACF-A708-4175-B18B-B17F07C19B4D}" destId="{AB27BB9B-C6D7-4BBD-A3F8-D104CD7DC7E2}" srcOrd="0" destOrd="0" presId="urn:microsoft.com/office/officeart/2005/8/layout/hierarchy2"/>
    <dgm:cxn modelId="{33E78E5A-B41A-42AC-A781-75DB76754C8F}" type="presParOf" srcId="{B9FACF26-386F-459A-A141-083EDAC900CA}" destId="{1D8169E4-55F5-4744-B774-6DCAAB2B302B}" srcOrd="1" destOrd="0" presId="urn:microsoft.com/office/officeart/2005/8/layout/hierarchy2"/>
    <dgm:cxn modelId="{A69DB123-B41C-4A69-8282-1D36FBF96715}" type="presParOf" srcId="{1D8169E4-55F5-4744-B774-6DCAAB2B302B}" destId="{6178213E-4BAE-448B-90AA-AEDB6B663637}" srcOrd="0" destOrd="0" presId="urn:microsoft.com/office/officeart/2005/8/layout/hierarchy2"/>
    <dgm:cxn modelId="{49443D52-6FDC-47BA-BF85-D52BB5EB9AB8}" type="presParOf" srcId="{1D8169E4-55F5-4744-B774-6DCAAB2B302B}" destId="{B06FBFC7-C0B4-45EE-B14F-BC0E78E9626A}" srcOrd="1" destOrd="0" presId="urn:microsoft.com/office/officeart/2005/8/layout/hierarchy2"/>
    <dgm:cxn modelId="{A9D681DB-A3B9-4153-B1D2-723DD9A7FCC0}" type="presParOf" srcId="{B9FACF26-386F-459A-A141-083EDAC900CA}" destId="{791F39E9-FF0D-4769-9402-951D613CA37E}" srcOrd="2" destOrd="0" presId="urn:microsoft.com/office/officeart/2005/8/layout/hierarchy2"/>
    <dgm:cxn modelId="{C7D83A2B-C003-4DB4-9BB1-7AF2926C5B69}" type="presParOf" srcId="{791F39E9-FF0D-4769-9402-951D613CA37E}" destId="{41E09FB8-EA9B-41F8-8C7A-8376AFF2936F}" srcOrd="0" destOrd="0" presId="urn:microsoft.com/office/officeart/2005/8/layout/hierarchy2"/>
    <dgm:cxn modelId="{56C01CE3-E4B5-42F1-8D22-5F7750FCB33E}" type="presParOf" srcId="{B9FACF26-386F-459A-A141-083EDAC900CA}" destId="{9FC9F69C-B0F7-4E5B-A509-0CD6AA312AF0}" srcOrd="3" destOrd="0" presId="urn:microsoft.com/office/officeart/2005/8/layout/hierarchy2"/>
    <dgm:cxn modelId="{CCBD114D-1D93-4CB9-9C80-CA3FA49DB78C}" type="presParOf" srcId="{9FC9F69C-B0F7-4E5B-A509-0CD6AA312AF0}" destId="{2D5A2103-B9DB-43A7-9E55-CCB4113B3E04}" srcOrd="0" destOrd="0" presId="urn:microsoft.com/office/officeart/2005/8/layout/hierarchy2"/>
    <dgm:cxn modelId="{FDDD97D3-F64E-4DBB-924C-0018F7E41161}" type="presParOf" srcId="{9FC9F69C-B0F7-4E5B-A509-0CD6AA312AF0}" destId="{138858CC-0948-44BE-9E18-CE889FACBA59}" srcOrd="1" destOrd="0" presId="urn:microsoft.com/office/officeart/2005/8/layout/hierarchy2"/>
    <dgm:cxn modelId="{F74284C0-EE72-4D2D-A695-29F68EB1019E}" type="presParOf" srcId="{192CB051-C9CC-4299-A474-5EA03D333FD6}" destId="{912C4957-1566-46C6-BF6F-21C5778B25BA}" srcOrd="2" destOrd="0" presId="urn:microsoft.com/office/officeart/2005/8/layout/hierarchy2"/>
    <dgm:cxn modelId="{DD8C11C1-31C5-4D30-A832-AD48F933D08D}" type="presParOf" srcId="{912C4957-1566-46C6-BF6F-21C5778B25BA}" destId="{ECB0E2A1-C4C2-456C-A8BA-298B8ED8B258}" srcOrd="0" destOrd="0" presId="urn:microsoft.com/office/officeart/2005/8/layout/hierarchy2"/>
    <dgm:cxn modelId="{D902E21D-0914-4D2F-9DCB-05F1FC224C8B}" type="presParOf" srcId="{192CB051-C9CC-4299-A474-5EA03D333FD6}" destId="{B98C4B5D-B851-48BF-B8D7-64BA6E73CF5D}" srcOrd="3" destOrd="0" presId="urn:microsoft.com/office/officeart/2005/8/layout/hierarchy2"/>
    <dgm:cxn modelId="{CE8F6B41-F444-4AE4-A12D-450207902FEF}" type="presParOf" srcId="{B98C4B5D-B851-48BF-B8D7-64BA6E73CF5D}" destId="{76C609B3-3D10-4471-8387-8E91C1368544}" srcOrd="0" destOrd="0" presId="urn:microsoft.com/office/officeart/2005/8/layout/hierarchy2"/>
    <dgm:cxn modelId="{F7A893B4-6CE7-4F02-B9DB-626B473D4D3E}" type="presParOf" srcId="{B98C4B5D-B851-48BF-B8D7-64BA6E73CF5D}" destId="{A7B7EFAE-32D1-4C08-8AC4-99D199CC0AC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E08324-C7E2-4736-B767-B505B8FDCE49}">
      <dsp:nvSpPr>
        <dsp:cNvPr id="0" name=""/>
        <dsp:cNvSpPr/>
      </dsp:nvSpPr>
      <dsp:spPr>
        <a:xfrm>
          <a:off x="5065" y="2631899"/>
          <a:ext cx="2363024" cy="14074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polycythemia</a:t>
          </a:r>
        </a:p>
      </dsp:txBody>
      <dsp:txXfrm>
        <a:off x="46286" y="2673120"/>
        <a:ext cx="2280582" cy="1324958"/>
      </dsp:txXfrm>
    </dsp:sp>
    <dsp:sp modelId="{30B68F2B-54B4-4EB4-95D4-B79AE09C1129}">
      <dsp:nvSpPr>
        <dsp:cNvPr id="0" name=""/>
        <dsp:cNvSpPr/>
      </dsp:nvSpPr>
      <dsp:spPr>
        <a:xfrm rot="19565312">
          <a:off x="2284104" y="3045164"/>
          <a:ext cx="987482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987482" y="14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2753159" y="3035448"/>
        <a:ext cx="49374" cy="49374"/>
      </dsp:txXfrm>
    </dsp:sp>
    <dsp:sp modelId="{14151430-129D-4A73-BF47-009BC278A16A}">
      <dsp:nvSpPr>
        <dsp:cNvPr id="0" name=""/>
        <dsp:cNvSpPr/>
      </dsp:nvSpPr>
      <dsp:spPr>
        <a:xfrm>
          <a:off x="3187602" y="2272476"/>
          <a:ext cx="2048781" cy="1024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absolute</a:t>
          </a:r>
        </a:p>
      </dsp:txBody>
      <dsp:txXfrm>
        <a:off x="3217605" y="2302479"/>
        <a:ext cx="1988775" cy="964384"/>
      </dsp:txXfrm>
    </dsp:sp>
    <dsp:sp modelId="{89E33ACF-A708-4175-B18B-B17F07C19B4D}">
      <dsp:nvSpPr>
        <dsp:cNvPr id="0" name=""/>
        <dsp:cNvSpPr/>
      </dsp:nvSpPr>
      <dsp:spPr>
        <a:xfrm rot="17809652">
          <a:off x="4735127" y="1954480"/>
          <a:ext cx="1827092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827092" y="14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 dirty="0"/>
        </a:p>
      </dsp:txBody>
      <dsp:txXfrm>
        <a:off x="5602996" y="1923773"/>
        <a:ext cx="91354" cy="91354"/>
      </dsp:txXfrm>
    </dsp:sp>
    <dsp:sp modelId="{6178213E-4BAE-448B-90AA-AEDB6B663637}">
      <dsp:nvSpPr>
        <dsp:cNvPr id="0" name=""/>
        <dsp:cNvSpPr/>
      </dsp:nvSpPr>
      <dsp:spPr>
        <a:xfrm>
          <a:off x="6060963" y="642034"/>
          <a:ext cx="2048781" cy="1024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Primary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rPr>
            <a:t>(Epo  orN)</a:t>
          </a:r>
        </a:p>
      </dsp:txBody>
      <dsp:txXfrm>
        <a:off x="6090966" y="672037"/>
        <a:ext cx="1988775" cy="964384"/>
      </dsp:txXfrm>
    </dsp:sp>
    <dsp:sp modelId="{791F39E9-FF0D-4769-9402-951D613CA37E}">
      <dsp:nvSpPr>
        <dsp:cNvPr id="0" name=""/>
        <dsp:cNvSpPr/>
      </dsp:nvSpPr>
      <dsp:spPr>
        <a:xfrm rot="3584392">
          <a:off x="4834698" y="3469103"/>
          <a:ext cx="1619463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1619463" y="14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 dirty="0"/>
        </a:p>
      </dsp:txBody>
      <dsp:txXfrm>
        <a:off x="5603943" y="3443587"/>
        <a:ext cx="80973" cy="80973"/>
      </dsp:txXfrm>
    </dsp:sp>
    <dsp:sp modelId="{2D5A2103-B9DB-43A7-9E55-CCB4113B3E04}">
      <dsp:nvSpPr>
        <dsp:cNvPr id="0" name=""/>
        <dsp:cNvSpPr/>
      </dsp:nvSpPr>
      <dsp:spPr>
        <a:xfrm>
          <a:off x="6052475" y="3671281"/>
          <a:ext cx="2048781" cy="1024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Secondary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(EPO  )</a:t>
          </a:r>
        </a:p>
      </dsp:txBody>
      <dsp:txXfrm>
        <a:off x="6082478" y="3701284"/>
        <a:ext cx="1988775" cy="964384"/>
      </dsp:txXfrm>
    </dsp:sp>
    <dsp:sp modelId="{912C4957-1566-46C6-BF6F-21C5778B25BA}">
      <dsp:nvSpPr>
        <dsp:cNvPr id="0" name=""/>
        <dsp:cNvSpPr/>
      </dsp:nvSpPr>
      <dsp:spPr>
        <a:xfrm rot="3981811">
          <a:off x="1612616" y="4475915"/>
          <a:ext cx="2522163" cy="29941"/>
        </a:xfrm>
        <a:custGeom>
          <a:avLst/>
          <a:gdLst/>
          <a:ahLst/>
          <a:cxnLst/>
          <a:rect l="0" t="0" r="0" b="0"/>
          <a:pathLst>
            <a:path>
              <a:moveTo>
                <a:pt x="0" y="14970"/>
              </a:moveTo>
              <a:lnTo>
                <a:pt x="2522163" y="1497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 dirty="0"/>
        </a:p>
      </dsp:txBody>
      <dsp:txXfrm>
        <a:off x="2810644" y="4427831"/>
        <a:ext cx="126108" cy="126108"/>
      </dsp:txXfrm>
    </dsp:sp>
    <dsp:sp modelId="{76C609B3-3D10-4471-8387-8E91C1368544}">
      <dsp:nvSpPr>
        <dsp:cNvPr id="0" name=""/>
        <dsp:cNvSpPr/>
      </dsp:nvSpPr>
      <dsp:spPr>
        <a:xfrm>
          <a:off x="3379307" y="5133977"/>
          <a:ext cx="2048781" cy="102439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tx1"/>
              </a:solidFill>
            </a:rPr>
            <a:t>relative</a:t>
          </a:r>
        </a:p>
      </dsp:txBody>
      <dsp:txXfrm>
        <a:off x="3409310" y="5163980"/>
        <a:ext cx="1988775" cy="9643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946CD0-1387-4E9A-8684-F57341DAB234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9E09A1-2B0F-4CED-BC05-538313360F5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9163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nb-NO" dirty="0"/>
              <a:t>To understand </a:t>
            </a:r>
            <a:r>
              <a:rPr lang="nb-NO" dirty="0" err="1"/>
              <a:t>why</a:t>
            </a:r>
            <a:r>
              <a:rPr lang="nb-NO" dirty="0"/>
              <a:t> </a:t>
            </a:r>
            <a:r>
              <a:rPr lang="nb-NO" dirty="0" err="1"/>
              <a:t>hypoxia</a:t>
            </a:r>
            <a:r>
              <a:rPr lang="nb-NO" dirty="0"/>
              <a:t> </a:t>
            </a:r>
            <a:r>
              <a:rPr lang="nb-NO" dirty="0" err="1"/>
              <a:t>arise</a:t>
            </a:r>
            <a:r>
              <a:rPr lang="nb-NO" dirty="0"/>
              <a:t> in tumors,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need</a:t>
            </a:r>
            <a:r>
              <a:rPr lang="nb-NO" dirty="0"/>
              <a:t> </a:t>
            </a:r>
            <a:r>
              <a:rPr lang="nb-NO" dirty="0" err="1"/>
              <a:t>some</a:t>
            </a:r>
            <a:r>
              <a:rPr lang="nb-NO" dirty="0"/>
              <a:t> </a:t>
            </a:r>
            <a:r>
              <a:rPr lang="nb-NO" dirty="0" err="1"/>
              <a:t>background</a:t>
            </a:r>
            <a:r>
              <a:rPr lang="nb-NO" dirty="0"/>
              <a:t> in </a:t>
            </a:r>
            <a:r>
              <a:rPr lang="nb-NO" dirty="0" err="1"/>
              <a:t>development</a:t>
            </a:r>
            <a:r>
              <a:rPr lang="nb-NO" dirty="0"/>
              <a:t> </a:t>
            </a:r>
            <a:r>
              <a:rPr lang="nb-NO" dirty="0" err="1"/>
              <a:t>of</a:t>
            </a:r>
            <a:r>
              <a:rPr lang="nb-NO" dirty="0"/>
              <a:t> </a:t>
            </a:r>
            <a:r>
              <a:rPr lang="nb-NO" dirty="0" err="1"/>
              <a:t>the</a:t>
            </a:r>
            <a:r>
              <a:rPr lang="nb-NO" dirty="0"/>
              <a:t> cancer </a:t>
            </a:r>
            <a:r>
              <a:rPr lang="nb-NO" dirty="0" err="1"/>
              <a:t>disease</a:t>
            </a:r>
            <a:r>
              <a:rPr lang="nb-NO" dirty="0"/>
              <a:t>, </a:t>
            </a:r>
            <a:r>
              <a:rPr lang="nb-NO" dirty="0" err="1"/>
              <a:t>that</a:t>
            </a:r>
            <a:r>
              <a:rPr lang="nb-NO" dirty="0"/>
              <a:t> is </a:t>
            </a:r>
            <a:r>
              <a:rPr lang="nb-NO" dirty="0" err="1"/>
              <a:t>what</a:t>
            </a:r>
            <a:r>
              <a:rPr lang="nb-NO" dirty="0"/>
              <a:t> </a:t>
            </a:r>
            <a:r>
              <a:rPr lang="nb-NO" dirty="0" err="1"/>
              <a:t>we</a:t>
            </a:r>
            <a:r>
              <a:rPr lang="nb-NO" dirty="0"/>
              <a:t> </a:t>
            </a:r>
            <a:r>
              <a:rPr lang="nb-NO" dirty="0" err="1"/>
              <a:t>call</a:t>
            </a:r>
            <a:r>
              <a:rPr lang="nb-NO" dirty="0"/>
              <a:t> </a:t>
            </a:r>
            <a:r>
              <a:rPr lang="nb-NO" dirty="0" err="1"/>
              <a:t>carciinogenesis</a:t>
            </a:r>
            <a:r>
              <a:rPr lang="nb-NO" dirty="0"/>
              <a:t> </a:t>
            </a:r>
            <a:r>
              <a:rPr lang="nb-NO" dirty="0" err="1"/>
              <a:t>developemnt</a:t>
            </a:r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This course is funded with the support of the METOXIA project under the FP7 </a:t>
            </a:r>
            <a:r>
              <a:rPr lang="en-US" dirty="0" err="1"/>
              <a:t>Programme</a:t>
            </a:r>
            <a:r>
              <a:rPr lang="en-US" dirty="0"/>
              <a:t>.    </a:t>
            </a:r>
            <a:endParaRPr lang="nl-NL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8837B22-75C9-4C67-AFC4-52CF6B45A567}" type="slidenum">
              <a:rPr lang="nl-NL" smtClean="0"/>
              <a:pPr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09565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8470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37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6833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EA9D9-BE54-4266-8497-7B41D456A081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DB2F39-C670-4813-88BD-C9249146B6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96931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20751-7CFA-4A6B-A738-BDD60555AB43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12AC1-0ACB-4CA7-B4B2-3658AE8682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536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5481E-E498-4550-9164-775A99BC6083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CA7C3-59A8-4A32-B7C4-00EEC614B3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3628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5C009-0A97-424A-9536-941FA507FE4B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18B56-849F-4D0C-921F-B36676A248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82265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C76FD-DD89-4461-A391-16473DF4C6FD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1FFAF0-7169-46BB-95B0-8C067DC89F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746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520C16-6B03-40F3-876D-2CFFAE9C8F76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23E28-BADF-4EB4-B087-4C537E9B51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5175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E0AC6D-1F36-49C3-A05B-D418FBDE5731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5D3D92-FD31-4E7F-8ED9-C38F40158B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56408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BB4F3-44B6-4118-870A-2CDFE9717457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99FBCE-7C0E-40E3-84F3-62961ACC36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3960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4120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1A731-F73E-4DD2-AFD0-0B41BB816400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378C7B-61D1-43A3-BFF9-09908CBC6E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70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95070D-146F-49A2-A699-087A8E90D507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263DD-141D-423B-9836-FB164F182A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40767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6E3882-20E0-418C-88B2-CFD5EC004E24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77600-7EE9-4E48-96A3-02634F311B7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29043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77755984"/>
      </p:ext>
    </p:extLst>
  </p:cSld>
  <p:clrMapOvr>
    <a:masterClrMapping/>
  </p:clrMapOvr>
  <p:transition>
    <p:pull dir="d"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9812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4114800"/>
            <a:ext cx="5080000" cy="1981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47881750"/>
      </p:ext>
    </p:extLst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891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4930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041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398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17386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291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6111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6A1EE8-A82B-4210-AB99-1D1769C6F915}" type="datetimeFigureOut">
              <a:rPr lang="en-US" smtClean="0"/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DFE9A-D608-4E2D-A29B-366D7F15C2F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4138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5CC861-8634-4111-AD34-72AFD963B826}" type="datetimeFigureOut">
              <a:rPr lang="en-US"/>
              <a:pPr>
                <a:defRPr/>
              </a:pPr>
              <a:t>5/7/2017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906614-2F33-4985-AF07-4290EA9DF2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42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40D91-AC37-4DD2-A586-9CC2D63C1A4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424D9-F7B5-4904-A2C6-54DA26C85B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036A3A-A11F-4649-9426-1D52023D6B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6116" y="0"/>
            <a:ext cx="12308115" cy="68580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06301EC-15C9-4583-94B2-42F7E6F5292E}"/>
              </a:ext>
            </a:extLst>
          </p:cNvPr>
          <p:cNvSpPr/>
          <p:nvPr/>
        </p:nvSpPr>
        <p:spPr>
          <a:xfrm>
            <a:off x="2691372" y="368568"/>
            <a:ext cx="6112571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8000" b="1" dirty="0">
                <a:solidFill>
                  <a:prstClr val="black"/>
                </a:solidFill>
                <a:latin typeface="Gabriola" panose="04040605051002020D02" pitchFamily="82" charset="0"/>
              </a:rPr>
              <a:t>In the name of God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D460566-7BB0-4040-85BC-4201EACA1FD4}"/>
              </a:ext>
            </a:extLst>
          </p:cNvPr>
          <p:cNvSpPr/>
          <p:nvPr/>
        </p:nvSpPr>
        <p:spPr>
          <a:xfrm>
            <a:off x="3843930" y="2093153"/>
            <a:ext cx="3807453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6000" b="1" dirty="0">
                <a:solidFill>
                  <a:prstClr val="black"/>
                </a:solidFill>
                <a:latin typeface="Gabriola" panose="04040605051002020D02" pitchFamily="82" charset="0"/>
              </a:rPr>
              <a:t>Zahra Barzang 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FC57732-D27A-44AA-A145-3A34F2D88FBD}"/>
              </a:ext>
            </a:extLst>
          </p:cNvPr>
          <p:cNvSpPr/>
          <p:nvPr/>
        </p:nvSpPr>
        <p:spPr>
          <a:xfrm>
            <a:off x="2815771" y="3108816"/>
            <a:ext cx="6096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5400" dirty="0">
                <a:solidFill>
                  <a:prstClr val="black"/>
                </a:solidFill>
                <a:latin typeface="Gabriola" panose="04040605051002020D02" pitchFamily="82" charset="0"/>
              </a:rPr>
              <a:t>Msc of hematology &amp; blood banking kerman university medical sciences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01747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15BDB33-187A-42A4-8D1F-BBB827914D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6066318"/>
              </p:ext>
            </p:extLst>
          </p:nvPr>
        </p:nvGraphicFramePr>
        <p:xfrm>
          <a:off x="1" y="68805"/>
          <a:ext cx="12755216" cy="67891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A04B17B0-3863-4D64-8706-7DB7D9E9A3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80035944"/>
              </p:ext>
            </p:extLst>
          </p:nvPr>
        </p:nvGraphicFramePr>
        <p:xfrm>
          <a:off x="306249" y="414710"/>
          <a:ext cx="8109745" cy="6158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3F1FF73-9F3C-4A44-8E0C-EB46A4D6759C}"/>
              </a:ext>
            </a:extLst>
          </p:cNvPr>
          <p:cNvCxnSpPr/>
          <p:nvPr/>
        </p:nvCxnSpPr>
        <p:spPr>
          <a:xfrm flipV="1">
            <a:off x="8447915" y="495695"/>
            <a:ext cx="622852" cy="67586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id="{681237FE-08B5-4F6F-BFC1-6E3845856526}"/>
              </a:ext>
            </a:extLst>
          </p:cNvPr>
          <p:cNvSpPr/>
          <p:nvPr/>
        </p:nvSpPr>
        <p:spPr>
          <a:xfrm>
            <a:off x="9070767" y="230650"/>
            <a:ext cx="2498381" cy="940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Polycythemia vera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547F790-28BE-41EE-941D-26BDF2ECD544}"/>
              </a:ext>
            </a:extLst>
          </p:cNvPr>
          <p:cNvSpPr/>
          <p:nvPr/>
        </p:nvSpPr>
        <p:spPr>
          <a:xfrm>
            <a:off x="9070767" y="1598445"/>
            <a:ext cx="2498381" cy="940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Polycythemia </a:t>
            </a:r>
          </a:p>
          <a:p>
            <a:pPr algn="ctr"/>
            <a:r>
              <a:rPr lang="en-US" sz="3200" dirty="0">
                <a:solidFill>
                  <a:schemeClr val="tx1"/>
                </a:solidFill>
              </a:rPr>
              <a:t>familial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D65B62-8ACA-4325-A456-3833A9C99D1F}"/>
              </a:ext>
            </a:extLst>
          </p:cNvPr>
          <p:cNvSpPr/>
          <p:nvPr/>
        </p:nvSpPr>
        <p:spPr>
          <a:xfrm>
            <a:off x="9106606" y="5547467"/>
            <a:ext cx="2498381" cy="940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>
                <a:solidFill>
                  <a:schemeClr val="tx1"/>
                </a:solidFill>
              </a:rPr>
              <a:t>normoxic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3B7C08-FCAB-4EAD-8ABB-FF546B668285}"/>
              </a:ext>
            </a:extLst>
          </p:cNvPr>
          <p:cNvSpPr/>
          <p:nvPr/>
        </p:nvSpPr>
        <p:spPr>
          <a:xfrm>
            <a:off x="9106606" y="3808182"/>
            <a:ext cx="2462542" cy="9409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Hypoxia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A27347B-4885-46DD-A283-60545BDE871F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8346177" y="1260515"/>
            <a:ext cx="724590" cy="80838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619DE37-34C2-4D34-BEC5-A14D4C0D76CF}"/>
              </a:ext>
            </a:extLst>
          </p:cNvPr>
          <p:cNvCxnSpPr>
            <a:cxnSpLocks/>
            <a:endCxn id="12" idx="1"/>
          </p:cNvCxnSpPr>
          <p:nvPr/>
        </p:nvCxnSpPr>
        <p:spPr>
          <a:xfrm flipV="1">
            <a:off x="8382017" y="4278635"/>
            <a:ext cx="724589" cy="37609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0EDF4A7-5757-4E3A-BBEC-21A0F56CFEE7}"/>
              </a:ext>
            </a:extLst>
          </p:cNvPr>
          <p:cNvCxnSpPr/>
          <p:nvPr/>
        </p:nvCxnSpPr>
        <p:spPr>
          <a:xfrm>
            <a:off x="8364933" y="4641906"/>
            <a:ext cx="724589" cy="1191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82FECE6F-031A-4A90-89D0-0C8AD161B61F}"/>
              </a:ext>
            </a:extLst>
          </p:cNvPr>
          <p:cNvCxnSpPr>
            <a:cxnSpLocks/>
          </p:cNvCxnSpPr>
          <p:nvPr/>
        </p:nvCxnSpPr>
        <p:spPr>
          <a:xfrm>
            <a:off x="7371995" y="1598445"/>
            <a:ext cx="0" cy="3464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3FCCAE88-B2E7-4DA2-835A-5B6D2A1268F4}"/>
              </a:ext>
            </a:extLst>
          </p:cNvPr>
          <p:cNvCxnSpPr/>
          <p:nvPr/>
        </p:nvCxnSpPr>
        <p:spPr>
          <a:xfrm flipV="1">
            <a:off x="7673009" y="4749087"/>
            <a:ext cx="0" cy="34091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9699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C00000"/>
                </a:solidFill>
              </a:rPr>
              <a:t>Erythrocytosis or polycythemia: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810" y="1605585"/>
            <a:ext cx="11728172" cy="5126519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tx1"/>
              </a:buClr>
            </a:pPr>
            <a:r>
              <a:rPr lang="en-US" sz="3600" dirty="0"/>
              <a:t>Relative polycythemia</a:t>
            </a:r>
          </a:p>
          <a:p>
            <a:pPr>
              <a:buClr>
                <a:schemeClr val="tx1"/>
              </a:buClr>
            </a:pPr>
            <a:endParaRPr lang="en-US" sz="3600" dirty="0"/>
          </a:p>
          <a:p>
            <a:pPr>
              <a:buClr>
                <a:schemeClr val="tx1"/>
              </a:buClr>
            </a:pPr>
            <a:r>
              <a:rPr lang="en-US" sz="3600" dirty="0"/>
              <a:t>Secondary polycythemia:</a:t>
            </a:r>
            <a:endParaRPr lang="en-US" sz="3200" dirty="0"/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Hypoxic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 err="1"/>
              <a:t>Normoxic</a:t>
            </a:r>
            <a:endParaRPr lang="en-US" dirty="0"/>
          </a:p>
          <a:p>
            <a:pPr>
              <a:buClr>
                <a:schemeClr val="tx1"/>
              </a:buClr>
            </a:pPr>
            <a:endParaRPr lang="en-US" sz="3600" dirty="0"/>
          </a:p>
          <a:p>
            <a:pPr>
              <a:buClr>
                <a:schemeClr val="tx1"/>
              </a:buClr>
            </a:pPr>
            <a:r>
              <a:rPr lang="en-US" sz="3600" dirty="0"/>
              <a:t>Familial polycythemia</a:t>
            </a:r>
          </a:p>
          <a:p>
            <a:pPr>
              <a:buClr>
                <a:schemeClr val="tx1"/>
              </a:buClr>
              <a:buFont typeface="Wingdings" panose="05000000000000000000" pitchFamily="2" charset="2"/>
              <a:buChar char="v"/>
            </a:pPr>
            <a:r>
              <a:rPr lang="en-US" dirty="0"/>
              <a:t>Chuvash</a:t>
            </a:r>
          </a:p>
          <a:p>
            <a:pPr marL="0" indent="0">
              <a:buClr>
                <a:schemeClr val="tx1"/>
              </a:buClr>
              <a:buNone/>
            </a:pPr>
            <a:endParaRPr lang="en-US" dirty="0"/>
          </a:p>
          <a:p>
            <a:pPr>
              <a:buClr>
                <a:schemeClr val="tx1"/>
              </a:buClr>
            </a:pPr>
            <a:r>
              <a:rPr lang="en-US" sz="3600" dirty="0"/>
              <a:t>Vera polycythemia</a:t>
            </a:r>
          </a:p>
        </p:txBody>
      </p:sp>
    </p:spTree>
    <p:extLst>
      <p:ext uri="{BB962C8B-B14F-4D97-AF65-F5344CB8AC3E}">
        <p14:creationId xmlns:p14="http://schemas.microsoft.com/office/powerpoint/2010/main" val="4271184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309" y="450574"/>
            <a:ext cx="10149292" cy="5883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230522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047" y="387465"/>
            <a:ext cx="5574196" cy="5900700"/>
          </a:xfr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4051" y="445175"/>
            <a:ext cx="5416677" cy="5842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46738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886" y="1510714"/>
            <a:ext cx="7098755" cy="38299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75485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765" y="500062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C00000"/>
                </a:solidFill>
              </a:rPr>
              <a:t>Hypoxia inducible factor: It’s role in angiogenesis and tumor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4765" y="2173968"/>
            <a:ext cx="10515600" cy="4351338"/>
          </a:xfrm>
        </p:spPr>
        <p:txBody>
          <a:bodyPr>
            <a:normAutofit/>
          </a:bodyPr>
          <a:lstStyle/>
          <a:p>
            <a:r>
              <a:rPr lang="en-US" sz="3600" dirty="0"/>
              <a:t>Angiogenesis, as the process of new vessel formation from pre-existing vessels is dependent on a delicate equilibrium between endogenous angiogenic and antiangiogenic factors.</a:t>
            </a:r>
          </a:p>
          <a:p>
            <a:pPr marL="0" indent="0">
              <a:buNone/>
            </a:pPr>
            <a:endParaRPr lang="en-US" sz="3600" dirty="0"/>
          </a:p>
          <a:p>
            <a:r>
              <a:rPr lang="en-US" sz="3600" dirty="0"/>
              <a:t> Angiogenesis is a complex process that includes many gene products that are produced by different cells.</a:t>
            </a:r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28447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97346" y="333370"/>
            <a:ext cx="8229600" cy="1143000"/>
          </a:xfrm>
        </p:spPr>
        <p:txBody>
          <a:bodyPr>
            <a:normAutofit/>
          </a:bodyPr>
          <a:lstStyle/>
          <a:p>
            <a:r>
              <a:rPr lang="nl-NL" sz="4000" dirty="0"/>
              <a:t>Tumor development</a:t>
            </a:r>
          </a:p>
        </p:txBody>
      </p:sp>
      <p:grpSp>
        <p:nvGrpSpPr>
          <p:cNvPr id="3" name="Group 29"/>
          <p:cNvGrpSpPr>
            <a:grpSpLocks/>
          </p:cNvGrpSpPr>
          <p:nvPr/>
        </p:nvGrpSpPr>
        <p:grpSpPr bwMode="auto">
          <a:xfrm>
            <a:off x="8013327" y="2417197"/>
            <a:ext cx="2299623" cy="3207397"/>
            <a:chOff x="4503" y="864"/>
            <a:chExt cx="1811" cy="2525"/>
          </a:xfrm>
        </p:grpSpPr>
        <p:grpSp>
          <p:nvGrpSpPr>
            <p:cNvPr id="6" name="Group 30"/>
            <p:cNvGrpSpPr>
              <a:grpSpLocks/>
            </p:cNvGrpSpPr>
            <p:nvPr/>
          </p:nvGrpSpPr>
          <p:grpSpPr bwMode="auto">
            <a:xfrm>
              <a:off x="5568" y="1200"/>
              <a:ext cx="432" cy="432"/>
              <a:chOff x="4882" y="1036"/>
              <a:chExt cx="1390" cy="1146"/>
            </a:xfrm>
          </p:grpSpPr>
          <p:sp>
            <p:nvSpPr>
              <p:cNvPr id="34" name="Oval 31"/>
              <p:cNvSpPr>
                <a:spLocks noChangeArrowheads="1"/>
              </p:cNvSpPr>
              <p:nvPr/>
            </p:nvSpPr>
            <p:spPr bwMode="auto">
              <a:xfrm>
                <a:off x="4992" y="1152"/>
                <a:ext cx="1152" cy="864"/>
              </a:xfrm>
              <a:prstGeom prst="ellipse">
                <a:avLst/>
              </a:prstGeom>
              <a:solidFill>
                <a:srgbClr val="99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>
                  <a:latin typeface="Calibri" pitchFamily="34" charset="0"/>
                </a:endParaRPr>
              </a:p>
            </p:txBody>
          </p:sp>
          <p:sp>
            <p:nvSpPr>
              <p:cNvPr id="35" name="Freeform 32"/>
              <p:cNvSpPr>
                <a:spLocks/>
              </p:cNvSpPr>
              <p:nvPr/>
            </p:nvSpPr>
            <p:spPr bwMode="auto">
              <a:xfrm>
                <a:off x="5018" y="1064"/>
                <a:ext cx="382" cy="391"/>
              </a:xfrm>
              <a:custGeom>
                <a:avLst/>
                <a:gdLst>
                  <a:gd name="T0" fmla="*/ 0 w 382"/>
                  <a:gd name="T1" fmla="*/ 0 h 391"/>
                  <a:gd name="T2" fmla="*/ 127 w 382"/>
                  <a:gd name="T3" fmla="*/ 163 h 391"/>
                  <a:gd name="T4" fmla="*/ 164 w 382"/>
                  <a:gd name="T5" fmla="*/ 236 h 391"/>
                  <a:gd name="T6" fmla="*/ 182 w 382"/>
                  <a:gd name="T7" fmla="*/ 282 h 391"/>
                  <a:gd name="T8" fmla="*/ 327 w 382"/>
                  <a:gd name="T9" fmla="*/ 363 h 391"/>
                  <a:gd name="T10" fmla="*/ 354 w 382"/>
                  <a:gd name="T11" fmla="*/ 382 h 391"/>
                  <a:gd name="T12" fmla="*/ 382 w 382"/>
                  <a:gd name="T13" fmla="*/ 391 h 39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82"/>
                  <a:gd name="T22" fmla="*/ 0 h 391"/>
                  <a:gd name="T23" fmla="*/ 382 w 382"/>
                  <a:gd name="T24" fmla="*/ 391 h 39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82" h="391">
                    <a:moveTo>
                      <a:pt x="0" y="0"/>
                    </a:moveTo>
                    <a:cubicBezTo>
                      <a:pt x="42" y="56"/>
                      <a:pt x="85" y="107"/>
                      <a:pt x="127" y="163"/>
                    </a:cubicBezTo>
                    <a:cubicBezTo>
                      <a:pt x="147" y="264"/>
                      <a:pt x="118" y="163"/>
                      <a:pt x="164" y="236"/>
                    </a:cubicBezTo>
                    <a:cubicBezTo>
                      <a:pt x="173" y="250"/>
                      <a:pt x="172" y="269"/>
                      <a:pt x="182" y="282"/>
                    </a:cubicBezTo>
                    <a:cubicBezTo>
                      <a:pt x="211" y="321"/>
                      <a:pt x="282" y="352"/>
                      <a:pt x="327" y="363"/>
                    </a:cubicBezTo>
                    <a:cubicBezTo>
                      <a:pt x="336" y="369"/>
                      <a:pt x="344" y="377"/>
                      <a:pt x="354" y="382"/>
                    </a:cubicBezTo>
                    <a:cubicBezTo>
                      <a:pt x="363" y="386"/>
                      <a:pt x="382" y="391"/>
                      <a:pt x="382" y="391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6" name="Freeform 33"/>
              <p:cNvSpPr>
                <a:spLocks/>
              </p:cNvSpPr>
              <p:nvPr/>
            </p:nvSpPr>
            <p:spPr bwMode="auto">
              <a:xfrm>
                <a:off x="4882" y="1581"/>
                <a:ext cx="694" cy="319"/>
              </a:xfrm>
              <a:custGeom>
                <a:avLst/>
                <a:gdLst>
                  <a:gd name="T0" fmla="*/ 0 w 694"/>
                  <a:gd name="T1" fmla="*/ 319 h 319"/>
                  <a:gd name="T2" fmla="*/ 118 w 694"/>
                  <a:gd name="T3" fmla="*/ 265 h 319"/>
                  <a:gd name="T4" fmla="*/ 200 w 694"/>
                  <a:gd name="T5" fmla="*/ 219 h 319"/>
                  <a:gd name="T6" fmla="*/ 227 w 694"/>
                  <a:gd name="T7" fmla="*/ 192 h 319"/>
                  <a:gd name="T8" fmla="*/ 336 w 694"/>
                  <a:gd name="T9" fmla="*/ 146 h 319"/>
                  <a:gd name="T10" fmla="*/ 481 w 694"/>
                  <a:gd name="T11" fmla="*/ 83 h 319"/>
                  <a:gd name="T12" fmla="*/ 581 w 694"/>
                  <a:gd name="T13" fmla="*/ 19 h 319"/>
                  <a:gd name="T14" fmla="*/ 654 w 694"/>
                  <a:gd name="T15" fmla="*/ 1 h 3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94"/>
                  <a:gd name="T25" fmla="*/ 0 h 319"/>
                  <a:gd name="T26" fmla="*/ 694 w 694"/>
                  <a:gd name="T27" fmla="*/ 319 h 3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94" h="319">
                    <a:moveTo>
                      <a:pt x="0" y="319"/>
                    </a:moveTo>
                    <a:cubicBezTo>
                      <a:pt x="36" y="295"/>
                      <a:pt x="118" y="265"/>
                      <a:pt x="118" y="265"/>
                    </a:cubicBezTo>
                    <a:cubicBezTo>
                      <a:pt x="179" y="202"/>
                      <a:pt x="102" y="273"/>
                      <a:pt x="200" y="219"/>
                    </a:cubicBezTo>
                    <a:cubicBezTo>
                      <a:pt x="211" y="213"/>
                      <a:pt x="217" y="199"/>
                      <a:pt x="227" y="192"/>
                    </a:cubicBezTo>
                    <a:cubicBezTo>
                      <a:pt x="285" y="151"/>
                      <a:pt x="278" y="157"/>
                      <a:pt x="336" y="146"/>
                    </a:cubicBezTo>
                    <a:cubicBezTo>
                      <a:pt x="390" y="103"/>
                      <a:pt x="418" y="104"/>
                      <a:pt x="481" y="83"/>
                    </a:cubicBezTo>
                    <a:cubicBezTo>
                      <a:pt x="503" y="65"/>
                      <a:pt x="551" y="29"/>
                      <a:pt x="581" y="19"/>
                    </a:cubicBezTo>
                    <a:cubicBezTo>
                      <a:pt x="637" y="0"/>
                      <a:pt x="694" y="1"/>
                      <a:pt x="654" y="1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7" name="Freeform 34"/>
              <p:cNvSpPr>
                <a:spLocks/>
              </p:cNvSpPr>
              <p:nvPr/>
            </p:nvSpPr>
            <p:spPr bwMode="auto">
              <a:xfrm>
                <a:off x="5453" y="1134"/>
                <a:ext cx="556" cy="1048"/>
              </a:xfrm>
              <a:custGeom>
                <a:avLst/>
                <a:gdLst>
                  <a:gd name="T0" fmla="*/ 556 w 556"/>
                  <a:gd name="T1" fmla="*/ 2 h 1048"/>
                  <a:gd name="T2" fmla="*/ 338 w 556"/>
                  <a:gd name="T3" fmla="*/ 39 h 1048"/>
                  <a:gd name="T4" fmla="*/ 319 w 556"/>
                  <a:gd name="T5" fmla="*/ 75 h 1048"/>
                  <a:gd name="T6" fmla="*/ 292 w 556"/>
                  <a:gd name="T7" fmla="*/ 102 h 1048"/>
                  <a:gd name="T8" fmla="*/ 283 w 556"/>
                  <a:gd name="T9" fmla="*/ 130 h 1048"/>
                  <a:gd name="T10" fmla="*/ 265 w 556"/>
                  <a:gd name="T11" fmla="*/ 157 h 1048"/>
                  <a:gd name="T12" fmla="*/ 256 w 556"/>
                  <a:gd name="T13" fmla="*/ 193 h 1048"/>
                  <a:gd name="T14" fmla="*/ 219 w 556"/>
                  <a:gd name="T15" fmla="*/ 248 h 1048"/>
                  <a:gd name="T16" fmla="*/ 192 w 556"/>
                  <a:gd name="T17" fmla="*/ 302 h 1048"/>
                  <a:gd name="T18" fmla="*/ 129 w 556"/>
                  <a:gd name="T19" fmla="*/ 321 h 1048"/>
                  <a:gd name="T20" fmla="*/ 74 w 556"/>
                  <a:gd name="T21" fmla="*/ 357 h 1048"/>
                  <a:gd name="T22" fmla="*/ 19 w 556"/>
                  <a:gd name="T23" fmla="*/ 430 h 1048"/>
                  <a:gd name="T24" fmla="*/ 83 w 556"/>
                  <a:gd name="T25" fmla="*/ 639 h 1048"/>
                  <a:gd name="T26" fmla="*/ 101 w 556"/>
                  <a:gd name="T27" fmla="*/ 821 h 1048"/>
                  <a:gd name="T28" fmla="*/ 110 w 556"/>
                  <a:gd name="T29" fmla="*/ 903 h 1048"/>
                  <a:gd name="T30" fmla="*/ 138 w 556"/>
                  <a:gd name="T31" fmla="*/ 912 h 1048"/>
                  <a:gd name="T32" fmla="*/ 165 w 556"/>
                  <a:gd name="T33" fmla="*/ 1003 h 1048"/>
                  <a:gd name="T34" fmla="*/ 192 w 556"/>
                  <a:gd name="T35" fmla="*/ 1048 h 104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56"/>
                  <a:gd name="T55" fmla="*/ 0 h 1048"/>
                  <a:gd name="T56" fmla="*/ 556 w 556"/>
                  <a:gd name="T57" fmla="*/ 1048 h 104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56" h="1048">
                    <a:moveTo>
                      <a:pt x="556" y="2"/>
                    </a:moveTo>
                    <a:cubicBezTo>
                      <a:pt x="491" y="8"/>
                      <a:pt x="396" y="0"/>
                      <a:pt x="338" y="39"/>
                    </a:cubicBezTo>
                    <a:cubicBezTo>
                      <a:pt x="332" y="51"/>
                      <a:pt x="327" y="64"/>
                      <a:pt x="319" y="75"/>
                    </a:cubicBezTo>
                    <a:cubicBezTo>
                      <a:pt x="311" y="85"/>
                      <a:pt x="299" y="91"/>
                      <a:pt x="292" y="102"/>
                    </a:cubicBezTo>
                    <a:cubicBezTo>
                      <a:pt x="287" y="110"/>
                      <a:pt x="287" y="121"/>
                      <a:pt x="283" y="130"/>
                    </a:cubicBezTo>
                    <a:cubicBezTo>
                      <a:pt x="278" y="140"/>
                      <a:pt x="271" y="148"/>
                      <a:pt x="265" y="157"/>
                    </a:cubicBezTo>
                    <a:cubicBezTo>
                      <a:pt x="262" y="169"/>
                      <a:pt x="262" y="182"/>
                      <a:pt x="256" y="193"/>
                    </a:cubicBezTo>
                    <a:cubicBezTo>
                      <a:pt x="246" y="213"/>
                      <a:pt x="219" y="248"/>
                      <a:pt x="219" y="248"/>
                    </a:cubicBezTo>
                    <a:cubicBezTo>
                      <a:pt x="214" y="264"/>
                      <a:pt x="207" y="292"/>
                      <a:pt x="192" y="302"/>
                    </a:cubicBezTo>
                    <a:cubicBezTo>
                      <a:pt x="174" y="314"/>
                      <a:pt x="148" y="310"/>
                      <a:pt x="129" y="321"/>
                    </a:cubicBezTo>
                    <a:cubicBezTo>
                      <a:pt x="110" y="332"/>
                      <a:pt x="74" y="357"/>
                      <a:pt x="74" y="357"/>
                    </a:cubicBezTo>
                    <a:cubicBezTo>
                      <a:pt x="63" y="391"/>
                      <a:pt x="40" y="400"/>
                      <a:pt x="19" y="430"/>
                    </a:cubicBezTo>
                    <a:cubicBezTo>
                      <a:pt x="0" y="486"/>
                      <a:pt x="17" y="617"/>
                      <a:pt x="83" y="639"/>
                    </a:cubicBezTo>
                    <a:cubicBezTo>
                      <a:pt x="127" y="705"/>
                      <a:pt x="108" y="721"/>
                      <a:pt x="101" y="821"/>
                    </a:cubicBezTo>
                    <a:cubicBezTo>
                      <a:pt x="104" y="848"/>
                      <a:pt x="100" y="878"/>
                      <a:pt x="110" y="903"/>
                    </a:cubicBezTo>
                    <a:cubicBezTo>
                      <a:pt x="114" y="912"/>
                      <a:pt x="132" y="904"/>
                      <a:pt x="138" y="912"/>
                    </a:cubicBezTo>
                    <a:cubicBezTo>
                      <a:pt x="159" y="941"/>
                      <a:pt x="152" y="972"/>
                      <a:pt x="165" y="1003"/>
                    </a:cubicBezTo>
                    <a:cubicBezTo>
                      <a:pt x="172" y="1019"/>
                      <a:pt x="184" y="1032"/>
                      <a:pt x="192" y="1048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8" name="Freeform 35"/>
              <p:cNvSpPr>
                <a:spLocks/>
              </p:cNvSpPr>
              <p:nvPr/>
            </p:nvSpPr>
            <p:spPr bwMode="auto">
              <a:xfrm>
                <a:off x="4923" y="1546"/>
                <a:ext cx="1349" cy="245"/>
              </a:xfrm>
              <a:custGeom>
                <a:avLst/>
                <a:gdLst>
                  <a:gd name="T0" fmla="*/ 1349 w 1349"/>
                  <a:gd name="T1" fmla="*/ 245 h 245"/>
                  <a:gd name="T2" fmla="*/ 1131 w 1349"/>
                  <a:gd name="T3" fmla="*/ 109 h 245"/>
                  <a:gd name="T4" fmla="*/ 922 w 1349"/>
                  <a:gd name="T5" fmla="*/ 36 h 245"/>
                  <a:gd name="T6" fmla="*/ 768 w 1349"/>
                  <a:gd name="T7" fmla="*/ 72 h 245"/>
                  <a:gd name="T8" fmla="*/ 659 w 1349"/>
                  <a:gd name="T9" fmla="*/ 63 h 245"/>
                  <a:gd name="T10" fmla="*/ 577 w 1349"/>
                  <a:gd name="T11" fmla="*/ 18 h 245"/>
                  <a:gd name="T12" fmla="*/ 495 w 1349"/>
                  <a:gd name="T13" fmla="*/ 0 h 245"/>
                  <a:gd name="T14" fmla="*/ 295 w 1349"/>
                  <a:gd name="T15" fmla="*/ 9 h 245"/>
                  <a:gd name="T16" fmla="*/ 168 w 1349"/>
                  <a:gd name="T17" fmla="*/ 18 h 245"/>
                  <a:gd name="T18" fmla="*/ 59 w 1349"/>
                  <a:gd name="T19" fmla="*/ 136 h 245"/>
                  <a:gd name="T20" fmla="*/ 22 w 1349"/>
                  <a:gd name="T21" fmla="*/ 163 h 24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9"/>
                  <a:gd name="T34" fmla="*/ 0 h 245"/>
                  <a:gd name="T35" fmla="*/ 1349 w 1349"/>
                  <a:gd name="T36" fmla="*/ 245 h 24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9" h="245">
                    <a:moveTo>
                      <a:pt x="1349" y="245"/>
                    </a:moveTo>
                    <a:cubicBezTo>
                      <a:pt x="1298" y="168"/>
                      <a:pt x="1213" y="144"/>
                      <a:pt x="1131" y="109"/>
                    </a:cubicBezTo>
                    <a:cubicBezTo>
                      <a:pt x="1060" y="78"/>
                      <a:pt x="999" y="49"/>
                      <a:pt x="922" y="36"/>
                    </a:cubicBezTo>
                    <a:cubicBezTo>
                      <a:pt x="869" y="45"/>
                      <a:pt x="820" y="59"/>
                      <a:pt x="768" y="72"/>
                    </a:cubicBezTo>
                    <a:cubicBezTo>
                      <a:pt x="732" y="69"/>
                      <a:pt x="695" y="70"/>
                      <a:pt x="659" y="63"/>
                    </a:cubicBezTo>
                    <a:cubicBezTo>
                      <a:pt x="633" y="58"/>
                      <a:pt x="601" y="28"/>
                      <a:pt x="577" y="18"/>
                    </a:cubicBezTo>
                    <a:cubicBezTo>
                      <a:pt x="567" y="14"/>
                      <a:pt x="502" y="1"/>
                      <a:pt x="495" y="0"/>
                    </a:cubicBezTo>
                    <a:cubicBezTo>
                      <a:pt x="428" y="3"/>
                      <a:pt x="362" y="5"/>
                      <a:pt x="295" y="9"/>
                    </a:cubicBezTo>
                    <a:cubicBezTo>
                      <a:pt x="253" y="11"/>
                      <a:pt x="209" y="5"/>
                      <a:pt x="168" y="18"/>
                    </a:cubicBezTo>
                    <a:cubicBezTo>
                      <a:pt x="155" y="22"/>
                      <a:pt x="66" y="129"/>
                      <a:pt x="59" y="136"/>
                    </a:cubicBezTo>
                    <a:cubicBezTo>
                      <a:pt x="0" y="196"/>
                      <a:pt x="52" y="103"/>
                      <a:pt x="22" y="163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9" name="Freeform 36"/>
              <p:cNvSpPr>
                <a:spLocks/>
              </p:cNvSpPr>
              <p:nvPr/>
            </p:nvSpPr>
            <p:spPr bwMode="auto">
              <a:xfrm>
                <a:off x="5649" y="1364"/>
                <a:ext cx="623" cy="54"/>
              </a:xfrm>
              <a:custGeom>
                <a:avLst/>
                <a:gdLst>
                  <a:gd name="T0" fmla="*/ 23 w 623"/>
                  <a:gd name="T1" fmla="*/ 54 h 54"/>
                  <a:gd name="T2" fmla="*/ 160 w 623"/>
                  <a:gd name="T3" fmla="*/ 54 h 54"/>
                  <a:gd name="T4" fmla="*/ 360 w 623"/>
                  <a:gd name="T5" fmla="*/ 45 h 54"/>
                  <a:gd name="T6" fmla="*/ 587 w 623"/>
                  <a:gd name="T7" fmla="*/ 36 h 54"/>
                  <a:gd name="T8" fmla="*/ 623 w 623"/>
                  <a:gd name="T9" fmla="*/ 0 h 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23"/>
                  <a:gd name="T16" fmla="*/ 0 h 54"/>
                  <a:gd name="T17" fmla="*/ 623 w 623"/>
                  <a:gd name="T18" fmla="*/ 54 h 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23" h="54">
                    <a:moveTo>
                      <a:pt x="23" y="54"/>
                    </a:moveTo>
                    <a:cubicBezTo>
                      <a:pt x="127" y="34"/>
                      <a:pt x="0" y="54"/>
                      <a:pt x="160" y="54"/>
                    </a:cubicBezTo>
                    <a:cubicBezTo>
                      <a:pt x="227" y="54"/>
                      <a:pt x="293" y="48"/>
                      <a:pt x="360" y="45"/>
                    </a:cubicBezTo>
                    <a:cubicBezTo>
                      <a:pt x="440" y="36"/>
                      <a:pt x="506" y="43"/>
                      <a:pt x="587" y="36"/>
                    </a:cubicBezTo>
                    <a:cubicBezTo>
                      <a:pt x="588" y="35"/>
                      <a:pt x="615" y="8"/>
                      <a:pt x="62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40" name="Freeform 37"/>
              <p:cNvSpPr>
                <a:spLocks/>
              </p:cNvSpPr>
              <p:nvPr/>
            </p:nvSpPr>
            <p:spPr bwMode="auto">
              <a:xfrm>
                <a:off x="5372" y="1036"/>
                <a:ext cx="655" cy="1119"/>
              </a:xfrm>
              <a:custGeom>
                <a:avLst/>
                <a:gdLst>
                  <a:gd name="T0" fmla="*/ 0 w 655"/>
                  <a:gd name="T1" fmla="*/ 0 h 1119"/>
                  <a:gd name="T2" fmla="*/ 37 w 655"/>
                  <a:gd name="T3" fmla="*/ 100 h 1119"/>
                  <a:gd name="T4" fmla="*/ 82 w 655"/>
                  <a:gd name="T5" fmla="*/ 191 h 1119"/>
                  <a:gd name="T6" fmla="*/ 182 w 655"/>
                  <a:gd name="T7" fmla="*/ 373 h 1119"/>
                  <a:gd name="T8" fmla="*/ 246 w 655"/>
                  <a:gd name="T9" fmla="*/ 437 h 1119"/>
                  <a:gd name="T10" fmla="*/ 410 w 655"/>
                  <a:gd name="T11" fmla="*/ 519 h 1119"/>
                  <a:gd name="T12" fmla="*/ 446 w 655"/>
                  <a:gd name="T13" fmla="*/ 664 h 1119"/>
                  <a:gd name="T14" fmla="*/ 428 w 655"/>
                  <a:gd name="T15" fmla="*/ 773 h 1119"/>
                  <a:gd name="T16" fmla="*/ 437 w 655"/>
                  <a:gd name="T17" fmla="*/ 937 h 1119"/>
                  <a:gd name="T18" fmla="*/ 482 w 655"/>
                  <a:gd name="T19" fmla="*/ 1010 h 1119"/>
                  <a:gd name="T20" fmla="*/ 655 w 655"/>
                  <a:gd name="T21" fmla="*/ 1119 h 111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55"/>
                  <a:gd name="T34" fmla="*/ 0 h 1119"/>
                  <a:gd name="T35" fmla="*/ 655 w 655"/>
                  <a:gd name="T36" fmla="*/ 1119 h 111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55" h="1119">
                    <a:moveTo>
                      <a:pt x="0" y="0"/>
                    </a:moveTo>
                    <a:cubicBezTo>
                      <a:pt x="9" y="41"/>
                      <a:pt x="14" y="66"/>
                      <a:pt x="37" y="100"/>
                    </a:cubicBezTo>
                    <a:cubicBezTo>
                      <a:pt x="48" y="134"/>
                      <a:pt x="62" y="162"/>
                      <a:pt x="82" y="191"/>
                    </a:cubicBezTo>
                    <a:cubicBezTo>
                      <a:pt x="104" y="260"/>
                      <a:pt x="144" y="311"/>
                      <a:pt x="182" y="373"/>
                    </a:cubicBezTo>
                    <a:cubicBezTo>
                      <a:pt x="198" y="399"/>
                      <a:pt x="218" y="426"/>
                      <a:pt x="246" y="437"/>
                    </a:cubicBezTo>
                    <a:cubicBezTo>
                      <a:pt x="304" y="460"/>
                      <a:pt x="356" y="488"/>
                      <a:pt x="410" y="519"/>
                    </a:cubicBezTo>
                    <a:cubicBezTo>
                      <a:pt x="454" y="577"/>
                      <a:pt x="458" y="586"/>
                      <a:pt x="446" y="664"/>
                    </a:cubicBezTo>
                    <a:cubicBezTo>
                      <a:pt x="441" y="700"/>
                      <a:pt x="428" y="773"/>
                      <a:pt x="428" y="773"/>
                    </a:cubicBezTo>
                    <a:cubicBezTo>
                      <a:pt x="431" y="828"/>
                      <a:pt x="432" y="882"/>
                      <a:pt x="437" y="937"/>
                    </a:cubicBezTo>
                    <a:cubicBezTo>
                      <a:pt x="440" y="968"/>
                      <a:pt x="464" y="988"/>
                      <a:pt x="482" y="1010"/>
                    </a:cubicBezTo>
                    <a:cubicBezTo>
                      <a:pt x="523" y="1059"/>
                      <a:pt x="585" y="1119"/>
                      <a:pt x="655" y="1119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41" name="Freeform 38"/>
              <p:cNvSpPr>
                <a:spLocks/>
              </p:cNvSpPr>
              <p:nvPr/>
            </p:nvSpPr>
            <p:spPr bwMode="auto">
              <a:xfrm>
                <a:off x="5218" y="1773"/>
                <a:ext cx="145" cy="309"/>
              </a:xfrm>
              <a:custGeom>
                <a:avLst/>
                <a:gdLst>
                  <a:gd name="T0" fmla="*/ 0 w 145"/>
                  <a:gd name="T1" fmla="*/ 309 h 309"/>
                  <a:gd name="T2" fmla="*/ 118 w 145"/>
                  <a:gd name="T3" fmla="*/ 100 h 309"/>
                  <a:gd name="T4" fmla="*/ 145 w 145"/>
                  <a:gd name="T5" fmla="*/ 0 h 309"/>
                  <a:gd name="T6" fmla="*/ 0 60000 65536"/>
                  <a:gd name="T7" fmla="*/ 0 60000 65536"/>
                  <a:gd name="T8" fmla="*/ 0 60000 65536"/>
                  <a:gd name="T9" fmla="*/ 0 w 145"/>
                  <a:gd name="T10" fmla="*/ 0 h 309"/>
                  <a:gd name="T11" fmla="*/ 145 w 145"/>
                  <a:gd name="T12" fmla="*/ 309 h 30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5" h="309">
                    <a:moveTo>
                      <a:pt x="0" y="309"/>
                    </a:moveTo>
                    <a:cubicBezTo>
                      <a:pt x="61" y="248"/>
                      <a:pt x="97" y="182"/>
                      <a:pt x="118" y="100"/>
                    </a:cubicBezTo>
                    <a:cubicBezTo>
                      <a:pt x="108" y="42"/>
                      <a:pt x="107" y="38"/>
                      <a:pt x="145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42" name="Freeform 39"/>
              <p:cNvSpPr>
                <a:spLocks/>
              </p:cNvSpPr>
              <p:nvPr/>
            </p:nvSpPr>
            <p:spPr bwMode="auto">
              <a:xfrm>
                <a:off x="5908" y="1755"/>
                <a:ext cx="264" cy="154"/>
              </a:xfrm>
              <a:custGeom>
                <a:avLst/>
                <a:gdLst>
                  <a:gd name="T0" fmla="*/ 264 w 264"/>
                  <a:gd name="T1" fmla="*/ 154 h 154"/>
                  <a:gd name="T2" fmla="*/ 110 w 264"/>
                  <a:gd name="T3" fmla="*/ 100 h 154"/>
                  <a:gd name="T4" fmla="*/ 10 w 264"/>
                  <a:gd name="T5" fmla="*/ 36 h 154"/>
                  <a:gd name="T6" fmla="*/ 10 w 264"/>
                  <a:gd name="T7" fmla="*/ 0 h 1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4"/>
                  <a:gd name="T13" fmla="*/ 0 h 154"/>
                  <a:gd name="T14" fmla="*/ 264 w 264"/>
                  <a:gd name="T15" fmla="*/ 154 h 1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4" h="154">
                    <a:moveTo>
                      <a:pt x="264" y="154"/>
                    </a:moveTo>
                    <a:cubicBezTo>
                      <a:pt x="205" y="144"/>
                      <a:pt x="164" y="118"/>
                      <a:pt x="110" y="100"/>
                    </a:cubicBezTo>
                    <a:cubicBezTo>
                      <a:pt x="84" y="72"/>
                      <a:pt x="42" y="58"/>
                      <a:pt x="10" y="36"/>
                    </a:cubicBezTo>
                    <a:cubicBezTo>
                      <a:pt x="0" y="29"/>
                      <a:pt x="10" y="12"/>
                      <a:pt x="10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grpSp>
          <p:nvGrpSpPr>
            <p:cNvPr id="7" name="Group 40"/>
            <p:cNvGrpSpPr>
              <a:grpSpLocks/>
            </p:cNvGrpSpPr>
            <p:nvPr/>
          </p:nvGrpSpPr>
          <p:grpSpPr bwMode="auto">
            <a:xfrm>
              <a:off x="5568" y="1728"/>
              <a:ext cx="432" cy="432"/>
              <a:chOff x="4882" y="1036"/>
              <a:chExt cx="1390" cy="1146"/>
            </a:xfrm>
          </p:grpSpPr>
          <p:sp>
            <p:nvSpPr>
              <p:cNvPr id="25" name="Oval 41"/>
              <p:cNvSpPr>
                <a:spLocks noChangeArrowheads="1"/>
              </p:cNvSpPr>
              <p:nvPr/>
            </p:nvSpPr>
            <p:spPr bwMode="auto">
              <a:xfrm>
                <a:off x="4992" y="1152"/>
                <a:ext cx="1152" cy="864"/>
              </a:xfrm>
              <a:prstGeom prst="ellipse">
                <a:avLst/>
              </a:prstGeom>
              <a:solidFill>
                <a:srgbClr val="99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>
                  <a:latin typeface="Calibri" pitchFamily="34" charset="0"/>
                </a:endParaRPr>
              </a:p>
            </p:txBody>
          </p:sp>
          <p:sp>
            <p:nvSpPr>
              <p:cNvPr id="26" name="Freeform 42"/>
              <p:cNvSpPr>
                <a:spLocks/>
              </p:cNvSpPr>
              <p:nvPr/>
            </p:nvSpPr>
            <p:spPr bwMode="auto">
              <a:xfrm>
                <a:off x="5018" y="1064"/>
                <a:ext cx="382" cy="391"/>
              </a:xfrm>
              <a:custGeom>
                <a:avLst/>
                <a:gdLst>
                  <a:gd name="T0" fmla="*/ 0 w 382"/>
                  <a:gd name="T1" fmla="*/ 0 h 391"/>
                  <a:gd name="T2" fmla="*/ 127 w 382"/>
                  <a:gd name="T3" fmla="*/ 163 h 391"/>
                  <a:gd name="T4" fmla="*/ 164 w 382"/>
                  <a:gd name="T5" fmla="*/ 236 h 391"/>
                  <a:gd name="T6" fmla="*/ 182 w 382"/>
                  <a:gd name="T7" fmla="*/ 282 h 391"/>
                  <a:gd name="T8" fmla="*/ 327 w 382"/>
                  <a:gd name="T9" fmla="*/ 363 h 391"/>
                  <a:gd name="T10" fmla="*/ 354 w 382"/>
                  <a:gd name="T11" fmla="*/ 382 h 391"/>
                  <a:gd name="T12" fmla="*/ 382 w 382"/>
                  <a:gd name="T13" fmla="*/ 391 h 39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82"/>
                  <a:gd name="T22" fmla="*/ 0 h 391"/>
                  <a:gd name="T23" fmla="*/ 382 w 382"/>
                  <a:gd name="T24" fmla="*/ 391 h 39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82" h="391">
                    <a:moveTo>
                      <a:pt x="0" y="0"/>
                    </a:moveTo>
                    <a:cubicBezTo>
                      <a:pt x="42" y="56"/>
                      <a:pt x="85" y="107"/>
                      <a:pt x="127" y="163"/>
                    </a:cubicBezTo>
                    <a:cubicBezTo>
                      <a:pt x="147" y="264"/>
                      <a:pt x="118" y="163"/>
                      <a:pt x="164" y="236"/>
                    </a:cubicBezTo>
                    <a:cubicBezTo>
                      <a:pt x="173" y="250"/>
                      <a:pt x="172" y="269"/>
                      <a:pt x="182" y="282"/>
                    </a:cubicBezTo>
                    <a:cubicBezTo>
                      <a:pt x="211" y="321"/>
                      <a:pt x="282" y="352"/>
                      <a:pt x="327" y="363"/>
                    </a:cubicBezTo>
                    <a:cubicBezTo>
                      <a:pt x="336" y="369"/>
                      <a:pt x="344" y="377"/>
                      <a:pt x="354" y="382"/>
                    </a:cubicBezTo>
                    <a:cubicBezTo>
                      <a:pt x="363" y="386"/>
                      <a:pt x="382" y="391"/>
                      <a:pt x="382" y="391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7" name="Freeform 43"/>
              <p:cNvSpPr>
                <a:spLocks/>
              </p:cNvSpPr>
              <p:nvPr/>
            </p:nvSpPr>
            <p:spPr bwMode="auto">
              <a:xfrm>
                <a:off x="4882" y="1581"/>
                <a:ext cx="694" cy="319"/>
              </a:xfrm>
              <a:custGeom>
                <a:avLst/>
                <a:gdLst>
                  <a:gd name="T0" fmla="*/ 0 w 694"/>
                  <a:gd name="T1" fmla="*/ 319 h 319"/>
                  <a:gd name="T2" fmla="*/ 118 w 694"/>
                  <a:gd name="T3" fmla="*/ 265 h 319"/>
                  <a:gd name="T4" fmla="*/ 200 w 694"/>
                  <a:gd name="T5" fmla="*/ 219 h 319"/>
                  <a:gd name="T6" fmla="*/ 227 w 694"/>
                  <a:gd name="T7" fmla="*/ 192 h 319"/>
                  <a:gd name="T8" fmla="*/ 336 w 694"/>
                  <a:gd name="T9" fmla="*/ 146 h 319"/>
                  <a:gd name="T10" fmla="*/ 481 w 694"/>
                  <a:gd name="T11" fmla="*/ 83 h 319"/>
                  <a:gd name="T12" fmla="*/ 581 w 694"/>
                  <a:gd name="T13" fmla="*/ 19 h 319"/>
                  <a:gd name="T14" fmla="*/ 654 w 694"/>
                  <a:gd name="T15" fmla="*/ 1 h 3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94"/>
                  <a:gd name="T25" fmla="*/ 0 h 319"/>
                  <a:gd name="T26" fmla="*/ 694 w 694"/>
                  <a:gd name="T27" fmla="*/ 319 h 3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94" h="319">
                    <a:moveTo>
                      <a:pt x="0" y="319"/>
                    </a:moveTo>
                    <a:cubicBezTo>
                      <a:pt x="36" y="295"/>
                      <a:pt x="118" y="265"/>
                      <a:pt x="118" y="265"/>
                    </a:cubicBezTo>
                    <a:cubicBezTo>
                      <a:pt x="179" y="202"/>
                      <a:pt x="102" y="273"/>
                      <a:pt x="200" y="219"/>
                    </a:cubicBezTo>
                    <a:cubicBezTo>
                      <a:pt x="211" y="213"/>
                      <a:pt x="217" y="199"/>
                      <a:pt x="227" y="192"/>
                    </a:cubicBezTo>
                    <a:cubicBezTo>
                      <a:pt x="285" y="151"/>
                      <a:pt x="278" y="157"/>
                      <a:pt x="336" y="146"/>
                    </a:cubicBezTo>
                    <a:cubicBezTo>
                      <a:pt x="390" y="103"/>
                      <a:pt x="418" y="104"/>
                      <a:pt x="481" y="83"/>
                    </a:cubicBezTo>
                    <a:cubicBezTo>
                      <a:pt x="503" y="65"/>
                      <a:pt x="551" y="29"/>
                      <a:pt x="581" y="19"/>
                    </a:cubicBezTo>
                    <a:cubicBezTo>
                      <a:pt x="637" y="0"/>
                      <a:pt x="694" y="1"/>
                      <a:pt x="654" y="1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8" name="Freeform 44"/>
              <p:cNvSpPr>
                <a:spLocks/>
              </p:cNvSpPr>
              <p:nvPr/>
            </p:nvSpPr>
            <p:spPr bwMode="auto">
              <a:xfrm>
                <a:off x="5453" y="1134"/>
                <a:ext cx="556" cy="1048"/>
              </a:xfrm>
              <a:custGeom>
                <a:avLst/>
                <a:gdLst>
                  <a:gd name="T0" fmla="*/ 556 w 556"/>
                  <a:gd name="T1" fmla="*/ 2 h 1048"/>
                  <a:gd name="T2" fmla="*/ 338 w 556"/>
                  <a:gd name="T3" fmla="*/ 39 h 1048"/>
                  <a:gd name="T4" fmla="*/ 319 w 556"/>
                  <a:gd name="T5" fmla="*/ 75 h 1048"/>
                  <a:gd name="T6" fmla="*/ 292 w 556"/>
                  <a:gd name="T7" fmla="*/ 102 h 1048"/>
                  <a:gd name="T8" fmla="*/ 283 w 556"/>
                  <a:gd name="T9" fmla="*/ 130 h 1048"/>
                  <a:gd name="T10" fmla="*/ 265 w 556"/>
                  <a:gd name="T11" fmla="*/ 157 h 1048"/>
                  <a:gd name="T12" fmla="*/ 256 w 556"/>
                  <a:gd name="T13" fmla="*/ 193 h 1048"/>
                  <a:gd name="T14" fmla="*/ 219 w 556"/>
                  <a:gd name="T15" fmla="*/ 248 h 1048"/>
                  <a:gd name="T16" fmla="*/ 192 w 556"/>
                  <a:gd name="T17" fmla="*/ 302 h 1048"/>
                  <a:gd name="T18" fmla="*/ 129 w 556"/>
                  <a:gd name="T19" fmla="*/ 321 h 1048"/>
                  <a:gd name="T20" fmla="*/ 74 w 556"/>
                  <a:gd name="T21" fmla="*/ 357 h 1048"/>
                  <a:gd name="T22" fmla="*/ 19 w 556"/>
                  <a:gd name="T23" fmla="*/ 430 h 1048"/>
                  <a:gd name="T24" fmla="*/ 83 w 556"/>
                  <a:gd name="T25" fmla="*/ 639 h 1048"/>
                  <a:gd name="T26" fmla="*/ 101 w 556"/>
                  <a:gd name="T27" fmla="*/ 821 h 1048"/>
                  <a:gd name="T28" fmla="*/ 110 w 556"/>
                  <a:gd name="T29" fmla="*/ 903 h 1048"/>
                  <a:gd name="T30" fmla="*/ 138 w 556"/>
                  <a:gd name="T31" fmla="*/ 912 h 1048"/>
                  <a:gd name="T32" fmla="*/ 165 w 556"/>
                  <a:gd name="T33" fmla="*/ 1003 h 1048"/>
                  <a:gd name="T34" fmla="*/ 192 w 556"/>
                  <a:gd name="T35" fmla="*/ 1048 h 104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56"/>
                  <a:gd name="T55" fmla="*/ 0 h 1048"/>
                  <a:gd name="T56" fmla="*/ 556 w 556"/>
                  <a:gd name="T57" fmla="*/ 1048 h 104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56" h="1048">
                    <a:moveTo>
                      <a:pt x="556" y="2"/>
                    </a:moveTo>
                    <a:cubicBezTo>
                      <a:pt x="491" y="8"/>
                      <a:pt x="396" y="0"/>
                      <a:pt x="338" y="39"/>
                    </a:cubicBezTo>
                    <a:cubicBezTo>
                      <a:pt x="332" y="51"/>
                      <a:pt x="327" y="64"/>
                      <a:pt x="319" y="75"/>
                    </a:cubicBezTo>
                    <a:cubicBezTo>
                      <a:pt x="311" y="85"/>
                      <a:pt x="299" y="91"/>
                      <a:pt x="292" y="102"/>
                    </a:cubicBezTo>
                    <a:cubicBezTo>
                      <a:pt x="287" y="110"/>
                      <a:pt x="287" y="121"/>
                      <a:pt x="283" y="130"/>
                    </a:cubicBezTo>
                    <a:cubicBezTo>
                      <a:pt x="278" y="140"/>
                      <a:pt x="271" y="148"/>
                      <a:pt x="265" y="157"/>
                    </a:cubicBezTo>
                    <a:cubicBezTo>
                      <a:pt x="262" y="169"/>
                      <a:pt x="262" y="182"/>
                      <a:pt x="256" y="193"/>
                    </a:cubicBezTo>
                    <a:cubicBezTo>
                      <a:pt x="246" y="213"/>
                      <a:pt x="219" y="248"/>
                      <a:pt x="219" y="248"/>
                    </a:cubicBezTo>
                    <a:cubicBezTo>
                      <a:pt x="214" y="264"/>
                      <a:pt x="207" y="292"/>
                      <a:pt x="192" y="302"/>
                    </a:cubicBezTo>
                    <a:cubicBezTo>
                      <a:pt x="174" y="314"/>
                      <a:pt x="148" y="310"/>
                      <a:pt x="129" y="321"/>
                    </a:cubicBezTo>
                    <a:cubicBezTo>
                      <a:pt x="110" y="332"/>
                      <a:pt x="74" y="357"/>
                      <a:pt x="74" y="357"/>
                    </a:cubicBezTo>
                    <a:cubicBezTo>
                      <a:pt x="63" y="391"/>
                      <a:pt x="40" y="400"/>
                      <a:pt x="19" y="430"/>
                    </a:cubicBezTo>
                    <a:cubicBezTo>
                      <a:pt x="0" y="486"/>
                      <a:pt x="17" y="617"/>
                      <a:pt x="83" y="639"/>
                    </a:cubicBezTo>
                    <a:cubicBezTo>
                      <a:pt x="127" y="705"/>
                      <a:pt x="108" y="721"/>
                      <a:pt x="101" y="821"/>
                    </a:cubicBezTo>
                    <a:cubicBezTo>
                      <a:pt x="104" y="848"/>
                      <a:pt x="100" y="878"/>
                      <a:pt x="110" y="903"/>
                    </a:cubicBezTo>
                    <a:cubicBezTo>
                      <a:pt x="114" y="912"/>
                      <a:pt x="132" y="904"/>
                      <a:pt x="138" y="912"/>
                    </a:cubicBezTo>
                    <a:cubicBezTo>
                      <a:pt x="159" y="941"/>
                      <a:pt x="152" y="972"/>
                      <a:pt x="165" y="1003"/>
                    </a:cubicBezTo>
                    <a:cubicBezTo>
                      <a:pt x="172" y="1019"/>
                      <a:pt x="184" y="1032"/>
                      <a:pt x="192" y="1048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9" name="Freeform 45"/>
              <p:cNvSpPr>
                <a:spLocks/>
              </p:cNvSpPr>
              <p:nvPr/>
            </p:nvSpPr>
            <p:spPr bwMode="auto">
              <a:xfrm>
                <a:off x="4923" y="1546"/>
                <a:ext cx="1349" cy="245"/>
              </a:xfrm>
              <a:custGeom>
                <a:avLst/>
                <a:gdLst>
                  <a:gd name="T0" fmla="*/ 1349 w 1349"/>
                  <a:gd name="T1" fmla="*/ 245 h 245"/>
                  <a:gd name="T2" fmla="*/ 1131 w 1349"/>
                  <a:gd name="T3" fmla="*/ 109 h 245"/>
                  <a:gd name="T4" fmla="*/ 922 w 1349"/>
                  <a:gd name="T5" fmla="*/ 36 h 245"/>
                  <a:gd name="T6" fmla="*/ 768 w 1349"/>
                  <a:gd name="T7" fmla="*/ 72 h 245"/>
                  <a:gd name="T8" fmla="*/ 659 w 1349"/>
                  <a:gd name="T9" fmla="*/ 63 h 245"/>
                  <a:gd name="T10" fmla="*/ 577 w 1349"/>
                  <a:gd name="T11" fmla="*/ 18 h 245"/>
                  <a:gd name="T12" fmla="*/ 495 w 1349"/>
                  <a:gd name="T13" fmla="*/ 0 h 245"/>
                  <a:gd name="T14" fmla="*/ 295 w 1349"/>
                  <a:gd name="T15" fmla="*/ 9 h 245"/>
                  <a:gd name="T16" fmla="*/ 168 w 1349"/>
                  <a:gd name="T17" fmla="*/ 18 h 245"/>
                  <a:gd name="T18" fmla="*/ 59 w 1349"/>
                  <a:gd name="T19" fmla="*/ 136 h 245"/>
                  <a:gd name="T20" fmla="*/ 22 w 1349"/>
                  <a:gd name="T21" fmla="*/ 163 h 24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9"/>
                  <a:gd name="T34" fmla="*/ 0 h 245"/>
                  <a:gd name="T35" fmla="*/ 1349 w 1349"/>
                  <a:gd name="T36" fmla="*/ 245 h 24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9" h="245">
                    <a:moveTo>
                      <a:pt x="1349" y="245"/>
                    </a:moveTo>
                    <a:cubicBezTo>
                      <a:pt x="1298" y="168"/>
                      <a:pt x="1213" y="144"/>
                      <a:pt x="1131" y="109"/>
                    </a:cubicBezTo>
                    <a:cubicBezTo>
                      <a:pt x="1060" y="78"/>
                      <a:pt x="999" y="49"/>
                      <a:pt x="922" y="36"/>
                    </a:cubicBezTo>
                    <a:cubicBezTo>
                      <a:pt x="869" y="45"/>
                      <a:pt x="820" y="59"/>
                      <a:pt x="768" y="72"/>
                    </a:cubicBezTo>
                    <a:cubicBezTo>
                      <a:pt x="732" y="69"/>
                      <a:pt x="695" y="70"/>
                      <a:pt x="659" y="63"/>
                    </a:cubicBezTo>
                    <a:cubicBezTo>
                      <a:pt x="633" y="58"/>
                      <a:pt x="601" y="28"/>
                      <a:pt x="577" y="18"/>
                    </a:cubicBezTo>
                    <a:cubicBezTo>
                      <a:pt x="567" y="14"/>
                      <a:pt x="502" y="1"/>
                      <a:pt x="495" y="0"/>
                    </a:cubicBezTo>
                    <a:cubicBezTo>
                      <a:pt x="428" y="3"/>
                      <a:pt x="362" y="5"/>
                      <a:pt x="295" y="9"/>
                    </a:cubicBezTo>
                    <a:cubicBezTo>
                      <a:pt x="253" y="11"/>
                      <a:pt x="209" y="5"/>
                      <a:pt x="168" y="18"/>
                    </a:cubicBezTo>
                    <a:cubicBezTo>
                      <a:pt x="155" y="22"/>
                      <a:pt x="66" y="129"/>
                      <a:pt x="59" y="136"/>
                    </a:cubicBezTo>
                    <a:cubicBezTo>
                      <a:pt x="0" y="196"/>
                      <a:pt x="52" y="103"/>
                      <a:pt x="22" y="163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0" name="Freeform 46"/>
              <p:cNvSpPr>
                <a:spLocks/>
              </p:cNvSpPr>
              <p:nvPr/>
            </p:nvSpPr>
            <p:spPr bwMode="auto">
              <a:xfrm>
                <a:off x="5649" y="1364"/>
                <a:ext cx="623" cy="54"/>
              </a:xfrm>
              <a:custGeom>
                <a:avLst/>
                <a:gdLst>
                  <a:gd name="T0" fmla="*/ 23 w 623"/>
                  <a:gd name="T1" fmla="*/ 54 h 54"/>
                  <a:gd name="T2" fmla="*/ 160 w 623"/>
                  <a:gd name="T3" fmla="*/ 54 h 54"/>
                  <a:gd name="T4" fmla="*/ 360 w 623"/>
                  <a:gd name="T5" fmla="*/ 45 h 54"/>
                  <a:gd name="T6" fmla="*/ 587 w 623"/>
                  <a:gd name="T7" fmla="*/ 36 h 54"/>
                  <a:gd name="T8" fmla="*/ 623 w 623"/>
                  <a:gd name="T9" fmla="*/ 0 h 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23"/>
                  <a:gd name="T16" fmla="*/ 0 h 54"/>
                  <a:gd name="T17" fmla="*/ 623 w 623"/>
                  <a:gd name="T18" fmla="*/ 54 h 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23" h="54">
                    <a:moveTo>
                      <a:pt x="23" y="54"/>
                    </a:moveTo>
                    <a:cubicBezTo>
                      <a:pt x="127" y="34"/>
                      <a:pt x="0" y="54"/>
                      <a:pt x="160" y="54"/>
                    </a:cubicBezTo>
                    <a:cubicBezTo>
                      <a:pt x="227" y="54"/>
                      <a:pt x="293" y="48"/>
                      <a:pt x="360" y="45"/>
                    </a:cubicBezTo>
                    <a:cubicBezTo>
                      <a:pt x="440" y="36"/>
                      <a:pt x="506" y="43"/>
                      <a:pt x="587" y="36"/>
                    </a:cubicBezTo>
                    <a:cubicBezTo>
                      <a:pt x="588" y="35"/>
                      <a:pt x="615" y="8"/>
                      <a:pt x="62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1" name="Freeform 47"/>
              <p:cNvSpPr>
                <a:spLocks/>
              </p:cNvSpPr>
              <p:nvPr/>
            </p:nvSpPr>
            <p:spPr bwMode="auto">
              <a:xfrm>
                <a:off x="5372" y="1036"/>
                <a:ext cx="655" cy="1119"/>
              </a:xfrm>
              <a:custGeom>
                <a:avLst/>
                <a:gdLst>
                  <a:gd name="T0" fmla="*/ 0 w 655"/>
                  <a:gd name="T1" fmla="*/ 0 h 1119"/>
                  <a:gd name="T2" fmla="*/ 37 w 655"/>
                  <a:gd name="T3" fmla="*/ 100 h 1119"/>
                  <a:gd name="T4" fmla="*/ 82 w 655"/>
                  <a:gd name="T5" fmla="*/ 191 h 1119"/>
                  <a:gd name="T6" fmla="*/ 182 w 655"/>
                  <a:gd name="T7" fmla="*/ 373 h 1119"/>
                  <a:gd name="T8" fmla="*/ 246 w 655"/>
                  <a:gd name="T9" fmla="*/ 437 h 1119"/>
                  <a:gd name="T10" fmla="*/ 410 w 655"/>
                  <a:gd name="T11" fmla="*/ 519 h 1119"/>
                  <a:gd name="T12" fmla="*/ 446 w 655"/>
                  <a:gd name="T13" fmla="*/ 664 h 1119"/>
                  <a:gd name="T14" fmla="*/ 428 w 655"/>
                  <a:gd name="T15" fmla="*/ 773 h 1119"/>
                  <a:gd name="T16" fmla="*/ 437 w 655"/>
                  <a:gd name="T17" fmla="*/ 937 h 1119"/>
                  <a:gd name="T18" fmla="*/ 482 w 655"/>
                  <a:gd name="T19" fmla="*/ 1010 h 1119"/>
                  <a:gd name="T20" fmla="*/ 655 w 655"/>
                  <a:gd name="T21" fmla="*/ 1119 h 111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55"/>
                  <a:gd name="T34" fmla="*/ 0 h 1119"/>
                  <a:gd name="T35" fmla="*/ 655 w 655"/>
                  <a:gd name="T36" fmla="*/ 1119 h 111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55" h="1119">
                    <a:moveTo>
                      <a:pt x="0" y="0"/>
                    </a:moveTo>
                    <a:cubicBezTo>
                      <a:pt x="9" y="41"/>
                      <a:pt x="14" y="66"/>
                      <a:pt x="37" y="100"/>
                    </a:cubicBezTo>
                    <a:cubicBezTo>
                      <a:pt x="48" y="134"/>
                      <a:pt x="62" y="162"/>
                      <a:pt x="82" y="191"/>
                    </a:cubicBezTo>
                    <a:cubicBezTo>
                      <a:pt x="104" y="260"/>
                      <a:pt x="144" y="311"/>
                      <a:pt x="182" y="373"/>
                    </a:cubicBezTo>
                    <a:cubicBezTo>
                      <a:pt x="198" y="399"/>
                      <a:pt x="218" y="426"/>
                      <a:pt x="246" y="437"/>
                    </a:cubicBezTo>
                    <a:cubicBezTo>
                      <a:pt x="304" y="460"/>
                      <a:pt x="356" y="488"/>
                      <a:pt x="410" y="519"/>
                    </a:cubicBezTo>
                    <a:cubicBezTo>
                      <a:pt x="454" y="577"/>
                      <a:pt x="458" y="586"/>
                      <a:pt x="446" y="664"/>
                    </a:cubicBezTo>
                    <a:cubicBezTo>
                      <a:pt x="441" y="700"/>
                      <a:pt x="428" y="773"/>
                      <a:pt x="428" y="773"/>
                    </a:cubicBezTo>
                    <a:cubicBezTo>
                      <a:pt x="431" y="828"/>
                      <a:pt x="432" y="882"/>
                      <a:pt x="437" y="937"/>
                    </a:cubicBezTo>
                    <a:cubicBezTo>
                      <a:pt x="440" y="968"/>
                      <a:pt x="464" y="988"/>
                      <a:pt x="482" y="1010"/>
                    </a:cubicBezTo>
                    <a:cubicBezTo>
                      <a:pt x="523" y="1059"/>
                      <a:pt x="585" y="1119"/>
                      <a:pt x="655" y="1119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2" name="Freeform 48"/>
              <p:cNvSpPr>
                <a:spLocks/>
              </p:cNvSpPr>
              <p:nvPr/>
            </p:nvSpPr>
            <p:spPr bwMode="auto">
              <a:xfrm>
                <a:off x="5218" y="1773"/>
                <a:ext cx="145" cy="309"/>
              </a:xfrm>
              <a:custGeom>
                <a:avLst/>
                <a:gdLst>
                  <a:gd name="T0" fmla="*/ 0 w 145"/>
                  <a:gd name="T1" fmla="*/ 309 h 309"/>
                  <a:gd name="T2" fmla="*/ 118 w 145"/>
                  <a:gd name="T3" fmla="*/ 100 h 309"/>
                  <a:gd name="T4" fmla="*/ 145 w 145"/>
                  <a:gd name="T5" fmla="*/ 0 h 309"/>
                  <a:gd name="T6" fmla="*/ 0 60000 65536"/>
                  <a:gd name="T7" fmla="*/ 0 60000 65536"/>
                  <a:gd name="T8" fmla="*/ 0 60000 65536"/>
                  <a:gd name="T9" fmla="*/ 0 w 145"/>
                  <a:gd name="T10" fmla="*/ 0 h 309"/>
                  <a:gd name="T11" fmla="*/ 145 w 145"/>
                  <a:gd name="T12" fmla="*/ 309 h 30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5" h="309">
                    <a:moveTo>
                      <a:pt x="0" y="309"/>
                    </a:moveTo>
                    <a:cubicBezTo>
                      <a:pt x="61" y="248"/>
                      <a:pt x="97" y="182"/>
                      <a:pt x="118" y="100"/>
                    </a:cubicBezTo>
                    <a:cubicBezTo>
                      <a:pt x="108" y="42"/>
                      <a:pt x="107" y="38"/>
                      <a:pt x="145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33" name="Freeform 49"/>
              <p:cNvSpPr>
                <a:spLocks/>
              </p:cNvSpPr>
              <p:nvPr/>
            </p:nvSpPr>
            <p:spPr bwMode="auto">
              <a:xfrm>
                <a:off x="5908" y="1755"/>
                <a:ext cx="264" cy="154"/>
              </a:xfrm>
              <a:custGeom>
                <a:avLst/>
                <a:gdLst>
                  <a:gd name="T0" fmla="*/ 264 w 264"/>
                  <a:gd name="T1" fmla="*/ 154 h 154"/>
                  <a:gd name="T2" fmla="*/ 110 w 264"/>
                  <a:gd name="T3" fmla="*/ 100 h 154"/>
                  <a:gd name="T4" fmla="*/ 10 w 264"/>
                  <a:gd name="T5" fmla="*/ 36 h 154"/>
                  <a:gd name="T6" fmla="*/ 10 w 264"/>
                  <a:gd name="T7" fmla="*/ 0 h 1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4"/>
                  <a:gd name="T13" fmla="*/ 0 h 154"/>
                  <a:gd name="T14" fmla="*/ 264 w 264"/>
                  <a:gd name="T15" fmla="*/ 154 h 1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4" h="154">
                    <a:moveTo>
                      <a:pt x="264" y="154"/>
                    </a:moveTo>
                    <a:cubicBezTo>
                      <a:pt x="205" y="144"/>
                      <a:pt x="164" y="118"/>
                      <a:pt x="110" y="100"/>
                    </a:cubicBezTo>
                    <a:cubicBezTo>
                      <a:pt x="84" y="72"/>
                      <a:pt x="42" y="58"/>
                      <a:pt x="10" y="36"/>
                    </a:cubicBezTo>
                    <a:cubicBezTo>
                      <a:pt x="0" y="29"/>
                      <a:pt x="10" y="12"/>
                      <a:pt x="10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grpSp>
          <p:nvGrpSpPr>
            <p:cNvPr id="8" name="Group 50"/>
            <p:cNvGrpSpPr>
              <a:grpSpLocks/>
            </p:cNvGrpSpPr>
            <p:nvPr/>
          </p:nvGrpSpPr>
          <p:grpSpPr bwMode="auto">
            <a:xfrm>
              <a:off x="5568" y="2256"/>
              <a:ext cx="432" cy="432"/>
              <a:chOff x="4882" y="1036"/>
              <a:chExt cx="1390" cy="1146"/>
            </a:xfrm>
          </p:grpSpPr>
          <p:sp>
            <p:nvSpPr>
              <p:cNvPr id="16" name="Oval 51"/>
              <p:cNvSpPr>
                <a:spLocks noChangeArrowheads="1"/>
              </p:cNvSpPr>
              <p:nvPr/>
            </p:nvSpPr>
            <p:spPr bwMode="auto">
              <a:xfrm>
                <a:off x="4992" y="1152"/>
                <a:ext cx="1152" cy="864"/>
              </a:xfrm>
              <a:prstGeom prst="ellipse">
                <a:avLst/>
              </a:prstGeom>
              <a:solidFill>
                <a:srgbClr val="9999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>
                  <a:latin typeface="Calibri" pitchFamily="34" charset="0"/>
                </a:endParaRPr>
              </a:p>
            </p:txBody>
          </p:sp>
          <p:sp>
            <p:nvSpPr>
              <p:cNvPr id="17" name="Freeform 52"/>
              <p:cNvSpPr>
                <a:spLocks/>
              </p:cNvSpPr>
              <p:nvPr/>
            </p:nvSpPr>
            <p:spPr bwMode="auto">
              <a:xfrm>
                <a:off x="5018" y="1064"/>
                <a:ext cx="382" cy="391"/>
              </a:xfrm>
              <a:custGeom>
                <a:avLst/>
                <a:gdLst>
                  <a:gd name="T0" fmla="*/ 0 w 382"/>
                  <a:gd name="T1" fmla="*/ 0 h 391"/>
                  <a:gd name="T2" fmla="*/ 127 w 382"/>
                  <a:gd name="T3" fmla="*/ 163 h 391"/>
                  <a:gd name="T4" fmla="*/ 164 w 382"/>
                  <a:gd name="T5" fmla="*/ 236 h 391"/>
                  <a:gd name="T6" fmla="*/ 182 w 382"/>
                  <a:gd name="T7" fmla="*/ 282 h 391"/>
                  <a:gd name="T8" fmla="*/ 327 w 382"/>
                  <a:gd name="T9" fmla="*/ 363 h 391"/>
                  <a:gd name="T10" fmla="*/ 354 w 382"/>
                  <a:gd name="T11" fmla="*/ 382 h 391"/>
                  <a:gd name="T12" fmla="*/ 382 w 382"/>
                  <a:gd name="T13" fmla="*/ 391 h 391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382"/>
                  <a:gd name="T22" fmla="*/ 0 h 391"/>
                  <a:gd name="T23" fmla="*/ 382 w 382"/>
                  <a:gd name="T24" fmla="*/ 391 h 391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382" h="391">
                    <a:moveTo>
                      <a:pt x="0" y="0"/>
                    </a:moveTo>
                    <a:cubicBezTo>
                      <a:pt x="42" y="56"/>
                      <a:pt x="85" y="107"/>
                      <a:pt x="127" y="163"/>
                    </a:cubicBezTo>
                    <a:cubicBezTo>
                      <a:pt x="147" y="264"/>
                      <a:pt x="118" y="163"/>
                      <a:pt x="164" y="236"/>
                    </a:cubicBezTo>
                    <a:cubicBezTo>
                      <a:pt x="173" y="250"/>
                      <a:pt x="172" y="269"/>
                      <a:pt x="182" y="282"/>
                    </a:cubicBezTo>
                    <a:cubicBezTo>
                      <a:pt x="211" y="321"/>
                      <a:pt x="282" y="352"/>
                      <a:pt x="327" y="363"/>
                    </a:cubicBezTo>
                    <a:cubicBezTo>
                      <a:pt x="336" y="369"/>
                      <a:pt x="344" y="377"/>
                      <a:pt x="354" y="382"/>
                    </a:cubicBezTo>
                    <a:cubicBezTo>
                      <a:pt x="363" y="386"/>
                      <a:pt x="382" y="391"/>
                      <a:pt x="382" y="391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8" name="Freeform 53"/>
              <p:cNvSpPr>
                <a:spLocks/>
              </p:cNvSpPr>
              <p:nvPr/>
            </p:nvSpPr>
            <p:spPr bwMode="auto">
              <a:xfrm>
                <a:off x="4882" y="1581"/>
                <a:ext cx="694" cy="319"/>
              </a:xfrm>
              <a:custGeom>
                <a:avLst/>
                <a:gdLst>
                  <a:gd name="T0" fmla="*/ 0 w 694"/>
                  <a:gd name="T1" fmla="*/ 319 h 319"/>
                  <a:gd name="T2" fmla="*/ 118 w 694"/>
                  <a:gd name="T3" fmla="*/ 265 h 319"/>
                  <a:gd name="T4" fmla="*/ 200 w 694"/>
                  <a:gd name="T5" fmla="*/ 219 h 319"/>
                  <a:gd name="T6" fmla="*/ 227 w 694"/>
                  <a:gd name="T7" fmla="*/ 192 h 319"/>
                  <a:gd name="T8" fmla="*/ 336 w 694"/>
                  <a:gd name="T9" fmla="*/ 146 h 319"/>
                  <a:gd name="T10" fmla="*/ 481 w 694"/>
                  <a:gd name="T11" fmla="*/ 83 h 319"/>
                  <a:gd name="T12" fmla="*/ 581 w 694"/>
                  <a:gd name="T13" fmla="*/ 19 h 319"/>
                  <a:gd name="T14" fmla="*/ 654 w 694"/>
                  <a:gd name="T15" fmla="*/ 1 h 319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694"/>
                  <a:gd name="T25" fmla="*/ 0 h 319"/>
                  <a:gd name="T26" fmla="*/ 694 w 694"/>
                  <a:gd name="T27" fmla="*/ 319 h 319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694" h="319">
                    <a:moveTo>
                      <a:pt x="0" y="319"/>
                    </a:moveTo>
                    <a:cubicBezTo>
                      <a:pt x="36" y="295"/>
                      <a:pt x="118" y="265"/>
                      <a:pt x="118" y="265"/>
                    </a:cubicBezTo>
                    <a:cubicBezTo>
                      <a:pt x="179" y="202"/>
                      <a:pt x="102" y="273"/>
                      <a:pt x="200" y="219"/>
                    </a:cubicBezTo>
                    <a:cubicBezTo>
                      <a:pt x="211" y="213"/>
                      <a:pt x="217" y="199"/>
                      <a:pt x="227" y="192"/>
                    </a:cubicBezTo>
                    <a:cubicBezTo>
                      <a:pt x="285" y="151"/>
                      <a:pt x="278" y="157"/>
                      <a:pt x="336" y="146"/>
                    </a:cubicBezTo>
                    <a:cubicBezTo>
                      <a:pt x="390" y="103"/>
                      <a:pt x="418" y="104"/>
                      <a:pt x="481" y="83"/>
                    </a:cubicBezTo>
                    <a:cubicBezTo>
                      <a:pt x="503" y="65"/>
                      <a:pt x="551" y="29"/>
                      <a:pt x="581" y="19"/>
                    </a:cubicBezTo>
                    <a:cubicBezTo>
                      <a:pt x="637" y="0"/>
                      <a:pt x="694" y="1"/>
                      <a:pt x="654" y="1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9" name="Freeform 54"/>
              <p:cNvSpPr>
                <a:spLocks/>
              </p:cNvSpPr>
              <p:nvPr/>
            </p:nvSpPr>
            <p:spPr bwMode="auto">
              <a:xfrm>
                <a:off x="5453" y="1134"/>
                <a:ext cx="556" cy="1048"/>
              </a:xfrm>
              <a:custGeom>
                <a:avLst/>
                <a:gdLst>
                  <a:gd name="T0" fmla="*/ 556 w 556"/>
                  <a:gd name="T1" fmla="*/ 2 h 1048"/>
                  <a:gd name="T2" fmla="*/ 338 w 556"/>
                  <a:gd name="T3" fmla="*/ 39 h 1048"/>
                  <a:gd name="T4" fmla="*/ 319 w 556"/>
                  <a:gd name="T5" fmla="*/ 75 h 1048"/>
                  <a:gd name="T6" fmla="*/ 292 w 556"/>
                  <a:gd name="T7" fmla="*/ 102 h 1048"/>
                  <a:gd name="T8" fmla="*/ 283 w 556"/>
                  <a:gd name="T9" fmla="*/ 130 h 1048"/>
                  <a:gd name="T10" fmla="*/ 265 w 556"/>
                  <a:gd name="T11" fmla="*/ 157 h 1048"/>
                  <a:gd name="T12" fmla="*/ 256 w 556"/>
                  <a:gd name="T13" fmla="*/ 193 h 1048"/>
                  <a:gd name="T14" fmla="*/ 219 w 556"/>
                  <a:gd name="T15" fmla="*/ 248 h 1048"/>
                  <a:gd name="T16" fmla="*/ 192 w 556"/>
                  <a:gd name="T17" fmla="*/ 302 h 1048"/>
                  <a:gd name="T18" fmla="*/ 129 w 556"/>
                  <a:gd name="T19" fmla="*/ 321 h 1048"/>
                  <a:gd name="T20" fmla="*/ 74 w 556"/>
                  <a:gd name="T21" fmla="*/ 357 h 1048"/>
                  <a:gd name="T22" fmla="*/ 19 w 556"/>
                  <a:gd name="T23" fmla="*/ 430 h 1048"/>
                  <a:gd name="T24" fmla="*/ 83 w 556"/>
                  <a:gd name="T25" fmla="*/ 639 h 1048"/>
                  <a:gd name="T26" fmla="*/ 101 w 556"/>
                  <a:gd name="T27" fmla="*/ 821 h 1048"/>
                  <a:gd name="T28" fmla="*/ 110 w 556"/>
                  <a:gd name="T29" fmla="*/ 903 h 1048"/>
                  <a:gd name="T30" fmla="*/ 138 w 556"/>
                  <a:gd name="T31" fmla="*/ 912 h 1048"/>
                  <a:gd name="T32" fmla="*/ 165 w 556"/>
                  <a:gd name="T33" fmla="*/ 1003 h 1048"/>
                  <a:gd name="T34" fmla="*/ 192 w 556"/>
                  <a:gd name="T35" fmla="*/ 1048 h 104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56"/>
                  <a:gd name="T55" fmla="*/ 0 h 1048"/>
                  <a:gd name="T56" fmla="*/ 556 w 556"/>
                  <a:gd name="T57" fmla="*/ 1048 h 104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56" h="1048">
                    <a:moveTo>
                      <a:pt x="556" y="2"/>
                    </a:moveTo>
                    <a:cubicBezTo>
                      <a:pt x="491" y="8"/>
                      <a:pt x="396" y="0"/>
                      <a:pt x="338" y="39"/>
                    </a:cubicBezTo>
                    <a:cubicBezTo>
                      <a:pt x="332" y="51"/>
                      <a:pt x="327" y="64"/>
                      <a:pt x="319" y="75"/>
                    </a:cubicBezTo>
                    <a:cubicBezTo>
                      <a:pt x="311" y="85"/>
                      <a:pt x="299" y="91"/>
                      <a:pt x="292" y="102"/>
                    </a:cubicBezTo>
                    <a:cubicBezTo>
                      <a:pt x="287" y="110"/>
                      <a:pt x="287" y="121"/>
                      <a:pt x="283" y="130"/>
                    </a:cubicBezTo>
                    <a:cubicBezTo>
                      <a:pt x="278" y="140"/>
                      <a:pt x="271" y="148"/>
                      <a:pt x="265" y="157"/>
                    </a:cubicBezTo>
                    <a:cubicBezTo>
                      <a:pt x="262" y="169"/>
                      <a:pt x="262" y="182"/>
                      <a:pt x="256" y="193"/>
                    </a:cubicBezTo>
                    <a:cubicBezTo>
                      <a:pt x="246" y="213"/>
                      <a:pt x="219" y="248"/>
                      <a:pt x="219" y="248"/>
                    </a:cubicBezTo>
                    <a:cubicBezTo>
                      <a:pt x="214" y="264"/>
                      <a:pt x="207" y="292"/>
                      <a:pt x="192" y="302"/>
                    </a:cubicBezTo>
                    <a:cubicBezTo>
                      <a:pt x="174" y="314"/>
                      <a:pt x="148" y="310"/>
                      <a:pt x="129" y="321"/>
                    </a:cubicBezTo>
                    <a:cubicBezTo>
                      <a:pt x="110" y="332"/>
                      <a:pt x="74" y="357"/>
                      <a:pt x="74" y="357"/>
                    </a:cubicBezTo>
                    <a:cubicBezTo>
                      <a:pt x="63" y="391"/>
                      <a:pt x="40" y="400"/>
                      <a:pt x="19" y="430"/>
                    </a:cubicBezTo>
                    <a:cubicBezTo>
                      <a:pt x="0" y="486"/>
                      <a:pt x="17" y="617"/>
                      <a:pt x="83" y="639"/>
                    </a:cubicBezTo>
                    <a:cubicBezTo>
                      <a:pt x="127" y="705"/>
                      <a:pt x="108" y="721"/>
                      <a:pt x="101" y="821"/>
                    </a:cubicBezTo>
                    <a:cubicBezTo>
                      <a:pt x="104" y="848"/>
                      <a:pt x="100" y="878"/>
                      <a:pt x="110" y="903"/>
                    </a:cubicBezTo>
                    <a:cubicBezTo>
                      <a:pt x="114" y="912"/>
                      <a:pt x="132" y="904"/>
                      <a:pt x="138" y="912"/>
                    </a:cubicBezTo>
                    <a:cubicBezTo>
                      <a:pt x="159" y="941"/>
                      <a:pt x="152" y="972"/>
                      <a:pt x="165" y="1003"/>
                    </a:cubicBezTo>
                    <a:cubicBezTo>
                      <a:pt x="172" y="1019"/>
                      <a:pt x="184" y="1032"/>
                      <a:pt x="192" y="1048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0" name="Freeform 55"/>
              <p:cNvSpPr>
                <a:spLocks/>
              </p:cNvSpPr>
              <p:nvPr/>
            </p:nvSpPr>
            <p:spPr bwMode="auto">
              <a:xfrm>
                <a:off x="4923" y="1546"/>
                <a:ext cx="1349" cy="245"/>
              </a:xfrm>
              <a:custGeom>
                <a:avLst/>
                <a:gdLst>
                  <a:gd name="T0" fmla="*/ 1349 w 1349"/>
                  <a:gd name="T1" fmla="*/ 245 h 245"/>
                  <a:gd name="T2" fmla="*/ 1131 w 1349"/>
                  <a:gd name="T3" fmla="*/ 109 h 245"/>
                  <a:gd name="T4" fmla="*/ 922 w 1349"/>
                  <a:gd name="T5" fmla="*/ 36 h 245"/>
                  <a:gd name="T6" fmla="*/ 768 w 1349"/>
                  <a:gd name="T7" fmla="*/ 72 h 245"/>
                  <a:gd name="T8" fmla="*/ 659 w 1349"/>
                  <a:gd name="T9" fmla="*/ 63 h 245"/>
                  <a:gd name="T10" fmla="*/ 577 w 1349"/>
                  <a:gd name="T11" fmla="*/ 18 h 245"/>
                  <a:gd name="T12" fmla="*/ 495 w 1349"/>
                  <a:gd name="T13" fmla="*/ 0 h 245"/>
                  <a:gd name="T14" fmla="*/ 295 w 1349"/>
                  <a:gd name="T15" fmla="*/ 9 h 245"/>
                  <a:gd name="T16" fmla="*/ 168 w 1349"/>
                  <a:gd name="T17" fmla="*/ 18 h 245"/>
                  <a:gd name="T18" fmla="*/ 59 w 1349"/>
                  <a:gd name="T19" fmla="*/ 136 h 245"/>
                  <a:gd name="T20" fmla="*/ 22 w 1349"/>
                  <a:gd name="T21" fmla="*/ 163 h 245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1349"/>
                  <a:gd name="T34" fmla="*/ 0 h 245"/>
                  <a:gd name="T35" fmla="*/ 1349 w 1349"/>
                  <a:gd name="T36" fmla="*/ 245 h 245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1349" h="245">
                    <a:moveTo>
                      <a:pt x="1349" y="245"/>
                    </a:moveTo>
                    <a:cubicBezTo>
                      <a:pt x="1298" y="168"/>
                      <a:pt x="1213" y="144"/>
                      <a:pt x="1131" y="109"/>
                    </a:cubicBezTo>
                    <a:cubicBezTo>
                      <a:pt x="1060" y="78"/>
                      <a:pt x="999" y="49"/>
                      <a:pt x="922" y="36"/>
                    </a:cubicBezTo>
                    <a:cubicBezTo>
                      <a:pt x="869" y="45"/>
                      <a:pt x="820" y="59"/>
                      <a:pt x="768" y="72"/>
                    </a:cubicBezTo>
                    <a:cubicBezTo>
                      <a:pt x="732" y="69"/>
                      <a:pt x="695" y="70"/>
                      <a:pt x="659" y="63"/>
                    </a:cubicBezTo>
                    <a:cubicBezTo>
                      <a:pt x="633" y="58"/>
                      <a:pt x="601" y="28"/>
                      <a:pt x="577" y="18"/>
                    </a:cubicBezTo>
                    <a:cubicBezTo>
                      <a:pt x="567" y="14"/>
                      <a:pt x="502" y="1"/>
                      <a:pt x="495" y="0"/>
                    </a:cubicBezTo>
                    <a:cubicBezTo>
                      <a:pt x="428" y="3"/>
                      <a:pt x="362" y="5"/>
                      <a:pt x="295" y="9"/>
                    </a:cubicBezTo>
                    <a:cubicBezTo>
                      <a:pt x="253" y="11"/>
                      <a:pt x="209" y="5"/>
                      <a:pt x="168" y="18"/>
                    </a:cubicBezTo>
                    <a:cubicBezTo>
                      <a:pt x="155" y="22"/>
                      <a:pt x="66" y="129"/>
                      <a:pt x="59" y="136"/>
                    </a:cubicBezTo>
                    <a:cubicBezTo>
                      <a:pt x="0" y="196"/>
                      <a:pt x="52" y="103"/>
                      <a:pt x="22" y="163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1" name="Freeform 56"/>
              <p:cNvSpPr>
                <a:spLocks/>
              </p:cNvSpPr>
              <p:nvPr/>
            </p:nvSpPr>
            <p:spPr bwMode="auto">
              <a:xfrm>
                <a:off x="5649" y="1364"/>
                <a:ext cx="623" cy="54"/>
              </a:xfrm>
              <a:custGeom>
                <a:avLst/>
                <a:gdLst>
                  <a:gd name="T0" fmla="*/ 23 w 623"/>
                  <a:gd name="T1" fmla="*/ 54 h 54"/>
                  <a:gd name="T2" fmla="*/ 160 w 623"/>
                  <a:gd name="T3" fmla="*/ 54 h 54"/>
                  <a:gd name="T4" fmla="*/ 360 w 623"/>
                  <a:gd name="T5" fmla="*/ 45 h 54"/>
                  <a:gd name="T6" fmla="*/ 587 w 623"/>
                  <a:gd name="T7" fmla="*/ 36 h 54"/>
                  <a:gd name="T8" fmla="*/ 623 w 623"/>
                  <a:gd name="T9" fmla="*/ 0 h 5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623"/>
                  <a:gd name="T16" fmla="*/ 0 h 54"/>
                  <a:gd name="T17" fmla="*/ 623 w 623"/>
                  <a:gd name="T18" fmla="*/ 54 h 5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623" h="54">
                    <a:moveTo>
                      <a:pt x="23" y="54"/>
                    </a:moveTo>
                    <a:cubicBezTo>
                      <a:pt x="127" y="34"/>
                      <a:pt x="0" y="54"/>
                      <a:pt x="160" y="54"/>
                    </a:cubicBezTo>
                    <a:cubicBezTo>
                      <a:pt x="227" y="54"/>
                      <a:pt x="293" y="48"/>
                      <a:pt x="360" y="45"/>
                    </a:cubicBezTo>
                    <a:cubicBezTo>
                      <a:pt x="440" y="36"/>
                      <a:pt x="506" y="43"/>
                      <a:pt x="587" y="36"/>
                    </a:cubicBezTo>
                    <a:cubicBezTo>
                      <a:pt x="588" y="35"/>
                      <a:pt x="615" y="8"/>
                      <a:pt x="623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2" name="Freeform 57"/>
              <p:cNvSpPr>
                <a:spLocks/>
              </p:cNvSpPr>
              <p:nvPr/>
            </p:nvSpPr>
            <p:spPr bwMode="auto">
              <a:xfrm>
                <a:off x="5372" y="1036"/>
                <a:ext cx="655" cy="1119"/>
              </a:xfrm>
              <a:custGeom>
                <a:avLst/>
                <a:gdLst>
                  <a:gd name="T0" fmla="*/ 0 w 655"/>
                  <a:gd name="T1" fmla="*/ 0 h 1119"/>
                  <a:gd name="T2" fmla="*/ 37 w 655"/>
                  <a:gd name="T3" fmla="*/ 100 h 1119"/>
                  <a:gd name="T4" fmla="*/ 82 w 655"/>
                  <a:gd name="T5" fmla="*/ 191 h 1119"/>
                  <a:gd name="T6" fmla="*/ 182 w 655"/>
                  <a:gd name="T7" fmla="*/ 373 h 1119"/>
                  <a:gd name="T8" fmla="*/ 246 w 655"/>
                  <a:gd name="T9" fmla="*/ 437 h 1119"/>
                  <a:gd name="T10" fmla="*/ 410 w 655"/>
                  <a:gd name="T11" fmla="*/ 519 h 1119"/>
                  <a:gd name="T12" fmla="*/ 446 w 655"/>
                  <a:gd name="T13" fmla="*/ 664 h 1119"/>
                  <a:gd name="T14" fmla="*/ 428 w 655"/>
                  <a:gd name="T15" fmla="*/ 773 h 1119"/>
                  <a:gd name="T16" fmla="*/ 437 w 655"/>
                  <a:gd name="T17" fmla="*/ 937 h 1119"/>
                  <a:gd name="T18" fmla="*/ 482 w 655"/>
                  <a:gd name="T19" fmla="*/ 1010 h 1119"/>
                  <a:gd name="T20" fmla="*/ 655 w 655"/>
                  <a:gd name="T21" fmla="*/ 1119 h 1119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w 655"/>
                  <a:gd name="T34" fmla="*/ 0 h 1119"/>
                  <a:gd name="T35" fmla="*/ 655 w 655"/>
                  <a:gd name="T36" fmla="*/ 1119 h 1119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T33" t="T34" r="T35" b="T36"/>
                <a:pathLst>
                  <a:path w="655" h="1119">
                    <a:moveTo>
                      <a:pt x="0" y="0"/>
                    </a:moveTo>
                    <a:cubicBezTo>
                      <a:pt x="9" y="41"/>
                      <a:pt x="14" y="66"/>
                      <a:pt x="37" y="100"/>
                    </a:cubicBezTo>
                    <a:cubicBezTo>
                      <a:pt x="48" y="134"/>
                      <a:pt x="62" y="162"/>
                      <a:pt x="82" y="191"/>
                    </a:cubicBezTo>
                    <a:cubicBezTo>
                      <a:pt x="104" y="260"/>
                      <a:pt x="144" y="311"/>
                      <a:pt x="182" y="373"/>
                    </a:cubicBezTo>
                    <a:cubicBezTo>
                      <a:pt x="198" y="399"/>
                      <a:pt x="218" y="426"/>
                      <a:pt x="246" y="437"/>
                    </a:cubicBezTo>
                    <a:cubicBezTo>
                      <a:pt x="304" y="460"/>
                      <a:pt x="356" y="488"/>
                      <a:pt x="410" y="519"/>
                    </a:cubicBezTo>
                    <a:cubicBezTo>
                      <a:pt x="454" y="577"/>
                      <a:pt x="458" y="586"/>
                      <a:pt x="446" y="664"/>
                    </a:cubicBezTo>
                    <a:cubicBezTo>
                      <a:pt x="441" y="700"/>
                      <a:pt x="428" y="773"/>
                      <a:pt x="428" y="773"/>
                    </a:cubicBezTo>
                    <a:cubicBezTo>
                      <a:pt x="431" y="828"/>
                      <a:pt x="432" y="882"/>
                      <a:pt x="437" y="937"/>
                    </a:cubicBezTo>
                    <a:cubicBezTo>
                      <a:pt x="440" y="968"/>
                      <a:pt x="464" y="988"/>
                      <a:pt x="482" y="1010"/>
                    </a:cubicBezTo>
                    <a:cubicBezTo>
                      <a:pt x="523" y="1059"/>
                      <a:pt x="585" y="1119"/>
                      <a:pt x="655" y="1119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3" name="Freeform 58"/>
              <p:cNvSpPr>
                <a:spLocks/>
              </p:cNvSpPr>
              <p:nvPr/>
            </p:nvSpPr>
            <p:spPr bwMode="auto">
              <a:xfrm>
                <a:off x="5218" y="1773"/>
                <a:ext cx="145" cy="309"/>
              </a:xfrm>
              <a:custGeom>
                <a:avLst/>
                <a:gdLst>
                  <a:gd name="T0" fmla="*/ 0 w 145"/>
                  <a:gd name="T1" fmla="*/ 309 h 309"/>
                  <a:gd name="T2" fmla="*/ 118 w 145"/>
                  <a:gd name="T3" fmla="*/ 100 h 309"/>
                  <a:gd name="T4" fmla="*/ 145 w 145"/>
                  <a:gd name="T5" fmla="*/ 0 h 309"/>
                  <a:gd name="T6" fmla="*/ 0 60000 65536"/>
                  <a:gd name="T7" fmla="*/ 0 60000 65536"/>
                  <a:gd name="T8" fmla="*/ 0 60000 65536"/>
                  <a:gd name="T9" fmla="*/ 0 w 145"/>
                  <a:gd name="T10" fmla="*/ 0 h 309"/>
                  <a:gd name="T11" fmla="*/ 145 w 145"/>
                  <a:gd name="T12" fmla="*/ 309 h 309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145" h="309">
                    <a:moveTo>
                      <a:pt x="0" y="309"/>
                    </a:moveTo>
                    <a:cubicBezTo>
                      <a:pt x="61" y="248"/>
                      <a:pt x="97" y="182"/>
                      <a:pt x="118" y="100"/>
                    </a:cubicBezTo>
                    <a:cubicBezTo>
                      <a:pt x="108" y="42"/>
                      <a:pt x="107" y="38"/>
                      <a:pt x="145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24" name="Freeform 59"/>
              <p:cNvSpPr>
                <a:spLocks/>
              </p:cNvSpPr>
              <p:nvPr/>
            </p:nvSpPr>
            <p:spPr bwMode="auto">
              <a:xfrm>
                <a:off x="5908" y="1755"/>
                <a:ext cx="264" cy="154"/>
              </a:xfrm>
              <a:custGeom>
                <a:avLst/>
                <a:gdLst>
                  <a:gd name="T0" fmla="*/ 264 w 264"/>
                  <a:gd name="T1" fmla="*/ 154 h 154"/>
                  <a:gd name="T2" fmla="*/ 110 w 264"/>
                  <a:gd name="T3" fmla="*/ 100 h 154"/>
                  <a:gd name="T4" fmla="*/ 10 w 264"/>
                  <a:gd name="T5" fmla="*/ 36 h 154"/>
                  <a:gd name="T6" fmla="*/ 10 w 264"/>
                  <a:gd name="T7" fmla="*/ 0 h 15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64"/>
                  <a:gd name="T13" fmla="*/ 0 h 154"/>
                  <a:gd name="T14" fmla="*/ 264 w 264"/>
                  <a:gd name="T15" fmla="*/ 154 h 15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64" h="154">
                    <a:moveTo>
                      <a:pt x="264" y="154"/>
                    </a:moveTo>
                    <a:cubicBezTo>
                      <a:pt x="205" y="144"/>
                      <a:pt x="164" y="118"/>
                      <a:pt x="110" y="100"/>
                    </a:cubicBezTo>
                    <a:cubicBezTo>
                      <a:pt x="84" y="72"/>
                      <a:pt x="42" y="58"/>
                      <a:pt x="10" y="36"/>
                    </a:cubicBezTo>
                    <a:cubicBezTo>
                      <a:pt x="0" y="29"/>
                      <a:pt x="10" y="12"/>
                      <a:pt x="10" y="0"/>
                    </a:cubicBezTo>
                  </a:path>
                </a:pathLst>
              </a:custGeom>
              <a:noFill/>
              <a:ln w="9525">
                <a:solidFill>
                  <a:srgbClr val="FF33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</p:grpSp>
        <p:sp>
          <p:nvSpPr>
            <p:cNvPr id="10" name="Text Box 60"/>
            <p:cNvSpPr txBox="1">
              <a:spLocks noChangeArrowheads="1"/>
            </p:cNvSpPr>
            <p:nvPr/>
          </p:nvSpPr>
          <p:spPr bwMode="auto">
            <a:xfrm>
              <a:off x="5424" y="864"/>
              <a:ext cx="890" cy="2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nb-NO" sz="1600" dirty="0">
                  <a:latin typeface="Calibri" pitchFamily="34" charset="0"/>
                </a:rPr>
                <a:t>Metastases</a:t>
              </a:r>
            </a:p>
          </p:txBody>
        </p:sp>
        <p:sp>
          <p:nvSpPr>
            <p:cNvPr id="11" name="Line 61"/>
            <p:cNvSpPr>
              <a:spLocks noChangeShapeType="1"/>
            </p:cNvSpPr>
            <p:nvPr/>
          </p:nvSpPr>
          <p:spPr bwMode="auto">
            <a:xfrm flipV="1">
              <a:off x="4896" y="1536"/>
              <a:ext cx="576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2" name="Line 62"/>
            <p:cNvSpPr>
              <a:spLocks noChangeShapeType="1"/>
            </p:cNvSpPr>
            <p:nvPr/>
          </p:nvSpPr>
          <p:spPr bwMode="auto">
            <a:xfrm>
              <a:off x="4944" y="1968"/>
              <a:ext cx="528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3" name="Line 63"/>
            <p:cNvSpPr>
              <a:spLocks noChangeShapeType="1"/>
            </p:cNvSpPr>
            <p:nvPr/>
          </p:nvSpPr>
          <p:spPr bwMode="auto">
            <a:xfrm>
              <a:off x="4944" y="2208"/>
              <a:ext cx="528" cy="2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b-NO"/>
            </a:p>
          </p:txBody>
        </p:sp>
        <p:sp>
          <p:nvSpPr>
            <p:cNvPr id="14" name="Text Box 64"/>
            <p:cNvSpPr txBox="1">
              <a:spLocks noChangeArrowheads="1"/>
            </p:cNvSpPr>
            <p:nvPr/>
          </p:nvSpPr>
          <p:spPr bwMode="auto">
            <a:xfrm>
              <a:off x="4503" y="2929"/>
              <a:ext cx="1175" cy="4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nb-NO" sz="1600" dirty="0">
                  <a:latin typeface="Calibri" pitchFamily="34" charset="0"/>
                </a:rPr>
                <a:t>Spreading</a:t>
              </a:r>
            </a:p>
            <a:p>
              <a:pPr algn="ctr" eaLnBrk="0" hangingPunct="0"/>
              <a:r>
                <a:rPr lang="nb-NO" sz="1600" dirty="0">
                  <a:latin typeface="Calibri" pitchFamily="34" charset="0"/>
                </a:rPr>
                <a:t>Invasive growth</a:t>
              </a:r>
            </a:p>
          </p:txBody>
        </p:sp>
        <p:sp>
          <p:nvSpPr>
            <p:cNvPr id="15" name="Line 65"/>
            <p:cNvSpPr>
              <a:spLocks noChangeShapeType="1"/>
            </p:cNvSpPr>
            <p:nvPr/>
          </p:nvSpPr>
          <p:spPr bwMode="auto">
            <a:xfrm flipV="1">
              <a:off x="5088" y="2448"/>
              <a:ext cx="0" cy="38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nb-NO"/>
            </a:p>
          </p:txBody>
        </p:sp>
      </p:grpSp>
      <p:grpSp>
        <p:nvGrpSpPr>
          <p:cNvPr id="9" name="Group 67"/>
          <p:cNvGrpSpPr>
            <a:grpSpLocks/>
          </p:cNvGrpSpPr>
          <p:nvPr/>
        </p:nvGrpSpPr>
        <p:grpSpPr bwMode="auto">
          <a:xfrm>
            <a:off x="7056686" y="5203261"/>
            <a:ext cx="1200150" cy="962026"/>
            <a:chOff x="3370" y="3147"/>
            <a:chExt cx="756" cy="606"/>
          </a:xfrm>
        </p:grpSpPr>
        <p:sp>
          <p:nvSpPr>
            <p:cNvPr id="44" name="AutoShape 68"/>
            <p:cNvSpPr>
              <a:spLocks noChangeArrowheads="1"/>
            </p:cNvSpPr>
            <p:nvPr/>
          </p:nvSpPr>
          <p:spPr bwMode="auto">
            <a:xfrm>
              <a:off x="3627" y="3147"/>
              <a:ext cx="192" cy="288"/>
            </a:xfrm>
            <a:prstGeom prst="downArrow">
              <a:avLst>
                <a:gd name="adj1" fmla="val 50000"/>
                <a:gd name="adj2" fmla="val 37500"/>
              </a:avLst>
            </a:prstGeom>
            <a:solidFill>
              <a:srgbClr val="6666FF"/>
            </a:solidFill>
            <a:ln w="9525">
              <a:solidFill>
                <a:srgbClr val="6666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nb-NO">
                <a:latin typeface="Calibri" pitchFamily="34" charset="0"/>
              </a:endParaRPr>
            </a:p>
          </p:txBody>
        </p:sp>
        <p:sp>
          <p:nvSpPr>
            <p:cNvPr id="45" name="Text Box 69"/>
            <p:cNvSpPr txBox="1">
              <a:spLocks noChangeArrowheads="1"/>
            </p:cNvSpPr>
            <p:nvPr/>
          </p:nvSpPr>
          <p:spPr bwMode="auto">
            <a:xfrm>
              <a:off x="3370" y="3462"/>
              <a:ext cx="756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nb-NO" sz="2400" dirty="0" err="1">
                  <a:latin typeface="Calibri" pitchFamily="34" charset="0"/>
                </a:rPr>
                <a:t>Therapy</a:t>
              </a:r>
              <a:endParaRPr lang="nb-NO" sz="2400" dirty="0">
                <a:latin typeface="Calibri" pitchFamily="34" charset="0"/>
              </a:endParaRPr>
            </a:p>
          </p:txBody>
        </p:sp>
      </p:grpSp>
      <p:grpSp>
        <p:nvGrpSpPr>
          <p:cNvPr id="43" name="Group 123"/>
          <p:cNvGrpSpPr>
            <a:grpSpLocks/>
          </p:cNvGrpSpPr>
          <p:nvPr/>
        </p:nvGrpSpPr>
        <p:grpSpPr bwMode="auto">
          <a:xfrm>
            <a:off x="1847287" y="1974284"/>
            <a:ext cx="2232268" cy="2589212"/>
            <a:chOff x="140476" y="2084388"/>
            <a:chExt cx="2232268" cy="2589212"/>
          </a:xfrm>
        </p:grpSpPr>
        <p:grpSp>
          <p:nvGrpSpPr>
            <p:cNvPr id="46" name="Group 71"/>
            <p:cNvGrpSpPr>
              <a:grpSpLocks/>
            </p:cNvGrpSpPr>
            <p:nvPr/>
          </p:nvGrpSpPr>
          <p:grpSpPr bwMode="auto">
            <a:xfrm>
              <a:off x="140476" y="3251200"/>
              <a:ext cx="2232268" cy="1422400"/>
              <a:chOff x="370" y="1456"/>
              <a:chExt cx="1755" cy="1120"/>
            </a:xfrm>
          </p:grpSpPr>
          <p:grpSp>
            <p:nvGrpSpPr>
              <p:cNvPr id="47" name="Group 72"/>
              <p:cNvGrpSpPr>
                <a:grpSpLocks/>
              </p:cNvGrpSpPr>
              <p:nvPr/>
            </p:nvGrpSpPr>
            <p:grpSpPr bwMode="auto">
              <a:xfrm>
                <a:off x="383" y="1456"/>
                <a:ext cx="893" cy="587"/>
                <a:chOff x="383" y="1456"/>
                <a:chExt cx="893" cy="587"/>
              </a:xfrm>
            </p:grpSpPr>
            <p:grpSp>
              <p:nvGrpSpPr>
                <p:cNvPr id="49" name="Group 73"/>
                <p:cNvGrpSpPr>
                  <a:grpSpLocks/>
                </p:cNvGrpSpPr>
                <p:nvPr/>
              </p:nvGrpSpPr>
              <p:grpSpPr bwMode="auto">
                <a:xfrm>
                  <a:off x="696" y="1852"/>
                  <a:ext cx="323" cy="191"/>
                  <a:chOff x="720" y="1347"/>
                  <a:chExt cx="432" cy="240"/>
                </a:xfrm>
              </p:grpSpPr>
              <p:sp>
                <p:nvSpPr>
                  <p:cNvPr id="60" name="AutoShape 74"/>
                  <p:cNvSpPr>
                    <a:spLocks noChangeArrowheads="1"/>
                  </p:cNvSpPr>
                  <p:nvPr/>
                </p:nvSpPr>
                <p:spPr bwMode="auto">
                  <a:xfrm>
                    <a:off x="720" y="1347"/>
                    <a:ext cx="432" cy="240"/>
                  </a:xfrm>
                  <a:prstGeom prst="roundRect">
                    <a:avLst>
                      <a:gd name="adj" fmla="val 16667"/>
                    </a:avLst>
                  </a:prstGeom>
                  <a:solidFill>
                    <a:srgbClr val="FFCC66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61" name="Oval 75"/>
                  <p:cNvSpPr>
                    <a:spLocks noChangeArrowheads="1"/>
                  </p:cNvSpPr>
                  <p:nvPr/>
                </p:nvSpPr>
                <p:spPr bwMode="auto">
                  <a:xfrm>
                    <a:off x="838" y="1420"/>
                    <a:ext cx="235" cy="102"/>
                  </a:xfrm>
                  <a:prstGeom prst="ellipse">
                    <a:avLst/>
                  </a:prstGeom>
                  <a:solidFill>
                    <a:schemeClr val="tx1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sp>
              <p:nvSpPr>
                <p:cNvPr id="59" name="Text Box 76"/>
                <p:cNvSpPr txBox="1">
                  <a:spLocks noChangeArrowheads="1"/>
                </p:cNvSpPr>
                <p:nvPr/>
              </p:nvSpPr>
              <p:spPr bwMode="auto">
                <a:xfrm>
                  <a:off x="383" y="1456"/>
                  <a:ext cx="893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nb-NO" sz="1600" dirty="0">
                      <a:latin typeface="Calibri" pitchFamily="34" charset="0"/>
                    </a:rPr>
                    <a:t>Normal cell</a:t>
                  </a:r>
                </a:p>
              </p:txBody>
            </p:sp>
          </p:grpSp>
          <p:grpSp>
            <p:nvGrpSpPr>
              <p:cNvPr id="50" name="Group 77"/>
              <p:cNvGrpSpPr>
                <a:grpSpLocks/>
              </p:cNvGrpSpPr>
              <p:nvPr/>
            </p:nvGrpSpPr>
            <p:grpSpPr bwMode="auto">
              <a:xfrm>
                <a:off x="370" y="1456"/>
                <a:ext cx="1755" cy="1120"/>
                <a:chOff x="370" y="1456"/>
                <a:chExt cx="1755" cy="1120"/>
              </a:xfrm>
            </p:grpSpPr>
            <p:grpSp>
              <p:nvGrpSpPr>
                <p:cNvPr id="51" name="Group 78"/>
                <p:cNvGrpSpPr>
                  <a:grpSpLocks/>
                </p:cNvGrpSpPr>
                <p:nvPr/>
              </p:nvGrpSpPr>
              <p:grpSpPr bwMode="auto">
                <a:xfrm>
                  <a:off x="1593" y="1890"/>
                  <a:ext cx="287" cy="191"/>
                  <a:chOff x="1776" y="1347"/>
                  <a:chExt cx="384" cy="240"/>
                </a:xfrm>
              </p:grpSpPr>
              <p:sp>
                <p:nvSpPr>
                  <p:cNvPr id="56" name="Oval 79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347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57" name="Oval 80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420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sp>
              <p:nvSpPr>
                <p:cNvPr id="52" name="Line 81"/>
                <p:cNvSpPr>
                  <a:spLocks noChangeShapeType="1"/>
                </p:cNvSpPr>
                <p:nvPr/>
              </p:nvSpPr>
              <p:spPr bwMode="auto">
                <a:xfrm>
                  <a:off x="1127" y="1968"/>
                  <a:ext cx="359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  <p:sp>
              <p:nvSpPr>
                <p:cNvPr id="53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370" y="2309"/>
                  <a:ext cx="1179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0" hangingPunct="0"/>
                  <a:r>
                    <a:rPr lang="nb-NO" sz="1600" dirty="0">
                      <a:latin typeface="Calibri" pitchFamily="34" charset="0"/>
                    </a:rPr>
                    <a:t>Transformation </a:t>
                  </a:r>
                </a:p>
              </p:txBody>
            </p:sp>
            <p:sp>
              <p:nvSpPr>
                <p:cNvPr id="54" name="Text Box 83"/>
                <p:cNvSpPr txBox="1">
                  <a:spLocks noChangeArrowheads="1"/>
                </p:cNvSpPr>
                <p:nvPr/>
              </p:nvSpPr>
              <p:spPr bwMode="auto">
                <a:xfrm>
                  <a:off x="1269" y="1456"/>
                  <a:ext cx="856" cy="26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nb-NO" sz="1600" dirty="0">
                      <a:latin typeface="Calibri" pitchFamily="34" charset="0"/>
                    </a:rPr>
                    <a:t>Cancer cell</a:t>
                  </a:r>
                </a:p>
              </p:txBody>
            </p:sp>
            <p:sp>
              <p:nvSpPr>
                <p:cNvPr id="55" name="Line 84"/>
                <p:cNvSpPr>
                  <a:spLocks noChangeShapeType="1"/>
                </p:cNvSpPr>
                <p:nvPr/>
              </p:nvSpPr>
              <p:spPr bwMode="auto">
                <a:xfrm flipV="1">
                  <a:off x="1306" y="2080"/>
                  <a:ext cx="0" cy="191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/>
                <a:lstStyle/>
                <a:p>
                  <a:endParaRPr lang="nb-NO"/>
                </a:p>
              </p:txBody>
            </p:sp>
          </p:grpSp>
        </p:grpSp>
        <p:sp>
          <p:nvSpPr>
            <p:cNvPr id="48" name="Text Box 85"/>
            <p:cNvSpPr txBox="1">
              <a:spLocks noChangeArrowheads="1"/>
            </p:cNvSpPr>
            <p:nvPr/>
          </p:nvSpPr>
          <p:spPr bwMode="auto">
            <a:xfrm>
              <a:off x="381000" y="2084388"/>
              <a:ext cx="1686744" cy="430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nb-NO" sz="2200" dirty="0" err="1">
                  <a:latin typeface="Calibri" pitchFamily="34" charset="0"/>
                </a:rPr>
                <a:t>Gene</a:t>
              </a:r>
              <a:r>
                <a:rPr lang="nb-NO" sz="2200" dirty="0">
                  <a:latin typeface="Calibri" pitchFamily="34" charset="0"/>
                </a:rPr>
                <a:t> </a:t>
              </a:r>
              <a:r>
                <a:rPr lang="nb-NO" sz="2200" dirty="0" err="1">
                  <a:latin typeface="Calibri" pitchFamily="34" charset="0"/>
                </a:rPr>
                <a:t>defects</a:t>
              </a:r>
              <a:endParaRPr lang="nb-NO" sz="2200" dirty="0">
                <a:latin typeface="Calibri" pitchFamily="34" charset="0"/>
              </a:endParaRPr>
            </a:p>
          </p:txBody>
        </p:sp>
      </p:grpSp>
      <p:sp>
        <p:nvSpPr>
          <p:cNvPr id="62" name="Text Box 66"/>
          <p:cNvSpPr txBox="1">
            <a:spLocks noChangeArrowheads="1"/>
          </p:cNvSpPr>
          <p:nvPr/>
        </p:nvSpPr>
        <p:spPr bwMode="auto">
          <a:xfrm>
            <a:off x="5299018" y="1628801"/>
            <a:ext cx="281320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nb-NO" sz="2200" dirty="0" err="1">
                <a:latin typeface="Calibri" pitchFamily="34" charset="0"/>
              </a:rPr>
              <a:t>Steps</a:t>
            </a:r>
            <a:r>
              <a:rPr lang="nb-NO" sz="2200" dirty="0">
                <a:latin typeface="Calibri" pitchFamily="34" charset="0"/>
              </a:rPr>
              <a:t> in </a:t>
            </a:r>
            <a:r>
              <a:rPr lang="nb-NO" sz="2200" dirty="0" err="1">
                <a:latin typeface="Calibri" pitchFamily="34" charset="0"/>
              </a:rPr>
              <a:t>carcinogenesis</a:t>
            </a:r>
            <a:endParaRPr lang="nb-NO" sz="2200" dirty="0">
              <a:latin typeface="Calibri" pitchFamily="34" charset="0"/>
            </a:endParaRPr>
          </a:p>
        </p:txBody>
      </p:sp>
      <p:sp>
        <p:nvSpPr>
          <p:cNvPr id="64" name="Line 87"/>
          <p:cNvSpPr>
            <a:spLocks noChangeShapeType="1"/>
          </p:cNvSpPr>
          <p:nvPr/>
        </p:nvSpPr>
        <p:spPr bwMode="auto">
          <a:xfrm>
            <a:off x="4145211" y="2188596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nb-NO"/>
          </a:p>
        </p:txBody>
      </p:sp>
      <p:grpSp>
        <p:nvGrpSpPr>
          <p:cNvPr id="58" name="Group 126"/>
          <p:cNvGrpSpPr>
            <a:grpSpLocks/>
          </p:cNvGrpSpPr>
          <p:nvPr/>
        </p:nvGrpSpPr>
        <p:grpSpPr bwMode="auto">
          <a:xfrm>
            <a:off x="1956049" y="2587059"/>
            <a:ext cx="6497638" cy="3411539"/>
            <a:chOff x="157" y="1699"/>
            <a:chExt cx="4093" cy="2149"/>
          </a:xfrm>
        </p:grpSpPr>
        <p:grpSp>
          <p:nvGrpSpPr>
            <p:cNvPr id="63" name="Group 89"/>
            <p:cNvGrpSpPr>
              <a:grpSpLocks/>
            </p:cNvGrpSpPr>
            <p:nvPr/>
          </p:nvGrpSpPr>
          <p:grpSpPr bwMode="auto">
            <a:xfrm>
              <a:off x="2551" y="1699"/>
              <a:ext cx="1699" cy="1574"/>
              <a:chOff x="2551" y="1499"/>
              <a:chExt cx="1699" cy="1574"/>
            </a:xfrm>
          </p:grpSpPr>
          <p:sp>
            <p:nvSpPr>
              <p:cNvPr id="69" name="Line 90"/>
              <p:cNvSpPr>
                <a:spLocks noChangeShapeType="1"/>
              </p:cNvSpPr>
              <p:nvPr/>
            </p:nvSpPr>
            <p:spPr bwMode="auto">
              <a:xfrm>
                <a:off x="2864" y="2243"/>
                <a:ext cx="36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grpSp>
            <p:nvGrpSpPr>
              <p:cNvPr id="65" name="Group 91"/>
              <p:cNvGrpSpPr>
                <a:grpSpLocks/>
              </p:cNvGrpSpPr>
              <p:nvPr/>
            </p:nvGrpSpPr>
            <p:grpSpPr bwMode="auto">
              <a:xfrm>
                <a:off x="2551" y="1499"/>
                <a:ext cx="1699" cy="1574"/>
                <a:chOff x="2551" y="1499"/>
                <a:chExt cx="1699" cy="1574"/>
              </a:xfrm>
            </p:grpSpPr>
            <p:sp>
              <p:nvSpPr>
                <p:cNvPr id="71" name="Text Box 92"/>
                <p:cNvSpPr txBox="1">
                  <a:spLocks noChangeArrowheads="1"/>
                </p:cNvSpPr>
                <p:nvPr/>
              </p:nvSpPr>
              <p:spPr bwMode="auto">
                <a:xfrm>
                  <a:off x="2551" y="2528"/>
                  <a:ext cx="804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 eaLnBrk="0" hangingPunct="0"/>
                  <a:r>
                    <a:rPr lang="nb-NO" sz="1600" dirty="0">
                      <a:latin typeface="Calibri" pitchFamily="34" charset="0"/>
                    </a:rPr>
                    <a:t>Angiogenesis</a:t>
                  </a:r>
                </a:p>
              </p:txBody>
            </p:sp>
            <p:sp>
              <p:nvSpPr>
                <p:cNvPr id="73" name="Text Box 94"/>
                <p:cNvSpPr txBox="1">
                  <a:spLocks noChangeArrowheads="1"/>
                </p:cNvSpPr>
                <p:nvPr/>
              </p:nvSpPr>
              <p:spPr bwMode="auto">
                <a:xfrm>
                  <a:off x="3456" y="1499"/>
                  <a:ext cx="456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eaLnBrk="0" hangingPunct="0"/>
                  <a:r>
                    <a:rPr lang="nb-NO" sz="1600" dirty="0">
                      <a:latin typeface="Calibri" pitchFamily="34" charset="0"/>
                    </a:rPr>
                    <a:t>Tumor</a:t>
                  </a:r>
                </a:p>
              </p:txBody>
            </p:sp>
            <p:grpSp>
              <p:nvGrpSpPr>
                <p:cNvPr id="66" name="Group 95"/>
                <p:cNvGrpSpPr>
                  <a:grpSpLocks/>
                </p:cNvGrpSpPr>
                <p:nvPr/>
              </p:nvGrpSpPr>
              <p:grpSpPr bwMode="auto">
                <a:xfrm>
                  <a:off x="3242" y="1728"/>
                  <a:ext cx="1008" cy="1078"/>
                  <a:chOff x="3072" y="1680"/>
                  <a:chExt cx="2016" cy="2182"/>
                </a:xfrm>
              </p:grpSpPr>
              <p:grpSp>
                <p:nvGrpSpPr>
                  <p:cNvPr id="67" name="Group 96"/>
                  <p:cNvGrpSpPr>
                    <a:grpSpLocks/>
                  </p:cNvGrpSpPr>
                  <p:nvPr/>
                </p:nvGrpSpPr>
                <p:grpSpPr bwMode="auto">
                  <a:xfrm>
                    <a:off x="3072" y="1680"/>
                    <a:ext cx="2016" cy="2182"/>
                    <a:chOff x="4882" y="1036"/>
                    <a:chExt cx="1390" cy="1146"/>
                  </a:xfrm>
                </p:grpSpPr>
                <p:sp>
                  <p:nvSpPr>
                    <p:cNvPr id="89" name="Oval 97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92" y="1152"/>
                      <a:ext cx="1152" cy="864"/>
                    </a:xfrm>
                    <a:prstGeom prst="ellipse">
                      <a:avLst/>
                    </a:prstGeom>
                    <a:solidFill>
                      <a:srgbClr val="9999FF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>
                        <a:latin typeface="Calibri" pitchFamily="34" charset="0"/>
                      </a:endParaRPr>
                    </a:p>
                  </p:txBody>
                </p:sp>
                <p:sp>
                  <p:nvSpPr>
                    <p:cNvPr id="90" name="Freeform 98"/>
                    <p:cNvSpPr>
                      <a:spLocks/>
                    </p:cNvSpPr>
                    <p:nvPr/>
                  </p:nvSpPr>
                  <p:spPr bwMode="auto">
                    <a:xfrm>
                      <a:off x="5018" y="1064"/>
                      <a:ext cx="382" cy="391"/>
                    </a:xfrm>
                    <a:custGeom>
                      <a:avLst/>
                      <a:gdLst>
                        <a:gd name="T0" fmla="*/ 0 w 382"/>
                        <a:gd name="T1" fmla="*/ 0 h 391"/>
                        <a:gd name="T2" fmla="*/ 127 w 382"/>
                        <a:gd name="T3" fmla="*/ 163 h 391"/>
                        <a:gd name="T4" fmla="*/ 164 w 382"/>
                        <a:gd name="T5" fmla="*/ 236 h 391"/>
                        <a:gd name="T6" fmla="*/ 182 w 382"/>
                        <a:gd name="T7" fmla="*/ 282 h 391"/>
                        <a:gd name="T8" fmla="*/ 327 w 382"/>
                        <a:gd name="T9" fmla="*/ 363 h 391"/>
                        <a:gd name="T10" fmla="*/ 354 w 382"/>
                        <a:gd name="T11" fmla="*/ 382 h 391"/>
                        <a:gd name="T12" fmla="*/ 382 w 382"/>
                        <a:gd name="T13" fmla="*/ 391 h 391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w 382"/>
                        <a:gd name="T22" fmla="*/ 0 h 391"/>
                        <a:gd name="T23" fmla="*/ 382 w 382"/>
                        <a:gd name="T24" fmla="*/ 391 h 391"/>
                      </a:gdLst>
                      <a:ahLst/>
                      <a:cxnLst>
                        <a:cxn ang="T14">
                          <a:pos x="T0" y="T1"/>
                        </a:cxn>
                        <a:cxn ang="T15">
                          <a:pos x="T2" y="T3"/>
                        </a:cxn>
                        <a:cxn ang="T16">
                          <a:pos x="T4" y="T5"/>
                        </a:cxn>
                        <a:cxn ang="T17">
                          <a:pos x="T6" y="T7"/>
                        </a:cxn>
                        <a:cxn ang="T18">
                          <a:pos x="T8" y="T9"/>
                        </a:cxn>
                        <a:cxn ang="T19">
                          <a:pos x="T10" y="T11"/>
                        </a:cxn>
                        <a:cxn ang="T20">
                          <a:pos x="T12" y="T13"/>
                        </a:cxn>
                      </a:cxnLst>
                      <a:rect l="T21" t="T22" r="T23" b="T24"/>
                      <a:pathLst>
                        <a:path w="382" h="391">
                          <a:moveTo>
                            <a:pt x="0" y="0"/>
                          </a:moveTo>
                          <a:cubicBezTo>
                            <a:pt x="42" y="56"/>
                            <a:pt x="85" y="107"/>
                            <a:pt x="127" y="163"/>
                          </a:cubicBezTo>
                          <a:cubicBezTo>
                            <a:pt x="147" y="264"/>
                            <a:pt x="118" y="163"/>
                            <a:pt x="164" y="236"/>
                          </a:cubicBezTo>
                          <a:cubicBezTo>
                            <a:pt x="173" y="250"/>
                            <a:pt x="172" y="269"/>
                            <a:pt x="182" y="282"/>
                          </a:cubicBezTo>
                          <a:cubicBezTo>
                            <a:pt x="211" y="321"/>
                            <a:pt x="282" y="352"/>
                            <a:pt x="327" y="363"/>
                          </a:cubicBezTo>
                          <a:cubicBezTo>
                            <a:pt x="336" y="369"/>
                            <a:pt x="344" y="377"/>
                            <a:pt x="354" y="382"/>
                          </a:cubicBezTo>
                          <a:cubicBezTo>
                            <a:pt x="363" y="386"/>
                            <a:pt x="382" y="391"/>
                            <a:pt x="382" y="391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1" name="Freeform 99"/>
                    <p:cNvSpPr>
                      <a:spLocks/>
                    </p:cNvSpPr>
                    <p:nvPr/>
                  </p:nvSpPr>
                  <p:spPr bwMode="auto">
                    <a:xfrm>
                      <a:off x="4882" y="1581"/>
                      <a:ext cx="694" cy="319"/>
                    </a:xfrm>
                    <a:custGeom>
                      <a:avLst/>
                      <a:gdLst>
                        <a:gd name="T0" fmla="*/ 0 w 694"/>
                        <a:gd name="T1" fmla="*/ 319 h 319"/>
                        <a:gd name="T2" fmla="*/ 118 w 694"/>
                        <a:gd name="T3" fmla="*/ 265 h 319"/>
                        <a:gd name="T4" fmla="*/ 200 w 694"/>
                        <a:gd name="T5" fmla="*/ 219 h 319"/>
                        <a:gd name="T6" fmla="*/ 227 w 694"/>
                        <a:gd name="T7" fmla="*/ 192 h 319"/>
                        <a:gd name="T8" fmla="*/ 336 w 694"/>
                        <a:gd name="T9" fmla="*/ 146 h 319"/>
                        <a:gd name="T10" fmla="*/ 481 w 694"/>
                        <a:gd name="T11" fmla="*/ 83 h 319"/>
                        <a:gd name="T12" fmla="*/ 581 w 694"/>
                        <a:gd name="T13" fmla="*/ 19 h 319"/>
                        <a:gd name="T14" fmla="*/ 654 w 694"/>
                        <a:gd name="T15" fmla="*/ 1 h 319"/>
                        <a:gd name="T16" fmla="*/ 0 60000 65536"/>
                        <a:gd name="T17" fmla="*/ 0 60000 65536"/>
                        <a:gd name="T18" fmla="*/ 0 60000 65536"/>
                        <a:gd name="T19" fmla="*/ 0 60000 65536"/>
                        <a:gd name="T20" fmla="*/ 0 60000 65536"/>
                        <a:gd name="T21" fmla="*/ 0 60000 65536"/>
                        <a:gd name="T22" fmla="*/ 0 60000 65536"/>
                        <a:gd name="T23" fmla="*/ 0 60000 65536"/>
                        <a:gd name="T24" fmla="*/ 0 w 694"/>
                        <a:gd name="T25" fmla="*/ 0 h 319"/>
                        <a:gd name="T26" fmla="*/ 694 w 694"/>
                        <a:gd name="T27" fmla="*/ 319 h 319"/>
                      </a:gdLst>
                      <a:ahLst/>
                      <a:cxnLst>
                        <a:cxn ang="T16">
                          <a:pos x="T0" y="T1"/>
                        </a:cxn>
                        <a:cxn ang="T17">
                          <a:pos x="T2" y="T3"/>
                        </a:cxn>
                        <a:cxn ang="T18">
                          <a:pos x="T4" y="T5"/>
                        </a:cxn>
                        <a:cxn ang="T19">
                          <a:pos x="T6" y="T7"/>
                        </a:cxn>
                        <a:cxn ang="T20">
                          <a:pos x="T8" y="T9"/>
                        </a:cxn>
                        <a:cxn ang="T21">
                          <a:pos x="T10" y="T11"/>
                        </a:cxn>
                        <a:cxn ang="T22">
                          <a:pos x="T12" y="T13"/>
                        </a:cxn>
                        <a:cxn ang="T23">
                          <a:pos x="T14" y="T15"/>
                        </a:cxn>
                      </a:cxnLst>
                      <a:rect l="T24" t="T25" r="T26" b="T27"/>
                      <a:pathLst>
                        <a:path w="694" h="319">
                          <a:moveTo>
                            <a:pt x="0" y="319"/>
                          </a:moveTo>
                          <a:cubicBezTo>
                            <a:pt x="36" y="295"/>
                            <a:pt x="118" y="265"/>
                            <a:pt x="118" y="265"/>
                          </a:cubicBezTo>
                          <a:cubicBezTo>
                            <a:pt x="179" y="202"/>
                            <a:pt x="102" y="273"/>
                            <a:pt x="200" y="219"/>
                          </a:cubicBezTo>
                          <a:cubicBezTo>
                            <a:pt x="211" y="213"/>
                            <a:pt x="217" y="199"/>
                            <a:pt x="227" y="192"/>
                          </a:cubicBezTo>
                          <a:cubicBezTo>
                            <a:pt x="285" y="151"/>
                            <a:pt x="278" y="157"/>
                            <a:pt x="336" y="146"/>
                          </a:cubicBezTo>
                          <a:cubicBezTo>
                            <a:pt x="390" y="103"/>
                            <a:pt x="418" y="104"/>
                            <a:pt x="481" y="83"/>
                          </a:cubicBezTo>
                          <a:cubicBezTo>
                            <a:pt x="503" y="65"/>
                            <a:pt x="551" y="29"/>
                            <a:pt x="581" y="19"/>
                          </a:cubicBezTo>
                          <a:cubicBezTo>
                            <a:pt x="637" y="0"/>
                            <a:pt x="694" y="1"/>
                            <a:pt x="654" y="1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2" name="Freeform 100"/>
                    <p:cNvSpPr>
                      <a:spLocks/>
                    </p:cNvSpPr>
                    <p:nvPr/>
                  </p:nvSpPr>
                  <p:spPr bwMode="auto">
                    <a:xfrm>
                      <a:off x="5453" y="1134"/>
                      <a:ext cx="556" cy="1048"/>
                    </a:xfrm>
                    <a:custGeom>
                      <a:avLst/>
                      <a:gdLst>
                        <a:gd name="T0" fmla="*/ 556 w 556"/>
                        <a:gd name="T1" fmla="*/ 2 h 1048"/>
                        <a:gd name="T2" fmla="*/ 338 w 556"/>
                        <a:gd name="T3" fmla="*/ 39 h 1048"/>
                        <a:gd name="T4" fmla="*/ 319 w 556"/>
                        <a:gd name="T5" fmla="*/ 75 h 1048"/>
                        <a:gd name="T6" fmla="*/ 292 w 556"/>
                        <a:gd name="T7" fmla="*/ 102 h 1048"/>
                        <a:gd name="T8" fmla="*/ 283 w 556"/>
                        <a:gd name="T9" fmla="*/ 130 h 1048"/>
                        <a:gd name="T10" fmla="*/ 265 w 556"/>
                        <a:gd name="T11" fmla="*/ 157 h 1048"/>
                        <a:gd name="T12" fmla="*/ 256 w 556"/>
                        <a:gd name="T13" fmla="*/ 193 h 1048"/>
                        <a:gd name="T14" fmla="*/ 219 w 556"/>
                        <a:gd name="T15" fmla="*/ 248 h 1048"/>
                        <a:gd name="T16" fmla="*/ 192 w 556"/>
                        <a:gd name="T17" fmla="*/ 302 h 1048"/>
                        <a:gd name="T18" fmla="*/ 129 w 556"/>
                        <a:gd name="T19" fmla="*/ 321 h 1048"/>
                        <a:gd name="T20" fmla="*/ 74 w 556"/>
                        <a:gd name="T21" fmla="*/ 357 h 1048"/>
                        <a:gd name="T22" fmla="*/ 19 w 556"/>
                        <a:gd name="T23" fmla="*/ 430 h 1048"/>
                        <a:gd name="T24" fmla="*/ 83 w 556"/>
                        <a:gd name="T25" fmla="*/ 639 h 1048"/>
                        <a:gd name="T26" fmla="*/ 101 w 556"/>
                        <a:gd name="T27" fmla="*/ 821 h 1048"/>
                        <a:gd name="T28" fmla="*/ 110 w 556"/>
                        <a:gd name="T29" fmla="*/ 903 h 1048"/>
                        <a:gd name="T30" fmla="*/ 138 w 556"/>
                        <a:gd name="T31" fmla="*/ 912 h 1048"/>
                        <a:gd name="T32" fmla="*/ 165 w 556"/>
                        <a:gd name="T33" fmla="*/ 1003 h 1048"/>
                        <a:gd name="T34" fmla="*/ 192 w 556"/>
                        <a:gd name="T35" fmla="*/ 1048 h 1048"/>
                        <a:gd name="T36" fmla="*/ 0 60000 65536"/>
                        <a:gd name="T37" fmla="*/ 0 60000 65536"/>
                        <a:gd name="T38" fmla="*/ 0 60000 65536"/>
                        <a:gd name="T39" fmla="*/ 0 60000 65536"/>
                        <a:gd name="T40" fmla="*/ 0 60000 65536"/>
                        <a:gd name="T41" fmla="*/ 0 60000 65536"/>
                        <a:gd name="T42" fmla="*/ 0 60000 65536"/>
                        <a:gd name="T43" fmla="*/ 0 60000 65536"/>
                        <a:gd name="T44" fmla="*/ 0 60000 65536"/>
                        <a:gd name="T45" fmla="*/ 0 60000 65536"/>
                        <a:gd name="T46" fmla="*/ 0 60000 65536"/>
                        <a:gd name="T47" fmla="*/ 0 60000 65536"/>
                        <a:gd name="T48" fmla="*/ 0 60000 65536"/>
                        <a:gd name="T49" fmla="*/ 0 60000 65536"/>
                        <a:gd name="T50" fmla="*/ 0 60000 65536"/>
                        <a:gd name="T51" fmla="*/ 0 60000 65536"/>
                        <a:gd name="T52" fmla="*/ 0 60000 65536"/>
                        <a:gd name="T53" fmla="*/ 0 60000 65536"/>
                        <a:gd name="T54" fmla="*/ 0 w 556"/>
                        <a:gd name="T55" fmla="*/ 0 h 1048"/>
                        <a:gd name="T56" fmla="*/ 556 w 556"/>
                        <a:gd name="T57" fmla="*/ 1048 h 1048"/>
                      </a:gdLst>
                      <a:ahLst/>
                      <a:cxnLst>
                        <a:cxn ang="T36">
                          <a:pos x="T0" y="T1"/>
                        </a:cxn>
                        <a:cxn ang="T37">
                          <a:pos x="T2" y="T3"/>
                        </a:cxn>
                        <a:cxn ang="T38">
                          <a:pos x="T4" y="T5"/>
                        </a:cxn>
                        <a:cxn ang="T39">
                          <a:pos x="T6" y="T7"/>
                        </a:cxn>
                        <a:cxn ang="T40">
                          <a:pos x="T8" y="T9"/>
                        </a:cxn>
                        <a:cxn ang="T41">
                          <a:pos x="T10" y="T11"/>
                        </a:cxn>
                        <a:cxn ang="T42">
                          <a:pos x="T12" y="T13"/>
                        </a:cxn>
                        <a:cxn ang="T43">
                          <a:pos x="T14" y="T15"/>
                        </a:cxn>
                        <a:cxn ang="T44">
                          <a:pos x="T16" y="T17"/>
                        </a:cxn>
                        <a:cxn ang="T45">
                          <a:pos x="T18" y="T19"/>
                        </a:cxn>
                        <a:cxn ang="T46">
                          <a:pos x="T20" y="T21"/>
                        </a:cxn>
                        <a:cxn ang="T47">
                          <a:pos x="T22" y="T23"/>
                        </a:cxn>
                        <a:cxn ang="T48">
                          <a:pos x="T24" y="T25"/>
                        </a:cxn>
                        <a:cxn ang="T49">
                          <a:pos x="T26" y="T27"/>
                        </a:cxn>
                        <a:cxn ang="T50">
                          <a:pos x="T28" y="T29"/>
                        </a:cxn>
                        <a:cxn ang="T51">
                          <a:pos x="T30" y="T31"/>
                        </a:cxn>
                        <a:cxn ang="T52">
                          <a:pos x="T32" y="T33"/>
                        </a:cxn>
                        <a:cxn ang="T53">
                          <a:pos x="T34" y="T35"/>
                        </a:cxn>
                      </a:cxnLst>
                      <a:rect l="T54" t="T55" r="T56" b="T57"/>
                      <a:pathLst>
                        <a:path w="556" h="1048">
                          <a:moveTo>
                            <a:pt x="556" y="2"/>
                          </a:moveTo>
                          <a:cubicBezTo>
                            <a:pt x="491" y="8"/>
                            <a:pt x="396" y="0"/>
                            <a:pt x="338" y="39"/>
                          </a:cubicBezTo>
                          <a:cubicBezTo>
                            <a:pt x="332" y="51"/>
                            <a:pt x="327" y="64"/>
                            <a:pt x="319" y="75"/>
                          </a:cubicBezTo>
                          <a:cubicBezTo>
                            <a:pt x="311" y="85"/>
                            <a:pt x="299" y="91"/>
                            <a:pt x="292" y="102"/>
                          </a:cubicBezTo>
                          <a:cubicBezTo>
                            <a:pt x="287" y="110"/>
                            <a:pt x="287" y="121"/>
                            <a:pt x="283" y="130"/>
                          </a:cubicBezTo>
                          <a:cubicBezTo>
                            <a:pt x="278" y="140"/>
                            <a:pt x="271" y="148"/>
                            <a:pt x="265" y="157"/>
                          </a:cubicBezTo>
                          <a:cubicBezTo>
                            <a:pt x="262" y="169"/>
                            <a:pt x="262" y="182"/>
                            <a:pt x="256" y="193"/>
                          </a:cubicBezTo>
                          <a:cubicBezTo>
                            <a:pt x="246" y="213"/>
                            <a:pt x="219" y="248"/>
                            <a:pt x="219" y="248"/>
                          </a:cubicBezTo>
                          <a:cubicBezTo>
                            <a:pt x="214" y="264"/>
                            <a:pt x="207" y="292"/>
                            <a:pt x="192" y="302"/>
                          </a:cubicBezTo>
                          <a:cubicBezTo>
                            <a:pt x="174" y="314"/>
                            <a:pt x="148" y="310"/>
                            <a:pt x="129" y="321"/>
                          </a:cubicBezTo>
                          <a:cubicBezTo>
                            <a:pt x="110" y="332"/>
                            <a:pt x="74" y="357"/>
                            <a:pt x="74" y="357"/>
                          </a:cubicBezTo>
                          <a:cubicBezTo>
                            <a:pt x="63" y="391"/>
                            <a:pt x="40" y="400"/>
                            <a:pt x="19" y="430"/>
                          </a:cubicBezTo>
                          <a:cubicBezTo>
                            <a:pt x="0" y="486"/>
                            <a:pt x="17" y="617"/>
                            <a:pt x="83" y="639"/>
                          </a:cubicBezTo>
                          <a:cubicBezTo>
                            <a:pt x="127" y="705"/>
                            <a:pt x="108" y="721"/>
                            <a:pt x="101" y="821"/>
                          </a:cubicBezTo>
                          <a:cubicBezTo>
                            <a:pt x="104" y="848"/>
                            <a:pt x="100" y="878"/>
                            <a:pt x="110" y="903"/>
                          </a:cubicBezTo>
                          <a:cubicBezTo>
                            <a:pt x="114" y="912"/>
                            <a:pt x="132" y="904"/>
                            <a:pt x="138" y="912"/>
                          </a:cubicBezTo>
                          <a:cubicBezTo>
                            <a:pt x="159" y="941"/>
                            <a:pt x="152" y="972"/>
                            <a:pt x="165" y="1003"/>
                          </a:cubicBezTo>
                          <a:cubicBezTo>
                            <a:pt x="172" y="1019"/>
                            <a:pt x="184" y="1032"/>
                            <a:pt x="192" y="1048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3" name="Freeform 101"/>
                    <p:cNvSpPr>
                      <a:spLocks/>
                    </p:cNvSpPr>
                    <p:nvPr/>
                  </p:nvSpPr>
                  <p:spPr bwMode="auto">
                    <a:xfrm>
                      <a:off x="4923" y="1546"/>
                      <a:ext cx="1349" cy="245"/>
                    </a:xfrm>
                    <a:custGeom>
                      <a:avLst/>
                      <a:gdLst>
                        <a:gd name="T0" fmla="*/ 1349 w 1349"/>
                        <a:gd name="T1" fmla="*/ 245 h 245"/>
                        <a:gd name="T2" fmla="*/ 1131 w 1349"/>
                        <a:gd name="T3" fmla="*/ 109 h 245"/>
                        <a:gd name="T4" fmla="*/ 922 w 1349"/>
                        <a:gd name="T5" fmla="*/ 36 h 245"/>
                        <a:gd name="T6" fmla="*/ 768 w 1349"/>
                        <a:gd name="T7" fmla="*/ 72 h 245"/>
                        <a:gd name="T8" fmla="*/ 659 w 1349"/>
                        <a:gd name="T9" fmla="*/ 63 h 245"/>
                        <a:gd name="T10" fmla="*/ 577 w 1349"/>
                        <a:gd name="T11" fmla="*/ 18 h 245"/>
                        <a:gd name="T12" fmla="*/ 495 w 1349"/>
                        <a:gd name="T13" fmla="*/ 0 h 245"/>
                        <a:gd name="T14" fmla="*/ 295 w 1349"/>
                        <a:gd name="T15" fmla="*/ 9 h 245"/>
                        <a:gd name="T16" fmla="*/ 168 w 1349"/>
                        <a:gd name="T17" fmla="*/ 18 h 245"/>
                        <a:gd name="T18" fmla="*/ 59 w 1349"/>
                        <a:gd name="T19" fmla="*/ 136 h 245"/>
                        <a:gd name="T20" fmla="*/ 22 w 1349"/>
                        <a:gd name="T21" fmla="*/ 163 h 245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1349"/>
                        <a:gd name="T34" fmla="*/ 0 h 245"/>
                        <a:gd name="T35" fmla="*/ 1349 w 1349"/>
                        <a:gd name="T36" fmla="*/ 245 h 245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1349" h="245">
                          <a:moveTo>
                            <a:pt x="1349" y="245"/>
                          </a:moveTo>
                          <a:cubicBezTo>
                            <a:pt x="1298" y="168"/>
                            <a:pt x="1213" y="144"/>
                            <a:pt x="1131" y="109"/>
                          </a:cubicBezTo>
                          <a:cubicBezTo>
                            <a:pt x="1060" y="78"/>
                            <a:pt x="999" y="49"/>
                            <a:pt x="922" y="36"/>
                          </a:cubicBezTo>
                          <a:cubicBezTo>
                            <a:pt x="869" y="45"/>
                            <a:pt x="820" y="59"/>
                            <a:pt x="768" y="72"/>
                          </a:cubicBezTo>
                          <a:cubicBezTo>
                            <a:pt x="732" y="69"/>
                            <a:pt x="695" y="70"/>
                            <a:pt x="659" y="63"/>
                          </a:cubicBezTo>
                          <a:cubicBezTo>
                            <a:pt x="633" y="58"/>
                            <a:pt x="601" y="28"/>
                            <a:pt x="577" y="18"/>
                          </a:cubicBezTo>
                          <a:cubicBezTo>
                            <a:pt x="567" y="14"/>
                            <a:pt x="502" y="1"/>
                            <a:pt x="495" y="0"/>
                          </a:cubicBezTo>
                          <a:cubicBezTo>
                            <a:pt x="428" y="3"/>
                            <a:pt x="362" y="5"/>
                            <a:pt x="295" y="9"/>
                          </a:cubicBezTo>
                          <a:cubicBezTo>
                            <a:pt x="253" y="11"/>
                            <a:pt x="209" y="5"/>
                            <a:pt x="168" y="18"/>
                          </a:cubicBezTo>
                          <a:cubicBezTo>
                            <a:pt x="155" y="22"/>
                            <a:pt x="66" y="129"/>
                            <a:pt x="59" y="136"/>
                          </a:cubicBezTo>
                          <a:cubicBezTo>
                            <a:pt x="0" y="196"/>
                            <a:pt x="52" y="103"/>
                            <a:pt x="22" y="163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4" name="Freeform 102"/>
                    <p:cNvSpPr>
                      <a:spLocks/>
                    </p:cNvSpPr>
                    <p:nvPr/>
                  </p:nvSpPr>
                  <p:spPr bwMode="auto">
                    <a:xfrm>
                      <a:off x="5649" y="1364"/>
                      <a:ext cx="623" cy="54"/>
                    </a:xfrm>
                    <a:custGeom>
                      <a:avLst/>
                      <a:gdLst>
                        <a:gd name="T0" fmla="*/ 23 w 623"/>
                        <a:gd name="T1" fmla="*/ 54 h 54"/>
                        <a:gd name="T2" fmla="*/ 160 w 623"/>
                        <a:gd name="T3" fmla="*/ 54 h 54"/>
                        <a:gd name="T4" fmla="*/ 360 w 623"/>
                        <a:gd name="T5" fmla="*/ 45 h 54"/>
                        <a:gd name="T6" fmla="*/ 587 w 623"/>
                        <a:gd name="T7" fmla="*/ 36 h 54"/>
                        <a:gd name="T8" fmla="*/ 623 w 623"/>
                        <a:gd name="T9" fmla="*/ 0 h 5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23"/>
                        <a:gd name="T16" fmla="*/ 0 h 54"/>
                        <a:gd name="T17" fmla="*/ 623 w 623"/>
                        <a:gd name="T18" fmla="*/ 54 h 5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23" h="54">
                          <a:moveTo>
                            <a:pt x="23" y="54"/>
                          </a:moveTo>
                          <a:cubicBezTo>
                            <a:pt x="127" y="34"/>
                            <a:pt x="0" y="54"/>
                            <a:pt x="160" y="54"/>
                          </a:cubicBezTo>
                          <a:cubicBezTo>
                            <a:pt x="227" y="54"/>
                            <a:pt x="293" y="48"/>
                            <a:pt x="360" y="45"/>
                          </a:cubicBezTo>
                          <a:cubicBezTo>
                            <a:pt x="440" y="36"/>
                            <a:pt x="506" y="43"/>
                            <a:pt x="587" y="36"/>
                          </a:cubicBezTo>
                          <a:cubicBezTo>
                            <a:pt x="588" y="35"/>
                            <a:pt x="615" y="8"/>
                            <a:pt x="623" y="0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5" name="Freeform 103"/>
                    <p:cNvSpPr>
                      <a:spLocks/>
                    </p:cNvSpPr>
                    <p:nvPr/>
                  </p:nvSpPr>
                  <p:spPr bwMode="auto">
                    <a:xfrm>
                      <a:off x="5372" y="1036"/>
                      <a:ext cx="655" cy="1119"/>
                    </a:xfrm>
                    <a:custGeom>
                      <a:avLst/>
                      <a:gdLst>
                        <a:gd name="T0" fmla="*/ 0 w 655"/>
                        <a:gd name="T1" fmla="*/ 0 h 1119"/>
                        <a:gd name="T2" fmla="*/ 37 w 655"/>
                        <a:gd name="T3" fmla="*/ 100 h 1119"/>
                        <a:gd name="T4" fmla="*/ 82 w 655"/>
                        <a:gd name="T5" fmla="*/ 191 h 1119"/>
                        <a:gd name="T6" fmla="*/ 182 w 655"/>
                        <a:gd name="T7" fmla="*/ 373 h 1119"/>
                        <a:gd name="T8" fmla="*/ 246 w 655"/>
                        <a:gd name="T9" fmla="*/ 437 h 1119"/>
                        <a:gd name="T10" fmla="*/ 410 w 655"/>
                        <a:gd name="T11" fmla="*/ 519 h 1119"/>
                        <a:gd name="T12" fmla="*/ 446 w 655"/>
                        <a:gd name="T13" fmla="*/ 664 h 1119"/>
                        <a:gd name="T14" fmla="*/ 428 w 655"/>
                        <a:gd name="T15" fmla="*/ 773 h 1119"/>
                        <a:gd name="T16" fmla="*/ 437 w 655"/>
                        <a:gd name="T17" fmla="*/ 937 h 1119"/>
                        <a:gd name="T18" fmla="*/ 482 w 655"/>
                        <a:gd name="T19" fmla="*/ 1010 h 1119"/>
                        <a:gd name="T20" fmla="*/ 655 w 655"/>
                        <a:gd name="T21" fmla="*/ 1119 h 1119"/>
                        <a:gd name="T22" fmla="*/ 0 60000 65536"/>
                        <a:gd name="T23" fmla="*/ 0 60000 65536"/>
                        <a:gd name="T24" fmla="*/ 0 60000 65536"/>
                        <a:gd name="T25" fmla="*/ 0 60000 65536"/>
                        <a:gd name="T26" fmla="*/ 0 60000 65536"/>
                        <a:gd name="T27" fmla="*/ 0 60000 65536"/>
                        <a:gd name="T28" fmla="*/ 0 60000 65536"/>
                        <a:gd name="T29" fmla="*/ 0 60000 65536"/>
                        <a:gd name="T30" fmla="*/ 0 60000 65536"/>
                        <a:gd name="T31" fmla="*/ 0 60000 65536"/>
                        <a:gd name="T32" fmla="*/ 0 60000 65536"/>
                        <a:gd name="T33" fmla="*/ 0 w 655"/>
                        <a:gd name="T34" fmla="*/ 0 h 1119"/>
                        <a:gd name="T35" fmla="*/ 655 w 655"/>
                        <a:gd name="T36" fmla="*/ 1119 h 1119"/>
                      </a:gdLst>
                      <a:ahLst/>
                      <a:cxnLst>
                        <a:cxn ang="T22">
                          <a:pos x="T0" y="T1"/>
                        </a:cxn>
                        <a:cxn ang="T23">
                          <a:pos x="T2" y="T3"/>
                        </a:cxn>
                        <a:cxn ang="T24">
                          <a:pos x="T4" y="T5"/>
                        </a:cxn>
                        <a:cxn ang="T25">
                          <a:pos x="T6" y="T7"/>
                        </a:cxn>
                        <a:cxn ang="T26">
                          <a:pos x="T8" y="T9"/>
                        </a:cxn>
                        <a:cxn ang="T27">
                          <a:pos x="T10" y="T11"/>
                        </a:cxn>
                        <a:cxn ang="T28">
                          <a:pos x="T12" y="T13"/>
                        </a:cxn>
                        <a:cxn ang="T29">
                          <a:pos x="T14" y="T15"/>
                        </a:cxn>
                        <a:cxn ang="T30">
                          <a:pos x="T16" y="T17"/>
                        </a:cxn>
                        <a:cxn ang="T31">
                          <a:pos x="T18" y="T19"/>
                        </a:cxn>
                        <a:cxn ang="T32">
                          <a:pos x="T20" y="T21"/>
                        </a:cxn>
                      </a:cxnLst>
                      <a:rect l="T33" t="T34" r="T35" b="T36"/>
                      <a:pathLst>
                        <a:path w="655" h="1119">
                          <a:moveTo>
                            <a:pt x="0" y="0"/>
                          </a:moveTo>
                          <a:cubicBezTo>
                            <a:pt x="9" y="41"/>
                            <a:pt x="14" y="66"/>
                            <a:pt x="37" y="100"/>
                          </a:cubicBezTo>
                          <a:cubicBezTo>
                            <a:pt x="48" y="134"/>
                            <a:pt x="62" y="162"/>
                            <a:pt x="82" y="191"/>
                          </a:cubicBezTo>
                          <a:cubicBezTo>
                            <a:pt x="104" y="260"/>
                            <a:pt x="144" y="311"/>
                            <a:pt x="182" y="373"/>
                          </a:cubicBezTo>
                          <a:cubicBezTo>
                            <a:pt x="198" y="399"/>
                            <a:pt x="218" y="426"/>
                            <a:pt x="246" y="437"/>
                          </a:cubicBezTo>
                          <a:cubicBezTo>
                            <a:pt x="304" y="460"/>
                            <a:pt x="356" y="488"/>
                            <a:pt x="410" y="519"/>
                          </a:cubicBezTo>
                          <a:cubicBezTo>
                            <a:pt x="454" y="577"/>
                            <a:pt x="458" y="586"/>
                            <a:pt x="446" y="664"/>
                          </a:cubicBezTo>
                          <a:cubicBezTo>
                            <a:pt x="441" y="700"/>
                            <a:pt x="428" y="773"/>
                            <a:pt x="428" y="773"/>
                          </a:cubicBezTo>
                          <a:cubicBezTo>
                            <a:pt x="431" y="828"/>
                            <a:pt x="432" y="882"/>
                            <a:pt x="437" y="937"/>
                          </a:cubicBezTo>
                          <a:cubicBezTo>
                            <a:pt x="440" y="968"/>
                            <a:pt x="464" y="988"/>
                            <a:pt x="482" y="1010"/>
                          </a:cubicBezTo>
                          <a:cubicBezTo>
                            <a:pt x="523" y="1059"/>
                            <a:pt x="585" y="1119"/>
                            <a:pt x="655" y="1119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6" name="Freeform 104"/>
                    <p:cNvSpPr>
                      <a:spLocks/>
                    </p:cNvSpPr>
                    <p:nvPr/>
                  </p:nvSpPr>
                  <p:spPr bwMode="auto">
                    <a:xfrm>
                      <a:off x="5218" y="1773"/>
                      <a:ext cx="145" cy="309"/>
                    </a:xfrm>
                    <a:custGeom>
                      <a:avLst/>
                      <a:gdLst>
                        <a:gd name="T0" fmla="*/ 0 w 145"/>
                        <a:gd name="T1" fmla="*/ 309 h 309"/>
                        <a:gd name="T2" fmla="*/ 118 w 145"/>
                        <a:gd name="T3" fmla="*/ 100 h 309"/>
                        <a:gd name="T4" fmla="*/ 145 w 145"/>
                        <a:gd name="T5" fmla="*/ 0 h 309"/>
                        <a:gd name="T6" fmla="*/ 0 60000 65536"/>
                        <a:gd name="T7" fmla="*/ 0 60000 65536"/>
                        <a:gd name="T8" fmla="*/ 0 60000 65536"/>
                        <a:gd name="T9" fmla="*/ 0 w 145"/>
                        <a:gd name="T10" fmla="*/ 0 h 309"/>
                        <a:gd name="T11" fmla="*/ 145 w 145"/>
                        <a:gd name="T12" fmla="*/ 309 h 309"/>
                      </a:gdLst>
                      <a:ahLst/>
                      <a:cxnLst>
                        <a:cxn ang="T6">
                          <a:pos x="T0" y="T1"/>
                        </a:cxn>
                        <a:cxn ang="T7">
                          <a:pos x="T2" y="T3"/>
                        </a:cxn>
                        <a:cxn ang="T8">
                          <a:pos x="T4" y="T5"/>
                        </a:cxn>
                      </a:cxnLst>
                      <a:rect l="T9" t="T10" r="T11" b="T12"/>
                      <a:pathLst>
                        <a:path w="145" h="309">
                          <a:moveTo>
                            <a:pt x="0" y="309"/>
                          </a:moveTo>
                          <a:cubicBezTo>
                            <a:pt x="61" y="248"/>
                            <a:pt x="97" y="182"/>
                            <a:pt x="118" y="100"/>
                          </a:cubicBezTo>
                          <a:cubicBezTo>
                            <a:pt x="108" y="42"/>
                            <a:pt x="107" y="38"/>
                            <a:pt x="145" y="0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  <p:sp>
                  <p:nvSpPr>
                    <p:cNvPr id="97" name="Freeform 105"/>
                    <p:cNvSpPr>
                      <a:spLocks/>
                    </p:cNvSpPr>
                    <p:nvPr/>
                  </p:nvSpPr>
                  <p:spPr bwMode="auto">
                    <a:xfrm>
                      <a:off x="5908" y="1755"/>
                      <a:ext cx="264" cy="154"/>
                    </a:xfrm>
                    <a:custGeom>
                      <a:avLst/>
                      <a:gdLst>
                        <a:gd name="T0" fmla="*/ 264 w 264"/>
                        <a:gd name="T1" fmla="*/ 154 h 154"/>
                        <a:gd name="T2" fmla="*/ 110 w 264"/>
                        <a:gd name="T3" fmla="*/ 100 h 154"/>
                        <a:gd name="T4" fmla="*/ 10 w 264"/>
                        <a:gd name="T5" fmla="*/ 36 h 154"/>
                        <a:gd name="T6" fmla="*/ 10 w 264"/>
                        <a:gd name="T7" fmla="*/ 0 h 154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64"/>
                        <a:gd name="T13" fmla="*/ 0 h 154"/>
                        <a:gd name="T14" fmla="*/ 264 w 264"/>
                        <a:gd name="T15" fmla="*/ 154 h 154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64" h="154">
                          <a:moveTo>
                            <a:pt x="264" y="154"/>
                          </a:moveTo>
                          <a:cubicBezTo>
                            <a:pt x="205" y="144"/>
                            <a:pt x="164" y="118"/>
                            <a:pt x="110" y="100"/>
                          </a:cubicBezTo>
                          <a:cubicBezTo>
                            <a:pt x="84" y="72"/>
                            <a:pt x="42" y="58"/>
                            <a:pt x="10" y="36"/>
                          </a:cubicBezTo>
                          <a:cubicBezTo>
                            <a:pt x="0" y="29"/>
                            <a:pt x="10" y="12"/>
                            <a:pt x="10" y="0"/>
                          </a:cubicBezTo>
                        </a:path>
                      </a:pathLst>
                    </a:custGeom>
                    <a:noFill/>
                    <a:ln w="9525">
                      <a:solidFill>
                        <a:srgbClr val="FF3300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endParaRPr lang="nb-NO"/>
                    </a:p>
                  </p:txBody>
                </p:sp>
              </p:grpSp>
              <p:sp>
                <p:nvSpPr>
                  <p:cNvPr id="78" name="Freeform 106"/>
                  <p:cNvSpPr>
                    <a:spLocks/>
                  </p:cNvSpPr>
                  <p:nvPr/>
                </p:nvSpPr>
                <p:spPr bwMode="auto">
                  <a:xfrm>
                    <a:off x="3694" y="2069"/>
                    <a:ext cx="229" cy="323"/>
                  </a:xfrm>
                  <a:custGeom>
                    <a:avLst/>
                    <a:gdLst>
                      <a:gd name="T0" fmla="*/ 58 w 229"/>
                      <a:gd name="T1" fmla="*/ 27 h 323"/>
                      <a:gd name="T2" fmla="*/ 42 w 229"/>
                      <a:gd name="T3" fmla="*/ 51 h 323"/>
                      <a:gd name="T4" fmla="*/ 18 w 229"/>
                      <a:gd name="T5" fmla="*/ 67 h 323"/>
                      <a:gd name="T6" fmla="*/ 2 w 229"/>
                      <a:gd name="T7" fmla="*/ 115 h 323"/>
                      <a:gd name="T8" fmla="*/ 10 w 229"/>
                      <a:gd name="T9" fmla="*/ 171 h 323"/>
                      <a:gd name="T10" fmla="*/ 82 w 229"/>
                      <a:gd name="T11" fmla="*/ 227 h 323"/>
                      <a:gd name="T12" fmla="*/ 130 w 229"/>
                      <a:gd name="T13" fmla="*/ 299 h 323"/>
                      <a:gd name="T14" fmla="*/ 146 w 229"/>
                      <a:gd name="T15" fmla="*/ 323 h 323"/>
                      <a:gd name="T16" fmla="*/ 146 w 229"/>
                      <a:gd name="T17" fmla="*/ 171 h 323"/>
                      <a:gd name="T18" fmla="*/ 90 w 229"/>
                      <a:gd name="T19" fmla="*/ 51 h 323"/>
                      <a:gd name="T20" fmla="*/ 82 w 229"/>
                      <a:gd name="T21" fmla="*/ 27 h 323"/>
                      <a:gd name="T22" fmla="*/ 58 w 229"/>
                      <a:gd name="T23" fmla="*/ 27 h 323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229"/>
                      <a:gd name="T37" fmla="*/ 0 h 323"/>
                      <a:gd name="T38" fmla="*/ 229 w 229"/>
                      <a:gd name="T39" fmla="*/ 323 h 323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229" h="323">
                        <a:moveTo>
                          <a:pt x="58" y="27"/>
                        </a:moveTo>
                        <a:cubicBezTo>
                          <a:pt x="53" y="35"/>
                          <a:pt x="49" y="44"/>
                          <a:pt x="42" y="51"/>
                        </a:cubicBezTo>
                        <a:cubicBezTo>
                          <a:pt x="35" y="58"/>
                          <a:pt x="23" y="59"/>
                          <a:pt x="18" y="67"/>
                        </a:cubicBezTo>
                        <a:cubicBezTo>
                          <a:pt x="9" y="81"/>
                          <a:pt x="2" y="115"/>
                          <a:pt x="2" y="115"/>
                        </a:cubicBezTo>
                        <a:cubicBezTo>
                          <a:pt x="5" y="134"/>
                          <a:pt x="0" y="155"/>
                          <a:pt x="10" y="171"/>
                        </a:cubicBezTo>
                        <a:cubicBezTo>
                          <a:pt x="26" y="197"/>
                          <a:pt x="63" y="203"/>
                          <a:pt x="82" y="227"/>
                        </a:cubicBezTo>
                        <a:cubicBezTo>
                          <a:pt x="100" y="250"/>
                          <a:pt x="114" y="275"/>
                          <a:pt x="130" y="299"/>
                        </a:cubicBezTo>
                        <a:cubicBezTo>
                          <a:pt x="135" y="307"/>
                          <a:pt x="146" y="323"/>
                          <a:pt x="146" y="323"/>
                        </a:cubicBezTo>
                        <a:cubicBezTo>
                          <a:pt x="229" y="302"/>
                          <a:pt x="206" y="211"/>
                          <a:pt x="146" y="171"/>
                        </a:cubicBezTo>
                        <a:cubicBezTo>
                          <a:pt x="131" y="126"/>
                          <a:pt x="111" y="93"/>
                          <a:pt x="90" y="51"/>
                        </a:cubicBezTo>
                        <a:cubicBezTo>
                          <a:pt x="86" y="43"/>
                          <a:pt x="88" y="33"/>
                          <a:pt x="82" y="27"/>
                        </a:cubicBezTo>
                        <a:cubicBezTo>
                          <a:pt x="55" y="0"/>
                          <a:pt x="58" y="16"/>
                          <a:pt x="58" y="27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79" name="Freeform 107"/>
                  <p:cNvSpPr>
                    <a:spLocks/>
                  </p:cNvSpPr>
                  <p:nvPr/>
                </p:nvSpPr>
                <p:spPr bwMode="auto">
                  <a:xfrm>
                    <a:off x="4032" y="2040"/>
                    <a:ext cx="147" cy="224"/>
                  </a:xfrm>
                  <a:custGeom>
                    <a:avLst/>
                    <a:gdLst>
                      <a:gd name="T0" fmla="*/ 72 w 147"/>
                      <a:gd name="T1" fmla="*/ 0 h 224"/>
                      <a:gd name="T2" fmla="*/ 56 w 147"/>
                      <a:gd name="T3" fmla="*/ 24 h 224"/>
                      <a:gd name="T4" fmla="*/ 8 w 147"/>
                      <a:gd name="T5" fmla="*/ 56 h 224"/>
                      <a:gd name="T6" fmla="*/ 16 w 147"/>
                      <a:gd name="T7" fmla="*/ 144 h 224"/>
                      <a:gd name="T8" fmla="*/ 40 w 147"/>
                      <a:gd name="T9" fmla="*/ 168 h 224"/>
                      <a:gd name="T10" fmla="*/ 88 w 147"/>
                      <a:gd name="T11" fmla="*/ 224 h 224"/>
                      <a:gd name="T12" fmla="*/ 128 w 147"/>
                      <a:gd name="T13" fmla="*/ 72 h 224"/>
                      <a:gd name="T14" fmla="*/ 72 w 147"/>
                      <a:gd name="T15" fmla="*/ 0 h 22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47"/>
                      <a:gd name="T25" fmla="*/ 0 h 224"/>
                      <a:gd name="T26" fmla="*/ 147 w 147"/>
                      <a:gd name="T27" fmla="*/ 224 h 22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47" h="224">
                        <a:moveTo>
                          <a:pt x="72" y="0"/>
                        </a:moveTo>
                        <a:cubicBezTo>
                          <a:pt x="67" y="8"/>
                          <a:pt x="64" y="19"/>
                          <a:pt x="56" y="24"/>
                        </a:cubicBezTo>
                        <a:cubicBezTo>
                          <a:pt x="0" y="56"/>
                          <a:pt x="25" y="5"/>
                          <a:pt x="8" y="56"/>
                        </a:cubicBezTo>
                        <a:cubicBezTo>
                          <a:pt x="11" y="85"/>
                          <a:pt x="8" y="116"/>
                          <a:pt x="16" y="144"/>
                        </a:cubicBezTo>
                        <a:cubicBezTo>
                          <a:pt x="19" y="155"/>
                          <a:pt x="34" y="159"/>
                          <a:pt x="40" y="168"/>
                        </a:cubicBezTo>
                        <a:cubicBezTo>
                          <a:pt x="59" y="197"/>
                          <a:pt x="50" y="211"/>
                          <a:pt x="88" y="224"/>
                        </a:cubicBezTo>
                        <a:cubicBezTo>
                          <a:pt x="147" y="204"/>
                          <a:pt x="124" y="126"/>
                          <a:pt x="128" y="72"/>
                        </a:cubicBezTo>
                        <a:cubicBezTo>
                          <a:pt x="119" y="28"/>
                          <a:pt x="122" y="0"/>
                          <a:pt x="72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0" name="Freeform 108"/>
                  <p:cNvSpPr>
                    <a:spLocks/>
                  </p:cNvSpPr>
                  <p:nvPr/>
                </p:nvSpPr>
                <p:spPr bwMode="auto">
                  <a:xfrm>
                    <a:off x="4360" y="2136"/>
                    <a:ext cx="187" cy="166"/>
                  </a:xfrm>
                  <a:custGeom>
                    <a:avLst/>
                    <a:gdLst>
                      <a:gd name="T0" fmla="*/ 88 w 187"/>
                      <a:gd name="T1" fmla="*/ 0 h 166"/>
                      <a:gd name="T2" fmla="*/ 72 w 187"/>
                      <a:gd name="T3" fmla="*/ 24 h 166"/>
                      <a:gd name="T4" fmla="*/ 48 w 187"/>
                      <a:gd name="T5" fmla="*/ 40 h 166"/>
                      <a:gd name="T6" fmla="*/ 16 w 187"/>
                      <a:gd name="T7" fmla="*/ 88 h 166"/>
                      <a:gd name="T8" fmla="*/ 0 w 187"/>
                      <a:gd name="T9" fmla="*/ 136 h 166"/>
                      <a:gd name="T10" fmla="*/ 24 w 187"/>
                      <a:gd name="T11" fmla="*/ 152 h 166"/>
                      <a:gd name="T12" fmla="*/ 168 w 187"/>
                      <a:gd name="T13" fmla="*/ 144 h 166"/>
                      <a:gd name="T14" fmla="*/ 160 w 187"/>
                      <a:gd name="T15" fmla="*/ 80 h 166"/>
                      <a:gd name="T16" fmla="*/ 88 w 187"/>
                      <a:gd name="T17" fmla="*/ 0 h 16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w 187"/>
                      <a:gd name="T28" fmla="*/ 0 h 166"/>
                      <a:gd name="T29" fmla="*/ 187 w 187"/>
                      <a:gd name="T30" fmla="*/ 166 h 166"/>
                    </a:gdLst>
                    <a:ahLst/>
                    <a:cxnLst>
                      <a:cxn ang="T18">
                        <a:pos x="T0" y="T1"/>
                      </a:cxn>
                      <a:cxn ang="T19">
                        <a:pos x="T2" y="T3"/>
                      </a:cxn>
                      <a:cxn ang="T20">
                        <a:pos x="T4" y="T5"/>
                      </a:cxn>
                      <a:cxn ang="T21">
                        <a:pos x="T6" y="T7"/>
                      </a:cxn>
                      <a:cxn ang="T22">
                        <a:pos x="T8" y="T9"/>
                      </a:cxn>
                      <a:cxn ang="T23">
                        <a:pos x="T10" y="T11"/>
                      </a:cxn>
                      <a:cxn ang="T24">
                        <a:pos x="T12" y="T13"/>
                      </a:cxn>
                      <a:cxn ang="T25">
                        <a:pos x="T14" y="T15"/>
                      </a:cxn>
                      <a:cxn ang="T26">
                        <a:pos x="T16" y="T17"/>
                      </a:cxn>
                    </a:cxnLst>
                    <a:rect l="T27" t="T28" r="T29" b="T30"/>
                    <a:pathLst>
                      <a:path w="187" h="166">
                        <a:moveTo>
                          <a:pt x="88" y="0"/>
                        </a:moveTo>
                        <a:cubicBezTo>
                          <a:pt x="83" y="8"/>
                          <a:pt x="79" y="17"/>
                          <a:pt x="72" y="24"/>
                        </a:cubicBezTo>
                        <a:cubicBezTo>
                          <a:pt x="65" y="31"/>
                          <a:pt x="54" y="33"/>
                          <a:pt x="48" y="40"/>
                        </a:cubicBezTo>
                        <a:cubicBezTo>
                          <a:pt x="35" y="54"/>
                          <a:pt x="27" y="72"/>
                          <a:pt x="16" y="88"/>
                        </a:cubicBezTo>
                        <a:cubicBezTo>
                          <a:pt x="7" y="102"/>
                          <a:pt x="0" y="136"/>
                          <a:pt x="0" y="136"/>
                        </a:cubicBezTo>
                        <a:cubicBezTo>
                          <a:pt x="8" y="141"/>
                          <a:pt x="14" y="152"/>
                          <a:pt x="24" y="152"/>
                        </a:cubicBezTo>
                        <a:cubicBezTo>
                          <a:pt x="72" y="154"/>
                          <a:pt x="126" y="166"/>
                          <a:pt x="168" y="144"/>
                        </a:cubicBezTo>
                        <a:cubicBezTo>
                          <a:pt x="187" y="134"/>
                          <a:pt x="166" y="101"/>
                          <a:pt x="160" y="80"/>
                        </a:cubicBezTo>
                        <a:cubicBezTo>
                          <a:pt x="151" y="46"/>
                          <a:pt x="104" y="33"/>
                          <a:pt x="88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1" name="Freeform 109"/>
                  <p:cNvSpPr>
                    <a:spLocks/>
                  </p:cNvSpPr>
                  <p:nvPr/>
                </p:nvSpPr>
                <p:spPr bwMode="auto">
                  <a:xfrm>
                    <a:off x="4384" y="2467"/>
                    <a:ext cx="384" cy="229"/>
                  </a:xfrm>
                  <a:custGeom>
                    <a:avLst/>
                    <a:gdLst>
                      <a:gd name="T0" fmla="*/ 0 w 384"/>
                      <a:gd name="T1" fmla="*/ 37 h 229"/>
                      <a:gd name="T2" fmla="*/ 80 w 384"/>
                      <a:gd name="T3" fmla="*/ 101 h 229"/>
                      <a:gd name="T4" fmla="*/ 112 w 384"/>
                      <a:gd name="T5" fmla="*/ 149 h 229"/>
                      <a:gd name="T6" fmla="*/ 232 w 384"/>
                      <a:gd name="T7" fmla="*/ 189 h 229"/>
                      <a:gd name="T8" fmla="*/ 280 w 384"/>
                      <a:gd name="T9" fmla="*/ 213 h 229"/>
                      <a:gd name="T10" fmla="*/ 328 w 384"/>
                      <a:gd name="T11" fmla="*/ 229 h 229"/>
                      <a:gd name="T12" fmla="*/ 376 w 384"/>
                      <a:gd name="T13" fmla="*/ 221 h 229"/>
                      <a:gd name="T14" fmla="*/ 384 w 384"/>
                      <a:gd name="T15" fmla="*/ 197 h 229"/>
                      <a:gd name="T16" fmla="*/ 336 w 384"/>
                      <a:gd name="T17" fmla="*/ 93 h 229"/>
                      <a:gd name="T18" fmla="*/ 128 w 384"/>
                      <a:gd name="T19" fmla="*/ 29 h 229"/>
                      <a:gd name="T20" fmla="*/ 0 w 384"/>
                      <a:gd name="T21" fmla="*/ 37 h 229"/>
                      <a:gd name="T22" fmla="*/ 0 60000 65536"/>
                      <a:gd name="T23" fmla="*/ 0 60000 65536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w 384"/>
                      <a:gd name="T34" fmla="*/ 0 h 229"/>
                      <a:gd name="T35" fmla="*/ 384 w 384"/>
                      <a:gd name="T36" fmla="*/ 229 h 229"/>
                    </a:gdLst>
                    <a:ahLst/>
                    <a:cxnLst>
                      <a:cxn ang="T22">
                        <a:pos x="T0" y="T1"/>
                      </a:cxn>
                      <a:cxn ang="T23">
                        <a:pos x="T2" y="T3"/>
                      </a:cxn>
                      <a:cxn ang="T24">
                        <a:pos x="T4" y="T5"/>
                      </a:cxn>
                      <a:cxn ang="T25">
                        <a:pos x="T6" y="T7"/>
                      </a:cxn>
                      <a:cxn ang="T26">
                        <a:pos x="T8" y="T9"/>
                      </a:cxn>
                      <a:cxn ang="T27">
                        <a:pos x="T10" y="T11"/>
                      </a:cxn>
                      <a:cxn ang="T28">
                        <a:pos x="T12" y="T13"/>
                      </a:cxn>
                      <a:cxn ang="T29">
                        <a:pos x="T14" y="T15"/>
                      </a:cxn>
                      <a:cxn ang="T30">
                        <a:pos x="T16" y="T17"/>
                      </a:cxn>
                      <a:cxn ang="T31">
                        <a:pos x="T18" y="T19"/>
                      </a:cxn>
                      <a:cxn ang="T32">
                        <a:pos x="T20" y="T21"/>
                      </a:cxn>
                    </a:cxnLst>
                    <a:rect l="T33" t="T34" r="T35" b="T36"/>
                    <a:pathLst>
                      <a:path w="384" h="229">
                        <a:moveTo>
                          <a:pt x="0" y="37"/>
                        </a:moveTo>
                        <a:cubicBezTo>
                          <a:pt x="14" y="78"/>
                          <a:pt x="47" y="79"/>
                          <a:pt x="80" y="101"/>
                        </a:cubicBezTo>
                        <a:cubicBezTo>
                          <a:pt x="91" y="117"/>
                          <a:pt x="94" y="143"/>
                          <a:pt x="112" y="149"/>
                        </a:cubicBezTo>
                        <a:cubicBezTo>
                          <a:pt x="152" y="162"/>
                          <a:pt x="192" y="176"/>
                          <a:pt x="232" y="189"/>
                        </a:cubicBezTo>
                        <a:cubicBezTo>
                          <a:pt x="320" y="218"/>
                          <a:pt x="187" y="172"/>
                          <a:pt x="280" y="213"/>
                        </a:cubicBezTo>
                        <a:cubicBezTo>
                          <a:pt x="295" y="220"/>
                          <a:pt x="328" y="229"/>
                          <a:pt x="328" y="229"/>
                        </a:cubicBezTo>
                        <a:cubicBezTo>
                          <a:pt x="344" y="226"/>
                          <a:pt x="362" y="229"/>
                          <a:pt x="376" y="221"/>
                        </a:cubicBezTo>
                        <a:cubicBezTo>
                          <a:pt x="383" y="217"/>
                          <a:pt x="384" y="205"/>
                          <a:pt x="384" y="197"/>
                        </a:cubicBezTo>
                        <a:cubicBezTo>
                          <a:pt x="384" y="141"/>
                          <a:pt x="378" y="121"/>
                          <a:pt x="336" y="93"/>
                        </a:cubicBezTo>
                        <a:cubicBezTo>
                          <a:pt x="305" y="0"/>
                          <a:pt x="227" y="34"/>
                          <a:pt x="128" y="29"/>
                        </a:cubicBezTo>
                        <a:cubicBezTo>
                          <a:pt x="84" y="20"/>
                          <a:pt x="42" y="16"/>
                          <a:pt x="0" y="37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2" name="Freeform 110"/>
                  <p:cNvSpPr>
                    <a:spLocks/>
                  </p:cNvSpPr>
                  <p:nvPr/>
                </p:nvSpPr>
                <p:spPr bwMode="auto">
                  <a:xfrm>
                    <a:off x="4032" y="2600"/>
                    <a:ext cx="186" cy="104"/>
                  </a:xfrm>
                  <a:custGeom>
                    <a:avLst/>
                    <a:gdLst>
                      <a:gd name="T0" fmla="*/ 72 w 186"/>
                      <a:gd name="T1" fmla="*/ 0 h 104"/>
                      <a:gd name="T2" fmla="*/ 64 w 186"/>
                      <a:gd name="T3" fmla="*/ 24 h 104"/>
                      <a:gd name="T4" fmla="*/ 40 w 186"/>
                      <a:gd name="T5" fmla="*/ 56 h 104"/>
                      <a:gd name="T6" fmla="*/ 88 w 186"/>
                      <a:gd name="T7" fmla="*/ 72 h 104"/>
                      <a:gd name="T8" fmla="*/ 112 w 186"/>
                      <a:gd name="T9" fmla="*/ 88 h 104"/>
                      <a:gd name="T10" fmla="*/ 160 w 186"/>
                      <a:gd name="T11" fmla="*/ 104 h 104"/>
                      <a:gd name="T12" fmla="*/ 72 w 186"/>
                      <a:gd name="T13" fmla="*/ 0 h 104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186"/>
                      <a:gd name="T22" fmla="*/ 0 h 104"/>
                      <a:gd name="T23" fmla="*/ 186 w 186"/>
                      <a:gd name="T24" fmla="*/ 104 h 104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186" h="104">
                        <a:moveTo>
                          <a:pt x="72" y="0"/>
                        </a:moveTo>
                        <a:cubicBezTo>
                          <a:pt x="69" y="8"/>
                          <a:pt x="71" y="19"/>
                          <a:pt x="64" y="24"/>
                        </a:cubicBezTo>
                        <a:cubicBezTo>
                          <a:pt x="61" y="26"/>
                          <a:pt x="0" y="27"/>
                          <a:pt x="40" y="56"/>
                        </a:cubicBezTo>
                        <a:cubicBezTo>
                          <a:pt x="54" y="66"/>
                          <a:pt x="74" y="63"/>
                          <a:pt x="88" y="72"/>
                        </a:cubicBezTo>
                        <a:cubicBezTo>
                          <a:pt x="96" y="77"/>
                          <a:pt x="103" y="84"/>
                          <a:pt x="112" y="88"/>
                        </a:cubicBezTo>
                        <a:cubicBezTo>
                          <a:pt x="127" y="95"/>
                          <a:pt x="160" y="104"/>
                          <a:pt x="160" y="104"/>
                        </a:cubicBezTo>
                        <a:cubicBezTo>
                          <a:pt x="186" y="26"/>
                          <a:pt x="126" y="27"/>
                          <a:pt x="72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3" name="Freeform 111"/>
                  <p:cNvSpPr>
                    <a:spLocks/>
                  </p:cNvSpPr>
                  <p:nvPr/>
                </p:nvSpPr>
                <p:spPr bwMode="auto">
                  <a:xfrm>
                    <a:off x="4112" y="2904"/>
                    <a:ext cx="217" cy="392"/>
                  </a:xfrm>
                  <a:custGeom>
                    <a:avLst/>
                    <a:gdLst>
                      <a:gd name="T0" fmla="*/ 0 w 217"/>
                      <a:gd name="T1" fmla="*/ 0 h 392"/>
                      <a:gd name="T2" fmla="*/ 152 w 217"/>
                      <a:gd name="T3" fmla="*/ 24 h 392"/>
                      <a:gd name="T4" fmla="*/ 176 w 217"/>
                      <a:gd name="T5" fmla="*/ 192 h 392"/>
                      <a:gd name="T6" fmla="*/ 152 w 217"/>
                      <a:gd name="T7" fmla="*/ 264 h 392"/>
                      <a:gd name="T8" fmla="*/ 120 w 217"/>
                      <a:gd name="T9" fmla="*/ 392 h 392"/>
                      <a:gd name="T10" fmla="*/ 40 w 217"/>
                      <a:gd name="T11" fmla="*/ 128 h 392"/>
                      <a:gd name="T12" fmla="*/ 8 w 217"/>
                      <a:gd name="T13" fmla="*/ 56 h 392"/>
                      <a:gd name="T14" fmla="*/ 0 w 217"/>
                      <a:gd name="T15" fmla="*/ 0 h 392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17"/>
                      <a:gd name="T25" fmla="*/ 0 h 392"/>
                      <a:gd name="T26" fmla="*/ 217 w 217"/>
                      <a:gd name="T27" fmla="*/ 392 h 392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17" h="392">
                        <a:moveTo>
                          <a:pt x="0" y="0"/>
                        </a:moveTo>
                        <a:cubicBezTo>
                          <a:pt x="53" y="18"/>
                          <a:pt x="92" y="19"/>
                          <a:pt x="152" y="24"/>
                        </a:cubicBezTo>
                        <a:cubicBezTo>
                          <a:pt x="217" y="46"/>
                          <a:pt x="183" y="137"/>
                          <a:pt x="176" y="192"/>
                        </a:cubicBezTo>
                        <a:cubicBezTo>
                          <a:pt x="162" y="302"/>
                          <a:pt x="163" y="197"/>
                          <a:pt x="152" y="264"/>
                        </a:cubicBezTo>
                        <a:cubicBezTo>
                          <a:pt x="145" y="308"/>
                          <a:pt x="134" y="350"/>
                          <a:pt x="120" y="392"/>
                        </a:cubicBezTo>
                        <a:cubicBezTo>
                          <a:pt x="71" y="319"/>
                          <a:pt x="124" y="184"/>
                          <a:pt x="40" y="128"/>
                        </a:cubicBezTo>
                        <a:cubicBezTo>
                          <a:pt x="21" y="71"/>
                          <a:pt x="33" y="94"/>
                          <a:pt x="8" y="56"/>
                        </a:cubicBezTo>
                        <a:cubicBezTo>
                          <a:pt x="0" y="5"/>
                          <a:pt x="0" y="24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4" name="Freeform 112"/>
                  <p:cNvSpPr>
                    <a:spLocks/>
                  </p:cNvSpPr>
                  <p:nvPr/>
                </p:nvSpPr>
                <p:spPr bwMode="auto">
                  <a:xfrm>
                    <a:off x="3423" y="2432"/>
                    <a:ext cx="203" cy="138"/>
                  </a:xfrm>
                  <a:custGeom>
                    <a:avLst/>
                    <a:gdLst>
                      <a:gd name="T0" fmla="*/ 41 w 203"/>
                      <a:gd name="T1" fmla="*/ 0 h 138"/>
                      <a:gd name="T2" fmla="*/ 57 w 203"/>
                      <a:gd name="T3" fmla="*/ 136 h 138"/>
                      <a:gd name="T4" fmla="*/ 193 w 203"/>
                      <a:gd name="T5" fmla="*/ 120 h 138"/>
                      <a:gd name="T6" fmla="*/ 185 w 203"/>
                      <a:gd name="T7" fmla="*/ 88 h 138"/>
                      <a:gd name="T8" fmla="*/ 137 w 203"/>
                      <a:gd name="T9" fmla="*/ 72 h 138"/>
                      <a:gd name="T10" fmla="*/ 65 w 203"/>
                      <a:gd name="T11" fmla="*/ 32 h 138"/>
                      <a:gd name="T12" fmla="*/ 41 w 203"/>
                      <a:gd name="T13" fmla="*/ 0 h 138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203"/>
                      <a:gd name="T22" fmla="*/ 0 h 138"/>
                      <a:gd name="T23" fmla="*/ 203 w 203"/>
                      <a:gd name="T24" fmla="*/ 138 h 138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203" h="138">
                        <a:moveTo>
                          <a:pt x="41" y="0"/>
                        </a:moveTo>
                        <a:cubicBezTo>
                          <a:pt x="35" y="50"/>
                          <a:pt x="0" y="117"/>
                          <a:pt x="57" y="136"/>
                        </a:cubicBezTo>
                        <a:cubicBezTo>
                          <a:pt x="101" y="125"/>
                          <a:pt x="151" y="138"/>
                          <a:pt x="193" y="120"/>
                        </a:cubicBezTo>
                        <a:cubicBezTo>
                          <a:pt x="203" y="116"/>
                          <a:pt x="193" y="95"/>
                          <a:pt x="185" y="88"/>
                        </a:cubicBezTo>
                        <a:cubicBezTo>
                          <a:pt x="172" y="77"/>
                          <a:pt x="151" y="81"/>
                          <a:pt x="137" y="72"/>
                        </a:cubicBezTo>
                        <a:cubicBezTo>
                          <a:pt x="113" y="56"/>
                          <a:pt x="89" y="48"/>
                          <a:pt x="65" y="32"/>
                        </a:cubicBezTo>
                        <a:cubicBezTo>
                          <a:pt x="47" y="5"/>
                          <a:pt x="56" y="15"/>
                          <a:pt x="41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5" name="Freeform 113"/>
                  <p:cNvSpPr>
                    <a:spLocks/>
                  </p:cNvSpPr>
                  <p:nvPr/>
                </p:nvSpPr>
                <p:spPr bwMode="auto">
                  <a:xfrm>
                    <a:off x="3400" y="2768"/>
                    <a:ext cx="246" cy="183"/>
                  </a:xfrm>
                  <a:custGeom>
                    <a:avLst/>
                    <a:gdLst>
                      <a:gd name="T0" fmla="*/ 224 w 246"/>
                      <a:gd name="T1" fmla="*/ 0 h 183"/>
                      <a:gd name="T2" fmla="*/ 120 w 246"/>
                      <a:gd name="T3" fmla="*/ 8 h 183"/>
                      <a:gd name="T4" fmla="*/ 72 w 246"/>
                      <a:gd name="T5" fmla="*/ 24 h 183"/>
                      <a:gd name="T6" fmla="*/ 48 w 246"/>
                      <a:gd name="T7" fmla="*/ 32 h 183"/>
                      <a:gd name="T8" fmla="*/ 0 w 246"/>
                      <a:gd name="T9" fmla="*/ 128 h 183"/>
                      <a:gd name="T10" fmla="*/ 88 w 246"/>
                      <a:gd name="T11" fmla="*/ 128 h 183"/>
                      <a:gd name="T12" fmla="*/ 200 w 246"/>
                      <a:gd name="T13" fmla="*/ 56 h 183"/>
                      <a:gd name="T14" fmla="*/ 224 w 246"/>
                      <a:gd name="T15" fmla="*/ 0 h 18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246"/>
                      <a:gd name="T25" fmla="*/ 0 h 183"/>
                      <a:gd name="T26" fmla="*/ 246 w 246"/>
                      <a:gd name="T27" fmla="*/ 183 h 183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246" h="183">
                        <a:moveTo>
                          <a:pt x="224" y="0"/>
                        </a:moveTo>
                        <a:cubicBezTo>
                          <a:pt x="189" y="3"/>
                          <a:pt x="154" y="3"/>
                          <a:pt x="120" y="8"/>
                        </a:cubicBezTo>
                        <a:cubicBezTo>
                          <a:pt x="103" y="11"/>
                          <a:pt x="88" y="19"/>
                          <a:pt x="72" y="24"/>
                        </a:cubicBezTo>
                        <a:cubicBezTo>
                          <a:pt x="64" y="27"/>
                          <a:pt x="48" y="32"/>
                          <a:pt x="48" y="32"/>
                        </a:cubicBezTo>
                        <a:cubicBezTo>
                          <a:pt x="29" y="61"/>
                          <a:pt x="11" y="95"/>
                          <a:pt x="0" y="128"/>
                        </a:cubicBezTo>
                        <a:cubicBezTo>
                          <a:pt x="18" y="183"/>
                          <a:pt x="55" y="150"/>
                          <a:pt x="88" y="128"/>
                        </a:cubicBezTo>
                        <a:cubicBezTo>
                          <a:pt x="117" y="85"/>
                          <a:pt x="159" y="83"/>
                          <a:pt x="200" y="56"/>
                        </a:cubicBezTo>
                        <a:cubicBezTo>
                          <a:pt x="234" y="5"/>
                          <a:pt x="246" y="22"/>
                          <a:pt x="224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6" name="Freeform 114"/>
                  <p:cNvSpPr>
                    <a:spLocks/>
                  </p:cNvSpPr>
                  <p:nvPr/>
                </p:nvSpPr>
                <p:spPr bwMode="auto">
                  <a:xfrm>
                    <a:off x="4568" y="2848"/>
                    <a:ext cx="149" cy="136"/>
                  </a:xfrm>
                  <a:custGeom>
                    <a:avLst/>
                    <a:gdLst>
                      <a:gd name="T0" fmla="*/ 0 w 149"/>
                      <a:gd name="T1" fmla="*/ 0 h 136"/>
                      <a:gd name="T2" fmla="*/ 32 w 149"/>
                      <a:gd name="T3" fmla="*/ 96 h 136"/>
                      <a:gd name="T4" fmla="*/ 104 w 149"/>
                      <a:gd name="T5" fmla="*/ 112 h 136"/>
                      <a:gd name="T6" fmla="*/ 120 w 149"/>
                      <a:gd name="T7" fmla="*/ 136 h 136"/>
                      <a:gd name="T8" fmla="*/ 128 w 149"/>
                      <a:gd name="T9" fmla="*/ 80 h 136"/>
                      <a:gd name="T10" fmla="*/ 56 w 149"/>
                      <a:gd name="T11" fmla="*/ 40 h 136"/>
                      <a:gd name="T12" fmla="*/ 0 w 149"/>
                      <a:gd name="T13" fmla="*/ 0 h 1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149"/>
                      <a:gd name="T22" fmla="*/ 0 h 136"/>
                      <a:gd name="T23" fmla="*/ 149 w 149"/>
                      <a:gd name="T24" fmla="*/ 136 h 136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149" h="136">
                        <a:moveTo>
                          <a:pt x="0" y="0"/>
                        </a:moveTo>
                        <a:cubicBezTo>
                          <a:pt x="10" y="31"/>
                          <a:pt x="5" y="74"/>
                          <a:pt x="32" y="96"/>
                        </a:cubicBezTo>
                        <a:cubicBezTo>
                          <a:pt x="42" y="104"/>
                          <a:pt x="104" y="112"/>
                          <a:pt x="104" y="112"/>
                        </a:cubicBezTo>
                        <a:cubicBezTo>
                          <a:pt x="109" y="120"/>
                          <a:pt x="110" y="136"/>
                          <a:pt x="120" y="136"/>
                        </a:cubicBezTo>
                        <a:cubicBezTo>
                          <a:pt x="149" y="136"/>
                          <a:pt x="131" y="83"/>
                          <a:pt x="128" y="80"/>
                        </a:cubicBezTo>
                        <a:cubicBezTo>
                          <a:pt x="105" y="54"/>
                          <a:pt x="84" y="49"/>
                          <a:pt x="56" y="40"/>
                        </a:cubicBezTo>
                        <a:cubicBezTo>
                          <a:pt x="42" y="26"/>
                          <a:pt x="23" y="0"/>
                          <a:pt x="0" y="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7" name="Freeform 115"/>
                  <p:cNvSpPr>
                    <a:spLocks/>
                  </p:cNvSpPr>
                  <p:nvPr/>
                </p:nvSpPr>
                <p:spPr bwMode="auto">
                  <a:xfrm>
                    <a:off x="3857" y="3117"/>
                    <a:ext cx="87" cy="251"/>
                  </a:xfrm>
                  <a:custGeom>
                    <a:avLst/>
                    <a:gdLst>
                      <a:gd name="T0" fmla="*/ 39 w 87"/>
                      <a:gd name="T1" fmla="*/ 3 h 251"/>
                      <a:gd name="T2" fmla="*/ 87 w 87"/>
                      <a:gd name="T3" fmla="*/ 155 h 251"/>
                      <a:gd name="T4" fmla="*/ 39 w 87"/>
                      <a:gd name="T5" fmla="*/ 251 h 251"/>
                      <a:gd name="T6" fmla="*/ 15 w 87"/>
                      <a:gd name="T7" fmla="*/ 139 h 251"/>
                      <a:gd name="T8" fmla="*/ 31 w 87"/>
                      <a:gd name="T9" fmla="*/ 91 h 251"/>
                      <a:gd name="T10" fmla="*/ 39 w 87"/>
                      <a:gd name="T11" fmla="*/ 27 h 251"/>
                      <a:gd name="T12" fmla="*/ 39 w 87"/>
                      <a:gd name="T13" fmla="*/ 3 h 251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w 87"/>
                      <a:gd name="T22" fmla="*/ 0 h 251"/>
                      <a:gd name="T23" fmla="*/ 87 w 87"/>
                      <a:gd name="T24" fmla="*/ 251 h 251"/>
                    </a:gdLst>
                    <a:ahLst/>
                    <a:cxnLst>
                      <a:cxn ang="T14">
                        <a:pos x="T0" y="T1"/>
                      </a:cxn>
                      <a:cxn ang="T15">
                        <a:pos x="T2" y="T3"/>
                      </a:cxn>
                      <a:cxn ang="T16">
                        <a:pos x="T4" y="T5"/>
                      </a:cxn>
                      <a:cxn ang="T17">
                        <a:pos x="T6" y="T7"/>
                      </a:cxn>
                      <a:cxn ang="T18">
                        <a:pos x="T8" y="T9"/>
                      </a:cxn>
                      <a:cxn ang="T19">
                        <a:pos x="T10" y="T11"/>
                      </a:cxn>
                      <a:cxn ang="T20">
                        <a:pos x="T12" y="T13"/>
                      </a:cxn>
                    </a:cxnLst>
                    <a:rect l="T21" t="T22" r="T23" b="T24"/>
                    <a:pathLst>
                      <a:path w="87" h="251">
                        <a:moveTo>
                          <a:pt x="39" y="3"/>
                        </a:moveTo>
                        <a:cubicBezTo>
                          <a:pt x="56" y="53"/>
                          <a:pt x="74" y="103"/>
                          <a:pt x="87" y="155"/>
                        </a:cubicBezTo>
                        <a:cubicBezTo>
                          <a:pt x="79" y="209"/>
                          <a:pt x="82" y="223"/>
                          <a:pt x="39" y="251"/>
                        </a:cubicBezTo>
                        <a:cubicBezTo>
                          <a:pt x="0" y="212"/>
                          <a:pt x="2" y="199"/>
                          <a:pt x="15" y="139"/>
                        </a:cubicBezTo>
                        <a:cubicBezTo>
                          <a:pt x="19" y="123"/>
                          <a:pt x="31" y="91"/>
                          <a:pt x="31" y="91"/>
                        </a:cubicBezTo>
                        <a:cubicBezTo>
                          <a:pt x="34" y="70"/>
                          <a:pt x="35" y="48"/>
                          <a:pt x="39" y="27"/>
                        </a:cubicBezTo>
                        <a:cubicBezTo>
                          <a:pt x="44" y="0"/>
                          <a:pt x="57" y="3"/>
                          <a:pt x="39" y="3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  <p:sp>
                <p:nvSpPr>
                  <p:cNvPr id="88" name="Freeform 116"/>
                  <p:cNvSpPr>
                    <a:spLocks/>
                  </p:cNvSpPr>
                  <p:nvPr/>
                </p:nvSpPr>
                <p:spPr bwMode="auto">
                  <a:xfrm>
                    <a:off x="3512" y="3104"/>
                    <a:ext cx="134" cy="184"/>
                  </a:xfrm>
                  <a:custGeom>
                    <a:avLst/>
                    <a:gdLst>
                      <a:gd name="T0" fmla="*/ 8 w 134"/>
                      <a:gd name="T1" fmla="*/ 80 h 184"/>
                      <a:gd name="T2" fmla="*/ 40 w 134"/>
                      <a:gd name="T3" fmla="*/ 8 h 184"/>
                      <a:gd name="T4" fmla="*/ 64 w 134"/>
                      <a:gd name="T5" fmla="*/ 0 h 184"/>
                      <a:gd name="T6" fmla="*/ 72 w 134"/>
                      <a:gd name="T7" fmla="*/ 184 h 184"/>
                      <a:gd name="T8" fmla="*/ 32 w 134"/>
                      <a:gd name="T9" fmla="*/ 104 h 184"/>
                      <a:gd name="T10" fmla="*/ 16 w 134"/>
                      <a:gd name="T11" fmla="*/ 80 h 184"/>
                      <a:gd name="T12" fmla="*/ 8 w 134"/>
                      <a:gd name="T13" fmla="*/ 56 h 184"/>
                      <a:gd name="T14" fmla="*/ 8 w 134"/>
                      <a:gd name="T15" fmla="*/ 80 h 184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134"/>
                      <a:gd name="T25" fmla="*/ 0 h 184"/>
                      <a:gd name="T26" fmla="*/ 134 w 134"/>
                      <a:gd name="T27" fmla="*/ 184 h 184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134" h="184">
                        <a:moveTo>
                          <a:pt x="8" y="80"/>
                        </a:moveTo>
                        <a:cubicBezTo>
                          <a:pt x="12" y="69"/>
                          <a:pt x="34" y="14"/>
                          <a:pt x="40" y="8"/>
                        </a:cubicBezTo>
                        <a:cubicBezTo>
                          <a:pt x="46" y="2"/>
                          <a:pt x="56" y="3"/>
                          <a:pt x="64" y="0"/>
                        </a:cubicBezTo>
                        <a:cubicBezTo>
                          <a:pt x="134" y="23"/>
                          <a:pt x="82" y="126"/>
                          <a:pt x="72" y="184"/>
                        </a:cubicBezTo>
                        <a:cubicBezTo>
                          <a:pt x="28" y="154"/>
                          <a:pt x="50" y="151"/>
                          <a:pt x="32" y="104"/>
                        </a:cubicBezTo>
                        <a:cubicBezTo>
                          <a:pt x="29" y="95"/>
                          <a:pt x="20" y="89"/>
                          <a:pt x="16" y="80"/>
                        </a:cubicBezTo>
                        <a:cubicBezTo>
                          <a:pt x="12" y="72"/>
                          <a:pt x="16" y="56"/>
                          <a:pt x="8" y="56"/>
                        </a:cubicBezTo>
                        <a:cubicBezTo>
                          <a:pt x="0" y="56"/>
                          <a:pt x="8" y="72"/>
                          <a:pt x="8" y="80"/>
                        </a:cubicBezTo>
                        <a:close/>
                      </a:path>
                    </a:pathLst>
                  </a:custGeom>
                  <a:solidFill>
                    <a:srgbClr val="333399"/>
                  </a:solidFill>
                  <a:ln w="9525">
                    <a:noFill/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endParaRPr lang="nb-NO"/>
                  </a:p>
                </p:txBody>
              </p:sp>
            </p:grpSp>
            <p:sp>
              <p:nvSpPr>
                <p:cNvPr id="75" name="Text Box 117"/>
                <p:cNvSpPr txBox="1">
                  <a:spLocks noChangeArrowheads="1"/>
                </p:cNvSpPr>
                <p:nvPr/>
              </p:nvSpPr>
              <p:spPr bwMode="auto">
                <a:xfrm>
                  <a:off x="3434" y="2860"/>
                  <a:ext cx="565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nb-NO" sz="1600" dirty="0">
                      <a:latin typeface="Calibri" pitchFamily="34" charset="0"/>
                    </a:rPr>
                    <a:t>Hypoxia </a:t>
                  </a:r>
                </a:p>
              </p:txBody>
            </p:sp>
          </p:grpSp>
        </p:grpSp>
        <p:sp>
          <p:nvSpPr>
            <p:cNvPr id="68" name="Text Box 119"/>
            <p:cNvSpPr txBox="1">
              <a:spLocks noChangeArrowheads="1"/>
            </p:cNvSpPr>
            <p:nvPr/>
          </p:nvSpPr>
          <p:spPr bwMode="auto">
            <a:xfrm>
              <a:off x="157" y="3635"/>
              <a:ext cx="2109" cy="213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nb-NO" sz="1600">
                  <a:latin typeface="Calibri" pitchFamily="34" charset="0"/>
                </a:rPr>
                <a:t>Angiogenesis: growth of blood vessels</a:t>
              </a:r>
            </a:p>
          </p:txBody>
        </p:sp>
      </p:grpSp>
      <p:grpSp>
        <p:nvGrpSpPr>
          <p:cNvPr id="70" name="Group 125"/>
          <p:cNvGrpSpPr>
            <a:grpSpLocks/>
          </p:cNvGrpSpPr>
          <p:nvPr/>
        </p:nvGrpSpPr>
        <p:grpSpPr bwMode="auto">
          <a:xfrm>
            <a:off x="1957636" y="3133159"/>
            <a:ext cx="4211638" cy="2324099"/>
            <a:chOff x="158" y="2043"/>
            <a:chExt cx="2653" cy="1464"/>
          </a:xfrm>
        </p:grpSpPr>
        <p:grpSp>
          <p:nvGrpSpPr>
            <p:cNvPr id="72" name="Group 2"/>
            <p:cNvGrpSpPr>
              <a:grpSpLocks/>
            </p:cNvGrpSpPr>
            <p:nvPr/>
          </p:nvGrpSpPr>
          <p:grpSpPr bwMode="auto">
            <a:xfrm>
              <a:off x="1086" y="2043"/>
              <a:ext cx="1725" cy="1048"/>
              <a:chOff x="1316" y="1507"/>
              <a:chExt cx="2157" cy="1314"/>
            </a:xfrm>
          </p:grpSpPr>
          <p:grpSp>
            <p:nvGrpSpPr>
              <p:cNvPr id="74" name="Group 3"/>
              <p:cNvGrpSpPr>
                <a:grpSpLocks/>
              </p:cNvGrpSpPr>
              <p:nvPr/>
            </p:nvGrpSpPr>
            <p:grpSpPr bwMode="auto">
              <a:xfrm>
                <a:off x="2527" y="1774"/>
                <a:ext cx="753" cy="459"/>
                <a:chOff x="4176" y="1200"/>
                <a:chExt cx="1008" cy="576"/>
              </a:xfrm>
            </p:grpSpPr>
            <p:grpSp>
              <p:nvGrpSpPr>
                <p:cNvPr id="76" name="Group 4"/>
                <p:cNvGrpSpPr>
                  <a:grpSpLocks/>
                </p:cNvGrpSpPr>
                <p:nvPr/>
              </p:nvGrpSpPr>
              <p:grpSpPr bwMode="auto">
                <a:xfrm>
                  <a:off x="4512" y="1536"/>
                  <a:ext cx="384" cy="240"/>
                  <a:chOff x="1776" y="1440"/>
                  <a:chExt cx="384" cy="240"/>
                </a:xfrm>
              </p:grpSpPr>
              <p:sp>
                <p:nvSpPr>
                  <p:cNvPr id="125" name="Oval 5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26" name="Oval 6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77" name="Group 7"/>
                <p:cNvGrpSpPr>
                  <a:grpSpLocks/>
                </p:cNvGrpSpPr>
                <p:nvPr/>
              </p:nvGrpSpPr>
              <p:grpSpPr bwMode="auto">
                <a:xfrm>
                  <a:off x="4752" y="1440"/>
                  <a:ext cx="384" cy="240"/>
                  <a:chOff x="1776" y="1440"/>
                  <a:chExt cx="384" cy="240"/>
                </a:xfrm>
              </p:grpSpPr>
              <p:sp>
                <p:nvSpPr>
                  <p:cNvPr id="123" name="Oval 8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24" name="Oval 9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98" name="Group 10"/>
                <p:cNvGrpSpPr>
                  <a:grpSpLocks/>
                </p:cNvGrpSpPr>
                <p:nvPr/>
              </p:nvGrpSpPr>
              <p:grpSpPr bwMode="auto">
                <a:xfrm>
                  <a:off x="4176" y="1488"/>
                  <a:ext cx="384" cy="240"/>
                  <a:chOff x="1776" y="1440"/>
                  <a:chExt cx="384" cy="240"/>
                </a:xfrm>
              </p:grpSpPr>
              <p:sp>
                <p:nvSpPr>
                  <p:cNvPr id="121" name="Oval 11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22" name="Oval 12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99" name="Group 13"/>
                <p:cNvGrpSpPr>
                  <a:grpSpLocks/>
                </p:cNvGrpSpPr>
                <p:nvPr/>
              </p:nvGrpSpPr>
              <p:grpSpPr bwMode="auto">
                <a:xfrm>
                  <a:off x="4464" y="1392"/>
                  <a:ext cx="384" cy="240"/>
                  <a:chOff x="1776" y="1440"/>
                  <a:chExt cx="384" cy="240"/>
                </a:xfrm>
              </p:grpSpPr>
              <p:sp>
                <p:nvSpPr>
                  <p:cNvPr id="119" name="Oval 14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20" name="Oval 15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01" name="Group 16"/>
                <p:cNvGrpSpPr>
                  <a:grpSpLocks/>
                </p:cNvGrpSpPr>
                <p:nvPr/>
              </p:nvGrpSpPr>
              <p:grpSpPr bwMode="auto">
                <a:xfrm>
                  <a:off x="4176" y="1296"/>
                  <a:ext cx="384" cy="240"/>
                  <a:chOff x="1776" y="1440"/>
                  <a:chExt cx="384" cy="240"/>
                </a:xfrm>
              </p:grpSpPr>
              <p:sp>
                <p:nvSpPr>
                  <p:cNvPr id="117" name="Oval 17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18" name="Oval 18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06" name="Group 19"/>
                <p:cNvGrpSpPr>
                  <a:grpSpLocks/>
                </p:cNvGrpSpPr>
                <p:nvPr/>
              </p:nvGrpSpPr>
              <p:grpSpPr bwMode="auto">
                <a:xfrm>
                  <a:off x="4800" y="1296"/>
                  <a:ext cx="384" cy="240"/>
                  <a:chOff x="1776" y="1440"/>
                  <a:chExt cx="384" cy="240"/>
                </a:xfrm>
              </p:grpSpPr>
              <p:sp>
                <p:nvSpPr>
                  <p:cNvPr id="115" name="Oval 20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16" name="Oval 21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  <p:grpSp>
              <p:nvGrpSpPr>
                <p:cNvPr id="107" name="Group 22"/>
                <p:cNvGrpSpPr>
                  <a:grpSpLocks/>
                </p:cNvGrpSpPr>
                <p:nvPr/>
              </p:nvGrpSpPr>
              <p:grpSpPr bwMode="auto">
                <a:xfrm>
                  <a:off x="4512" y="1200"/>
                  <a:ext cx="384" cy="240"/>
                  <a:chOff x="1776" y="1440"/>
                  <a:chExt cx="384" cy="240"/>
                </a:xfrm>
              </p:grpSpPr>
              <p:sp>
                <p:nvSpPr>
                  <p:cNvPr id="113" name="Oval 23"/>
                  <p:cNvSpPr>
                    <a:spLocks noChangeArrowheads="1"/>
                  </p:cNvSpPr>
                  <p:nvPr/>
                </p:nvSpPr>
                <p:spPr bwMode="auto">
                  <a:xfrm>
                    <a:off x="1776" y="1440"/>
                    <a:ext cx="384" cy="240"/>
                  </a:xfrm>
                  <a:prstGeom prst="ellipse">
                    <a:avLst/>
                  </a:prstGeom>
                  <a:solidFill>
                    <a:srgbClr val="9999FF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  <p:sp>
                <p:nvSpPr>
                  <p:cNvPr id="114" name="Oval 24"/>
                  <p:cNvSpPr>
                    <a:spLocks noChangeArrowheads="1"/>
                  </p:cNvSpPr>
                  <p:nvPr/>
                </p:nvSpPr>
                <p:spPr bwMode="auto">
                  <a:xfrm>
                    <a:off x="1881" y="1509"/>
                    <a:ext cx="209" cy="102"/>
                  </a:xfrm>
                  <a:prstGeom prst="ellipse">
                    <a:avLst/>
                  </a:prstGeom>
                  <a:solidFill>
                    <a:schemeClr val="tx2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endParaRPr lang="nb-NO">
                      <a:latin typeface="Calibri" pitchFamily="34" charset="0"/>
                    </a:endParaRPr>
                  </a:p>
                </p:txBody>
              </p:sp>
            </p:grpSp>
          </p:grpSp>
          <p:sp>
            <p:nvSpPr>
              <p:cNvPr id="102" name="Line 25"/>
              <p:cNvSpPr>
                <a:spLocks noChangeShapeType="1"/>
              </p:cNvSpPr>
              <p:nvPr/>
            </p:nvSpPr>
            <p:spPr bwMode="auto">
              <a:xfrm>
                <a:off x="1988" y="2042"/>
                <a:ext cx="359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03" name="Text Box 26"/>
              <p:cNvSpPr txBox="1">
                <a:spLocks noChangeArrowheads="1"/>
              </p:cNvSpPr>
              <p:nvPr/>
            </p:nvSpPr>
            <p:spPr bwMode="auto">
              <a:xfrm>
                <a:off x="1316" y="2359"/>
                <a:ext cx="1767" cy="4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 eaLnBrk="0" hangingPunct="0"/>
                <a:r>
                  <a:rPr lang="nb-NO" sz="1600" dirty="0">
                    <a:latin typeface="Calibri" pitchFamily="34" charset="0"/>
                  </a:rPr>
                  <a:t>Uncontrolled cell growth</a:t>
                </a:r>
              </a:p>
              <a:p>
                <a:pPr algn="ctr" eaLnBrk="0" hangingPunct="0"/>
                <a:r>
                  <a:rPr lang="nb-NO" sz="1600" dirty="0">
                    <a:latin typeface="Calibri" pitchFamily="34" charset="0"/>
                  </a:rPr>
                  <a:t>Anti-apoptosis</a:t>
                </a:r>
              </a:p>
            </p:txBody>
          </p:sp>
          <p:sp>
            <p:nvSpPr>
              <p:cNvPr id="104" name="Line 27"/>
              <p:cNvSpPr>
                <a:spLocks noChangeShapeType="1"/>
              </p:cNvSpPr>
              <p:nvPr/>
            </p:nvSpPr>
            <p:spPr bwMode="auto">
              <a:xfrm flipV="1">
                <a:off x="2168" y="2139"/>
                <a:ext cx="0" cy="19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nb-NO"/>
              </a:p>
            </p:txBody>
          </p:sp>
          <p:sp>
            <p:nvSpPr>
              <p:cNvPr id="105" name="Text Box 28"/>
              <p:cNvSpPr txBox="1">
                <a:spLocks noChangeArrowheads="1"/>
              </p:cNvSpPr>
              <p:nvPr/>
            </p:nvSpPr>
            <p:spPr bwMode="auto">
              <a:xfrm>
                <a:off x="2338" y="1507"/>
                <a:ext cx="1135" cy="26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nb-NO" sz="1600" dirty="0">
                    <a:latin typeface="Calibri" pitchFamily="34" charset="0"/>
                  </a:rPr>
                  <a:t>Cell population</a:t>
                </a:r>
              </a:p>
            </p:txBody>
          </p:sp>
        </p:grpSp>
        <p:sp>
          <p:nvSpPr>
            <p:cNvPr id="100" name="Text Box 120"/>
            <p:cNvSpPr txBox="1">
              <a:spLocks noChangeArrowheads="1"/>
            </p:cNvSpPr>
            <p:nvPr/>
          </p:nvSpPr>
          <p:spPr bwMode="auto">
            <a:xfrm>
              <a:off x="158" y="3294"/>
              <a:ext cx="1922" cy="213"/>
            </a:xfrm>
            <a:prstGeom prst="rect">
              <a:avLst/>
            </a:prstGeom>
            <a:noFill/>
            <a:ln w="28575">
              <a:solidFill>
                <a:srgbClr val="0070C0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nb-NO" sz="1600" dirty="0">
                  <a:latin typeface="Calibri" pitchFamily="34" charset="0"/>
                </a:rPr>
                <a:t>Apoptosis: programmed cell death</a:t>
              </a:r>
            </a:p>
          </p:txBody>
        </p:sp>
      </p:grpSp>
      <p:sp>
        <p:nvSpPr>
          <p:cNvPr id="127" name="Line 27"/>
          <p:cNvSpPr>
            <a:spLocks noChangeShapeType="1"/>
          </p:cNvSpPr>
          <p:nvPr/>
        </p:nvSpPr>
        <p:spPr bwMode="auto">
          <a:xfrm flipV="1">
            <a:off x="6456040" y="3933057"/>
            <a:ext cx="0" cy="24182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nb-NO"/>
          </a:p>
        </p:txBody>
      </p:sp>
      <p:sp>
        <p:nvSpPr>
          <p:cNvPr id="128" name="Line 65"/>
          <p:cNvSpPr>
            <a:spLocks noChangeShapeType="1"/>
          </p:cNvSpPr>
          <p:nvPr/>
        </p:nvSpPr>
        <p:spPr bwMode="auto">
          <a:xfrm flipV="1">
            <a:off x="7536160" y="4221088"/>
            <a:ext cx="0" cy="48777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9581078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8DEBE5C-91BA-437E-8B6D-6D29895C72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280900" cy="703580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45A10FB6-83D5-4418-92EC-6C1BED6A9FE8}"/>
              </a:ext>
            </a:extLst>
          </p:cNvPr>
          <p:cNvSpPr/>
          <p:nvPr/>
        </p:nvSpPr>
        <p:spPr>
          <a:xfrm>
            <a:off x="2862470" y="2198327"/>
            <a:ext cx="677186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0" b="1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ladimir Script" panose="03050402040407070305" pitchFamily="66" charset="0"/>
                <a:ea typeface="+mj-ea"/>
                <a:cs typeface="+mj-cs"/>
              </a:rPr>
              <a:t>Thank you</a:t>
            </a:r>
            <a:endParaRPr kumimoji="0" lang="en-US" sz="12000" b="1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Vladimir Script" panose="03050402040407070305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87763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eelOff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Content Placeholder 3" descr="Erythrocytes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1981200" y="1600200"/>
            <a:ext cx="8229600" cy="1143000"/>
          </a:xfrm>
        </p:spPr>
        <p:txBody>
          <a:bodyPr/>
          <a:lstStyle/>
          <a:p>
            <a:r>
              <a:rPr lang="en-US" altLang="en-US" sz="6000" dirty="0">
                <a:solidFill>
                  <a:schemeClr val="bg1"/>
                </a:solidFill>
                <a:latin typeface="Gabriola" panose="04040605051002020D02" pitchFamily="82" charset="0"/>
                <a:cs typeface="Times New Roman" panose="02020603050405020304" pitchFamily="18" charset="0"/>
              </a:rPr>
              <a:t>Erythrocytosis: the HIF pathway in control</a:t>
            </a:r>
          </a:p>
        </p:txBody>
      </p:sp>
    </p:spTree>
    <p:extLst>
      <p:ext uri="{BB962C8B-B14F-4D97-AF65-F5344CB8AC3E}">
        <p14:creationId xmlns:p14="http://schemas.microsoft.com/office/powerpoint/2010/main" val="11684662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9900" y="249238"/>
            <a:ext cx="10972800" cy="1143000"/>
          </a:xfrm>
        </p:spPr>
        <p:txBody>
          <a:bodyPr/>
          <a:lstStyle/>
          <a:p>
            <a:pPr algn="l"/>
            <a:r>
              <a:rPr lang="en-US" sz="4800" dirty="0">
                <a:solidFill>
                  <a:srgbClr val="C00000"/>
                </a:solidFill>
              </a:rPr>
              <a:t>Epo: the driving force of erythropoiesis</a:t>
            </a:r>
            <a:endParaRPr lang="en-US" sz="4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6346" y="1392238"/>
            <a:ext cx="11264349" cy="5366371"/>
          </a:xfrm>
        </p:spPr>
        <p:txBody>
          <a:bodyPr/>
          <a:lstStyle/>
          <a:p>
            <a:r>
              <a:rPr lang="en-US" sz="3600" dirty="0">
                <a:solidFill>
                  <a:prstClr val="black"/>
                </a:solidFill>
                <a:ea typeface="+mj-ea"/>
                <a:cs typeface="+mj-cs"/>
              </a:rPr>
              <a:t>Epo, a glycoprotein hormone, is the principal stimulator of erythropoiesis and is induced under hypoxic conditions.</a:t>
            </a:r>
          </a:p>
          <a:p>
            <a:endParaRPr lang="en-US" sz="36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n-US" sz="3600" dirty="0">
                <a:solidFill>
                  <a:prstClr val="black"/>
                </a:solidFill>
                <a:ea typeface="+mj-ea"/>
                <a:cs typeface="+mj-cs"/>
              </a:rPr>
              <a:t>  the kidney was ﬁrst identiﬁed as the primary Epo-producing organ in adult mammals.</a:t>
            </a:r>
          </a:p>
          <a:p>
            <a:pPr marL="0" indent="0">
              <a:buNone/>
            </a:pPr>
            <a:endParaRPr lang="en-US" sz="3600" dirty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en-US" sz="3600" dirty="0">
                <a:solidFill>
                  <a:prstClr val="black"/>
                </a:solidFill>
                <a:ea typeface="+mj-ea"/>
                <a:cs typeface="+mj-cs"/>
              </a:rPr>
              <a:t> the liver is the major source of Epo during embryogenesis.</a:t>
            </a:r>
            <a:br>
              <a:rPr lang="en-US" sz="3600" dirty="0">
                <a:solidFill>
                  <a:prstClr val="black"/>
                </a:solidFill>
                <a:ea typeface="+mj-ea"/>
                <a:cs typeface="+mj-cs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5456206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0230" y="174171"/>
            <a:ext cx="10798628" cy="6417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33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8955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790" y="1"/>
            <a:ext cx="1194020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113879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1"/>
            <a:ext cx="11087100" cy="1206500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C00000"/>
                </a:solidFill>
              </a:rPr>
              <a:t>The HIF pathway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" y="1538514"/>
            <a:ext cx="11087100" cy="519248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en-US" sz="3600" dirty="0"/>
              <a:t>The HIF pathway is present in virtually every cell of the body.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en-US" sz="3600" dirty="0"/>
          </a:p>
          <a:p>
            <a:pPr algn="just">
              <a:lnSpc>
                <a:spcPct val="100000"/>
              </a:lnSpc>
            </a:pPr>
            <a:r>
              <a:rPr lang="en-US" sz="3600" dirty="0"/>
              <a:t> More than a decade ago, the groups of Ratcliffe and Kaelin discovered that both HIF1a and HIF2a are regulated at the posttranscriptional level by the HIF prolyl-hydroxylase domain enzymes (PHDs).</a:t>
            </a:r>
          </a:p>
        </p:txBody>
      </p:sp>
    </p:spTree>
    <p:extLst>
      <p:ext uri="{BB962C8B-B14F-4D97-AF65-F5344CB8AC3E}">
        <p14:creationId xmlns:p14="http://schemas.microsoft.com/office/powerpoint/2010/main" val="326621160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957" y="683834"/>
            <a:ext cx="10084904" cy="53930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425680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0200" y="758825"/>
            <a:ext cx="10515600" cy="9175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Mutations in HIF pathway proteins can lead to erythrocytosis in humans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200" y="1816100"/>
            <a:ext cx="11023600" cy="4657271"/>
          </a:xfrm>
        </p:spPr>
        <p:txBody>
          <a:bodyPr>
            <a:noAutofit/>
          </a:bodyPr>
          <a:lstStyle/>
          <a:p>
            <a:r>
              <a:rPr lang="en-US" sz="4000" dirty="0"/>
              <a:t>Erythrocytosis is an aberrant increase in red blood cell numbers and comprises a heterogeneous group of disorders.</a:t>
            </a:r>
          </a:p>
          <a:p>
            <a:pPr marL="0" indent="0">
              <a:buNone/>
            </a:pPr>
            <a:endParaRPr lang="en-US" sz="4000" dirty="0"/>
          </a:p>
          <a:p>
            <a:r>
              <a:rPr lang="en-US" sz="4000" dirty="0"/>
              <a:t> primary erythrocytosis is polycythemia vera.</a:t>
            </a:r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253134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398</TotalTime>
  <Words>332</Words>
  <Application>Microsoft Office PowerPoint</Application>
  <PresentationFormat>Widescreen</PresentationFormat>
  <Paragraphs>67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Gabriola</vt:lpstr>
      <vt:lpstr>Times New Roman</vt:lpstr>
      <vt:lpstr>Vladimir Script</vt:lpstr>
      <vt:lpstr>Wingdings</vt:lpstr>
      <vt:lpstr>Office Theme</vt:lpstr>
      <vt:lpstr>1_Office Theme</vt:lpstr>
      <vt:lpstr>PowerPoint Presentation</vt:lpstr>
      <vt:lpstr>Erythrocytosis: the HIF pathway in control</vt:lpstr>
      <vt:lpstr>Epo: the driving force of erythropoiesis</vt:lpstr>
      <vt:lpstr>PowerPoint Presentation</vt:lpstr>
      <vt:lpstr>PowerPoint Presentation</vt:lpstr>
      <vt:lpstr>PowerPoint Presentation</vt:lpstr>
      <vt:lpstr>The HIF pathway</vt:lpstr>
      <vt:lpstr>PowerPoint Presentation</vt:lpstr>
      <vt:lpstr>Mutations in HIF pathway proteins can lead to erythrocytosis in humans </vt:lpstr>
      <vt:lpstr>PowerPoint Presentation</vt:lpstr>
      <vt:lpstr>Erythrocytosis or polycythemia:</vt:lpstr>
      <vt:lpstr>PowerPoint Presentation</vt:lpstr>
      <vt:lpstr>PowerPoint Presentation</vt:lpstr>
      <vt:lpstr>PowerPoint Presentation</vt:lpstr>
      <vt:lpstr>Hypoxia inducible factor: It’s role in angiogenesis and tumor</vt:lpstr>
      <vt:lpstr>Tumor development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CENTRAL2016</dc:creator>
  <cp:lastModifiedBy>CENTRAL2016</cp:lastModifiedBy>
  <cp:revision>75</cp:revision>
  <dcterms:created xsi:type="dcterms:W3CDTF">2017-04-23T15:33:11Z</dcterms:created>
  <dcterms:modified xsi:type="dcterms:W3CDTF">2017-05-07T14:18:09Z</dcterms:modified>
</cp:coreProperties>
</file>