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57" r:id="rId4"/>
    <p:sldId id="259" r:id="rId5"/>
    <p:sldId id="268" r:id="rId6"/>
    <p:sldId id="265" r:id="rId7"/>
    <p:sldId id="274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64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C5048E-B701-444D-AC8A-A78451313328}">
          <p14:sldIdLst>
            <p14:sldId id="256"/>
            <p14:sldId id="261"/>
            <p14:sldId id="257"/>
            <p14:sldId id="259"/>
            <p14:sldId id="268"/>
            <p14:sldId id="265"/>
            <p14:sldId id="274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64"/>
          </p14:sldIdLst>
        </p14:section>
        <p14:section name="Untitled Section" id="{AD41FBC4-3D89-4519-8D39-1974AB415E3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D40"/>
    <a:srgbClr val="483436"/>
    <a:srgbClr val="745350"/>
    <a:srgbClr val="E4CFCE"/>
    <a:srgbClr val="FFB7E5"/>
    <a:srgbClr val="FF9BDB"/>
    <a:srgbClr val="FF9BC1"/>
    <a:srgbClr val="F0DACA"/>
    <a:srgbClr val="946B67"/>
    <a:srgbClr val="FFB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434" autoAdjust="0"/>
  </p:normalViewPr>
  <p:slideViewPr>
    <p:cSldViewPr>
      <p:cViewPr varScale="1">
        <p:scale>
          <a:sx n="93" d="100"/>
          <a:sy n="93" d="100"/>
        </p:scale>
        <p:origin x="624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24" y="433880"/>
            <a:ext cx="3754328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4324" y="1960930"/>
            <a:ext cx="3754328" cy="805385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07" y="141882"/>
            <a:ext cx="8354094" cy="763524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82" y="1350110"/>
            <a:ext cx="8343635" cy="3375291"/>
          </a:xfrm>
        </p:spPr>
        <p:txBody>
          <a:bodyPr/>
          <a:lstStyle>
            <a:lvl1pPr algn="l"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2684"/>
            <a:ext cx="625267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124"/>
            <a:ext cx="6252670" cy="3562895"/>
          </a:xfrm>
        </p:spPr>
        <p:txBody>
          <a:bodyPr/>
          <a:lstStyle>
            <a:lvl1pPr algn="l"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 algn="l"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 algn="l"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algn="l"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 algn="l"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771" y="127846"/>
            <a:ext cx="8268795" cy="763525"/>
          </a:xfrm>
        </p:spPr>
        <p:txBody>
          <a:bodyPr>
            <a:normAutofit/>
          </a:bodyPr>
          <a:lstStyle>
            <a:lvl1pPr algn="l">
              <a:defRPr sz="3600" u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771" y="165552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771" y="212791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ctr"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ctr">
              <a:defRPr sz="1800"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92" y="165552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4892" y="212791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ctr"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ctr">
              <a:defRPr sz="1800"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3640" y="891995"/>
            <a:ext cx="3197655" cy="137434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Journal club presentation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5280" y="3793390"/>
            <a:ext cx="1832460" cy="1068935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cs typeface="+mj-cs"/>
              </a:rPr>
              <a:t>S. Karimi</a:t>
            </a:r>
          </a:p>
          <a:p>
            <a:pPr algn="ctr"/>
            <a:r>
              <a:rPr lang="en-US" sz="1800" dirty="0" smtClean="0">
                <a:cs typeface="+mj-cs"/>
              </a:rPr>
              <a:t>Dr. </a:t>
            </a:r>
            <a:r>
              <a:rPr lang="en-US" sz="1800" dirty="0" err="1" smtClean="0">
                <a:cs typeface="+mj-cs"/>
              </a:rPr>
              <a:t>Farsinejad</a:t>
            </a:r>
            <a:endParaRPr lang="en-US" sz="1800" dirty="0" smtClean="0">
              <a:cs typeface="+mj-cs"/>
            </a:endParaRPr>
          </a:p>
          <a:p>
            <a:pPr algn="ctr"/>
            <a:r>
              <a:rPr lang="en-US" sz="1800" dirty="0" smtClean="0">
                <a:cs typeface="+mj-cs"/>
              </a:rPr>
              <a:t>Nov.2021</a:t>
            </a:r>
            <a:endParaRPr lang="en-US" sz="1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050" y="3334272"/>
            <a:ext cx="826452" cy="1065698"/>
          </a:xfrm>
        </p:spPr>
        <p:txBody>
          <a:bodyPr>
            <a:normAutofit fontScale="47500" lnSpcReduction="20000"/>
          </a:bodyPr>
          <a:lstStyle/>
          <a:p>
            <a:r>
              <a:rPr lang="en-US" sz="1800" dirty="0"/>
              <a:t>SEM micrographs of adhered </a:t>
            </a:r>
            <a:r>
              <a:rPr lang="en-US" sz="1800" dirty="0" smtClean="0"/>
              <a:t>platelets</a:t>
            </a:r>
          </a:p>
          <a:p>
            <a:pPr marL="0" indent="0">
              <a:buNone/>
            </a:pPr>
            <a:endParaRPr lang="fa-IR" sz="1800" dirty="0"/>
          </a:p>
        </p:txBody>
      </p:sp>
      <p:pic>
        <p:nvPicPr>
          <p:cNvPr id="4098" name="Picture 2" descr="https://ars.els-cdn.com/content/image/1-s2.0-S0144861721009280-gr3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741667"/>
            <a:ext cx="5401750" cy="31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3169" y="1216209"/>
            <a:ext cx="44604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NexusSerif"/>
              </a:rPr>
              <a:t>SEM micrographs of adhered platelets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7339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Whole blood clotting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95" y="1960930"/>
            <a:ext cx="34099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230" y="2348906"/>
            <a:ext cx="957267" cy="1052997"/>
          </a:xfrm>
        </p:spPr>
        <p:txBody>
          <a:bodyPr>
            <a:normAutofit fontScale="55000" lnSpcReduction="20000"/>
          </a:bodyPr>
          <a:lstStyle/>
          <a:p>
            <a:r>
              <a:rPr lang="en-US" sz="2000" dirty="0" smtClean="0"/>
              <a:t>Bacteria </a:t>
            </a:r>
            <a:r>
              <a:rPr lang="en-US" sz="2000" dirty="0"/>
              <a:t>adhesion on the </a:t>
            </a:r>
            <a:r>
              <a:rPr lang="en-US" sz="2000" dirty="0" err="1" smtClean="0"/>
              <a:t>nanofibers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 descr="https://ars.els-cdn.com/content/image/1-s2.0-S0144861721009280-gr5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178292"/>
            <a:ext cx="5955495" cy="38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70" y="1350110"/>
            <a:ext cx="4792357" cy="3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2684"/>
            <a:ext cx="8085130" cy="763525"/>
          </a:xfrm>
        </p:spPr>
        <p:txBody>
          <a:bodyPr>
            <a:noAutofit/>
          </a:bodyPr>
          <a:lstStyle/>
          <a:p>
            <a:r>
              <a:rPr lang="en-US" sz="4400" b="1" dirty="0"/>
              <a:t>Results  </a:t>
            </a:r>
            <a:r>
              <a:rPr lang="en-US" sz="1600" b="1" dirty="0"/>
              <a:t>SEM images of S. </a:t>
            </a:r>
            <a:r>
              <a:rPr lang="en-US" sz="1600" b="1" dirty="0" err="1"/>
              <a:t>aureus</a:t>
            </a:r>
            <a:r>
              <a:rPr lang="en-US" sz="1600" b="1" dirty="0"/>
              <a:t> on the </a:t>
            </a:r>
            <a:r>
              <a:rPr lang="en-US" sz="1600" b="1" dirty="0" err="1"/>
              <a:t>nanofibers</a:t>
            </a:r>
            <a:r>
              <a:rPr lang="en-US" sz="1600" b="1" dirty="0"/>
              <a:t> after 24 h of incubation</a:t>
            </a:r>
            <a:endParaRPr lang="fa-IR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081" y="1236663"/>
            <a:ext cx="4715342" cy="37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2684"/>
            <a:ext cx="8237835" cy="763525"/>
          </a:xfrm>
        </p:spPr>
        <p:txBody>
          <a:bodyPr>
            <a:noAutofit/>
          </a:bodyPr>
          <a:lstStyle/>
          <a:p>
            <a:r>
              <a:rPr lang="en-US" sz="4400" b="1" dirty="0"/>
              <a:t>Results </a:t>
            </a:r>
            <a:r>
              <a:rPr lang="en-US" sz="1600" b="1" dirty="0"/>
              <a:t>SEM images of P. </a:t>
            </a:r>
            <a:r>
              <a:rPr lang="en-US" sz="1600" b="1" dirty="0" err="1"/>
              <a:t>aeruginosa</a:t>
            </a:r>
            <a:r>
              <a:rPr lang="en-US" sz="1600" b="1" dirty="0"/>
              <a:t> on the </a:t>
            </a:r>
            <a:r>
              <a:rPr lang="en-US" sz="1600" b="1" dirty="0" err="1"/>
              <a:t>nanofibers</a:t>
            </a:r>
            <a:r>
              <a:rPr lang="en-US" sz="1600" b="1" dirty="0"/>
              <a:t> after 24 h of incubation.</a:t>
            </a:r>
            <a:endParaRPr lang="fa-IR" sz="1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081" y="1236663"/>
            <a:ext cx="4713938" cy="37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  <a:endParaRPr lang="fa-I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237124"/>
            <a:ext cx="286790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PVA-CMKC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nanofibers</a:t>
            </a:r>
            <a:endParaRPr lang="fa-IR" sz="2000" b="1" dirty="0">
              <a:solidFill>
                <a:schemeClr val="tx1">
                  <a:lumMod val="65000"/>
                  <a:lumOff val="35000"/>
                </a:schemeClr>
              </a:solidFill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66340"/>
            <a:ext cx="4572915" cy="2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93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59" t="16593" r="10150" b="17037"/>
          <a:stretch/>
        </p:blipFill>
        <p:spPr>
          <a:xfrm>
            <a:off x="0" y="1474358"/>
            <a:ext cx="9144000" cy="3487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45" t="41530" r="11131" b="18789"/>
          <a:stretch/>
        </p:blipFill>
        <p:spPr>
          <a:xfrm>
            <a:off x="601670" y="433880"/>
            <a:ext cx="6260905" cy="10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82" y="433880"/>
            <a:ext cx="6467368" cy="763524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Introduction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82" y="1655520"/>
            <a:ext cx="8600263" cy="3069881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Electrospun </a:t>
            </a:r>
            <a:r>
              <a:rPr lang="en-US" sz="2200" b="1" dirty="0" err="1"/>
              <a:t>nanofibers</a:t>
            </a:r>
            <a:endParaRPr lang="en-US" sz="2200" b="1" dirty="0"/>
          </a:p>
          <a:p>
            <a:pPr marL="0" indent="0">
              <a:buNone/>
            </a:pPr>
            <a:endParaRPr lang="en-US" sz="2200" b="1" dirty="0" smtClean="0">
              <a:cs typeface="+mj-cs"/>
            </a:endParaRPr>
          </a:p>
          <a:p>
            <a:r>
              <a:rPr lang="en-US" sz="2200" b="1" dirty="0">
                <a:cs typeface="+mj-cs"/>
              </a:rPr>
              <a:t>Wound dressings </a:t>
            </a:r>
            <a:endParaRPr lang="en-US" sz="2200" b="1" dirty="0" smtClean="0">
              <a:cs typeface="+mj-cs"/>
            </a:endParaRPr>
          </a:p>
          <a:p>
            <a:pPr marL="0" indent="0">
              <a:buNone/>
            </a:pPr>
            <a:endParaRPr lang="en-US" sz="2200" b="1" dirty="0" smtClean="0">
              <a:cs typeface="+mj-cs"/>
            </a:endParaRPr>
          </a:p>
          <a:p>
            <a:r>
              <a:rPr lang="en-US" sz="2200" b="1" dirty="0" smtClean="0">
                <a:cs typeface="+mj-cs"/>
              </a:rPr>
              <a:t>Properties of </a:t>
            </a:r>
            <a:r>
              <a:rPr lang="en-US" sz="2200" b="1" dirty="0" err="1">
                <a:cs typeface="+mj-cs"/>
              </a:rPr>
              <a:t>n</a:t>
            </a:r>
            <a:r>
              <a:rPr lang="en-US" sz="2200" b="1" dirty="0" err="1" smtClean="0">
                <a:cs typeface="+mj-cs"/>
              </a:rPr>
              <a:t>anofiber</a:t>
            </a:r>
            <a:r>
              <a:rPr lang="en-US" sz="2200" b="1" dirty="0" smtClean="0">
                <a:cs typeface="+mj-cs"/>
              </a:rPr>
              <a:t>-based </a:t>
            </a:r>
            <a:r>
              <a:rPr lang="en-US" sz="2200" b="1" dirty="0">
                <a:cs typeface="+mj-cs"/>
              </a:rPr>
              <a:t>dressings for wound </a:t>
            </a:r>
            <a:r>
              <a:rPr lang="en-US" sz="2200" b="1" dirty="0" smtClean="0">
                <a:cs typeface="+mj-cs"/>
              </a:rPr>
              <a:t>healing</a:t>
            </a:r>
          </a:p>
          <a:p>
            <a:endParaRPr lang="en-US" sz="2200" b="1" dirty="0" smtClean="0">
              <a:cs typeface="+mj-cs"/>
            </a:endParaRPr>
          </a:p>
          <a:p>
            <a:r>
              <a:rPr lang="en-US" sz="2200" b="1" dirty="0">
                <a:cs typeface="+mj-cs"/>
              </a:rPr>
              <a:t>Carboxymethyl kappa-carrageenan (CMKC) + polyvinyl alcohol (PVA) </a:t>
            </a:r>
          </a:p>
          <a:p>
            <a:endParaRPr lang="en-US" sz="2400" b="1" dirty="0">
              <a:cs typeface="+mj-cs"/>
            </a:endParaRPr>
          </a:p>
          <a:p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err="1" smtClean="0"/>
              <a:t>Mterials</a:t>
            </a:r>
            <a:r>
              <a:rPr lang="en-US" sz="5400" b="1" dirty="0" smtClean="0"/>
              <a:t> &amp; Methods</a:t>
            </a:r>
            <a:endParaRPr lang="en-US" sz="5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3916"/>
            <a:ext cx="8543245" cy="2993000"/>
          </a:xfrm>
        </p:spPr>
        <p:txBody>
          <a:bodyPr/>
          <a:lstStyle/>
          <a:p>
            <a:r>
              <a:rPr lang="en-US" sz="2000" b="1" dirty="0" smtClean="0"/>
              <a:t>CMKC </a:t>
            </a:r>
            <a:r>
              <a:rPr lang="en-US" sz="2000" b="1" dirty="0"/>
              <a:t>+ </a:t>
            </a:r>
            <a:r>
              <a:rPr lang="en-US" sz="2000" b="1" dirty="0" smtClean="0"/>
              <a:t>PVA</a:t>
            </a:r>
          </a:p>
          <a:p>
            <a:endParaRPr lang="en-US" sz="2000" b="1" dirty="0"/>
          </a:p>
          <a:p>
            <a:r>
              <a:rPr lang="en-US" sz="2000" b="1" dirty="0" err="1"/>
              <a:t>Carboxymethylation</a:t>
            </a:r>
            <a:r>
              <a:rPr lang="en-US" sz="2000" b="1" dirty="0"/>
              <a:t> of kappa-carrageenan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/>
              <a:t>Electrospinning</a:t>
            </a:r>
            <a:r>
              <a:rPr lang="en-US" sz="2000" b="1" dirty="0"/>
              <a:t> of PVA-CMKC </a:t>
            </a:r>
            <a:r>
              <a:rPr lang="en-US" sz="2000" b="1" dirty="0" err="1"/>
              <a:t>nanofibers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/>
              <a:t>Characterization of PVA-CMKC </a:t>
            </a:r>
            <a:r>
              <a:rPr lang="en-US" sz="2000" b="1" dirty="0" err="1"/>
              <a:t>nanofibers</a:t>
            </a:r>
            <a:r>
              <a:rPr lang="en-US" sz="2000" b="1" dirty="0"/>
              <a:t> 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808225"/>
            <a:ext cx="8686800" cy="2595985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Antibacterial </a:t>
            </a:r>
            <a:r>
              <a:rPr lang="en-US" i="1" dirty="0" smtClean="0"/>
              <a:t>activity: </a:t>
            </a:r>
            <a:r>
              <a:rPr lang="en-US" sz="1800" i="1" dirty="0" smtClean="0"/>
              <a:t>Bacteria </a:t>
            </a:r>
            <a:r>
              <a:rPr lang="en-US" sz="1800" i="1" dirty="0"/>
              <a:t>adhesion and morphology on the </a:t>
            </a:r>
            <a:r>
              <a:rPr lang="en-US" sz="1800" i="1" dirty="0" err="1" smtClean="0"/>
              <a:t>nanofibers</a:t>
            </a:r>
            <a:endParaRPr lang="en-US" sz="1800" i="1" dirty="0" smtClean="0"/>
          </a:p>
          <a:p>
            <a:endParaRPr lang="en-US" sz="1800" i="1" dirty="0"/>
          </a:p>
          <a:p>
            <a:r>
              <a:rPr lang="en-US" i="1" dirty="0"/>
              <a:t>Hemostatic activity : </a:t>
            </a:r>
            <a:r>
              <a:rPr lang="en-US" sz="1800" i="1" dirty="0"/>
              <a:t>Protein adsorption on the </a:t>
            </a:r>
            <a:r>
              <a:rPr lang="en-US" sz="1800" i="1" dirty="0" err="1"/>
              <a:t>nanofibers</a:t>
            </a:r>
            <a:endParaRPr lang="en-US" sz="1800" i="1" dirty="0"/>
          </a:p>
          <a:p>
            <a:pPr marL="0" indent="0">
              <a:buNone/>
            </a:pPr>
            <a:r>
              <a:rPr lang="en-US" sz="1800" i="1" dirty="0"/>
              <a:t>                                                      </a:t>
            </a:r>
            <a:r>
              <a:rPr lang="en-US" sz="1800" i="1" dirty="0" smtClean="0"/>
              <a:t>          </a:t>
            </a:r>
            <a:r>
              <a:rPr lang="en-US" sz="1800" i="1" dirty="0"/>
              <a:t>Platelet adhesion and activation </a:t>
            </a:r>
          </a:p>
          <a:p>
            <a:pPr marL="0" indent="0">
              <a:buNone/>
            </a:pPr>
            <a:r>
              <a:rPr lang="en-US" sz="1800" i="1" dirty="0"/>
              <a:t>                                                        </a:t>
            </a:r>
            <a:r>
              <a:rPr lang="en-US" sz="1800" i="1" dirty="0" smtClean="0"/>
              <a:t>        </a:t>
            </a:r>
            <a:r>
              <a:rPr lang="en-US" sz="1800" i="1" dirty="0"/>
              <a:t>Whole blood clotting   </a:t>
            </a:r>
          </a:p>
          <a:p>
            <a:endParaRPr lang="en-US" sz="1800" i="1" dirty="0" smtClean="0"/>
          </a:p>
          <a:p>
            <a:pPr marL="0" indent="0">
              <a:buNone/>
            </a:pPr>
            <a:r>
              <a:rPr lang="en-US" sz="1800" i="1" dirty="0"/>
              <a:t> </a:t>
            </a:r>
            <a:r>
              <a:rPr lang="en-US" sz="1800" i="1" dirty="0" smtClean="0"/>
              <a:t>                                                                    </a:t>
            </a:r>
            <a:r>
              <a:rPr lang="en-US" sz="2000" i="1" dirty="0" smtClean="0"/>
              <a:t> </a:t>
            </a:r>
            <a:endParaRPr lang="fa-IR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2684"/>
            <a:ext cx="6252670" cy="763525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Mterials</a:t>
            </a:r>
            <a:r>
              <a:rPr lang="en-US" sz="5400" b="1" dirty="0" smtClean="0"/>
              <a:t> &amp; Methods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532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Results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124"/>
            <a:ext cx="8390540" cy="3562895"/>
          </a:xfrm>
        </p:spPr>
        <p:txBody>
          <a:bodyPr/>
          <a:lstStyle/>
          <a:p>
            <a:r>
              <a:rPr lang="en-US" i="1" dirty="0" smtClean="0"/>
              <a:t> </a:t>
            </a:r>
            <a:r>
              <a:rPr lang="en-US" i="1" dirty="0"/>
              <a:t>Characterization of PVA/CMKC </a:t>
            </a:r>
            <a:r>
              <a:rPr lang="en-US" i="1" dirty="0" err="1"/>
              <a:t>nanofibers</a:t>
            </a:r>
            <a:endParaRPr lang="en-US" i="1" dirty="0"/>
          </a:p>
          <a:p>
            <a:pPr marL="0" indent="0">
              <a:buNone/>
            </a:pPr>
            <a:endParaRPr lang="fa-I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47911"/>
              </p:ext>
            </p:extLst>
          </p:nvPr>
        </p:nvGraphicFramePr>
        <p:xfrm>
          <a:off x="929760" y="1960930"/>
          <a:ext cx="5815015" cy="2670810"/>
        </p:xfrm>
        <a:graphic>
          <a:graphicData uri="http://schemas.openxmlformats.org/drawingml/2006/table">
            <a:tbl>
              <a:tblPr/>
              <a:tblGrid>
                <a:gridCol w="1163003"/>
                <a:gridCol w="1163003"/>
                <a:gridCol w="1163003"/>
                <a:gridCol w="1163003"/>
                <a:gridCol w="1163003"/>
              </a:tblGrid>
              <a:tr h="0">
                <a:tc>
                  <a:txBody>
                    <a:bodyPr/>
                    <a:lstStyle/>
                    <a:p>
                      <a:endParaRPr lang="fa-IR" b="1" dirty="0"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% C1s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% N1s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% O1s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</a:rPr>
                        <a:t>% S2p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70.53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29.47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25%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66.78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 dirty="0">
                          <a:effectLst/>
                        </a:rPr>
                        <a:t>32.79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0.43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50%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60.99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 dirty="0">
                          <a:effectLst/>
                        </a:rPr>
                        <a:t>38.50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0.51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75%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65.15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34.18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 dirty="0">
                          <a:effectLst/>
                        </a:rPr>
                        <a:t>0.67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2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86585"/>
            <a:ext cx="6252670" cy="763525"/>
          </a:xfrm>
        </p:spPr>
        <p:txBody>
          <a:bodyPr>
            <a:noAutofit/>
          </a:bodyPr>
          <a:lstStyle/>
          <a:p>
            <a:r>
              <a:rPr lang="en-US" sz="1800" dirty="0"/>
              <a:t>Nitrogen content of the </a:t>
            </a:r>
            <a:r>
              <a:rPr lang="en-US" sz="1800" dirty="0" err="1"/>
              <a:t>nanofibers</a:t>
            </a:r>
            <a:r>
              <a:rPr lang="en-US" sz="1800" dirty="0"/>
              <a:t> before and after protein adsorption experiments, obtained from XPS survey scans.</a:t>
            </a:r>
            <a:endParaRPr lang="fa-IR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6275" y="1546066"/>
          <a:ext cx="5815012" cy="2945130"/>
        </p:xfrm>
        <a:graphic>
          <a:graphicData uri="http://schemas.openxmlformats.org/drawingml/2006/table">
            <a:tbl>
              <a:tblPr/>
              <a:tblGrid>
                <a:gridCol w="1453753"/>
                <a:gridCol w="1453753"/>
                <a:gridCol w="1453753"/>
                <a:gridCol w="1453753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</a:rPr>
                        <a:t/>
                      </a:r>
                      <a:br>
                        <a:rPr lang="en-US" b="1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% N (before)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</a:rPr>
                        <a:t>% N (fibrinogen)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% N (albumin)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lnL>
                      <a:noFill/>
                    </a:lnL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5.28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3.03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25%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3.38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1.83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50%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4.69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0.17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PVA-CMKC 75%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0.00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>
                          <a:effectLst/>
                        </a:rPr>
                        <a:t>3.13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a-IR" dirty="0">
                          <a:effectLst/>
                        </a:rPr>
                        <a:t>0.61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2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</a:t>
            </a:r>
            <a:endParaRPr lang="fa-IR" dirty="0"/>
          </a:p>
        </p:txBody>
      </p:sp>
      <p:pic>
        <p:nvPicPr>
          <p:cNvPr id="1030" name="Picture 6" descr="https://ars.els-cdn.com/content/image/1-s2.0-S0144861721009280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3" y="128470"/>
            <a:ext cx="4581151" cy="50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Results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Hemostatic activity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83" y="1655520"/>
            <a:ext cx="6217844" cy="34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On-screen Show (16:9)</PresentationFormat>
  <Paragraphs>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NexusSerif</vt:lpstr>
      <vt:lpstr>Times New Roman</vt:lpstr>
      <vt:lpstr>Office Theme</vt:lpstr>
      <vt:lpstr>Journal club presentation </vt:lpstr>
      <vt:lpstr>PowerPoint Presentation</vt:lpstr>
      <vt:lpstr>Introduction</vt:lpstr>
      <vt:lpstr>Mterials &amp; Methods</vt:lpstr>
      <vt:lpstr>Mterials &amp; Methods</vt:lpstr>
      <vt:lpstr>Results</vt:lpstr>
      <vt:lpstr>Nitrogen content of the nanofibers before and after protein adsorption experiments, obtained from XPS survey scans.</vt:lpstr>
      <vt:lpstr>Results</vt:lpstr>
      <vt:lpstr>Results</vt:lpstr>
      <vt:lpstr>Results</vt:lpstr>
      <vt:lpstr>Results</vt:lpstr>
      <vt:lpstr>Results</vt:lpstr>
      <vt:lpstr>Results</vt:lpstr>
      <vt:lpstr>Results  SEM images of S. aureus on the nanofibers after 24 h of incubation</vt:lpstr>
      <vt:lpstr>Results SEM images of P. aeruginosa on the nanofibers after 24 h of incubation.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2017-08-01T15:40:51Z</dcterms:created>
  <dcterms:modified xsi:type="dcterms:W3CDTF">2021-11-12T21:06:12Z</dcterms:modified>
</cp:coreProperties>
</file>