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38"/>
  </p:notesMasterIdLst>
  <p:sldIdLst>
    <p:sldId id="256" r:id="rId3"/>
    <p:sldId id="297" r:id="rId4"/>
    <p:sldId id="298" r:id="rId5"/>
    <p:sldId id="299" r:id="rId6"/>
    <p:sldId id="300" r:id="rId7"/>
    <p:sldId id="306" r:id="rId8"/>
    <p:sldId id="307" r:id="rId9"/>
    <p:sldId id="305" r:id="rId10"/>
    <p:sldId id="308" r:id="rId11"/>
    <p:sldId id="301" r:id="rId12"/>
    <p:sldId id="302" r:id="rId13"/>
    <p:sldId id="303" r:id="rId14"/>
    <p:sldId id="309" r:id="rId15"/>
    <p:sldId id="264" r:id="rId16"/>
    <p:sldId id="304" r:id="rId17"/>
    <p:sldId id="328" r:id="rId18"/>
    <p:sldId id="310" r:id="rId19"/>
    <p:sldId id="311" r:id="rId20"/>
    <p:sldId id="313" r:id="rId21"/>
    <p:sldId id="314" r:id="rId22"/>
    <p:sldId id="315" r:id="rId23"/>
    <p:sldId id="316" r:id="rId24"/>
    <p:sldId id="323" r:id="rId25"/>
    <p:sldId id="317" r:id="rId26"/>
    <p:sldId id="324" r:id="rId27"/>
    <p:sldId id="318" r:id="rId28"/>
    <p:sldId id="319" r:id="rId29"/>
    <p:sldId id="325" r:id="rId30"/>
    <p:sldId id="320" r:id="rId31"/>
    <p:sldId id="321" r:id="rId32"/>
    <p:sldId id="322" r:id="rId33"/>
    <p:sldId id="326" r:id="rId34"/>
    <p:sldId id="327" r:id="rId35"/>
    <p:sldId id="329" r:id="rId36"/>
    <p:sldId id="274" r:id="rId37"/>
  </p:sldIdLst>
  <p:sldSz cx="9144000" cy="5143500" type="screen16x9"/>
  <p:notesSz cx="6858000" cy="9144000"/>
  <p:embeddedFontLst>
    <p:embeddedFont>
      <p:font typeface="IBM Plex Serif SemiBold" panose="020B0604020202020204" charset="0"/>
      <p:regular r:id="rId39"/>
      <p:bold r:id="rId40"/>
      <p:italic r:id="rId41"/>
      <p:boldItalic r:id="rId42"/>
    </p:embeddedFont>
    <p:embeddedFont>
      <p:font typeface="Quattrocento Sans" panose="020B0604020202020204" charset="0"/>
      <p:regular r:id="rId43"/>
      <p:bold r:id="rId44"/>
      <p:italic r:id="rId45"/>
      <p:boldItalic r:id="rId46"/>
    </p:embeddedFont>
    <p:embeddedFont>
      <p:font typeface="Lora" panose="020B0604020202020204" charset="0"/>
      <p:regular r:id="rId47"/>
      <p:bold r:id="rId48"/>
      <p:italic r:id="rId49"/>
      <p:boldItalic r:id="rId50"/>
    </p:embeddedFont>
    <p:embeddedFont>
      <p:font typeface="Comic Sans MS" panose="030F0702030302020204" pitchFamily="66" charset="0"/>
      <p:regular r:id="rId51"/>
      <p:bold r:id="rId52"/>
      <p:italic r:id="rId53"/>
      <p:boldItalic r:id="rId54"/>
    </p:embeddedFont>
    <p:embeddedFont>
      <p:font typeface="IBM Plex Sans Light" panose="020B0604020202020204" charset="0"/>
      <p:regular r:id="rId55"/>
      <p:bold r:id="rId56"/>
      <p:italic r:id="rId57"/>
      <p:boldItalic r:id="rId58"/>
    </p:embeddedFont>
    <p:embeddedFont>
      <p:font typeface="Arial Rounded MT Bold" panose="020F0704030504030204" pitchFamily="34" charset="0"/>
      <p:regular r:id="rId59"/>
    </p:embeddedFont>
    <p:embeddedFont>
      <p:font typeface="IBM Plex Serif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148EA-865C-428E-8CB4-DBBAC27C7225}">
  <a:tblStyle styleId="{325148EA-865C-428E-8CB4-DBBAC27C72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876285-F91D-4992-A472-14D3B40948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2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5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062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b319cc4e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b319cc4e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34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over color">
  <p:cSld name="Title + 1 column over color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413526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84" name="Google Shape;84;p7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87" name="Google Shape;87;p7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90" name="Google Shape;90;p7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92" name="Google Shape;92;p7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93" name="Google Shape;93;p7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2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399186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2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3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92120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23114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34" name="Google Shape;134;p10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37" name="Google Shape;137;p10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40" name="Google Shape;140;p10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43" name="Google Shape;143;p10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2976900" y="4406300"/>
            <a:ext cx="5709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37304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1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49" name="Google Shape;149;p11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52" name="Google Shape;152;p11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55" name="Google Shape;155;p11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57" name="Google Shape;157;p11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58" name="Google Shape;158;p11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1845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 half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4098548" y="0"/>
            <a:ext cx="2486310" cy="5143500"/>
            <a:chOff x="1511923" y="0"/>
            <a:chExt cx="2486310" cy="5143500"/>
          </a:xfrm>
        </p:grpSpPr>
        <p:sp>
          <p:nvSpPr>
            <p:cNvPr id="163" name="Google Shape;163;p12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3647498" y="0"/>
            <a:ext cx="2326044" cy="5143500"/>
            <a:chOff x="1060873" y="0"/>
            <a:chExt cx="2326044" cy="5143500"/>
          </a:xfrm>
        </p:grpSpPr>
        <p:sp>
          <p:nvSpPr>
            <p:cNvPr id="166" name="Google Shape;166;p1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169" name="Google Shape;169;p1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71" name="Google Shape;171;p12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172" name="Google Shape;172;p1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403059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14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598623" y="-887"/>
            <a:ext cx="2410110" cy="5143500"/>
            <a:chOff x="1511923" y="0"/>
            <a:chExt cx="2410110" cy="5143500"/>
          </a:xfrm>
        </p:grpSpPr>
        <p:sp>
          <p:nvSpPr>
            <p:cNvPr id="177" name="Google Shape;177;p13"/>
            <p:cNvSpPr/>
            <p:nvPr/>
          </p:nvSpPr>
          <p:spPr>
            <a:xfrm flipH="1">
              <a:off x="18184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33000">
                  <a:srgbClr val="404754"/>
                </a:gs>
                <a:gs pos="100000">
                  <a:srgbClr val="26282D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76173" y="-887"/>
            <a:ext cx="2326044" cy="5143500"/>
            <a:chOff x="1060873" y="0"/>
            <a:chExt cx="2326044" cy="5143500"/>
          </a:xfrm>
        </p:grpSpPr>
        <p:sp>
          <p:nvSpPr>
            <p:cNvPr id="180" name="Google Shape;180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0" y="-887"/>
            <a:ext cx="2381917" cy="5144925"/>
            <a:chOff x="456100" y="0"/>
            <a:chExt cx="2381917" cy="5144925"/>
          </a:xfrm>
        </p:grpSpPr>
        <p:sp>
          <p:nvSpPr>
            <p:cNvPr id="183" name="Google Shape;183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1000"/>
                </a:schemeClr>
              </a:outerShdw>
            </a:effectLst>
          </p:spPr>
        </p:sp>
      </p:grpSp>
      <p:grpSp>
        <p:nvGrpSpPr>
          <p:cNvPr id="185" name="Google Shape;185;p13"/>
          <p:cNvGrpSpPr/>
          <p:nvPr/>
        </p:nvGrpSpPr>
        <p:grpSpPr>
          <a:xfrm>
            <a:off x="0" y="-887"/>
            <a:ext cx="2132442" cy="5145275"/>
            <a:chOff x="227500" y="0"/>
            <a:chExt cx="2132442" cy="5145275"/>
          </a:xfrm>
        </p:grpSpPr>
        <p:sp>
          <p:nvSpPr>
            <p:cNvPr id="186" name="Google Shape;186;p1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88" name="Google Shape;188;p13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365427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391536" y="0"/>
            <a:ext cx="2486310" cy="5143500"/>
            <a:chOff x="1511923" y="0"/>
            <a:chExt cx="2486310" cy="514350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14" name="Google Shape;14;p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17" name="Google Shape;17;p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9" name="Google Shape;19;p2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20" name="Google Shape;20;p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886187" y="-6575"/>
              <a:ext cx="5936050" cy="5153775"/>
            </a:xfrm>
            <a:custGeom>
              <a:avLst/>
              <a:gdLst/>
              <a:ahLst/>
              <a:cxnLst/>
              <a:rect l="l" t="t" r="r" b="b"/>
              <a:pathLst>
                <a:path w="237442" h="206151" extrusionOk="0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2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410110" cy="5143500"/>
            <a:chOff x="1511923" y="0"/>
            <a:chExt cx="2410110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8184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7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avLst/>
              <a:gdLst/>
              <a:ahLst/>
              <a:cxnLst/>
              <a:rect l="l" t="t" r="r" b="b"/>
              <a:pathLst>
                <a:path w="82163" h="205826" extrusionOk="0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20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5391536" y="0"/>
            <a:ext cx="2486310" cy="5143500"/>
            <a:chOff x="1511923" y="0"/>
            <a:chExt cx="2486310" cy="5143500"/>
          </a:xfrm>
        </p:grpSpPr>
        <p:sp>
          <p:nvSpPr>
            <p:cNvPr id="40" name="Google Shape;40;p4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43" name="Google Shape;43;p4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46" name="Google Shape;46;p4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48" name="Google Shape;48;p4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49" name="Google Shape;49;p4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3886187" y="-6575"/>
              <a:ext cx="5936050" cy="5153775"/>
            </a:xfrm>
            <a:custGeom>
              <a:avLst/>
              <a:gdLst/>
              <a:ahLst/>
              <a:cxnLst/>
              <a:rect l="l" t="t" r="r" b="b"/>
              <a:pathLst>
                <a:path w="237442" h="206151" extrusionOk="0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11750" y="643275"/>
            <a:ext cx="4130400" cy="38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IBM Plex Serif"/>
              <a:buChar char="▸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▹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297010" y="335022"/>
            <a:ext cx="674700" cy="653700"/>
          </a:xfrm>
          <a:prstGeom prst="rect">
            <a:avLst/>
          </a:prstGeom>
          <a:noFill/>
          <a:ln>
            <a:noFill/>
          </a:ln>
          <a:effectLst>
            <a:outerShdw blurRad="100013" dist="381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“</a:t>
            </a: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39273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59" name="Google Shape;59;p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62" name="Google Shape;62;p5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64" name="Google Shape;64;p5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65" name="Google Shape;65;p5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41290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erif"/>
                <a:sym typeface="IBM Plex Serif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erif"/>
              <a:sym typeface="IBM Plex Serif"/>
            </a:endParaRPr>
          </a:p>
        </p:txBody>
      </p:sp>
    </p:spTree>
    <p:extLst>
      <p:ext uri="{BB962C8B-B14F-4D97-AF65-F5344CB8AC3E}">
        <p14:creationId xmlns:p14="http://schemas.microsoft.com/office/powerpoint/2010/main" val="1023290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529462" y="2472929"/>
            <a:ext cx="814737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>
                <a:latin typeface="Arial Rounded MT Bold" panose="020F0704030504030204" pitchFamily="34" charset="0"/>
              </a:rPr>
              <a:t>lncRNA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" sz="2400" dirty="0" smtClean="0">
                <a:highlight>
                  <a:schemeClr val="accent1"/>
                </a:highlight>
                <a:latin typeface="Arial Rounded MT Bold" panose="020F0704030504030204" pitchFamily="34" charset="0"/>
              </a:rPr>
              <a:t>SNHG3</a:t>
            </a:r>
            <a:r>
              <a:rPr lang="en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facilitates acute myeloid leukemia cell growth via the regulation of </a:t>
            </a:r>
            <a:r>
              <a:rPr lang="en" sz="2400" dirty="0" smtClean="0">
                <a:highlight>
                  <a:schemeClr val="accent1"/>
                </a:highlight>
                <a:latin typeface="Arial Rounded MT Bold" panose="020F0704030504030204" pitchFamily="34" charset="0"/>
              </a:rPr>
              <a:t>miR-758-3p/SRGN </a:t>
            </a:r>
            <a:r>
              <a:rPr lang="en-US" sz="2400" dirty="0">
                <a:latin typeface="Arial Rounded MT Bold" panose="020F0704030504030204" pitchFamily="34" charset="0"/>
              </a:rPr>
              <a:t>axis</a:t>
            </a:r>
            <a:endParaRPr sz="2400" dirty="0">
              <a:latin typeface="Arial Rounded MT Bold" panose="020F0704030504030204" pitchFamily="34" charset="0"/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2" y="310285"/>
            <a:ext cx="1441492" cy="14353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3491" y="3841268"/>
            <a:ext cx="292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Presenter: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Hanieh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Karimi</a:t>
            </a: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Advisor: Dr.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Mardani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0295" y="4675909"/>
            <a:ext cx="20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00" y="65784"/>
            <a:ext cx="5569527" cy="5018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" y="311727"/>
            <a:ext cx="275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LncRNAs and Cancer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110836"/>
            <a:ext cx="5797856" cy="4977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25" y="297873"/>
            <a:ext cx="285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LncRNAs and leukemia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650" y="909966"/>
            <a:ext cx="3878400" cy="435600"/>
          </a:xfrm>
        </p:spPr>
        <p:txBody>
          <a:bodyPr/>
          <a:lstStyle/>
          <a:p>
            <a:r>
              <a:rPr lang="en-US" sz="2400" dirty="0">
                <a:latin typeface="Arial Rounded MT Bold" panose="020F0704030504030204" pitchFamily="34" charset="0"/>
              </a:rPr>
              <a:t>Serglycin (SRGN)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00546" y="2078182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 hematopoietic cell granule </a:t>
            </a:r>
            <a:r>
              <a:rPr lang="en-US" sz="1600" dirty="0" smtClean="0"/>
              <a:t>proteoglycan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myeloid leukemia and lymphoid </a:t>
            </a:r>
            <a:r>
              <a:rPr lang="en-US" sz="1600" dirty="0" smtClean="0"/>
              <a:t>leukemia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SRGN has been reported to be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upregulated</a:t>
            </a:r>
            <a:r>
              <a:rPr lang="en-US" sz="1600" dirty="0"/>
              <a:t> in AML</a:t>
            </a:r>
          </a:p>
        </p:txBody>
      </p:sp>
    </p:spTree>
    <p:extLst>
      <p:ext uri="{BB962C8B-B14F-4D97-AF65-F5344CB8AC3E}">
        <p14:creationId xmlns:p14="http://schemas.microsoft.com/office/powerpoint/2010/main" val="5608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785" y="2082829"/>
            <a:ext cx="6733010" cy="11598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MATERIALS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MATERIALS AND METHODS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16780" y="1535354"/>
            <a:ext cx="3258433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1. P</a:t>
            </a:r>
            <a:r>
              <a:rPr lang="en" b="1" dirty="0" smtClean="0">
                <a:highlight>
                  <a:schemeClr val="accent1"/>
                </a:highlight>
              </a:rPr>
              <a:t>atients and clinical samples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62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AML patients and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healthy volunteers</a:t>
            </a:r>
            <a:endParaRPr lang="en" sz="1400" b="1" dirty="0">
              <a:solidFill>
                <a:schemeClr val="accent3">
                  <a:lumMod val="50000"/>
                </a:schemeClr>
              </a:solidFill>
              <a:highlight>
                <a:schemeClr val="accent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516780" y="3267361"/>
            <a:ext cx="2897007" cy="172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2. C</a:t>
            </a:r>
            <a:r>
              <a:rPr lang="en" b="1" dirty="0" smtClean="0">
                <a:highlight>
                  <a:schemeClr val="accent1"/>
                </a:highlight>
              </a:rPr>
              <a:t>ell lines and cell culture</a:t>
            </a:r>
            <a:endParaRPr lang="en" b="1" dirty="0">
              <a:highlight>
                <a:schemeClr val="accent1"/>
              </a:highlight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HL‐60                NB4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MOLM‐14         KG‐1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THP‐1</a:t>
            </a: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5507162" y="3290609"/>
            <a:ext cx="2897007" cy="942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chemeClr val="accent1"/>
                </a:highlight>
              </a:rPr>
              <a:t>4</a:t>
            </a:r>
            <a:r>
              <a:rPr lang="en-US" b="1" dirty="0" smtClean="0">
                <a:highlight>
                  <a:schemeClr val="accent1"/>
                </a:highlight>
              </a:rPr>
              <a:t>. RNA extraction and quantitative real-time PCR</a:t>
            </a:r>
            <a:endParaRPr lang="en" b="1" dirty="0" smtClean="0">
              <a:highlight>
                <a:schemeClr val="accent1"/>
              </a:highlight>
            </a:endParaRPr>
          </a:p>
        </p:txBody>
      </p:sp>
      <p:sp>
        <p:nvSpPr>
          <p:cNvPr id="13" name="Google Shape;172;p20"/>
          <p:cNvSpPr txBox="1">
            <a:spLocks noGrp="1"/>
          </p:cNvSpPr>
          <p:nvPr>
            <p:ph type="body" idx="2"/>
          </p:nvPr>
        </p:nvSpPr>
        <p:spPr>
          <a:xfrm>
            <a:off x="5399062" y="1518688"/>
            <a:ext cx="2897007" cy="172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3. Cell transfection</a:t>
            </a:r>
            <a:endParaRPr lang="en" b="1" dirty="0">
              <a:highlight>
                <a:schemeClr val="accent1"/>
              </a:highlight>
            </a:endParaRP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Short hairpin RNAs (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shRNA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)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pcDNA3.1/SRGN</a:t>
            </a:r>
          </a:p>
          <a:p>
            <a:pPr marL="0" lvl="0" indent="0">
              <a:buNone/>
            </a:pP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Lipofectamine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MATERIALS AND METHODS</a:t>
            </a:r>
            <a:endParaRPr dirty="0">
              <a:latin typeface="Arial Rounded MT Bold" panose="020F0704030504030204" pitchFamily="34" charset="0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2" name="Google Shape;171;p20"/>
          <p:cNvSpPr txBox="1">
            <a:spLocks noGrp="1"/>
          </p:cNvSpPr>
          <p:nvPr>
            <p:ph type="body" idx="1"/>
          </p:nvPr>
        </p:nvSpPr>
        <p:spPr>
          <a:xfrm>
            <a:off x="767856" y="1653248"/>
            <a:ext cx="1889825" cy="1050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5. MTT assays</a:t>
            </a:r>
          </a:p>
          <a:p>
            <a:pPr marL="0" lv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viability</a:t>
            </a:r>
            <a:endParaRPr lang="en" sz="1400" b="1" dirty="0" smtClean="0">
              <a:solidFill>
                <a:schemeClr val="accent3">
                  <a:lumMod val="50000"/>
                </a:schemeClr>
              </a:solidFill>
              <a:highlight>
                <a:schemeClr val="accent1"/>
              </a:highlight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" b="1" dirty="0" smtClean="0">
              <a:highlight>
                <a:schemeClr val="accent1"/>
              </a:highlight>
            </a:endParaRPr>
          </a:p>
        </p:txBody>
      </p:sp>
      <p:sp>
        <p:nvSpPr>
          <p:cNvPr id="15" name="Google Shape;171;p20"/>
          <p:cNvSpPr txBox="1">
            <a:spLocks noGrp="1"/>
          </p:cNvSpPr>
          <p:nvPr>
            <p:ph type="body" idx="1"/>
          </p:nvPr>
        </p:nvSpPr>
        <p:spPr>
          <a:xfrm>
            <a:off x="767856" y="2811172"/>
            <a:ext cx="3021312" cy="1286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6. Cell apoptosis analysis</a:t>
            </a:r>
          </a:p>
          <a:p>
            <a:pPr marL="0" lvl="0" indent="0">
              <a:buNone/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Annexin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V‐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FITC/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propidium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iodide (PI) </a:t>
            </a:r>
            <a:endParaRPr lang="en" sz="1200" b="1" dirty="0" smtClean="0">
              <a:solidFill>
                <a:schemeClr val="accent3">
                  <a:lumMod val="50000"/>
                </a:schemeClr>
              </a:solidFill>
              <a:highlight>
                <a:schemeClr val="accent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6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452786" y="1653247"/>
            <a:ext cx="2612354" cy="1050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7. Western blot analysis</a:t>
            </a:r>
          </a:p>
          <a:p>
            <a:pPr marL="0" lvl="0" indent="0">
              <a:buNone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protein</a:t>
            </a:r>
            <a:endParaRPr lang="en" sz="1400" b="1" dirty="0" smtClean="0">
              <a:solidFill>
                <a:schemeClr val="accent3">
                  <a:lumMod val="50000"/>
                </a:schemeClr>
              </a:solidFill>
              <a:highlight>
                <a:schemeClr val="accent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7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452786" y="2813360"/>
            <a:ext cx="3117796" cy="1050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8. Luciferase reporter assay</a:t>
            </a:r>
          </a:p>
          <a:p>
            <a:pPr marL="0" lvl="0" indent="0">
              <a:buNone/>
            </a:pPr>
            <a:endParaRPr lang="en" b="1" dirty="0" smtClean="0">
              <a:highlight>
                <a:schemeClr val="accen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00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23887"/>
            <a:ext cx="428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8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latin typeface="Arial Rounded MT Bold" panose="020F0704030504030204" pitchFamily="34" charset="0"/>
              </a:rPr>
              <a:t>MATERIALS AND METHODS</a:t>
            </a:r>
            <a:endParaRPr dirty="0">
              <a:latin typeface="Arial Rounded MT Bold" panose="020F0704030504030204" pitchFamily="34" charset="0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2" name="Google Shape;171;p20"/>
          <p:cNvSpPr txBox="1">
            <a:spLocks noGrp="1"/>
          </p:cNvSpPr>
          <p:nvPr>
            <p:ph type="body" idx="1"/>
          </p:nvPr>
        </p:nvSpPr>
        <p:spPr>
          <a:xfrm>
            <a:off x="767856" y="1501946"/>
            <a:ext cx="3310763" cy="550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chemeClr val="accent1"/>
                </a:highlight>
              </a:rPr>
              <a:t>9. RNA Pull down assay</a:t>
            </a:r>
          </a:p>
          <a:p>
            <a:pPr marL="0" lvl="0" indent="0">
              <a:buNone/>
            </a:pPr>
            <a:endParaRPr lang="en" sz="1400" b="1" dirty="0" smtClean="0">
              <a:solidFill>
                <a:schemeClr val="accent3">
                  <a:lumMod val="50000"/>
                </a:schemeClr>
              </a:solidFill>
              <a:highlight>
                <a:schemeClr val="accent1"/>
              </a:highlight>
              <a:latin typeface="Arial Rounded MT Bold" panose="020F0704030504030204" pitchFamily="34" charset="0"/>
            </a:endParaRPr>
          </a:p>
          <a:p>
            <a:pPr marL="0" lvl="0" indent="0">
              <a:buNone/>
            </a:pPr>
            <a:endParaRPr lang="en" b="1" dirty="0" smtClean="0">
              <a:highlight>
                <a:schemeClr val="accent1"/>
              </a:highligh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87" y="1418798"/>
            <a:ext cx="3163349" cy="36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205" y="2094807"/>
            <a:ext cx="3787800" cy="11598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7554" y="2862207"/>
            <a:ext cx="6924347" cy="7848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Upregulated SNHG3 and SRGN predict poor outcome in </a:t>
            </a:r>
            <a:r>
              <a:rPr lang="en-US" dirty="0" smtClean="0">
                <a:latin typeface="Arial Rounded MT Bold" panose="020F0704030504030204" pitchFamily="34" charset="0"/>
              </a:rPr>
              <a:t>adult AML </a:t>
            </a:r>
            <a:r>
              <a:rPr lang="en-US" dirty="0">
                <a:latin typeface="Arial Rounded MT Bold" panose="020F0704030504030204" pitchFamily="34" charset="0"/>
              </a:rPr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54" y="453211"/>
            <a:ext cx="5971865" cy="44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977" y="889185"/>
            <a:ext cx="4167495" cy="435600"/>
          </a:xfrm>
        </p:spPr>
        <p:txBody>
          <a:bodyPr/>
          <a:lstStyle/>
          <a:p>
            <a:r>
              <a:rPr lang="en-US" dirty="0" smtClean="0"/>
              <a:t>Journal of cellular biochemistry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425463" y="465287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5" y="1468582"/>
            <a:ext cx="7267656" cy="28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189"/>
          <a:stretch/>
        </p:blipFill>
        <p:spPr>
          <a:xfrm>
            <a:off x="1210429" y="549593"/>
            <a:ext cx="6986717" cy="42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205" y="2094807"/>
            <a:ext cx="3787800" cy="11598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7554" y="2862207"/>
            <a:ext cx="6924347" cy="7848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Silencing SNHG3 or SRGN results in suppressed cell growth in AML cells</a:t>
            </a:r>
          </a:p>
        </p:txBody>
      </p:sp>
    </p:spTree>
    <p:extLst>
      <p:ext uri="{BB962C8B-B14F-4D97-AF65-F5344CB8AC3E}">
        <p14:creationId xmlns:p14="http://schemas.microsoft.com/office/powerpoint/2010/main" val="32856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89"/>
          <a:stretch/>
        </p:blipFill>
        <p:spPr>
          <a:xfrm>
            <a:off x="318394" y="1001444"/>
            <a:ext cx="8358538" cy="31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211533" y="1197273"/>
            <a:ext cx="8331694" cy="3085276"/>
            <a:chOff x="211533" y="1197273"/>
            <a:chExt cx="8331694" cy="30852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533" y="1197273"/>
              <a:ext cx="8331694" cy="292081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Oval 3"/>
            <p:cNvSpPr/>
            <p:nvPr/>
          </p:nvSpPr>
          <p:spPr>
            <a:xfrm>
              <a:off x="309186" y="3743119"/>
              <a:ext cx="473646" cy="5394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5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2" y="1495388"/>
            <a:ext cx="2626889" cy="239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29" y="1495388"/>
            <a:ext cx="5528040" cy="23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7" y="1302527"/>
            <a:ext cx="4862383" cy="2657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080" y="1651183"/>
            <a:ext cx="3803800" cy="22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205" y="2094807"/>
            <a:ext cx="3787800" cy="11598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27554" y="2862207"/>
            <a:ext cx="6924347" cy="7848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SNHG3 modulates SRGN expression via sponging miR‐758‐3p</a:t>
            </a:r>
          </a:p>
        </p:txBody>
      </p:sp>
    </p:spTree>
    <p:extLst>
      <p:ext uri="{BB962C8B-B14F-4D97-AF65-F5344CB8AC3E}">
        <p14:creationId xmlns:p14="http://schemas.microsoft.com/office/powerpoint/2010/main" val="281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143"/>
          <a:stretch/>
        </p:blipFill>
        <p:spPr>
          <a:xfrm>
            <a:off x="256559" y="1210430"/>
            <a:ext cx="8637461" cy="2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7522"/>
          <a:stretch/>
        </p:blipFill>
        <p:spPr>
          <a:xfrm>
            <a:off x="359716" y="1361731"/>
            <a:ext cx="8521147" cy="2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30" y="1307252"/>
            <a:ext cx="8108597" cy="26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12" y="2904434"/>
            <a:ext cx="4523700" cy="1159800"/>
          </a:xfrm>
        </p:spPr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24454" y="4752109"/>
            <a:ext cx="277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205" y="2094807"/>
            <a:ext cx="3787800" cy="1159800"/>
          </a:xfrm>
        </p:spPr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2467" y="2862207"/>
            <a:ext cx="7091533" cy="7848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SNHG3 modulates AML cell growth through regulating miR‐758‐3p/ SRGN axis</a:t>
            </a:r>
          </a:p>
        </p:txBody>
      </p:sp>
    </p:spTree>
    <p:extLst>
      <p:ext uri="{BB962C8B-B14F-4D97-AF65-F5344CB8AC3E}">
        <p14:creationId xmlns:p14="http://schemas.microsoft.com/office/powerpoint/2010/main" val="257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21"/>
          <a:stretch/>
        </p:blipFill>
        <p:spPr>
          <a:xfrm>
            <a:off x="171041" y="1621899"/>
            <a:ext cx="5716644" cy="2364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85" y="1685861"/>
            <a:ext cx="2794114" cy="23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pSp>
        <p:nvGrpSpPr>
          <p:cNvPr id="5" name="Group 4"/>
          <p:cNvGrpSpPr/>
          <p:nvPr/>
        </p:nvGrpSpPr>
        <p:grpSpPr>
          <a:xfrm>
            <a:off x="111125" y="1059125"/>
            <a:ext cx="8907885" cy="2846772"/>
            <a:chOff x="236115" y="947292"/>
            <a:chExt cx="8907885" cy="2846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115" y="1144646"/>
              <a:ext cx="8907885" cy="264941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473082" y="947292"/>
              <a:ext cx="1144645" cy="480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7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76"/>
          <a:stretch/>
        </p:blipFill>
        <p:spPr>
          <a:xfrm>
            <a:off x="856802" y="1631448"/>
            <a:ext cx="7349606" cy="24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 txBox="1">
            <a:spLocks noGrp="1"/>
          </p:cNvSpPr>
          <p:nvPr>
            <p:ph type="ctrTitle"/>
          </p:nvPr>
        </p:nvSpPr>
        <p:spPr>
          <a:xfrm>
            <a:off x="4411853" y="2375820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dirty="0" smtClean="0"/>
              <a:t/>
            </a:r>
            <a:br>
              <a:rPr lang="en" dirty="0" smtClean="0"/>
            </a:br>
            <a:r>
              <a:rPr lang="en-US" sz="5400" dirty="0">
                <a:solidFill>
                  <a:schemeClr val="bg1"/>
                </a:solidFill>
              </a:rPr>
              <a:t>D</a:t>
            </a:r>
            <a:r>
              <a:rPr lang="en" sz="5400" dirty="0">
                <a:solidFill>
                  <a:schemeClr val="bg1"/>
                </a:solidFill>
              </a:rPr>
              <a:t>iscussion</a:t>
            </a:r>
            <a:endParaRPr sz="5400" dirty="0"/>
          </a:p>
        </p:txBody>
      </p:sp>
      <p:sp>
        <p:nvSpPr>
          <p:cNvPr id="486" name="Google Shape;486;p39"/>
          <p:cNvSpPr txBox="1"/>
          <p:nvPr/>
        </p:nvSpPr>
        <p:spPr>
          <a:xfrm>
            <a:off x="0" y="0"/>
            <a:ext cx="1554600" cy="5143500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bl" rotWithShape="0">
              <a:schemeClr val="accent6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797" y="1110162"/>
            <a:ext cx="1295056" cy="11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40" y="283819"/>
            <a:ext cx="5854369" cy="4662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18" y="207420"/>
            <a:ext cx="209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Noncoding RNAs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42" y="482651"/>
            <a:ext cx="6270694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897" y="403513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solidFill>
                  <a:srgbClr val="FFCD00">
                    <a:lumMod val="75000"/>
                  </a:srgbClr>
                </a:solidFill>
                <a:latin typeface="Arial Rounded MT Bold" panose="020F0704030504030204" pitchFamily="34" charset="0"/>
              </a:rPr>
              <a:t>Noncoding RNAs</a:t>
            </a:r>
          </a:p>
        </p:txBody>
      </p:sp>
    </p:spTree>
    <p:extLst>
      <p:ext uri="{BB962C8B-B14F-4D97-AF65-F5344CB8AC3E}">
        <p14:creationId xmlns:p14="http://schemas.microsoft.com/office/powerpoint/2010/main" val="3811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84" y="1080423"/>
            <a:ext cx="5973384" cy="386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32" y="401283"/>
            <a:ext cx="79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Human long non-coding RNAs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lncRNA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interactome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, interaction of human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lncRNA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with cellular biomolecules</a:t>
            </a:r>
          </a:p>
        </p:txBody>
      </p:sp>
    </p:spTree>
    <p:extLst>
      <p:ext uri="{BB962C8B-B14F-4D97-AF65-F5344CB8AC3E}">
        <p14:creationId xmlns:p14="http://schemas.microsoft.com/office/powerpoint/2010/main" val="21408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3877" y="1169726"/>
            <a:ext cx="3878400" cy="435600"/>
          </a:xfrm>
        </p:spPr>
        <p:txBody>
          <a:bodyPr/>
          <a:lstStyle/>
          <a:p>
            <a:r>
              <a:rPr lang="en-US" b="0" dirty="0">
                <a:latin typeface="Arial Rounded MT Bold" panose="020F0704030504030204" pitchFamily="34" charset="0"/>
              </a:rPr>
              <a:t>LncRNAs mode of action</a:t>
            </a:r>
            <a:br>
              <a:rPr lang="en-US" b="0" dirty="0">
                <a:latin typeface="Arial Rounded MT Bold" panose="020F0704030504030204" pitchFamily="34" charset="0"/>
              </a:rPr>
            </a:br>
            <a:r>
              <a:rPr lang="en-US" b="0" dirty="0">
                <a:latin typeface="Arial Rounded MT Bold" panose="020F0704030504030204" pitchFamily="34" charset="0"/>
              </a:rPr>
              <a:t/>
            </a:r>
            <a:br>
              <a:rPr lang="en-US" b="0" dirty="0">
                <a:latin typeface="Arial Rounded MT Bold" panose="020F0704030504030204" pitchFamily="34" charset="0"/>
              </a:rPr>
            </a:b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t="2363" r="10373"/>
          <a:stretch/>
        </p:blipFill>
        <p:spPr>
          <a:xfrm>
            <a:off x="1052547" y="1605326"/>
            <a:ext cx="6657360" cy="32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0" y="559165"/>
            <a:ext cx="8446318" cy="39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77" y="0"/>
            <a:ext cx="5301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253</Words>
  <Application>Microsoft Office PowerPoint</Application>
  <PresentationFormat>On-screen Show (16:9)</PresentationFormat>
  <Paragraphs>80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Wingdings</vt:lpstr>
      <vt:lpstr>IBM Plex Serif SemiBold</vt:lpstr>
      <vt:lpstr>Quattrocento Sans</vt:lpstr>
      <vt:lpstr>Lora</vt:lpstr>
      <vt:lpstr>Comic Sans MS</vt:lpstr>
      <vt:lpstr>IBM Plex Sans Light</vt:lpstr>
      <vt:lpstr>Arial Rounded MT Bold</vt:lpstr>
      <vt:lpstr>IBM Plex Serif</vt:lpstr>
      <vt:lpstr>Arial</vt:lpstr>
      <vt:lpstr>Viola template</vt:lpstr>
      <vt:lpstr>Exeter template</vt:lpstr>
      <vt:lpstr>lncRNA SNHG3 facilitates acute myeloid leukemia cell growth via the regulation of miR-758-3p/SRGN axis</vt:lpstr>
      <vt:lpstr>Journal of cellular biochemistry</vt:lpstr>
      <vt:lpstr>Introduction </vt:lpstr>
      <vt:lpstr>PowerPoint Presentation</vt:lpstr>
      <vt:lpstr>PowerPoint Presentation</vt:lpstr>
      <vt:lpstr>PowerPoint Presentation</vt:lpstr>
      <vt:lpstr>LncRNAs mode of action  </vt:lpstr>
      <vt:lpstr>PowerPoint Presentation</vt:lpstr>
      <vt:lpstr>PowerPoint Presentation</vt:lpstr>
      <vt:lpstr>PowerPoint Presentation</vt:lpstr>
      <vt:lpstr>PowerPoint Presentation</vt:lpstr>
      <vt:lpstr>Serglycin (SRGN)</vt:lpstr>
      <vt:lpstr>MATERIALS AND METHODS</vt:lpstr>
      <vt:lpstr>MATERIALS AND METHODS</vt:lpstr>
      <vt:lpstr>MATERIALS AND METHODS</vt:lpstr>
      <vt:lpstr>PowerPoint Presentation</vt:lpstr>
      <vt:lpstr>MATERIALS AND METHODS</vt:lpstr>
      <vt:lpstr>Results </vt:lpstr>
      <vt:lpstr>PowerPoint Presentation</vt:lpstr>
      <vt:lpstr>PowerPoint Presentation</vt:lpstr>
      <vt:lpstr>Results </vt:lpstr>
      <vt:lpstr>PowerPoint Presentation</vt:lpstr>
      <vt:lpstr>PowerPoint Presentation</vt:lpstr>
      <vt:lpstr>PowerPoint Presentation</vt:lpstr>
      <vt:lpstr>PowerPoint Presentation</vt:lpstr>
      <vt:lpstr>Results </vt:lpstr>
      <vt:lpstr>PowerPoint Presentation</vt:lpstr>
      <vt:lpstr>PowerPoint Presentation</vt:lpstr>
      <vt:lpstr>PowerPoint Presentation</vt:lpstr>
      <vt:lpstr>Results </vt:lpstr>
      <vt:lpstr>PowerPoint Presentation</vt:lpstr>
      <vt:lpstr>PowerPoint Presentation</vt:lpstr>
      <vt:lpstr>PowerPoint Presentation</vt:lpstr>
      <vt:lpstr> Discussion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Karimi</cp:lastModifiedBy>
  <cp:revision>45</cp:revision>
  <dcterms:modified xsi:type="dcterms:W3CDTF">2022-07-01T20:20:21Z</dcterms:modified>
</cp:coreProperties>
</file>