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7"/>
  </p:notesMasterIdLst>
  <p:sldIdLst>
    <p:sldId id="256" r:id="rId2"/>
    <p:sldId id="295" r:id="rId3"/>
    <p:sldId id="259" r:id="rId4"/>
    <p:sldId id="257" r:id="rId5"/>
    <p:sldId id="330" r:id="rId6"/>
    <p:sldId id="331" r:id="rId7"/>
    <p:sldId id="332" r:id="rId8"/>
    <p:sldId id="333" r:id="rId9"/>
    <p:sldId id="296" r:id="rId10"/>
    <p:sldId id="263" r:id="rId11"/>
    <p:sldId id="298" r:id="rId12"/>
    <p:sldId id="299" r:id="rId13"/>
    <p:sldId id="301" r:id="rId14"/>
    <p:sldId id="302" r:id="rId15"/>
    <p:sldId id="303" r:id="rId16"/>
    <p:sldId id="305" r:id="rId17"/>
    <p:sldId id="304" r:id="rId18"/>
    <p:sldId id="297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35" r:id="rId42"/>
    <p:sldId id="328" r:id="rId43"/>
    <p:sldId id="329" r:id="rId44"/>
    <p:sldId id="260" r:id="rId45"/>
    <p:sldId id="334" r:id="rId4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8"/>
    </p:embeddedFont>
    <p:embeddedFont>
      <p:font typeface="Arial Rounded MT Bold" panose="020F0704030504030204" pitchFamily="34" charset="0"/>
      <p:regular r:id="rId49"/>
    </p:embeddedFont>
    <p:embeddedFont>
      <p:font typeface="Showcard Gothic" panose="04020904020102020604" pitchFamily="82" charset="0"/>
      <p:regular r:id="rId50"/>
    </p:embeddedFont>
    <p:embeddedFont>
      <p:font typeface="Eras Demi ITC" panose="020B0805030504020804" pitchFamily="34" charset="0"/>
      <p:regular r:id="rId51"/>
    </p:embeddedFont>
    <p:embeddedFont>
      <p:font typeface="Eras Bold ITC" panose="020B0907030504020204" pitchFamily="34" charset="0"/>
      <p:regular r:id="rId52"/>
    </p:embeddedFont>
    <p:embeddedFont>
      <p:font typeface="Roboto Condensed Light" panose="020B0604020202020204" charset="0"/>
      <p:regular r:id="rId53"/>
      <p:bold r:id="rId54"/>
      <p:italic r:id="rId55"/>
      <p:boldItalic r:id="rId56"/>
    </p:embeddedFont>
    <p:embeddedFont>
      <p:font typeface="MV Boli" panose="02000500030200090000" pitchFamily="2" charset="0"/>
      <p:regular r:id="rId57"/>
    </p:embeddedFont>
    <p:embeddedFont>
      <p:font typeface="Comic Sans MS" panose="030F0702030302020204" pitchFamily="66" charset="0"/>
      <p:regular r:id="rId58"/>
      <p:bold r:id="rId59"/>
      <p:italic r:id="rId60"/>
      <p:boldItalic r:id="rId61"/>
    </p:embeddedFont>
    <p:embeddedFont>
      <p:font typeface="Arvo" panose="020B0604020202020204" charset="0"/>
      <p:regular r:id="rId62"/>
      <p:bold r:id="rId63"/>
      <p:italic r:id="rId64"/>
      <p:boldItalic r:id="rId65"/>
    </p:embeddedFont>
    <p:embeddedFont>
      <p:font typeface="Roboto Condensed" panose="020B0604020202020204" charset="0"/>
      <p:regular r:id="rId66"/>
      <p:bold r:id="rId67"/>
      <p:italic r:id="rId68"/>
      <p:boldItalic r:id="rId69"/>
    </p:embeddedFont>
    <p:embeddedFont>
      <p:font typeface="Palace Script MT" panose="030303020206070C0B05" pitchFamily="66" charset="0"/>
      <p: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92DD0-A106-4AD8-8FF0-3A277BFB4DE7}">
  <a:tblStyle styleId="{B2A92DD0-A106-4AD8-8FF0-3A277BFB4D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822E44-1BBE-45EF-A7D8-179E2FCB10A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65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1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441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98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22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33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93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678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735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7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933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34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18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6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85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25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02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07819" y="1132313"/>
            <a:ext cx="6366164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Comic Sans MS" panose="030F0702030302020204" pitchFamily="66" charset="0"/>
              </a:rPr>
              <a:t>Proteomic analysis of MSC-derived apoptotic vesicles identifies Fas inheritance to ameliorate haemophilia a via activating platelet functions</a:t>
            </a:r>
            <a:endParaRPr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35" y="-6928"/>
            <a:ext cx="1274619" cy="1073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6472" y="46202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Presenter: </a:t>
            </a:r>
            <a:r>
              <a:rPr lang="en-US" dirty="0" err="1" smtClean="0">
                <a:latin typeface="Arial Black" panose="020B0A04020102020204" pitchFamily="34" charset="0"/>
              </a:rPr>
              <a:t>Hanieh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kariminejad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Advisor: Dr. </a:t>
            </a:r>
            <a:r>
              <a:rPr lang="en-US" dirty="0" err="1" smtClean="0">
                <a:latin typeface="Arial Black" panose="020B0A04020102020204" pitchFamily="34" charset="0"/>
              </a:rPr>
              <a:t>Mardani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211862" y="1537988"/>
            <a:ext cx="3882155" cy="2398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MSCs:</a:t>
            </a:r>
            <a:endParaRPr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Primary human bone marrow mesenchymal stem cells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hBMSCs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human adipose mesenchymal stem cells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hASCs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Mouse bone marrow mesenchymal stem cells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mBMSCs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sz="1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528252" y="397576"/>
            <a:ext cx="643165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Bold ITC" panose="020B0907030504020204" pitchFamily="34" charset="0"/>
              </a:rPr>
              <a:t>Isolation, culture and characterization of MSCs</a:t>
            </a:r>
            <a:endParaRPr dirty="0">
              <a:latin typeface="Eras Bold ITC" panose="020B0907030504020204" pitchFamily="34" charset="0"/>
            </a:endParaRPr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5270754" y="1586480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Characterization:</a:t>
            </a:r>
            <a:endParaRPr lang="en" b="1" dirty="0" smtClean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CD29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CD44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CD90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CD34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CD45</a:t>
            </a:r>
            <a:endParaRPr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211863" y="605013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211862" y="1537988"/>
            <a:ext cx="4436338" cy="2398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staurosporine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Palace Script MT" panose="030303020206070C0B05" pitchFamily="66" charset="0"/>
              </a:rPr>
              <a:t>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Palace Script MT" panose="030303020206070C0B05" pitchFamily="66" charset="0"/>
            </a:endParaRP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H2O2 </a:t>
            </a:r>
            <a:endParaRPr lang="en-US" sz="2400" b="1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Starvation</a:t>
            </a: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sequential centrifugation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76065" y="406807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>
                <a:latin typeface="Eras Bold ITC" panose="020B0907030504020204" pitchFamily="34" charset="0"/>
                <a:cs typeface="MV Boli" panose="02000500030200090000" pitchFamily="2" charset="0"/>
              </a:rPr>
              <a:t>Induction of MSC apoptosis and isolation of </a:t>
            </a:r>
            <a:r>
              <a:rPr lang="en-US" sz="1800" dirty="0" err="1">
                <a:latin typeface="Eras Bold ITC" panose="020B0907030504020204" pitchFamily="34" charset="0"/>
                <a:cs typeface="MV Boli" panose="02000500030200090000" pitchFamily="2" charset="0"/>
              </a:rPr>
              <a:t>apoVs</a:t>
            </a:r>
            <a:endParaRPr sz="1800" dirty="0">
              <a:latin typeface="Eras Bold ITC" panose="020B09070305040202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5" y="1330037"/>
            <a:ext cx="3657601" cy="31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211861" y="1537988"/>
            <a:ext cx="7955394" cy="126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Cryo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-electron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microscopy</a:t>
            </a: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nanoparticle tracking analysis (NTA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Identification</a:t>
            </a:r>
            <a:r>
              <a:rPr lang="fa-IR" sz="1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surface markers of MSC-derived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apoVs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76065" y="406807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Bold ITC" panose="020B0907030504020204" pitchFamily="34" charset="0"/>
              </a:rPr>
              <a:t>Identification of 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endParaRPr dirty="0">
              <a:latin typeface="Eras Bold ITC" panose="020B09070305040202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2658" y="2819400"/>
            <a:ext cx="2175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MV Boli" panose="02000500030200090000" pitchFamily="2" charset="0"/>
                <a:cs typeface="MV Boli" panose="02000500030200090000" pitchFamily="2" charset="0"/>
              </a:rPr>
              <a:t>Annexin</a:t>
            </a:r>
            <a:r>
              <a:rPr lang="en-US" sz="1800" dirty="0">
                <a:latin typeface="MV Boli" panose="02000500030200090000" pitchFamily="2" charset="0"/>
                <a:cs typeface="MV Boli" panose="02000500030200090000" pitchFamily="2" charset="0"/>
              </a:rPr>
              <a:t> V</a:t>
            </a:r>
          </a:p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MV Boli" panose="02000500030200090000" pitchFamily="2" charset="0"/>
                <a:cs typeface="MV Boli" panose="02000500030200090000" pitchFamily="2" charset="0"/>
              </a:rPr>
              <a:t>Lactadherin</a:t>
            </a:r>
            <a:endParaRPr lang="en-US" sz="1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MV Boli" panose="02000500030200090000" pitchFamily="2" charset="0"/>
                <a:cs typeface="MV Boli" panose="02000500030200090000" pitchFamily="2" charset="0"/>
              </a:rPr>
              <a:t>CD44</a:t>
            </a:r>
          </a:p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MV Boli" panose="02000500030200090000" pitchFamily="2" charset="0"/>
                <a:cs typeface="MV Boli" panose="02000500030200090000" pitchFamily="2" charset="0"/>
              </a:rPr>
              <a:t>CD90</a:t>
            </a:r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463637" y="2798618"/>
            <a:ext cx="1140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MV Boli" panose="02000500030200090000" pitchFamily="2" charset="0"/>
                <a:cs typeface="MV Boli" panose="02000500030200090000" pitchFamily="2" charset="0"/>
              </a:rPr>
              <a:t>CD34</a:t>
            </a:r>
          </a:p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MV Boli" panose="02000500030200090000" pitchFamily="2" charset="0"/>
                <a:cs typeface="MV Boli" panose="02000500030200090000" pitchFamily="2" charset="0"/>
              </a:rPr>
              <a:t>CD63</a:t>
            </a:r>
          </a:p>
          <a:p>
            <a:pPr marL="342900" lvl="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MV Boli" panose="02000500030200090000" pitchFamily="2" charset="0"/>
                <a:cs typeface="MV Boli" panose="02000500030200090000" pitchFamily="2" charset="0"/>
              </a:rPr>
              <a:t>CD81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75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205770" y="1842788"/>
            <a:ext cx="7781375" cy="126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Isolation of </a:t>
            </a:r>
            <a:r>
              <a:rPr lang="en-US" dirty="0" smtClean="0">
                <a:latin typeface="Comic Sans MS" panose="030F0702030302020204" pitchFamily="66" charset="0"/>
              </a:rPr>
              <a:t>exosomes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Proteomic </a:t>
            </a:r>
            <a:r>
              <a:rPr lang="en-US" dirty="0" smtClean="0">
                <a:latin typeface="Comic Sans MS" panose="030F0702030302020204" pitchFamily="66" charset="0"/>
              </a:rPr>
              <a:t>analysis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Confirmation of specific markers for MSC-derived </a:t>
            </a:r>
            <a:r>
              <a:rPr lang="en-US" dirty="0" err="1">
                <a:latin typeface="Comic Sans MS" panose="030F0702030302020204" pitchFamily="66" charset="0"/>
              </a:rPr>
              <a:t>apoVs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24904" y="415329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latin typeface="Eras Bold ITC" panose="020B0907030504020204" pitchFamily="34" charset="0"/>
              </a:rPr>
              <a:t>Isolation of exosomes</a:t>
            </a:r>
            <a:endParaRPr sz="2400" dirty="0">
              <a:latin typeface="Eras Bold ITC" panose="020B09070305040202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74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135663" y="1496424"/>
            <a:ext cx="9008337" cy="126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Platelet preparation 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Confirmation: </a:t>
            </a:r>
            <a:r>
              <a:rPr lang="en-US" dirty="0">
                <a:latin typeface="Arial Rounded MT Bold" panose="020F0704030504030204" pitchFamily="34" charset="0"/>
              </a:rPr>
              <a:t>flow </a:t>
            </a:r>
            <a:r>
              <a:rPr lang="en-US" dirty="0" smtClean="0">
                <a:latin typeface="Arial Rounded MT Bold" panose="020F0704030504030204" pitchFamily="34" charset="0"/>
              </a:rPr>
              <a:t>cytometry (CD41, CD61, FASL)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detection of </a:t>
            </a:r>
            <a:r>
              <a:rPr lang="en-US" dirty="0">
                <a:latin typeface="Comic Sans MS" panose="030F0702030302020204" pitchFamily="66" charset="0"/>
              </a:rPr>
              <a:t>the binding of </a:t>
            </a:r>
            <a:r>
              <a:rPr lang="en-US" dirty="0" err="1">
                <a:latin typeface="Comic Sans MS" panose="030F0702030302020204" pitchFamily="66" charset="0"/>
              </a:rPr>
              <a:t>apoVs</a:t>
            </a:r>
            <a:r>
              <a:rPr lang="en-US" dirty="0">
                <a:latin typeface="Comic Sans MS" panose="030F0702030302020204" pitchFamily="66" charset="0"/>
              </a:rPr>
              <a:t> to human or mouse platelets in vitro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24904" y="415329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Bold ITC" panose="020B0907030504020204" pitchFamily="34" charset="0"/>
              </a:rPr>
              <a:t>Platelet function analysis</a:t>
            </a:r>
            <a:endParaRPr sz="2400" dirty="0">
              <a:latin typeface="Eras Bold ITC" panose="020B09070305040202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27" y="3284384"/>
            <a:ext cx="4080998" cy="16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135663" y="1496424"/>
            <a:ext cx="9008337" cy="126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Platelet </a:t>
            </a:r>
            <a:r>
              <a:rPr lang="en-US" sz="1800" dirty="0" smtClean="0">
                <a:latin typeface="Comic Sans MS" panose="030F0702030302020204" pitchFamily="66" charset="0"/>
              </a:rPr>
              <a:t>aggregations: </a:t>
            </a:r>
            <a:r>
              <a:rPr lang="en-US" sz="1800" dirty="0">
                <a:latin typeface="Comic Sans MS" panose="030F0702030302020204" pitchFamily="66" charset="0"/>
              </a:rPr>
              <a:t>PL-12 platelet function </a:t>
            </a:r>
            <a:r>
              <a:rPr lang="en-US" sz="1800" dirty="0" smtClean="0">
                <a:latin typeface="Comic Sans MS" panose="030F0702030302020204" pitchFamily="66" charset="0"/>
              </a:rPr>
              <a:t>analyzer (Epinephrine: positive control)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Platelet morphology</a:t>
            </a:r>
            <a:r>
              <a:rPr lang="en-US" sz="1800" dirty="0" smtClean="0">
                <a:latin typeface="Comic Sans MS" panose="030F0702030302020204" pitchFamily="66" charset="0"/>
              </a:rPr>
              <a:t>: </a:t>
            </a:r>
            <a:r>
              <a:rPr lang="en-US" sz="1800" dirty="0">
                <a:latin typeface="Comic Sans MS" panose="030F0702030302020204" pitchFamily="66" charset="0"/>
              </a:rPr>
              <a:t>confocal </a:t>
            </a:r>
            <a:r>
              <a:rPr lang="en-US" sz="1800" dirty="0" smtClean="0">
                <a:latin typeface="Comic Sans MS" panose="030F0702030302020204" pitchFamily="66" charset="0"/>
              </a:rPr>
              <a:t>microscope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Ultrastructural changes of human </a:t>
            </a:r>
            <a:r>
              <a:rPr lang="en-US" sz="1800" dirty="0" smtClean="0">
                <a:latin typeface="Comic Sans MS" panose="030F0702030302020204" pitchFamily="66" charset="0"/>
              </a:rPr>
              <a:t>or mouse platelet morphology: SEM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Platelet </a:t>
            </a:r>
            <a:r>
              <a:rPr lang="en-US" sz="1800" dirty="0" smtClean="0">
                <a:latin typeface="Comic Sans MS" panose="030F0702030302020204" pitchFamily="66" charset="0"/>
              </a:rPr>
              <a:t>activation: </a:t>
            </a:r>
            <a:r>
              <a:rPr lang="en-US" sz="1800" dirty="0">
                <a:latin typeface="Comic Sans MS" panose="030F0702030302020204" pitchFamily="66" charset="0"/>
              </a:rPr>
              <a:t>CD62P (P-selectin) or TF (CD142</a:t>
            </a:r>
            <a:r>
              <a:rPr lang="en-US" sz="1800" dirty="0" smtClean="0">
                <a:latin typeface="Comic Sans MS" panose="030F0702030302020204" pitchFamily="66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platelet-derived </a:t>
            </a:r>
            <a:r>
              <a:rPr lang="en-US" sz="1800" dirty="0" err="1">
                <a:latin typeface="Comic Sans MS" panose="030F0702030302020204" pitchFamily="66" charset="0"/>
              </a:rPr>
              <a:t>microparticles</a:t>
            </a:r>
            <a:r>
              <a:rPr lang="en-US" sz="1800" dirty="0">
                <a:latin typeface="Comic Sans MS" panose="030F0702030302020204" pitchFamily="66" charset="0"/>
              </a:rPr>
              <a:t> (PMPs</a:t>
            </a:r>
            <a:r>
              <a:rPr lang="en-US" sz="1800" dirty="0" smtClean="0">
                <a:latin typeface="Comic Sans MS" panose="030F0702030302020204" pitchFamily="66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Platelet spreading analysis</a:t>
            </a:r>
            <a:endParaRPr lang="en-US" sz="1800" dirty="0" smtClean="0"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24904" y="415329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Bold ITC" panose="020B0907030504020204" pitchFamily="34" charset="0"/>
              </a:rPr>
              <a:t>Platelet function analysis</a:t>
            </a:r>
            <a:endParaRPr sz="2400" dirty="0">
              <a:latin typeface="Eras Bold ITC" panose="020B09070305040202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2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135663" y="1496424"/>
            <a:ext cx="9008337" cy="126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Comic Sans MS" panose="030F0702030302020204" pitchFamily="66" charset="0"/>
              </a:rPr>
              <a:t>apoVs</a:t>
            </a:r>
            <a:r>
              <a:rPr lang="en-US" sz="1800" dirty="0">
                <a:latin typeface="Comic Sans MS" panose="030F0702030302020204" pitchFamily="66" charset="0"/>
              </a:rPr>
              <a:t> on HA </a:t>
            </a:r>
            <a:r>
              <a:rPr lang="en-US" sz="1800" dirty="0" smtClean="0">
                <a:latin typeface="Comic Sans MS" panose="030F0702030302020204" pitchFamily="66" charset="0"/>
              </a:rPr>
              <a:t>mice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bleeding </a:t>
            </a:r>
            <a:r>
              <a:rPr lang="en-US" sz="1800" dirty="0" smtClean="0">
                <a:latin typeface="Comic Sans MS" panose="030F0702030302020204" pitchFamily="66" charset="0"/>
              </a:rPr>
              <a:t>volume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 panose="030F0702030302020204" pitchFamily="66" charset="0"/>
              </a:rPr>
              <a:t>Coagulation </a:t>
            </a:r>
            <a:r>
              <a:rPr lang="en-US" sz="1800" dirty="0" smtClean="0">
                <a:latin typeface="Comic Sans MS" panose="030F0702030302020204" pitchFamily="66" charset="0"/>
              </a:rPr>
              <a:t>analysis 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omic Sans MS" panose="030F0702030302020204" pitchFamily="66" charset="0"/>
              </a:rPr>
              <a:t>Activated </a:t>
            </a:r>
            <a:r>
              <a:rPr lang="en-US" sz="1800" dirty="0">
                <a:latin typeface="Comic Sans MS" panose="030F0702030302020204" pitchFamily="66" charset="0"/>
              </a:rPr>
              <a:t>partial </a:t>
            </a:r>
            <a:r>
              <a:rPr lang="en-US" sz="1800" dirty="0" err="1" smtClean="0">
                <a:latin typeface="Comic Sans MS" panose="030F0702030302020204" pitchFamily="66" charset="0"/>
              </a:rPr>
              <a:t>thromboplastintime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(APTT</a:t>
            </a:r>
            <a:r>
              <a:rPr lang="en-US" sz="1800" dirty="0" smtClean="0">
                <a:latin typeface="Comic Sans MS" panose="030F0702030302020204" pitchFamily="66" charset="0"/>
              </a:rPr>
              <a:t>)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omic Sans MS" panose="030F0702030302020204" pitchFamily="66" charset="0"/>
              </a:rPr>
              <a:t>prothrombin </a:t>
            </a:r>
            <a:r>
              <a:rPr lang="en-US" sz="1800" dirty="0">
                <a:latin typeface="Comic Sans MS" panose="030F0702030302020204" pitchFamily="66" charset="0"/>
              </a:rPr>
              <a:t>time (</a:t>
            </a:r>
            <a:r>
              <a:rPr lang="en-US" sz="1800" dirty="0" smtClean="0">
                <a:latin typeface="Comic Sans MS" panose="030F0702030302020204" pitchFamily="66" charset="0"/>
              </a:rPr>
              <a:t>PT)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omic Sans MS" panose="030F0702030302020204" pitchFamily="66" charset="0"/>
              </a:rPr>
              <a:t>fibrinogen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Platelet activation: CD62P (P-selectin) or TF (CD142)</a:t>
            </a:r>
          </a:p>
          <a:p>
            <a:pPr marL="342900" lvl="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platelet-derived </a:t>
            </a:r>
            <a:r>
              <a:rPr lang="en-US" sz="1600" dirty="0" err="1">
                <a:latin typeface="Comic Sans MS" panose="030F0702030302020204" pitchFamily="66" charset="0"/>
              </a:rPr>
              <a:t>microparticles</a:t>
            </a:r>
            <a:r>
              <a:rPr lang="en-US" sz="1600" dirty="0">
                <a:latin typeface="Comic Sans MS" panose="030F0702030302020204" pitchFamily="66" charset="0"/>
              </a:rPr>
              <a:t> (PMPs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24904" y="415329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Demi ITC" panose="020B0805030504020804" pitchFamily="34" charset="0"/>
              </a:rPr>
              <a:t>Hemostasis assays of </a:t>
            </a:r>
            <a:r>
              <a:rPr lang="en-US" dirty="0" err="1">
                <a:latin typeface="Eras Demi ITC" panose="020B0805030504020804" pitchFamily="34" charset="0"/>
              </a:rPr>
              <a:t>haemophilia</a:t>
            </a:r>
            <a:r>
              <a:rPr lang="en-US" dirty="0">
                <a:latin typeface="Eras Demi ITC" panose="020B0805030504020804" pitchFamily="34" charset="0"/>
              </a:rPr>
              <a:t> A (HA) mice</a:t>
            </a:r>
            <a:endParaRPr sz="2400" dirty="0"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62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97063" y="1134303"/>
            <a:ext cx="9008337" cy="1260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platelet-derived </a:t>
            </a:r>
            <a:r>
              <a:rPr lang="en-US" dirty="0" err="1">
                <a:latin typeface="Comic Sans MS" panose="030F0702030302020204" pitchFamily="66" charset="0"/>
              </a:rPr>
              <a:t>microparticles</a:t>
            </a:r>
            <a:r>
              <a:rPr lang="en-US" dirty="0">
                <a:latin typeface="Comic Sans MS" panose="030F0702030302020204" pitchFamily="66" charset="0"/>
              </a:rPr>
              <a:t> (PMPs)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PKH26-labeled </a:t>
            </a:r>
            <a:r>
              <a:rPr lang="en-US" dirty="0" err="1" smtClean="0">
                <a:latin typeface="Comic Sans MS" panose="030F0702030302020204" pitchFamily="66" charset="0"/>
              </a:rPr>
              <a:t>apoVs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Comic Sans MS" panose="030F0702030302020204" pitchFamily="66" charset="0"/>
              </a:rPr>
              <a:t>Haematological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analysis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Biochemical analysis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424904" y="415329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Demi ITC" panose="020B0805030504020804" pitchFamily="34" charset="0"/>
              </a:rPr>
              <a:t>Hemostasis assays of </a:t>
            </a:r>
            <a:r>
              <a:rPr lang="en-US" dirty="0" err="1">
                <a:latin typeface="Eras Demi ITC" panose="020B0805030504020804" pitchFamily="34" charset="0"/>
              </a:rPr>
              <a:t>haemophilia</a:t>
            </a:r>
            <a:r>
              <a:rPr lang="en-US" dirty="0">
                <a:latin typeface="Eras Demi ITC" panose="020B0805030504020804" pitchFamily="34" charset="0"/>
              </a:rPr>
              <a:t> A (HA) mice</a:t>
            </a:r>
            <a:endParaRPr sz="2400" dirty="0"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92257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15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930434" y="3983700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latin typeface="Showcard Gothic" panose="04020904020102020604" pitchFamily="82" charset="0"/>
              </a:rPr>
              <a:t>R</a:t>
            </a:r>
            <a:r>
              <a:rPr lang="en" sz="4800" dirty="0" smtClean="0">
                <a:latin typeface="Showcard Gothic" panose="04020904020102020604" pitchFamily="82" charset="0"/>
              </a:rPr>
              <a:t>esults</a:t>
            </a:r>
            <a:br>
              <a:rPr lang="en" sz="4800" dirty="0" smtClean="0">
                <a:latin typeface="Showcard Gothic" panose="04020904020102020604" pitchFamily="82" charset="0"/>
              </a:rPr>
            </a:br>
            <a:endParaRPr sz="4800" dirty="0">
              <a:latin typeface="Showcard Gothic" panose="04020904020102020604" pitchFamily="82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939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320772" y="401223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Demi ITC" panose="020B0805030504020804" pitchFamily="34" charset="0"/>
              </a:rPr>
              <a:t>Isolation and characterization of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from </a:t>
            </a:r>
            <a:r>
              <a:rPr lang="en-US" dirty="0" err="1">
                <a:latin typeface="Eras Demi ITC" panose="020B0805030504020804" pitchFamily="34" charset="0"/>
              </a:rPr>
              <a:t>hBMSCs</a:t>
            </a:r>
            <a:r>
              <a:rPr lang="en-US" dirty="0">
                <a:latin typeface="Eras Demi ITC" panose="020B0805030504020804" pitchFamily="34" charset="0"/>
              </a:rPr>
              <a:t>, </a:t>
            </a:r>
            <a:r>
              <a:rPr lang="en-US" dirty="0" err="1">
                <a:latin typeface="Eras Demi ITC" panose="020B0805030504020804" pitchFamily="34" charset="0"/>
              </a:rPr>
              <a:t>hASCs</a:t>
            </a:r>
            <a:r>
              <a:rPr lang="en-US" dirty="0">
                <a:latin typeface="Eras Demi ITC" panose="020B0805030504020804" pitchFamily="34" charset="0"/>
              </a:rPr>
              <a:t>, and </a:t>
            </a:r>
            <a:r>
              <a:rPr lang="en-US" dirty="0" err="1">
                <a:latin typeface="Eras Demi ITC" panose="020B0805030504020804" pitchFamily="34" charset="0"/>
              </a:rPr>
              <a:t>mBMSCs</a:t>
            </a:r>
            <a:endParaRPr sz="2400" dirty="0"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61109"/>
            <a:ext cx="245354" cy="407985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3" y="1877290"/>
            <a:ext cx="8613528" cy="17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0" y="706583"/>
            <a:ext cx="6852658" cy="3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320772" y="401223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Demi ITC" panose="020B0805030504020804" pitchFamily="34" charset="0"/>
              </a:rPr>
              <a:t>Isolation and characterization of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from </a:t>
            </a:r>
            <a:r>
              <a:rPr lang="en-US" dirty="0" err="1">
                <a:latin typeface="Eras Demi ITC" panose="020B0805030504020804" pitchFamily="34" charset="0"/>
              </a:rPr>
              <a:t>hBMSCs</a:t>
            </a:r>
            <a:r>
              <a:rPr lang="en-US" dirty="0">
                <a:latin typeface="Eras Demi ITC" panose="020B0805030504020804" pitchFamily="34" charset="0"/>
              </a:rPr>
              <a:t>, </a:t>
            </a:r>
            <a:r>
              <a:rPr lang="en-US" dirty="0" err="1">
                <a:latin typeface="Eras Demi ITC" panose="020B0805030504020804" pitchFamily="34" charset="0"/>
              </a:rPr>
              <a:t>hASCs</a:t>
            </a:r>
            <a:r>
              <a:rPr lang="en-US" dirty="0">
                <a:latin typeface="Eras Demi ITC" panose="020B0805030504020804" pitchFamily="34" charset="0"/>
              </a:rPr>
              <a:t>, and </a:t>
            </a:r>
            <a:r>
              <a:rPr lang="en-US" dirty="0" err="1">
                <a:latin typeface="Eras Demi ITC" panose="020B0805030504020804" pitchFamily="34" charset="0"/>
              </a:rPr>
              <a:t>mBMSCs</a:t>
            </a:r>
            <a:endParaRPr sz="2400" dirty="0"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61109"/>
            <a:ext cx="245354" cy="407985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3" y="1588794"/>
            <a:ext cx="3304292" cy="2664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55" t="5215" r="1201"/>
          <a:stretch/>
        </p:blipFill>
        <p:spPr>
          <a:xfrm>
            <a:off x="3512126" y="2001982"/>
            <a:ext cx="5562601" cy="22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320772" y="401223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Demi ITC" panose="020B0805030504020804" pitchFamily="34" charset="0"/>
              </a:rPr>
              <a:t>Isolation and characterization of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from </a:t>
            </a:r>
            <a:r>
              <a:rPr lang="en-US" dirty="0" err="1">
                <a:latin typeface="Eras Demi ITC" panose="020B0805030504020804" pitchFamily="34" charset="0"/>
              </a:rPr>
              <a:t>hBMSCs</a:t>
            </a:r>
            <a:r>
              <a:rPr lang="en-US" dirty="0">
                <a:latin typeface="Eras Demi ITC" panose="020B0805030504020804" pitchFamily="34" charset="0"/>
              </a:rPr>
              <a:t>, </a:t>
            </a:r>
            <a:r>
              <a:rPr lang="en-US" dirty="0" err="1">
                <a:latin typeface="Eras Demi ITC" panose="020B0805030504020804" pitchFamily="34" charset="0"/>
              </a:rPr>
              <a:t>hASCs</a:t>
            </a:r>
            <a:r>
              <a:rPr lang="en-US" dirty="0">
                <a:latin typeface="Eras Demi ITC" panose="020B0805030504020804" pitchFamily="34" charset="0"/>
              </a:rPr>
              <a:t>, and </a:t>
            </a:r>
            <a:r>
              <a:rPr lang="en-US" dirty="0" err="1">
                <a:latin typeface="Eras Demi ITC" panose="020B0805030504020804" pitchFamily="34" charset="0"/>
              </a:rPr>
              <a:t>mBMSCs</a:t>
            </a:r>
            <a:endParaRPr sz="2400" dirty="0"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5663" y="561109"/>
            <a:ext cx="245354" cy="407985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5690"/>
          <a:stretch/>
        </p:blipFill>
        <p:spPr>
          <a:xfrm>
            <a:off x="857073" y="1413165"/>
            <a:ext cx="6465054" cy="2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320772" y="401223"/>
            <a:ext cx="682851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Eras Demi ITC" panose="020B0805030504020804" pitchFamily="34" charset="0"/>
              </a:rPr>
              <a:t>Isolation and characterization of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from </a:t>
            </a:r>
            <a:r>
              <a:rPr lang="en-US" dirty="0" err="1">
                <a:latin typeface="Eras Demi ITC" panose="020B0805030504020804" pitchFamily="34" charset="0"/>
              </a:rPr>
              <a:t>hBMSCs</a:t>
            </a:r>
            <a:r>
              <a:rPr lang="en-US" dirty="0">
                <a:latin typeface="Eras Demi ITC" panose="020B0805030504020804" pitchFamily="34" charset="0"/>
              </a:rPr>
              <a:t>, </a:t>
            </a:r>
            <a:r>
              <a:rPr lang="en-US" dirty="0" err="1">
                <a:latin typeface="Eras Demi ITC" panose="020B0805030504020804" pitchFamily="34" charset="0"/>
              </a:rPr>
              <a:t>hASCs</a:t>
            </a:r>
            <a:r>
              <a:rPr lang="en-US" dirty="0">
                <a:latin typeface="Eras Demi ITC" panose="020B0805030504020804" pitchFamily="34" charset="0"/>
              </a:rPr>
              <a:t>, and </a:t>
            </a:r>
            <a:r>
              <a:rPr lang="en-US" dirty="0" err="1">
                <a:latin typeface="Eras Demi ITC" panose="020B0805030504020804" pitchFamily="34" charset="0"/>
              </a:rPr>
              <a:t>mBMSCs</a:t>
            </a:r>
            <a:endParaRPr sz="2400" dirty="0"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75418" y="580330"/>
            <a:ext cx="245354" cy="407985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6745" y="1454727"/>
            <a:ext cx="6641255" cy="2941797"/>
            <a:chOff x="976745" y="1454727"/>
            <a:chExt cx="6641255" cy="29417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9916" y="1528075"/>
              <a:ext cx="5168084" cy="28684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5251"/>
            <a:stretch/>
          </p:blipFill>
          <p:spPr>
            <a:xfrm>
              <a:off x="976745" y="1454727"/>
              <a:ext cx="1401299" cy="2881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4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9" y="399503"/>
            <a:ext cx="6338454" cy="766200"/>
          </a:xfrm>
        </p:spPr>
        <p:txBody>
          <a:bodyPr/>
          <a:lstStyle/>
          <a:p>
            <a:r>
              <a:rPr lang="en-US" dirty="0">
                <a:latin typeface="Eras Demi ITC" panose="020B0805030504020804" pitchFamily="34" charset="0"/>
              </a:rPr>
              <a:t>Proteomic profiling of MSC-derived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and exosomes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4" name="Google Shape;271;p18"/>
          <p:cNvGrpSpPr/>
          <p:nvPr/>
        </p:nvGrpSpPr>
        <p:grpSpPr>
          <a:xfrm>
            <a:off x="135663" y="533401"/>
            <a:ext cx="224556" cy="435694"/>
            <a:chOff x="596350" y="929175"/>
            <a:chExt cx="407950" cy="497475"/>
          </a:xfrm>
        </p:grpSpPr>
        <p:sp>
          <p:nvSpPr>
            <p:cNvPr id="5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0" y="1241509"/>
            <a:ext cx="7364824" cy="33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" y="755073"/>
            <a:ext cx="5895109" cy="41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3" y="1018310"/>
            <a:ext cx="7834829" cy="29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" y="771525"/>
            <a:ext cx="7543800" cy="38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36" y="1149928"/>
            <a:ext cx="8318664" cy="27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43"/>
          <a:stretch/>
        </p:blipFill>
        <p:spPr>
          <a:xfrm>
            <a:off x="881492" y="793162"/>
            <a:ext cx="7336101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7" y="620242"/>
            <a:ext cx="2233048" cy="4331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070" y="620242"/>
            <a:ext cx="2514859" cy="2041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25" y="2993124"/>
            <a:ext cx="2777966" cy="1387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170" y="547255"/>
            <a:ext cx="3381665" cy="211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674" y="2661371"/>
            <a:ext cx="3318162" cy="17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3136200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Showcard Gothic" panose="04020904020102020604" pitchFamily="82" charset="0"/>
              </a:rPr>
              <a:t>Introduction</a:t>
            </a:r>
            <a:endParaRPr sz="4000" dirty="0">
              <a:latin typeface="Showcard Gothic" panose="04020904020102020604" pitchFamily="82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chemeClr val="tx2">
                    <a:lumMod val="2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chemeClr val="tx2">
                  <a:lumMod val="25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0" y="782782"/>
            <a:ext cx="3605561" cy="416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2" b="2822"/>
          <a:stretch/>
        </p:blipFill>
        <p:spPr>
          <a:xfrm>
            <a:off x="4135582" y="676674"/>
            <a:ext cx="3248891" cy="39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Demi ITC" panose="020B0805030504020804" pitchFamily="34" charset="0"/>
              </a:rPr>
              <a:t>MSC-derived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activate platelet functions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7" y="1842654"/>
            <a:ext cx="8015222" cy="22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Demi ITC" panose="020B0805030504020804" pitchFamily="34" charset="0"/>
              </a:rPr>
              <a:t>MSC-derived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activate platelet functions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2" y="2015836"/>
            <a:ext cx="8627643" cy="19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Demi ITC" panose="020B0805030504020804" pitchFamily="34" charset="0"/>
              </a:rPr>
              <a:t>MSC-derived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activate platelet functions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140528"/>
            <a:ext cx="8716674" cy="1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Demi ITC" panose="020B0805030504020804" pitchFamily="34" charset="0"/>
              </a:rPr>
              <a:t>MSC-derived </a:t>
            </a:r>
            <a:r>
              <a:rPr lang="en-US" dirty="0" err="1">
                <a:latin typeface="Eras Demi ITC" panose="020B0805030504020804" pitchFamily="34" charset="0"/>
              </a:rPr>
              <a:t>apoVs</a:t>
            </a:r>
            <a:r>
              <a:rPr lang="en-US" dirty="0">
                <a:latin typeface="Eras Demi ITC" panose="020B0805030504020804" pitchFamily="34" charset="0"/>
              </a:rPr>
              <a:t> activate platelet functions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6" y="1697182"/>
            <a:ext cx="8766042" cy="21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use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 to upregulate platelet activity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1" y="1600151"/>
            <a:ext cx="8970169" cy="28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use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 to upregulate platelet activity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152"/>
            <a:ext cx="8813655" cy="33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upregulate platelet activity of </a:t>
            </a:r>
            <a:r>
              <a:rPr lang="en-US" dirty="0" err="1">
                <a:latin typeface="Eras Bold ITC" panose="020B0907030504020204" pitchFamily="34" charset="0"/>
              </a:rPr>
              <a:t>haemophilia</a:t>
            </a:r>
            <a:r>
              <a:rPr lang="en-US" dirty="0">
                <a:latin typeface="Eras Bold ITC" panose="020B0907030504020204" pitchFamily="34" charset="0"/>
              </a:rPr>
              <a:t> A (HA) mice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138"/>
            <a:ext cx="9144000" cy="35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upregulate platelet activity of </a:t>
            </a:r>
            <a:r>
              <a:rPr lang="en-US" dirty="0" err="1">
                <a:latin typeface="Eras Bold ITC" panose="020B0907030504020204" pitchFamily="34" charset="0"/>
              </a:rPr>
              <a:t>haemophilia</a:t>
            </a:r>
            <a:r>
              <a:rPr lang="en-US" dirty="0">
                <a:latin typeface="Eras Bold ITC" panose="020B0907030504020204" pitchFamily="34" charset="0"/>
              </a:rPr>
              <a:t> A (HA) mice in vitro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" y="1353645"/>
            <a:ext cx="9105400" cy="32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ameliorate HA via upregulating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-mediated platelet </a:t>
            </a:r>
            <a:r>
              <a:rPr lang="en-US" dirty="0" err="1">
                <a:latin typeface="Eras Bold ITC" panose="020B0907030504020204" pitchFamily="34" charset="0"/>
              </a:rPr>
              <a:t>activit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9650"/>
          <a:stretch/>
        </p:blipFill>
        <p:spPr>
          <a:xfrm>
            <a:off x="0" y="2057400"/>
            <a:ext cx="9039767" cy="20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Eras Bold ITC" panose="020B0907030504020204" pitchFamily="34" charset="0"/>
              </a:rPr>
              <a:t>mesenchymal stem cell</a:t>
            </a:r>
            <a:endParaRPr sz="2800" dirty="0">
              <a:latin typeface="Eras Bold ITC" panose="020B0907030504020204" pitchFamily="3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1158775"/>
            <a:ext cx="7058891" cy="3984725"/>
            <a:chOff x="0" y="1158775"/>
            <a:chExt cx="7058891" cy="3984725"/>
          </a:xfrm>
        </p:grpSpPr>
        <p:sp>
          <p:nvSpPr>
            <p:cNvPr id="6" name="Rectangle 5"/>
            <p:cNvSpPr/>
            <p:nvPr/>
          </p:nvSpPr>
          <p:spPr>
            <a:xfrm>
              <a:off x="0" y="1158775"/>
              <a:ext cx="6359236" cy="656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582" y="1251759"/>
              <a:ext cx="5209309" cy="38917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ameliorate HA via upregulating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-mediated platelet </a:t>
            </a:r>
            <a:r>
              <a:rPr lang="en-US" dirty="0" err="1">
                <a:latin typeface="Eras Bold ITC" panose="020B0907030504020204" pitchFamily="34" charset="0"/>
              </a:rPr>
              <a:t>activit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914" y="1627409"/>
            <a:ext cx="2877805" cy="2794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6577"/>
          <a:stretch/>
        </p:blipFill>
        <p:spPr>
          <a:xfrm>
            <a:off x="1295948" y="1627409"/>
            <a:ext cx="2615174" cy="26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ameliorate HA via upregulating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-mediated platelet </a:t>
            </a:r>
            <a:r>
              <a:rPr lang="en-US" dirty="0" err="1">
                <a:latin typeface="Eras Bold ITC" panose="020B0907030504020204" pitchFamily="34" charset="0"/>
              </a:rPr>
              <a:t>activit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33" t="50124"/>
          <a:stretch/>
        </p:blipFill>
        <p:spPr>
          <a:xfrm>
            <a:off x="440752" y="1670918"/>
            <a:ext cx="8229391" cy="25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ameliorate HA via upregulating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-mediated platelet </a:t>
            </a:r>
            <a:r>
              <a:rPr lang="en-US" dirty="0" err="1">
                <a:latin typeface="Eras Bold ITC" panose="020B0907030504020204" pitchFamily="34" charset="0"/>
              </a:rPr>
              <a:t>activit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5"/>
          <a:stretch/>
        </p:blipFill>
        <p:spPr>
          <a:xfrm>
            <a:off x="532852" y="1605133"/>
            <a:ext cx="7927863" cy="25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7938"/>
            <a:ext cx="6892636" cy="766200"/>
          </a:xfrm>
        </p:spPr>
        <p:txBody>
          <a:bodyPr/>
          <a:lstStyle/>
          <a:p>
            <a:r>
              <a:rPr lang="en-US" dirty="0">
                <a:latin typeface="Eras Bold ITC" panose="020B0907030504020204" pitchFamily="34" charset="0"/>
              </a:rPr>
              <a:t>MSC-derived </a:t>
            </a:r>
            <a:r>
              <a:rPr lang="en-US" dirty="0" err="1">
                <a:latin typeface="Eras Bold ITC" panose="020B0907030504020204" pitchFamily="34" charset="0"/>
              </a:rPr>
              <a:t>apoVs</a:t>
            </a:r>
            <a:r>
              <a:rPr lang="en-US" dirty="0">
                <a:latin typeface="Eras Bold ITC" panose="020B0907030504020204" pitchFamily="34" charset="0"/>
              </a:rPr>
              <a:t> ameliorate HA via upregulating </a:t>
            </a:r>
            <a:r>
              <a:rPr lang="en-US" dirty="0" err="1">
                <a:latin typeface="Eras Bold ITC" panose="020B0907030504020204" pitchFamily="34" charset="0"/>
              </a:rPr>
              <a:t>Fas</a:t>
            </a:r>
            <a:r>
              <a:rPr lang="en-US" dirty="0">
                <a:latin typeface="Eras Bold ITC" panose="020B0907030504020204" pitchFamily="34" charset="0"/>
              </a:rPr>
              <a:t>-mediated platelet </a:t>
            </a:r>
            <a:r>
              <a:rPr lang="en-US" dirty="0" err="1">
                <a:latin typeface="Eras Bold ITC" panose="020B0907030504020204" pitchFamily="34" charset="0"/>
              </a:rPr>
              <a:t>activit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5" y="1959720"/>
            <a:ext cx="8984457" cy="18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1065302" y="20493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5400" b="1" dirty="0">
                <a:solidFill>
                  <a:schemeClr val="accent5"/>
                </a:solidFill>
                <a:latin typeface="Showcard Gothic" panose="04020904020102020604" pitchFamily="82" charset="0"/>
              </a:rPr>
              <a:t>DISCUSSION</a:t>
            </a:r>
            <a:endParaRPr sz="3200" b="1" dirty="0">
              <a:solidFill>
                <a:schemeClr val="accent5"/>
              </a:solidFill>
              <a:latin typeface="Showcard Gothic" panose="04020904020102020604" pitchFamily="82" charset="0"/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11727" y="1309255"/>
            <a:ext cx="602673" cy="4918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Showcard Gothic" panose="04020904020102020604" pitchFamily="82" charset="0"/>
              </a:rPr>
              <a:t>Apoptosis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1382487"/>
            <a:ext cx="4800600" cy="36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Showcard Gothic" panose="04020904020102020604" pitchFamily="82" charset="0"/>
              </a:rPr>
              <a:t>Extracellur vesicles</a:t>
            </a:r>
            <a:endParaRPr sz="3200" dirty="0">
              <a:latin typeface="Showcard Gothic" panose="04020904020102020604" pitchFamily="8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2" y="1233055"/>
            <a:ext cx="5929746" cy="3813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01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latin typeface="Eras Bold ITC" panose="020B0907030504020204" pitchFamily="34" charset="0"/>
              </a:rPr>
              <a:t>MSC-derived </a:t>
            </a:r>
            <a:r>
              <a:rPr lang="en-US" sz="3200" dirty="0" err="1">
                <a:latin typeface="Eras Bold ITC" panose="020B0907030504020204" pitchFamily="34" charset="0"/>
              </a:rPr>
              <a:t>apoVs</a:t>
            </a:r>
            <a:endParaRPr sz="3200" dirty="0">
              <a:latin typeface="Eras Bold ITC" panose="020B0907030504020204" pitchFamily="3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454" y="1925782"/>
            <a:ext cx="5883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mic Sans MS" panose="030F0702030302020204" pitchFamily="66" charset="0"/>
              </a:rPr>
              <a:t>Osteopenia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inhibits multiple myeloma cell growth and attenuates myeloma bone </a:t>
            </a:r>
            <a:r>
              <a:rPr lang="en-US" sz="2000" dirty="0" smtClean="0">
                <a:latin typeface="Comic Sans MS" panose="030F0702030302020204" pitchFamily="66" charset="0"/>
              </a:rPr>
              <a:t>disease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counteracts type 2 diabetes via restoring liver macrophage homeostasis</a:t>
            </a:r>
          </a:p>
        </p:txBody>
      </p:sp>
    </p:spTree>
    <p:extLst>
      <p:ext uri="{BB962C8B-B14F-4D97-AF65-F5344CB8AC3E}">
        <p14:creationId xmlns:p14="http://schemas.microsoft.com/office/powerpoint/2010/main" val="2509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>
                <a:latin typeface="Eras Bold ITC" panose="020B0907030504020204" pitchFamily="34" charset="0"/>
              </a:rPr>
              <a:t>Haemophilia</a:t>
            </a:r>
            <a:endParaRPr sz="3200" dirty="0">
              <a:latin typeface="Eras Bold ITC" panose="020B0907030504020204" pitchFamily="3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8624" y="1774178"/>
            <a:ext cx="6021285" cy="25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omic Sans MS" panose="030F0702030302020204" pitchFamily="66" charset="0"/>
              </a:rPr>
              <a:t>17.1 and 3.8 cases per 100,000 </a:t>
            </a:r>
            <a:r>
              <a:rPr lang="en-US" sz="1800" dirty="0" smtClean="0">
                <a:latin typeface="Comic Sans MS" panose="030F0702030302020204" pitchFamily="66" charset="0"/>
              </a:rPr>
              <a:t>males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omic Sans MS" panose="030F0702030302020204" pitchFamily="66" charset="0"/>
              </a:rPr>
              <a:t>Current approaches to </a:t>
            </a:r>
            <a:r>
              <a:rPr lang="en-US" sz="1800" dirty="0" err="1">
                <a:latin typeface="Comic Sans MS" panose="030F0702030302020204" pitchFamily="66" charset="0"/>
              </a:rPr>
              <a:t>haemophilia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treatment: </a:t>
            </a:r>
          </a:p>
          <a:p>
            <a:pPr marL="3429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factor </a:t>
            </a:r>
            <a:r>
              <a:rPr lang="en-US" sz="1800" dirty="0">
                <a:latin typeface="Comic Sans MS" panose="030F0702030302020204" pitchFamily="66" charset="0"/>
              </a:rPr>
              <a:t>replacement </a:t>
            </a:r>
            <a:r>
              <a:rPr lang="en-US" sz="1800" dirty="0" smtClean="0">
                <a:latin typeface="Comic Sans MS" panose="030F0702030302020204" pitchFamily="66" charset="0"/>
              </a:rPr>
              <a:t>therapy</a:t>
            </a:r>
          </a:p>
          <a:p>
            <a:pPr marL="3429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gene therapy</a:t>
            </a:r>
          </a:p>
          <a:p>
            <a:pPr marL="3429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non-factor therapy</a:t>
            </a:r>
          </a:p>
          <a:p>
            <a:pPr marL="3429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substitution </a:t>
            </a:r>
            <a:r>
              <a:rPr lang="en-US" sz="1800" dirty="0">
                <a:latin typeface="Comic Sans MS" panose="030F0702030302020204" pitchFamily="66" charset="0"/>
              </a:rPr>
              <a:t>therapy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75" y="1158775"/>
            <a:ext cx="3071325" cy="33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62345" y="3141273"/>
            <a:ext cx="52376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>
                <a:latin typeface="Showcard Gothic" panose="04020904020102020604" pitchFamily="82" charset="0"/>
              </a:rPr>
              <a:t>MATERIALS AND METHODS</a:t>
            </a:r>
            <a:endParaRPr sz="3200" dirty="0">
              <a:latin typeface="Showcard Gothic" panose="04020904020102020604" pitchFamily="82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588216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chemeClr val="accent1">
                    <a:lumMod val="50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chemeClr val="accent1">
                  <a:lumMod val="50000"/>
                </a:schemeClr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40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7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EAEAEA"/>
      </a:accent3>
      <a:accent4>
        <a:srgbClr val="E9EDF3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555</Words>
  <Application>Microsoft Office PowerPoint</Application>
  <PresentationFormat>On-screen Show (16:9)</PresentationFormat>
  <Paragraphs>148</Paragraphs>
  <Slides>45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 Black</vt:lpstr>
      <vt:lpstr>Arial</vt:lpstr>
      <vt:lpstr>Arial Rounded MT Bold</vt:lpstr>
      <vt:lpstr>Showcard Gothic</vt:lpstr>
      <vt:lpstr>Eras Demi ITC</vt:lpstr>
      <vt:lpstr>Eras Bold ITC</vt:lpstr>
      <vt:lpstr>Roboto Condensed Light</vt:lpstr>
      <vt:lpstr>MV Boli</vt:lpstr>
      <vt:lpstr>Courier New</vt:lpstr>
      <vt:lpstr>Comic Sans MS</vt:lpstr>
      <vt:lpstr>Arvo</vt:lpstr>
      <vt:lpstr>Roboto Condensed</vt:lpstr>
      <vt:lpstr>Wingdings</vt:lpstr>
      <vt:lpstr>Palace Script MT</vt:lpstr>
      <vt:lpstr>Salerio template</vt:lpstr>
      <vt:lpstr>Proteomic analysis of MSC-derived apoptotic vesicles identifies Fas inheritance to ameliorate haemophilia a via activating platelet functions</vt:lpstr>
      <vt:lpstr>PowerPoint Presentation</vt:lpstr>
      <vt:lpstr>Introduction</vt:lpstr>
      <vt:lpstr>mesenchymal stem cell</vt:lpstr>
      <vt:lpstr>Apoptosis</vt:lpstr>
      <vt:lpstr>Extracellur vesicles</vt:lpstr>
      <vt:lpstr>MSC-derived apoVs</vt:lpstr>
      <vt:lpstr>Haemophilia</vt:lpstr>
      <vt:lpstr>MATERIALS AND METHODS</vt:lpstr>
      <vt:lpstr>Isolation, culture and characterization of MSCs</vt:lpstr>
      <vt:lpstr>Induction of MSC apoptosis and isolation of apoVs</vt:lpstr>
      <vt:lpstr>Identification of MSC-derived apoVs</vt:lpstr>
      <vt:lpstr>Isolation of exosomes</vt:lpstr>
      <vt:lpstr>Platelet function analysis</vt:lpstr>
      <vt:lpstr>Platelet function analysis</vt:lpstr>
      <vt:lpstr>Hemostasis assays of haemophilia A (HA) mice</vt:lpstr>
      <vt:lpstr>Hemostasis assays of haemophilia A (HA) mice</vt:lpstr>
      <vt:lpstr>Results </vt:lpstr>
      <vt:lpstr>Isolation and characterization of apoVs from hBMSCs, hASCs, and mBMSCs</vt:lpstr>
      <vt:lpstr>Isolation and characterization of apoVs from hBMSCs, hASCs, and mBMSCs</vt:lpstr>
      <vt:lpstr>Isolation and characterization of apoVs from hBMSCs, hASCs, and mBMSCs</vt:lpstr>
      <vt:lpstr>Isolation and characterization of apoVs from hBMSCs, hASCs, and mBMSCs</vt:lpstr>
      <vt:lpstr>Proteomic profiling of MSC-derived apoVs and exosomes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MSC-derived apoVs activate platelet functions in vitro</vt:lpstr>
      <vt:lpstr>MSC-derived apoVs activate platelet functions in vitro</vt:lpstr>
      <vt:lpstr>MSC-derived apoVs activate platelet functions in vitro</vt:lpstr>
      <vt:lpstr>MSC-derived apoVs activate platelet functions in vitro</vt:lpstr>
      <vt:lpstr>MSC-derived apoVs use Fas to upregulate platelet activity in vitro</vt:lpstr>
      <vt:lpstr>MSC-derived apoVs use Fas to upregulate platelet activity in vitro</vt:lpstr>
      <vt:lpstr>MSC-derived apoVs upregulate platelet activity of haemophilia A (HA) mice in vitro</vt:lpstr>
      <vt:lpstr>MSC-derived apoVs upregulate platelet activity of haemophilia A (HA) mice in vitro</vt:lpstr>
      <vt:lpstr>MSC-derived apoVs ameliorate HA via upregulating Fas-mediated platelet activit</vt:lpstr>
      <vt:lpstr>MSC-derived apoVs ameliorate HA via upregulating Fas-mediated platelet activit</vt:lpstr>
      <vt:lpstr>MSC-derived apoVs ameliorate HA via upregulating Fas-mediated platelet activit</vt:lpstr>
      <vt:lpstr>MSC-derived apoVs ameliorate HA via upregulating Fas-mediated platelet activit</vt:lpstr>
      <vt:lpstr>MSC-derived apoVs ameliorate HA via upregulating Fas-mediated platelet activit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Proteomic analysis of MSC-derived apoptotic vesicles identifies Fas inheritance to ameliorate haemophilia a via activating platelet functions</dc:title>
  <cp:lastModifiedBy>Karimi</cp:lastModifiedBy>
  <cp:revision>43</cp:revision>
  <dcterms:modified xsi:type="dcterms:W3CDTF">2022-12-16T16:06:37Z</dcterms:modified>
</cp:coreProperties>
</file>