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293" r:id="rId3"/>
    <p:sldId id="275" r:id="rId4"/>
    <p:sldId id="294" r:id="rId5"/>
    <p:sldId id="297" r:id="rId6"/>
    <p:sldId id="296" r:id="rId7"/>
    <p:sldId id="287" r:id="rId8"/>
    <p:sldId id="288" r:id="rId9"/>
    <p:sldId id="290" r:id="rId10"/>
    <p:sldId id="291" r:id="rId11"/>
    <p:sldId id="289" r:id="rId12"/>
    <p:sldId id="276" r:id="rId13"/>
    <p:sldId id="277" r:id="rId14"/>
    <p:sldId id="278" r:id="rId15"/>
    <p:sldId id="279" r:id="rId16"/>
    <p:sldId id="295" r:id="rId17"/>
    <p:sldId id="280" r:id="rId18"/>
    <p:sldId id="292" r:id="rId19"/>
    <p:sldId id="257" r:id="rId20"/>
    <p:sldId id="258" r:id="rId21"/>
    <p:sldId id="282" r:id="rId22"/>
    <p:sldId id="283" r:id="rId23"/>
    <p:sldId id="259" r:id="rId24"/>
    <p:sldId id="284" r:id="rId25"/>
    <p:sldId id="285" r:id="rId26"/>
    <p:sldId id="260" r:id="rId27"/>
    <p:sldId id="261" r:id="rId28"/>
    <p:sldId id="262" r:id="rId29"/>
    <p:sldId id="263" r:id="rId30"/>
    <p:sldId id="264" r:id="rId31"/>
    <p:sldId id="265" r:id="rId32"/>
    <p:sldId id="266" r:id="rId33"/>
    <p:sldId id="269" r:id="rId34"/>
    <p:sldId id="270" r:id="rId35"/>
    <p:sldId id="271" r:id="rId36"/>
    <p:sldId id="272" r:id="rId37"/>
    <p:sldId id="273" r:id="rId38"/>
    <p:sldId id="274" r:id="rId39"/>
    <p:sldId id="28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2" autoAdjust="0"/>
  </p:normalViewPr>
  <p:slideViewPr>
    <p:cSldViewPr>
      <p:cViewPr>
        <p:scale>
          <a:sx n="60" d="100"/>
          <a:sy n="60" d="100"/>
        </p:scale>
        <p:origin x="-96" y="32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7B981D-CD07-4E15-ADFC-83D177708F2B}" type="datetimeFigureOut">
              <a:rPr lang="en-US" smtClean="0"/>
              <a:pPr/>
              <a:t>6/12/2017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3B93AC-4068-463E-9AFC-48ABA7FB0388}" type="slidenum">
              <a:rPr lang="en-US" smtClean="0"/>
              <a:pPr/>
              <a:t>‹#›</a:t>
            </a:fld>
            <a:endParaRPr lang="en-US"/>
          </a:p>
        </p:txBody>
      </p:sp>
    </p:spTree>
    <p:extLst>
      <p:ext uri="{BB962C8B-B14F-4D97-AF65-F5344CB8AC3E}">
        <p14:creationId xmlns:p14="http://schemas.microsoft.com/office/powerpoint/2010/main" xmlns="" val="3460394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fa-IR" dirty="0" smtClean="0"/>
              <a:t>سرطان خون</a:t>
            </a:r>
            <a:r>
              <a:rPr lang="fa-IR" baseline="0" dirty="0" smtClean="0"/>
              <a:t> </a:t>
            </a:r>
            <a:r>
              <a:rPr lang="fa-IR" dirty="0" smtClean="0"/>
              <a:t>گروهی از انواع سرطان است که معمولاً از مغز استخوان شروع می‌شود و باعث شکل‌گیری تعداد زیادی گلبول سفید غیرطبیعی می‌گردد.[۱] این گلبول‌های سفید خونی به صورت کامل تشکیل نشده‌اند و به آنها بلاست یا سلول‌های لوکمی یا سرطان خون گفته می‌شود.</a:t>
            </a:r>
          </a:p>
          <a:p>
            <a:pPr algn="ctr" rtl="1"/>
            <a:endParaRPr lang="fa-IR" dirty="0" smtClean="0"/>
          </a:p>
          <a:p>
            <a:pPr algn="ctr" rtl="1"/>
            <a:r>
              <a:rPr lang="en-US" dirty="0" smtClean="0"/>
              <a:t>This article provides updated recommendations that parallel the current update to the World Health Organization (WHO) classification of myeloid neoplasms and acute leukemia. For diagnosis and management of acute promyelocytic leukemia, readers are referred to the respective recommendations</a:t>
            </a:r>
          </a:p>
          <a:p>
            <a:pPr algn="ctr" rtl="1"/>
            <a:r>
              <a:rPr lang="en-US" dirty="0" smtClean="0"/>
              <a:t>. </a:t>
            </a:r>
            <a:r>
              <a:rPr lang="fa-IR" dirty="0" smtClean="0"/>
              <a:t>این مقاله به </a:t>
            </a:r>
          </a:p>
          <a:p>
            <a:pPr algn="ctr" rtl="1"/>
            <a:r>
              <a:rPr lang="fa-IR" dirty="0" smtClean="0"/>
              <a:t>ارائه توصیه های به روز که موازی به روز رسانی در حال حاضر به طبقه بندی سازمان بهداشت جهانی (</a:t>
            </a:r>
            <a:r>
              <a:rPr lang="en-US" dirty="0" smtClean="0"/>
              <a:t>WHO) </a:t>
            </a:r>
            <a:r>
              <a:rPr lang="fa-IR" dirty="0" smtClean="0"/>
              <a:t>نئوپلاسم میلوئید و لوسمی حاد. برای تشخیص و مدیریت لوسمی پرومیلوسیتیک حاد، خوانندگان به توصیه های مربوطه اشاره شده است.</a:t>
            </a:r>
          </a:p>
          <a:p>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2</a:t>
            </a:fld>
            <a:endParaRPr lang="en-US"/>
          </a:p>
        </p:txBody>
      </p:sp>
    </p:spTree>
    <p:extLst>
      <p:ext uri="{BB962C8B-B14F-4D97-AF65-F5344CB8AC3E}">
        <p14:creationId xmlns:p14="http://schemas.microsoft.com/office/powerpoint/2010/main" xmlns="" val="2090382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Molecular genetic testing</a:t>
            </a:r>
          </a:p>
          <a:p>
            <a:endParaRPr lang="en-US" dirty="0" smtClean="0"/>
          </a:p>
          <a:p>
            <a:r>
              <a:rPr lang="en-US" dirty="0" smtClean="0"/>
              <a:t>Diagnostic workup should include screening for (a) mutations in NPM1, CEBPA, and RUNX1 genes because they define disease categories (provisionally for RUNX1); (b) mutations in FLT3 (both for internal tandem duplications [ITDs] together with data on the mutant–to–wild-type allelic ratio,57⇓⇓-60 and tyrosine kinase domain mutations at codons D835 and I836); activating mutations of FLT3 are not only prognostic, but may beneficially be affected by tyrosine kinase inhibition61; and (c) mutations in TP53 and ASXL1 because they consistently have been associated with poor prognosis.</a:t>
            </a:r>
          </a:p>
          <a:p>
            <a:endParaRPr lang="en-US" dirty="0" smtClean="0"/>
          </a:p>
          <a:p>
            <a:r>
              <a:rPr lang="en-US" dirty="0" smtClean="0"/>
              <a:t>Molecular testing by reverse transcriptase–polymerase chain reaction (RT-PCR) for recurring rearrangements can be useful (Table 4).</a:t>
            </a:r>
          </a:p>
          <a:p>
            <a:r>
              <a:rPr lang="en-US" dirty="0" smtClean="0"/>
              <a:t>Although only a few of the recently identified molecular markers inform current clinical practice, the list (from the previous paragraph) will likely be expanded with testing for single genes replaced by gene panel diagnostics, or diagnostic platforms that simultaneously test for gene mutations and gene rearrangements.</a:t>
            </a:r>
          </a:p>
          <a:p>
            <a:endParaRPr lang="en-US" dirty="0" smtClean="0"/>
          </a:p>
          <a:p>
            <a:r>
              <a:rPr lang="en-US" dirty="0" smtClean="0"/>
              <a:t>If AML with germ line predisposition is suspected, molecular testing should be performed in a specialized laboratory using a dedicated gene panel that includes the currently known predisposing alleles </a:t>
            </a:r>
            <a:r>
              <a:rPr lang="fa-IR" dirty="0" smtClean="0"/>
              <a:t>.</a:t>
            </a:r>
            <a:endParaRPr lang="en-US" dirty="0" smtClean="0"/>
          </a:p>
          <a:p>
            <a:pPr algn="ctr" rtl="1"/>
            <a:r>
              <a:rPr lang="fa-IR" dirty="0" smtClean="0"/>
              <a:t>آزمایش ژنتیک مولکولی</a:t>
            </a:r>
          </a:p>
          <a:p>
            <a:pPr algn="ctr" rtl="1"/>
            <a:endParaRPr lang="fa-IR" dirty="0" smtClean="0"/>
          </a:p>
          <a:p>
            <a:pPr algn="ctr" rtl="1"/>
            <a:r>
              <a:rPr lang="fa-IR" dirty="0" smtClean="0"/>
              <a:t>بررسی های تشخیصی باید شامل غربالگری برای (الف) جهش در </a:t>
            </a:r>
            <a:r>
              <a:rPr lang="en-US" dirty="0" smtClean="0"/>
              <a:t>NPM1، CEBPA </a:t>
            </a:r>
            <a:r>
              <a:rPr lang="fa-IR" dirty="0" smtClean="0"/>
              <a:t>و ژن </a:t>
            </a:r>
            <a:r>
              <a:rPr lang="en-US" dirty="0" smtClean="0"/>
              <a:t>RUNX1 </a:t>
            </a:r>
            <a:r>
              <a:rPr lang="fa-IR" dirty="0" smtClean="0"/>
              <a:t>چون دسته بیماری تعریف می کنند (موقت برای </a:t>
            </a:r>
            <a:r>
              <a:rPr lang="en-US" dirty="0" smtClean="0"/>
              <a:t>RUNX1)؛ (</a:t>
            </a:r>
            <a:r>
              <a:rPr lang="fa-IR" dirty="0" smtClean="0"/>
              <a:t>ب) جهش در </a:t>
            </a:r>
            <a:r>
              <a:rPr lang="en-US" dirty="0" smtClean="0"/>
              <a:t>FLT3 (</a:t>
            </a:r>
            <a:r>
              <a:rPr lang="fa-IR" dirty="0" smtClean="0"/>
              <a:t>هر دو برای تکراری پشت سر هم داخلی [</a:t>
            </a:r>
            <a:r>
              <a:rPr lang="en-US" dirty="0" smtClean="0"/>
              <a:t>ITDs] </a:t>
            </a:r>
            <a:r>
              <a:rPr lang="fa-IR" dirty="0" smtClean="0"/>
              <a:t>همراه با داده های به نسبت آللی جهش به نوع وحشی، 57⇓⇓-60 و تیروزین کیناز جهش دامنه در کدونهای </a:t>
            </a:r>
            <a:r>
              <a:rPr lang="en-US" dirty="0" smtClean="0"/>
              <a:t>D835 </a:t>
            </a:r>
            <a:r>
              <a:rPr lang="fa-IR" dirty="0" smtClean="0"/>
              <a:t>و </a:t>
            </a:r>
            <a:r>
              <a:rPr lang="en-US" dirty="0" smtClean="0"/>
              <a:t>I836)؛ </a:t>
            </a:r>
            <a:r>
              <a:rPr lang="fa-IR" dirty="0" smtClean="0"/>
              <a:t>جهش فعال از </a:t>
            </a:r>
            <a:r>
              <a:rPr lang="en-US" dirty="0" smtClean="0"/>
              <a:t>FLT3 </a:t>
            </a:r>
            <a:r>
              <a:rPr lang="fa-IR" dirty="0" smtClean="0"/>
              <a:t>تنها پیش آگهی نیست، اما ممکن است به طرز توسط تیروزین کیناز </a:t>
            </a:r>
            <a:r>
              <a:rPr lang="en-US" dirty="0" smtClean="0"/>
              <a:t>inhibition61 </a:t>
            </a:r>
            <a:r>
              <a:rPr lang="fa-IR" dirty="0" smtClean="0"/>
              <a:t>تحت تاثیر قرار. و (ج) جهش در </a:t>
            </a:r>
            <a:r>
              <a:rPr lang="en-US" dirty="0" smtClean="0"/>
              <a:t>TP53 </a:t>
            </a:r>
            <a:r>
              <a:rPr lang="fa-IR" dirty="0" smtClean="0"/>
              <a:t>و </a:t>
            </a:r>
            <a:r>
              <a:rPr lang="en-US" dirty="0" smtClean="0"/>
              <a:t>ASXL1 </a:t>
            </a:r>
            <a:r>
              <a:rPr lang="fa-IR" dirty="0" smtClean="0"/>
              <a:t>چون آنها به طور مداوم با پیش آگهی ضعیف مرتبط است.</a:t>
            </a:r>
            <a:endParaRPr lang="en-US" dirty="0" smtClean="0"/>
          </a:p>
          <a:p>
            <a:pPr algn="ctr" rtl="1"/>
            <a:endParaRPr lang="en-US" dirty="0" smtClean="0"/>
          </a:p>
          <a:p>
            <a:pPr algn="ctr" rtl="1"/>
            <a:r>
              <a:rPr lang="fa-IR" dirty="0" smtClean="0"/>
              <a:t>تست مولکولی معکوس واکنش زنجیره ای پلیمراز (</a:t>
            </a:r>
            <a:r>
              <a:rPr lang="en-US" dirty="0" smtClean="0"/>
              <a:t>PCR) </a:t>
            </a:r>
            <a:r>
              <a:rPr lang="fa-IR" dirty="0" smtClean="0"/>
              <a:t>ترانس کریپتاز-(</a:t>
            </a:r>
            <a:r>
              <a:rPr lang="en-US" dirty="0" smtClean="0"/>
              <a:t>RT-PCR) </a:t>
            </a:r>
            <a:r>
              <a:rPr lang="fa-IR" dirty="0" smtClean="0"/>
              <a:t>برای بازآرایی در محدوده زمانی معین می تواند مفید باشد (جدول 4).</a:t>
            </a:r>
          </a:p>
          <a:p>
            <a:pPr algn="ctr" rtl="1"/>
            <a:endParaRPr lang="fa-IR" dirty="0" smtClean="0"/>
          </a:p>
          <a:p>
            <a:pPr algn="ctr" rtl="1"/>
            <a:r>
              <a:rPr lang="fa-IR" dirty="0" smtClean="0"/>
              <a:t>اگر چه تنها تعداد کمی از نشانگرهای مولکولی به تازگی شناسایی اطلاع بالینی فعلی، لیست (از پاراگراف قبلی)، احتمالا با تست برای ژن های منفرد به جای تشخیص پانل ژن، و یا سیستم عامل تشخیصی است که به طور همزمان برای جهش های ژن و بازآرایی ژن تست گسترش یافته است .</a:t>
            </a:r>
            <a:endParaRPr lang="en-US" dirty="0" smtClean="0"/>
          </a:p>
          <a:p>
            <a:pPr algn="ctr" rtl="1"/>
            <a:r>
              <a:rPr lang="fa-IR" dirty="0" smtClean="0"/>
              <a:t>اگر </a:t>
            </a:r>
            <a:r>
              <a:rPr lang="en-US" dirty="0" smtClean="0"/>
              <a:t>AML </a:t>
            </a:r>
            <a:r>
              <a:rPr lang="fa-IR" dirty="0" smtClean="0"/>
              <a:t>با خط جوانه استعداد ظن باشد، آزمایش مولکولی باید در یک آزمایشگاه تخصصی با استفاده از پانل ژن اختصاصی که شامل آلل مستعد کننده شناخته شده در حال حاضر انجام شده است.</a:t>
            </a:r>
            <a:endParaRPr lang="en-US" dirty="0" smtClean="0"/>
          </a:p>
          <a:p>
            <a:pPr algn="ctr" rtl="1"/>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12</a:t>
            </a:fld>
            <a:endParaRPr lang="en-US"/>
          </a:p>
        </p:txBody>
      </p:sp>
    </p:spTree>
    <p:extLst>
      <p:ext uri="{BB962C8B-B14F-4D97-AF65-F5344CB8AC3E}">
        <p14:creationId xmlns:p14="http://schemas.microsoft.com/office/powerpoint/2010/main" xmlns="" val="3716003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Prognostic factors</a:t>
            </a:r>
          </a:p>
          <a:p>
            <a:endParaRPr lang="fa-IR" dirty="0" smtClean="0"/>
          </a:p>
          <a:p>
            <a:pPr algn="ctr" rtl="1"/>
            <a:r>
              <a:rPr lang="en-US" dirty="0" smtClean="0"/>
              <a:t>Recent studies have explored the relative contribution of genetic and clinical variables to prediction of event-free survival (EFS) and overall survival (OS).36,37,73,74 Genomic lesions account for about two-thirds of explained variation, with the other third contributed by demographic, clinical, and treatment variables. However, models incorporating all of these factors and aimed at predicting whether a patient with a given set of covariates will have a longer remission or life expectancy than another patient with a different set of covariates are correct in only 75% to 80% of cases. This emphasizes the need not only to identify other pretreatment prognostic factors but also to focus on posttreatment events, in particular the presence of MRD (see “Factors </a:t>
            </a:r>
            <a:endParaRPr lang="fa-IR" dirty="0" smtClean="0"/>
          </a:p>
          <a:p>
            <a:pPr algn="ctr" rtl="1"/>
            <a:r>
              <a:rPr lang="en-US" dirty="0" smtClean="0"/>
              <a:t>after diagnosis”).</a:t>
            </a:r>
            <a:endParaRPr lang="fa-IR" dirty="0" smtClean="0"/>
          </a:p>
          <a:p>
            <a:pPr algn="ctr" rtl="1"/>
            <a:endParaRPr lang="en-US" dirty="0" smtClean="0"/>
          </a:p>
          <a:p>
            <a:pPr algn="ctr" rtl="1"/>
            <a:r>
              <a:rPr lang="fa-IR" dirty="0" smtClean="0"/>
              <a:t>مطالعات اخیر سهم نسبی متغیرهای ژنتیکی و بالینی برای پیش بینی بقای بدون حادثه (</a:t>
            </a:r>
            <a:r>
              <a:rPr lang="en-US" dirty="0" smtClean="0"/>
              <a:t>EFS) </a:t>
            </a:r>
            <a:r>
              <a:rPr lang="fa-IR" dirty="0" smtClean="0"/>
              <a:t>و بقای کلی (</a:t>
            </a:r>
            <a:r>
              <a:rPr lang="en-US" dirty="0" smtClean="0"/>
              <a:t>OS) </a:t>
            </a:r>
            <a:r>
              <a:rPr lang="fa-IR" dirty="0" smtClean="0"/>
              <a:t>را بررسی کرده است. ضایعات ژنومی برای حدود دو سوم از تنوع توضیح حساب، با یک سوم دیگر می باشد که توسط فردی، متغیرهای بالینی و درمان. با این حال، مدل های ترکیب همه این عوامل و با هدف پیش بینی اینکه آیا یک بیمار با یک مجموعه از متغیرهای کمکی خواهد بهبودی و یا امید به زندگی طولانی تر از یک بیمار دیگر با مجموعه ای متفاوت از متغیرهای کمکی دارند درست در تنها 75٪ تا 80٪ از موارد هستند. این بر نیاز نه تنها به شناسایی قبل دیگر عوامل بلکه به تمرکز بر روی وقایع پس از درمان، به ویژه حضور </a:t>
            </a:r>
            <a:r>
              <a:rPr lang="en-US" dirty="0" smtClean="0"/>
              <a:t>MRD.</a:t>
            </a:r>
            <a:endParaRPr lang="fa-IR" dirty="0" smtClean="0"/>
          </a:p>
          <a:p>
            <a:endParaRPr lang="fa-IR" dirty="0" smtClean="0"/>
          </a:p>
          <a:p>
            <a:r>
              <a:rPr lang="en-US" dirty="0" smtClean="0"/>
              <a:t>Pretreatment factors</a:t>
            </a:r>
          </a:p>
          <a:p>
            <a:r>
              <a:rPr lang="en-US" dirty="0" smtClean="0"/>
              <a:t>Factors after diagnosis</a:t>
            </a:r>
          </a:p>
          <a:p>
            <a:endParaRPr lang="en-US" dirty="0" smtClean="0"/>
          </a:p>
          <a:p>
            <a:r>
              <a:rPr lang="en-US" dirty="0" smtClean="0"/>
              <a:t>2017 ELN genetic risk stratification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13</a:t>
            </a:fld>
            <a:endParaRPr lang="en-US"/>
          </a:p>
        </p:txBody>
      </p:sp>
    </p:spTree>
    <p:extLst>
      <p:ext uri="{BB962C8B-B14F-4D97-AF65-F5344CB8AC3E}">
        <p14:creationId xmlns:p14="http://schemas.microsoft.com/office/powerpoint/2010/main" xmlns="" val="188726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MDS-AML overlap/secondary AML</a:t>
            </a:r>
          </a:p>
          <a:p>
            <a:endParaRPr lang="en-US" dirty="0" smtClean="0"/>
          </a:p>
          <a:p>
            <a:r>
              <a:rPr lang="en-US" dirty="0" smtClean="0"/>
              <a:t>Genetic basis</a:t>
            </a:r>
          </a:p>
          <a:p>
            <a:endParaRPr lang="en-US" dirty="0" smtClean="0"/>
          </a:p>
          <a:p>
            <a:r>
              <a:rPr lang="en-US" dirty="0" smtClean="0"/>
              <a:t>The related and partially overlapping clinical phenotypes of MDS and AML are reflected in the genetic bases of the 2 diseases. A subset of mutations are highly specific for de novo AML, whereas another set of mutations is specific for secondary AML and are found commonly in MDS. Genetic analyses of a panel of genes mutated in myeloid malignancies, and perhaps the addition of gene expression and DNA-methylation profiling, have the potential to inform the distinction between MDS and AML, and to determine which cases of AML arose from an antecedent MDS. The prognoses of patients with clinically diagnosed de novo AML whose gene mutation profile resembles those of patients with clinically diagnosed secondary AML is more like secondary than de novo AML.</a:t>
            </a:r>
          </a:p>
          <a:p>
            <a:endParaRPr lang="en-US" dirty="0" smtClean="0"/>
          </a:p>
          <a:p>
            <a:r>
              <a:rPr lang="en-US" dirty="0" smtClean="0"/>
              <a:t>Mutations associated with secondary AML occur in genes encoding SRSF2, SF3B1, U2AF1, and ZRSR2 (splicing factors); ASXL1, EZH2, and BCOR (epigenetic regulators); and STAG2 (a member of the cohesin complex).In such cases, these mutations likely occur during an MDS phase, remain in the clone that progresses to acute leukemia, and often persist in clonal remission following chemotherapy. Similarly, mutations in ASXL1, EZH2, and SRSF2 genes have been shown to identify patients with primary myelofibrosis who are at risk for leukemic transformation and who have particularly poor outcomes. In contrast, NPM1 mutations, and CBF and KMT2A rearrangements are highly specific for de novo AML.</a:t>
            </a:r>
          </a:p>
          <a:p>
            <a:pPr algn="ctr" rtl="1"/>
            <a:r>
              <a:rPr lang="en-US" dirty="0" smtClean="0"/>
              <a:t>MDS-AML </a:t>
            </a:r>
            <a:r>
              <a:rPr lang="fa-IR" dirty="0" smtClean="0"/>
              <a:t>همپوشانی / </a:t>
            </a:r>
            <a:r>
              <a:rPr lang="en-US" dirty="0" smtClean="0"/>
              <a:t>AML </a:t>
            </a:r>
            <a:r>
              <a:rPr lang="fa-IR" dirty="0" smtClean="0"/>
              <a:t>ثانویه</a:t>
            </a:r>
          </a:p>
          <a:p>
            <a:pPr algn="ctr" rtl="1"/>
            <a:endParaRPr lang="fa-IR" dirty="0" smtClean="0"/>
          </a:p>
          <a:p>
            <a:pPr algn="ctr" rtl="1"/>
            <a:r>
              <a:rPr lang="fa-IR" dirty="0" smtClean="0"/>
              <a:t>اساس ژنتیکی</a:t>
            </a:r>
          </a:p>
          <a:p>
            <a:pPr algn="ctr" rtl="1"/>
            <a:endParaRPr lang="fa-IR" dirty="0" smtClean="0"/>
          </a:p>
          <a:p>
            <a:pPr algn="ctr" rtl="1"/>
            <a:r>
              <a:rPr lang="fa-IR" dirty="0" smtClean="0"/>
              <a:t>فنوتیپ بالینی مرتبط و تا حدی هم تداخل دارند از </a:t>
            </a:r>
            <a:r>
              <a:rPr lang="en-US" dirty="0" smtClean="0"/>
              <a:t>MDS </a:t>
            </a:r>
            <a:r>
              <a:rPr lang="fa-IR" dirty="0" smtClean="0"/>
              <a:t>و </a:t>
            </a:r>
            <a:r>
              <a:rPr lang="en-US" dirty="0" smtClean="0"/>
              <a:t>AML </a:t>
            </a:r>
            <a:r>
              <a:rPr lang="fa-IR" dirty="0" smtClean="0"/>
              <a:t>در پایگاه های ژنتیکی از 2 بیماری های منعکس شده است. زیر مجموعه ای از جهش بسیار خاص برای نو </a:t>
            </a:r>
            <a:r>
              <a:rPr lang="en-US" dirty="0" smtClean="0"/>
              <a:t>AML </a:t>
            </a:r>
            <a:r>
              <a:rPr lang="fa-IR" dirty="0" smtClean="0"/>
              <a:t>هستند، در حالی یکی دیگر از مجموعه جهش خاص برای </a:t>
            </a:r>
            <a:r>
              <a:rPr lang="en-US" dirty="0" smtClean="0"/>
              <a:t>AML </a:t>
            </a:r>
            <a:r>
              <a:rPr lang="fa-IR" dirty="0" smtClean="0"/>
              <a:t>ثانویه است و معمولا در </a:t>
            </a:r>
            <a:r>
              <a:rPr lang="en-US" dirty="0" smtClean="0"/>
              <a:t>MDS </a:t>
            </a:r>
            <a:r>
              <a:rPr lang="fa-IR" dirty="0" smtClean="0"/>
              <a:t>پیدا شده است. تجزیه و تحلیل ژنتیکی از یک پانل از ژن های جهش یافته در بدخیمی های میلوئید، و شاید علاوه بر این از بیان ژن و پروفایل </a:t>
            </a:r>
            <a:r>
              <a:rPr lang="en-US" dirty="0" smtClean="0"/>
              <a:t>DNA-</a:t>
            </a:r>
            <a:r>
              <a:rPr lang="fa-IR" dirty="0" smtClean="0"/>
              <a:t>متیلاسیون، پتانسیل را دارند که اطلاع تمایز بین </a:t>
            </a:r>
            <a:r>
              <a:rPr lang="en-US" dirty="0" smtClean="0"/>
              <a:t>MDS </a:t>
            </a:r>
            <a:r>
              <a:rPr lang="fa-IR" dirty="0" smtClean="0"/>
              <a:t>و </a:t>
            </a:r>
            <a:r>
              <a:rPr lang="en-US" dirty="0" smtClean="0"/>
              <a:t>AML، </a:t>
            </a:r>
            <a:r>
              <a:rPr lang="fa-IR" dirty="0" smtClean="0"/>
              <a:t>و است که برای تعیین موارد </a:t>
            </a:r>
            <a:r>
              <a:rPr lang="en-US" dirty="0" smtClean="0"/>
              <a:t>AML </a:t>
            </a:r>
            <a:r>
              <a:rPr lang="fa-IR" dirty="0" smtClean="0"/>
              <a:t>به وجود آمد از مقدمه </a:t>
            </a:r>
            <a:r>
              <a:rPr lang="en-US" dirty="0" smtClean="0"/>
              <a:t>MDS. </a:t>
            </a:r>
            <a:r>
              <a:rPr lang="fa-IR" dirty="0" smtClean="0"/>
              <a:t>همچنین سرانجام بیماران مبتلا به بالینی تشخیص نو </a:t>
            </a:r>
            <a:r>
              <a:rPr lang="en-US" dirty="0" smtClean="0"/>
              <a:t>AML </a:t>
            </a:r>
            <a:r>
              <a:rPr lang="fa-IR" dirty="0" smtClean="0"/>
              <a:t>که ژن جهش مشخصات شبیه آن دسته از بیماران مبتلا به </a:t>
            </a:r>
            <a:r>
              <a:rPr lang="en-US" dirty="0" smtClean="0"/>
              <a:t>AML </a:t>
            </a:r>
            <a:r>
              <a:rPr lang="fa-IR" dirty="0" smtClean="0"/>
              <a:t>ثانویه بالینی تشخیص داده است و بیشتر شبیه ثانویه از نو </a:t>
            </a:r>
            <a:r>
              <a:rPr lang="en-US" dirty="0" smtClean="0"/>
              <a:t>AML.</a:t>
            </a:r>
          </a:p>
          <a:p>
            <a:pPr algn="ctr" rtl="1"/>
            <a:endParaRPr lang="en-US" dirty="0" smtClean="0"/>
          </a:p>
          <a:p>
            <a:pPr algn="ctr" rtl="1"/>
            <a:r>
              <a:rPr lang="fa-IR" dirty="0" smtClean="0"/>
              <a:t>جهش های مرتبط با </a:t>
            </a:r>
            <a:r>
              <a:rPr lang="en-US" dirty="0" smtClean="0"/>
              <a:t>AML </a:t>
            </a:r>
            <a:r>
              <a:rPr lang="fa-IR" dirty="0" smtClean="0"/>
              <a:t>ثانویه در ژن کد </a:t>
            </a:r>
            <a:r>
              <a:rPr lang="en-US" dirty="0" smtClean="0"/>
              <a:t>SRSF2، SF3B1، U2AF1 </a:t>
            </a:r>
            <a:r>
              <a:rPr lang="fa-IR" dirty="0" smtClean="0"/>
              <a:t>و </a:t>
            </a:r>
            <a:r>
              <a:rPr lang="en-US" dirty="0" smtClean="0"/>
              <a:t>ZRSR2 (</a:t>
            </a:r>
            <a:r>
              <a:rPr lang="fa-IR" dirty="0" smtClean="0"/>
              <a:t>عوامل پیرایش) رخ می دهد؛ </a:t>
            </a:r>
            <a:r>
              <a:rPr lang="en-US" dirty="0" smtClean="0"/>
              <a:t>ASXL1، EZH2 </a:t>
            </a:r>
            <a:r>
              <a:rPr lang="fa-IR" dirty="0" smtClean="0"/>
              <a:t>و </a:t>
            </a:r>
            <a:r>
              <a:rPr lang="en-US" dirty="0" smtClean="0"/>
              <a:t>BCOR (</a:t>
            </a:r>
            <a:r>
              <a:rPr lang="fa-IR" dirty="0" smtClean="0"/>
              <a:t>تنظیم کننده اپی ژنتیک)؛ و </a:t>
            </a:r>
            <a:r>
              <a:rPr lang="en-US" dirty="0" smtClean="0"/>
              <a:t>STAG2 (</a:t>
            </a:r>
            <a:r>
              <a:rPr lang="fa-IR" dirty="0" smtClean="0"/>
              <a:t>عضو پیچیده کوهسین است) .در چنین مواردی، این جهش ها به احتمال زیاد در یک مرحله </a:t>
            </a:r>
            <a:r>
              <a:rPr lang="en-US" dirty="0" smtClean="0"/>
              <a:t>MDS </a:t>
            </a:r>
            <a:r>
              <a:rPr lang="fa-IR" dirty="0" smtClean="0"/>
              <a:t>رخ می دهد، باقی می ماند در کلون که پیشرفت را به لوسمی حاد، و اغلب در بهبودی کلونال پس از شیمیدرمانی باقی بماند. به طور مشابه، جهش در ژن </a:t>
            </a:r>
            <a:r>
              <a:rPr lang="en-US" dirty="0" smtClean="0"/>
              <a:t>ASXL1، EZH2 </a:t>
            </a:r>
            <a:r>
              <a:rPr lang="fa-IR" dirty="0" smtClean="0"/>
              <a:t>و </a:t>
            </a:r>
            <a:r>
              <a:rPr lang="en-US" dirty="0" smtClean="0"/>
              <a:t>SRSF2 </a:t>
            </a:r>
            <a:r>
              <a:rPr lang="fa-IR" dirty="0" smtClean="0"/>
              <a:t>نشان داده شده است تا بیماران با میلوفیبروز اولیه که در معرض خطر انتقال به لوسمی و که نتایج ضعیف هستند. در مقابل، جهشهای </a:t>
            </a:r>
            <a:r>
              <a:rPr lang="en-US" dirty="0" smtClean="0"/>
              <a:t>NPM1 </a:t>
            </a:r>
            <a:r>
              <a:rPr lang="fa-IR" dirty="0" smtClean="0"/>
              <a:t>و </a:t>
            </a:r>
            <a:r>
              <a:rPr lang="en-US" dirty="0" smtClean="0"/>
              <a:t>CBF </a:t>
            </a:r>
            <a:r>
              <a:rPr lang="fa-IR" dirty="0" smtClean="0"/>
              <a:t>و </a:t>
            </a:r>
            <a:r>
              <a:rPr lang="en-US" dirty="0" smtClean="0"/>
              <a:t>KMT2A </a:t>
            </a:r>
            <a:r>
              <a:rPr lang="fa-IR" dirty="0" smtClean="0"/>
              <a:t>بازآرایی بسیار خاص برای نو </a:t>
            </a:r>
            <a:r>
              <a:rPr lang="en-US" dirty="0" smtClean="0"/>
              <a:t>AML </a:t>
            </a:r>
            <a:r>
              <a:rPr lang="fa-IR" dirty="0" smtClean="0"/>
              <a:t>هستند.</a:t>
            </a:r>
          </a:p>
          <a:p>
            <a:pPr algn="ctr" rtl="1"/>
            <a:endParaRPr lang="fa-IR" dirty="0" smtClean="0"/>
          </a:p>
          <a:p>
            <a:pPr algn="ctr" rtl="1"/>
            <a:r>
              <a:rPr lang="fa-IR" dirty="0" smtClean="0"/>
              <a:t>ویژگی های ژنتیکی در </a:t>
            </a:r>
            <a:r>
              <a:rPr lang="en-US" dirty="0" smtClean="0"/>
              <a:t>MDS </a:t>
            </a:r>
            <a:r>
              <a:rPr lang="fa-IR" dirty="0" smtClean="0"/>
              <a:t>که با پیش آگهی و پیشرفت به </a:t>
            </a:r>
            <a:r>
              <a:rPr lang="en-US" dirty="0" smtClean="0"/>
              <a:t>AML </a:t>
            </a:r>
            <a:r>
              <a:rPr lang="fa-IR" dirty="0" smtClean="0"/>
              <a:t>همراه شامل جهش در </a:t>
            </a:r>
            <a:r>
              <a:rPr lang="en-US" dirty="0" smtClean="0"/>
              <a:t>TP53، RUNX1، ETV6، EZH2 </a:t>
            </a:r>
            <a:r>
              <a:rPr lang="fa-IR" dirty="0" smtClean="0"/>
              <a:t>و </a:t>
            </a:r>
            <a:r>
              <a:rPr lang="en-US" dirty="0" smtClean="0"/>
              <a:t>ASXL1.78⇓-80124126 TP53 </a:t>
            </a:r>
            <a:r>
              <a:rPr lang="fa-IR" dirty="0" smtClean="0"/>
              <a:t>جهش ها با بقای ضعیف مربوط، از جمله زیر </a:t>
            </a:r>
            <a:r>
              <a:rPr lang="en-US" dirty="0" smtClean="0"/>
              <a:t>HCT.127 </a:t>
            </a:r>
            <a:r>
              <a:rPr lang="fa-IR" dirty="0" smtClean="0"/>
              <a:t>آلوژنیک</a:t>
            </a:r>
            <a:endParaRPr lang="en-US" dirty="0" smtClean="0"/>
          </a:p>
          <a:p>
            <a:pPr algn="ctr" rtl="1"/>
            <a:endParaRPr lang="en-US" dirty="0" smtClean="0"/>
          </a:p>
          <a:p>
            <a:pPr algn="l" rtl="0"/>
            <a:r>
              <a:rPr lang="en-US" dirty="0" smtClean="0"/>
              <a:t>Blast</a:t>
            </a:r>
            <a:r>
              <a:rPr lang="en-US" baseline="0" dirty="0" smtClean="0"/>
              <a:t> count</a:t>
            </a:r>
            <a:endParaRPr lang="en-US" dirty="0" smtClean="0"/>
          </a:p>
          <a:p>
            <a:pPr algn="l" rtl="0"/>
            <a:r>
              <a:rPr lang="en-US" dirty="0" smtClean="0"/>
              <a:t>Given the biologic overlap between secondary AML and MDS any minimum blast percentage used to distinguish AML from MDS with higher blast counts (ie, MDS with excess blasts-2 [MDS-EB2]) must be arbitrary. Thus, this minimum has decreased from 30% in the FAB system to 20% in the WHO system with many AML clinical trial groups allowing entry of patients with &gt;10% blasts. Bone marrow failure is the usual cause of death in both AML and MDS-EB2, and most of the latter die without “progression to AML,” with data suggesting the natural history of MDS-EB2 is more similar to AML than to lower risk MDS.</a:t>
            </a:r>
          </a:p>
          <a:p>
            <a:pPr algn="l" rtl="0"/>
            <a:r>
              <a:rPr lang="en-US" dirty="0" smtClean="0"/>
              <a:t>These observations suggest that it is best to determine eligibility for an “AML” or “MDS” study based on disease- and patient-specific factors rather than on a fixed blast percentage. Integration of data from molecular genetics into future classification systems will be useful to refine current diagnostic algorithms </a:t>
            </a:r>
          </a:p>
          <a:p>
            <a:pPr algn="l" rtl="0"/>
            <a:r>
              <a:rPr lang="en-US" dirty="0" smtClean="0"/>
              <a:t>and support a more biologically precise disease classification.</a:t>
            </a:r>
          </a:p>
          <a:p>
            <a:pPr algn="ctr" rtl="1"/>
            <a:endParaRPr lang="en-US" dirty="0" smtClean="0"/>
          </a:p>
          <a:p>
            <a:pPr algn="ctr" rtl="1"/>
            <a:r>
              <a:rPr lang="fa-IR" dirty="0" smtClean="0"/>
              <a:t>با توجه به همپوشانی بیولوژیک بین </a:t>
            </a:r>
            <a:r>
              <a:rPr lang="en-US" dirty="0" smtClean="0"/>
              <a:t>AML </a:t>
            </a:r>
            <a:r>
              <a:rPr lang="fa-IR" dirty="0" smtClean="0"/>
              <a:t>ثانویه و </a:t>
            </a:r>
            <a:r>
              <a:rPr lang="en-US" dirty="0" smtClean="0"/>
              <a:t>MDS </a:t>
            </a:r>
            <a:r>
              <a:rPr lang="fa-IR" dirty="0" smtClean="0"/>
              <a:t>هر درصد حداقل انفجار مورد استفاده برای تشخیص </a:t>
            </a:r>
            <a:r>
              <a:rPr lang="en-US" dirty="0" smtClean="0"/>
              <a:t>AML </a:t>
            </a:r>
            <a:r>
              <a:rPr lang="fa-IR" dirty="0" smtClean="0"/>
              <a:t>از </a:t>
            </a:r>
            <a:r>
              <a:rPr lang="en-US" dirty="0" smtClean="0"/>
              <a:t>MDS </a:t>
            </a:r>
            <a:r>
              <a:rPr lang="fa-IR" dirty="0" smtClean="0"/>
              <a:t>با شمارش انفجار بالاتر (به عنوان مثال، </a:t>
            </a:r>
            <a:r>
              <a:rPr lang="en-US" dirty="0" smtClean="0"/>
              <a:t>MDS </a:t>
            </a:r>
            <a:r>
              <a:rPr lang="fa-IR" dirty="0" smtClean="0"/>
              <a:t>با بیش انفجار-2 [</a:t>
            </a:r>
            <a:r>
              <a:rPr lang="en-US" dirty="0" smtClean="0"/>
              <a:t>MDS-EB2]) </a:t>
            </a:r>
            <a:r>
              <a:rPr lang="fa-IR" dirty="0" smtClean="0"/>
              <a:t>باید خودسرانه باشد. بنابراین، این حداقل از 30 درصد در سیستم </a:t>
            </a:r>
            <a:r>
              <a:rPr lang="en-US" dirty="0" smtClean="0"/>
              <a:t>FAB </a:t>
            </a:r>
            <a:r>
              <a:rPr lang="fa-IR" dirty="0" smtClean="0"/>
              <a:t>به 20٪ در سیستم که با بسیاری از گروه های کارآزمایی بالینی </a:t>
            </a:r>
            <a:r>
              <a:rPr lang="en-US" dirty="0" smtClean="0"/>
              <a:t>AML </a:t>
            </a:r>
            <a:r>
              <a:rPr lang="fa-IR" dirty="0" smtClean="0"/>
              <a:t>اجازه ورود از بیماران مبتلا به&gt; 10٪ انفجار کاهش یافته است. نارسایی مغز استخوان علت معمول مرگ در هر دو </a:t>
            </a:r>
            <a:r>
              <a:rPr lang="en-US" dirty="0" smtClean="0"/>
              <a:t>AML </a:t>
            </a:r>
            <a:r>
              <a:rPr lang="fa-IR" dirty="0" smtClean="0"/>
              <a:t>و </a:t>
            </a:r>
            <a:r>
              <a:rPr lang="en-US" dirty="0" smtClean="0"/>
              <a:t>MDS-EB2 </a:t>
            </a:r>
            <a:r>
              <a:rPr lang="fa-IR" dirty="0" smtClean="0"/>
              <a:t>است، و بسیاری از قالب آخری "پیشرفت به </a:t>
            </a:r>
            <a:r>
              <a:rPr lang="en-US" dirty="0" smtClean="0"/>
              <a:t>AML،" </a:t>
            </a:r>
            <a:r>
              <a:rPr lang="fa-IR" dirty="0" smtClean="0"/>
              <a:t>با داده نشان می دهد تاریخ طبیعی </a:t>
            </a:r>
            <a:r>
              <a:rPr lang="en-US" dirty="0" smtClean="0"/>
              <a:t>MDS-EB2 </a:t>
            </a:r>
            <a:r>
              <a:rPr lang="fa-IR" dirty="0" smtClean="0"/>
              <a:t>بیشتر شبیه به </a:t>
            </a:r>
            <a:r>
              <a:rPr lang="en-US" dirty="0" smtClean="0"/>
              <a:t>AML </a:t>
            </a:r>
            <a:r>
              <a:rPr lang="fa-IR" dirty="0" smtClean="0"/>
              <a:t>از </a:t>
            </a:r>
            <a:r>
              <a:rPr lang="en-US" dirty="0" smtClean="0"/>
              <a:t>MDS </a:t>
            </a:r>
            <a:r>
              <a:rPr lang="fa-IR" dirty="0" smtClean="0"/>
              <a:t>خطر کمتر است .</a:t>
            </a:r>
          </a:p>
          <a:p>
            <a:pPr algn="ctr" rtl="1"/>
            <a:endParaRPr lang="fa-IR" dirty="0" smtClean="0"/>
          </a:p>
          <a:p>
            <a:pPr algn="ctr" rtl="1"/>
            <a:r>
              <a:rPr lang="fa-IR" dirty="0" smtClean="0"/>
              <a:t>این مشاهدات نشان می دهد که بهتر است به تعیین واجد شرایط بودن برای یک "</a:t>
            </a:r>
            <a:r>
              <a:rPr lang="en-US" dirty="0" smtClean="0"/>
              <a:t>AML" </a:t>
            </a:r>
            <a:r>
              <a:rPr lang="fa-IR" dirty="0" smtClean="0"/>
              <a:t>یا "</a:t>
            </a:r>
            <a:r>
              <a:rPr lang="en-US" dirty="0" smtClean="0"/>
              <a:t>MDS" </a:t>
            </a:r>
            <a:r>
              <a:rPr lang="fa-IR" dirty="0" smtClean="0"/>
              <a:t>مطالعه بر اساس عوامل </a:t>
            </a:r>
            <a:r>
              <a:rPr lang="en-US" dirty="0" smtClean="0"/>
              <a:t>disease- </a:t>
            </a:r>
            <a:r>
              <a:rPr lang="fa-IR" dirty="0" smtClean="0"/>
              <a:t>و بیمار خاص به جای در یک درصد انفجار ثابت شده است. یکپارچه سازی اطلاعات از ژنتیک مولکولی به سیستم های طبقه بندی آینده مفید برای بهبود الگوریتم های تشخیصی فعلی و حمایت از یک طبقه بندی بیماری بیولوژیکی دقیق تر خواهد بود.</a:t>
            </a:r>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14</a:t>
            </a:fld>
            <a:endParaRPr lang="en-US"/>
          </a:p>
        </p:txBody>
      </p:sp>
    </p:spTree>
    <p:extLst>
      <p:ext uri="{BB962C8B-B14F-4D97-AF65-F5344CB8AC3E}">
        <p14:creationId xmlns:p14="http://schemas.microsoft.com/office/powerpoint/2010/main" xmlns="" val="2747948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Current therapy</a:t>
            </a:r>
          </a:p>
          <a:p>
            <a:pPr algn="l" rtl="0"/>
            <a:endParaRPr lang="en-US" dirty="0" smtClean="0"/>
          </a:p>
          <a:p>
            <a:pPr algn="l" rtl="0"/>
            <a:r>
              <a:rPr lang="en-US" dirty="0" smtClean="0"/>
              <a:t>The general approach to current therapy has not changed substantially in recent years. Initial assessment evaluates whether a patient is considered a candidate for intensive induction chemotherapy. Although assessment of risk of treatment-related mortality (TRM) after intensive therapy is usually most relevant in older patients (commonly above the age of 65 years), age is merely one, and not the most important, predictor of TRM. Furthermore, TRM rates are declining due to improved supportive care and to better health status in older patients.</a:t>
            </a:r>
          </a:p>
          <a:p>
            <a:pPr algn="ctr" rtl="1"/>
            <a:r>
              <a:rPr lang="fa-IR" dirty="0" smtClean="0"/>
              <a:t>رویکرد کلی به درمان در حال حاضر به میزان قابل توجهی در سال های اخیر تغییر نکرده است. ارزیابی اولیه ارزیابی اینکه آیا یک بیمار یک نامزد برای شیمی درمانی القایی فشرده در نظر گرفته. اگر چه ارزیابی از خطر مرگ و میر ناشی از درمان (</a:t>
            </a:r>
            <a:r>
              <a:rPr lang="en-US" dirty="0" smtClean="0"/>
              <a:t>TRM) </a:t>
            </a:r>
            <a:r>
              <a:rPr lang="fa-IR" dirty="0" smtClean="0"/>
              <a:t>پس از درمان فشرده است که معمولا افراد مسن مربوطه (معمولا در سن بالاتر از 65 سال)، سن تنها یکی، و نه از مهم ترین، پیش بینی کننده </a:t>
            </a:r>
            <a:r>
              <a:rPr lang="en-US" dirty="0" smtClean="0"/>
              <a:t>TRM. </a:t>
            </a:r>
            <a:r>
              <a:rPr lang="fa-IR" dirty="0" smtClean="0"/>
              <a:t>علاوه بر این، نرخ </a:t>
            </a:r>
            <a:r>
              <a:rPr lang="en-US" dirty="0" smtClean="0"/>
              <a:t>TRM </a:t>
            </a:r>
            <a:r>
              <a:rPr lang="fa-IR" dirty="0" smtClean="0"/>
              <a:t>در حال کاهش است به دلیل مراقبت های حمایتی بهبود یافته و به وضعیت سلامت بهتر در بیماران مسن تر.</a:t>
            </a:r>
            <a:endParaRPr lang="en-US" dirty="0" smtClean="0"/>
          </a:p>
          <a:p>
            <a:pPr algn="l" rtl="0"/>
            <a:r>
              <a:rPr lang="fa-IR" dirty="0" smtClean="0"/>
              <a:t>درمان القایی فشرده</a:t>
            </a:r>
          </a:p>
          <a:p>
            <a:pPr algn="l" rtl="0"/>
            <a:r>
              <a:rPr lang="fa-IR" dirty="0" smtClean="0"/>
              <a:t>سطح دوز آنتراسیکلین.</a:t>
            </a:r>
          </a:p>
          <a:p>
            <a:pPr algn="l" rtl="0"/>
            <a:r>
              <a:rPr lang="fa-IR" dirty="0" smtClean="0"/>
              <a:t>دوز سیتارابین.</a:t>
            </a:r>
          </a:p>
          <a:p>
            <a:pPr algn="l" rtl="0"/>
            <a:r>
              <a:rPr lang="fa-IR" dirty="0" smtClean="0"/>
              <a:t>نقش داروهای دیگر.</a:t>
            </a:r>
          </a:p>
          <a:p>
            <a:pPr algn="l" rtl="0"/>
            <a:r>
              <a:rPr lang="en-US" dirty="0" smtClean="0"/>
              <a:t>FLT3 </a:t>
            </a:r>
            <a:r>
              <a:rPr lang="fa-IR" dirty="0" smtClean="0"/>
              <a:t>مهارکننده.</a:t>
            </a:r>
          </a:p>
          <a:p>
            <a:pPr algn="l" rtl="0"/>
            <a:r>
              <a:rPr lang="en-US" dirty="0" smtClean="0"/>
              <a:t>GEMTUZUMAB OZOGAMICIN.</a:t>
            </a:r>
          </a:p>
          <a:p>
            <a:pPr algn="l" rtl="0"/>
            <a:r>
              <a:rPr lang="en-US" dirty="0" smtClean="0"/>
              <a:t>CPX-351.</a:t>
            </a:r>
          </a:p>
          <a:p>
            <a:pPr algn="l" rtl="0"/>
            <a:r>
              <a:rPr lang="en-US" dirty="0" smtClean="0"/>
              <a:t>ANALOGS </a:t>
            </a:r>
            <a:r>
              <a:rPr lang="fa-IR" dirty="0" smtClean="0"/>
              <a:t>پورین.</a:t>
            </a:r>
          </a:p>
          <a:p>
            <a:pPr algn="l" rtl="0"/>
            <a:r>
              <a:rPr lang="fa-IR" dirty="0" smtClean="0"/>
              <a:t>درمان </a:t>
            </a:r>
            <a:r>
              <a:rPr lang="en-US" dirty="0" smtClean="0"/>
              <a:t>postremission </a:t>
            </a:r>
            <a:r>
              <a:rPr lang="fa-IR" dirty="0" smtClean="0"/>
              <a:t>فشرده</a:t>
            </a:r>
          </a:p>
          <a:p>
            <a:pPr algn="l" rtl="0"/>
            <a:r>
              <a:rPr lang="fa-IR" dirty="0" smtClean="0"/>
              <a:t>درمان </a:t>
            </a:r>
            <a:r>
              <a:rPr lang="en-US" dirty="0" smtClean="0"/>
              <a:t>postremission </a:t>
            </a:r>
            <a:r>
              <a:rPr lang="fa-IR" dirty="0" smtClean="0"/>
              <a:t>معمولی است.</a:t>
            </a:r>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15</a:t>
            </a:fld>
            <a:endParaRPr lang="en-US"/>
          </a:p>
        </p:txBody>
      </p:sp>
    </p:spTree>
    <p:extLst>
      <p:ext uri="{BB962C8B-B14F-4D97-AF65-F5344CB8AC3E}">
        <p14:creationId xmlns:p14="http://schemas.microsoft.com/office/powerpoint/2010/main" xmlns="" val="2170051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تثبیت ویژه معمولی است.</a:t>
            </a:r>
          </a:p>
          <a:p>
            <a:r>
              <a:rPr lang="fa-IR" dirty="0" smtClean="0"/>
              <a:t>شیمی درمانی ویژه به دنبال اتولوگ </a:t>
            </a:r>
            <a:r>
              <a:rPr lang="en-US" dirty="0" smtClean="0"/>
              <a:t>HCT.</a:t>
            </a:r>
          </a:p>
          <a:p>
            <a:r>
              <a:rPr lang="fa-IR" dirty="0" smtClean="0"/>
              <a:t>درمان نگهدارنده.</a:t>
            </a:r>
          </a:p>
          <a:p>
            <a:r>
              <a:rPr lang="fa-IR" dirty="0" smtClean="0"/>
              <a:t>آلوژنیک </a:t>
            </a:r>
            <a:r>
              <a:rPr lang="en-US" dirty="0" smtClean="0"/>
              <a:t>HCT.</a:t>
            </a:r>
          </a:p>
          <a:p>
            <a:r>
              <a:rPr lang="fa-IR" dirty="0" smtClean="0"/>
              <a:t>موارد مصرف.</a:t>
            </a:r>
          </a:p>
          <a:p>
            <a:r>
              <a:rPr lang="en-US" dirty="0" smtClean="0"/>
              <a:t>MYELOABLATIVE </a:t>
            </a:r>
            <a:r>
              <a:rPr lang="fa-IR" dirty="0" smtClean="0"/>
              <a:t>مطبوع </a:t>
            </a:r>
            <a:r>
              <a:rPr lang="en-US" dirty="0" smtClean="0"/>
              <a:t>VS RIC.</a:t>
            </a:r>
          </a:p>
          <a:p>
            <a:r>
              <a:rPr lang="fa-IR" dirty="0" smtClean="0"/>
              <a:t>بیماری های همراه و نمرات خطر.</a:t>
            </a:r>
          </a:p>
          <a:p>
            <a:r>
              <a:rPr lang="fa-IR" dirty="0" smtClean="0"/>
              <a:t>روش جدید.</a:t>
            </a:r>
          </a:p>
          <a:p>
            <a:r>
              <a:rPr lang="fa-IR" dirty="0" smtClean="0"/>
              <a:t>نامزد بیماران مسن تر در نظر گرفته نشده برای شیمی درمانی فشرده</a:t>
            </a:r>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16</a:t>
            </a:fld>
            <a:endParaRPr lang="en-US"/>
          </a:p>
        </p:txBody>
      </p:sp>
    </p:spTree>
    <p:extLst>
      <p:ext uri="{BB962C8B-B14F-4D97-AF65-F5344CB8AC3E}">
        <p14:creationId xmlns:p14="http://schemas.microsoft.com/office/powerpoint/2010/main" xmlns="" val="2653509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Relapsed disease and primary refractory disease</a:t>
            </a:r>
          </a:p>
          <a:p>
            <a:endParaRPr lang="en-US" dirty="0" smtClean="0"/>
          </a:p>
          <a:p>
            <a:r>
              <a:rPr lang="en-US" dirty="0" smtClean="0"/>
              <a:t>Treatment of patients with relapsed or primary refractory disease requires a balanced assessment of the likely benefit of further therapy vs the potential complications associated with salvage chemotherapy.</a:t>
            </a:r>
          </a:p>
          <a:p>
            <a:endParaRPr lang="en-US" dirty="0" smtClean="0"/>
          </a:p>
          <a:p>
            <a:r>
              <a:rPr lang="en-US" dirty="0" smtClean="0"/>
              <a:t>Prognostic markers</a:t>
            </a:r>
          </a:p>
          <a:p>
            <a:endParaRPr lang="en-US" dirty="0" smtClean="0"/>
          </a:p>
          <a:p>
            <a:r>
              <a:rPr lang="en-US" dirty="0" smtClean="0"/>
              <a:t>Salvage treatment</a:t>
            </a:r>
          </a:p>
          <a:p>
            <a:endParaRPr lang="en-US" dirty="0" smtClean="0"/>
          </a:p>
          <a:p>
            <a:pPr algn="ctr" rtl="1"/>
            <a:r>
              <a:rPr lang="fa-IR" dirty="0" smtClean="0"/>
              <a:t>بیماری عود و بیماری مقاوم به درمان اولیه</a:t>
            </a:r>
          </a:p>
          <a:p>
            <a:pPr algn="ctr" rtl="1"/>
            <a:endParaRPr lang="fa-IR" dirty="0" smtClean="0"/>
          </a:p>
          <a:p>
            <a:pPr algn="ctr" rtl="1"/>
            <a:r>
              <a:rPr lang="fa-IR" dirty="0" smtClean="0"/>
              <a:t>درمان بیماران مبتلا به بیماری مقاوم به درمان مبتلا به عود یا اولیه نیاز به یک ارزیابی متوازن به نفع احتمال درمان بیشتر در مقابل عوارض همراه با شیمی درمانی نجات.</a:t>
            </a:r>
          </a:p>
          <a:p>
            <a:pPr algn="ctr" rtl="1"/>
            <a:endParaRPr lang="fa-IR" dirty="0" smtClean="0"/>
          </a:p>
          <a:p>
            <a:pPr algn="ctr" rtl="1"/>
            <a:r>
              <a:rPr lang="fa-IR" dirty="0" smtClean="0"/>
              <a:t>مارکرهای پیش آگهی</a:t>
            </a:r>
          </a:p>
          <a:p>
            <a:pPr algn="ctr" rtl="1"/>
            <a:endParaRPr lang="fa-IR" dirty="0" smtClean="0"/>
          </a:p>
          <a:p>
            <a:pPr algn="ctr" rtl="1"/>
            <a:endParaRPr lang="fa-IR" dirty="0" smtClean="0"/>
          </a:p>
          <a:p>
            <a:pPr algn="ctr" rtl="1"/>
            <a:r>
              <a:rPr lang="fa-IR" dirty="0" smtClean="0"/>
              <a:t>درمان نجات</a:t>
            </a:r>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17</a:t>
            </a:fld>
            <a:endParaRPr lang="en-US"/>
          </a:p>
        </p:txBody>
      </p:sp>
    </p:spTree>
    <p:extLst>
      <p:ext uri="{BB962C8B-B14F-4D97-AF65-F5344CB8AC3E}">
        <p14:creationId xmlns:p14="http://schemas.microsoft.com/office/powerpoint/2010/main" xmlns="" val="3931214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Therapy-related AML</a:t>
            </a:r>
          </a:p>
          <a:p>
            <a:endParaRPr lang="en-US" dirty="0" smtClean="0"/>
          </a:p>
          <a:p>
            <a:r>
              <a:rPr lang="en-US" dirty="0" smtClean="0"/>
              <a:t>Biology of t-AML</a:t>
            </a:r>
          </a:p>
          <a:p>
            <a:endParaRPr lang="en-US" dirty="0" smtClean="0"/>
          </a:p>
          <a:p>
            <a:r>
              <a:rPr lang="en-US" dirty="0" smtClean="0"/>
              <a:t>Therapy-related myeloid neoplasms (t-MNs) are a distinct category within the WHO classification including cases of t-MDS and t-AML. t-AML is a well recognized clinical syndrome occurring as a late complication following cytotoxic therapy for a primary neoplasm or a nonneoplastic disorder. Currently comprising ∼7% of all newly diagnosed AML, the incidence of t-AML is rising due to increasing numbers of cancer survivors at risk and changes in treatment.</a:t>
            </a:r>
          </a:p>
          <a:p>
            <a:endParaRPr lang="en-US" dirty="0" smtClean="0"/>
          </a:p>
          <a:p>
            <a:pPr algn="ctr" rtl="1"/>
            <a:r>
              <a:rPr lang="en-US" dirty="0" smtClean="0"/>
              <a:t>AML </a:t>
            </a:r>
            <a:r>
              <a:rPr lang="fa-IR" dirty="0" smtClean="0"/>
              <a:t>وابسته به درمان</a:t>
            </a:r>
          </a:p>
          <a:p>
            <a:pPr algn="ctr" rtl="1"/>
            <a:endParaRPr lang="fa-IR" dirty="0" smtClean="0"/>
          </a:p>
          <a:p>
            <a:pPr algn="ctr" rtl="1"/>
            <a:r>
              <a:rPr lang="fa-IR" dirty="0" smtClean="0"/>
              <a:t>زیست شناسی تی </a:t>
            </a:r>
            <a:r>
              <a:rPr lang="en-US" dirty="0" smtClean="0"/>
              <a:t>AML</a:t>
            </a:r>
          </a:p>
          <a:p>
            <a:pPr algn="ctr" rtl="1"/>
            <a:endParaRPr lang="en-US" dirty="0" smtClean="0"/>
          </a:p>
          <a:p>
            <a:pPr algn="ctr" rtl="1"/>
            <a:r>
              <a:rPr lang="fa-IR" dirty="0" smtClean="0"/>
              <a:t>وابسته به درمان نئوپلاسم میلوئید (</a:t>
            </a:r>
            <a:r>
              <a:rPr lang="en-US" dirty="0" smtClean="0"/>
              <a:t>T-MNS) </a:t>
            </a:r>
            <a:r>
              <a:rPr lang="fa-IR" dirty="0" smtClean="0"/>
              <a:t>یک دسته خاص در طبقه بندی </a:t>
            </a:r>
            <a:r>
              <a:rPr lang="en-US" dirty="0" smtClean="0"/>
              <a:t>WHO </a:t>
            </a:r>
            <a:r>
              <a:rPr lang="fa-IR" dirty="0" smtClean="0"/>
              <a:t>از جمله موارد تی </a:t>
            </a:r>
            <a:r>
              <a:rPr lang="en-US" dirty="0" smtClean="0"/>
              <a:t>MDS </a:t>
            </a:r>
            <a:r>
              <a:rPr lang="fa-IR" dirty="0" smtClean="0"/>
              <a:t>و </a:t>
            </a:r>
            <a:r>
              <a:rPr lang="en-US" dirty="0" smtClean="0"/>
              <a:t>t-AML. </a:t>
            </a:r>
            <a:r>
              <a:rPr lang="fa-IR" dirty="0" smtClean="0"/>
              <a:t>تی </a:t>
            </a:r>
            <a:r>
              <a:rPr lang="en-US" dirty="0" smtClean="0"/>
              <a:t>AML </a:t>
            </a:r>
            <a:r>
              <a:rPr lang="fa-IR" dirty="0" smtClean="0"/>
              <a:t>سندرم بالینی به خوبی شناخته شده رخ به عنوان یک عارضه زیر را در اواخر درمان سیتوتوکسیک برای یک نئوپلاسم اولیه و یا یک اختلال غیر نئوپلاستیک است. در حال حاضر متشکل از ~7٪ از همه </a:t>
            </a:r>
            <a:r>
              <a:rPr lang="en-US" dirty="0" smtClean="0"/>
              <a:t>AML </a:t>
            </a:r>
            <a:r>
              <a:rPr lang="fa-IR" dirty="0" smtClean="0"/>
              <a:t>تازه تشخیص داده شده، بروز تی </a:t>
            </a:r>
            <a:r>
              <a:rPr lang="en-US" dirty="0" smtClean="0"/>
              <a:t>AML </a:t>
            </a:r>
            <a:r>
              <a:rPr lang="fa-IR" dirty="0" smtClean="0"/>
              <a:t>در حال افزایش است به دلیل افزایش تعداد نجات یافتگان از سرطان در معرض خطر و تغییرات در درمان است.</a:t>
            </a:r>
            <a:endParaRPr lang="en-US" dirty="0" smtClean="0"/>
          </a:p>
          <a:p>
            <a:endParaRPr lang="en-US" dirty="0" smtClean="0"/>
          </a:p>
          <a:p>
            <a:r>
              <a:rPr lang="en-US" dirty="0" smtClean="0"/>
              <a:t>Treatment of t-AML</a:t>
            </a:r>
          </a:p>
          <a:p>
            <a:endParaRPr lang="en-US" dirty="0" smtClean="0"/>
          </a:p>
          <a:p>
            <a:r>
              <a:rPr lang="en-US" dirty="0" smtClean="0"/>
              <a:t>The survival of patients with t-MNs has remained poor mainly due to sequelae of prior therapy, and to adverse disease-related features. Therapy may be compromised by a higher treatment-related morbidity and mortality.259 There is still little prospective treatment data because these patients have often been excluded from frontline clinical trials. Clinical trials should allow enrollment of patients with t-MN. Allogeneic HCT should be considered, due to the poor results with conventional chemot</a:t>
            </a:r>
            <a:r>
              <a:rPr lang="en-US" baseline="0" dirty="0" smtClean="0"/>
              <a:t> </a:t>
            </a:r>
            <a:r>
              <a:rPr lang="en-US" dirty="0" smtClean="0"/>
              <a:t>herapy.</a:t>
            </a:r>
          </a:p>
          <a:p>
            <a:pPr algn="ctr" rtl="1"/>
            <a:r>
              <a:rPr lang="fa-IR" dirty="0" smtClean="0"/>
              <a:t>درمان </a:t>
            </a:r>
            <a:r>
              <a:rPr lang="en-US" dirty="0" smtClean="0"/>
              <a:t>AML </a:t>
            </a:r>
            <a:r>
              <a:rPr lang="fa-IR" dirty="0" smtClean="0"/>
              <a:t>تی</a:t>
            </a:r>
          </a:p>
          <a:p>
            <a:pPr algn="ctr" rtl="1"/>
            <a:endParaRPr lang="fa-IR" dirty="0" smtClean="0"/>
          </a:p>
          <a:p>
            <a:pPr algn="ctr" rtl="1"/>
            <a:r>
              <a:rPr lang="fa-IR" dirty="0" smtClean="0"/>
              <a:t>بقای بیماران مبتلا به تی نانومواد با توجه به عوارض درمان قبلی و به ویژگی های نامطلوب مربوط به بیماری فقیر عمدتا باقی مانده است. درمان ممکن است توسط یک عوارض مربوط به درمان بالاتر به خطر بیافتد و </a:t>
            </a:r>
            <a:r>
              <a:rPr lang="en-US" dirty="0" smtClean="0"/>
              <a:t>mortality.259 </a:t>
            </a:r>
            <a:r>
              <a:rPr lang="fa-IR" dirty="0" smtClean="0"/>
              <a:t>است که هنوز داده درمان آینده نگر کمی به دلیل این بیماران اغلب از آزمایش های بالینی در خط مقدم جبهه کنار گذاشته شده است. آزمایشات بالینی باید ثبت نام از بیماران مبتلا به تی-</a:t>
            </a:r>
            <a:r>
              <a:rPr lang="en-US" dirty="0" smtClean="0"/>
              <a:t>MN </a:t>
            </a:r>
            <a:r>
              <a:rPr lang="fa-IR" dirty="0" smtClean="0"/>
              <a:t>اجازه می دهد. آلوژنیک </a:t>
            </a:r>
            <a:r>
              <a:rPr lang="en-US" dirty="0" smtClean="0"/>
              <a:t>HCT </a:t>
            </a:r>
            <a:r>
              <a:rPr lang="fa-IR" dirty="0" smtClean="0"/>
              <a:t>باید در نظر گرفته شود، با توجه به نتایج ضعیف با شیمی درمانی معمولی است.</a:t>
            </a:r>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18</a:t>
            </a:fld>
            <a:endParaRPr lang="en-US"/>
          </a:p>
        </p:txBody>
      </p:sp>
    </p:spTree>
    <p:extLst>
      <p:ext uri="{BB962C8B-B14F-4D97-AF65-F5344CB8AC3E}">
        <p14:creationId xmlns:p14="http://schemas.microsoft.com/office/powerpoint/2010/main" xmlns="" val="3399279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fa-IR" dirty="0" smtClean="0"/>
              <a:t>پیشرفت‌هایی که امروزه در پرتودرمانی و شیمی‌درمانی صورت گرفته، شانس زنده ماندن افراد مبتلا به سرطان را افزایش داده است. با توجه به اینکه بیماران مبتلا قادر شده‌اند به مدت طولانی زندگی کنند در نتیجه، فرصتی فراهم شده تا عوارض طولانی‌مدت درمان سرطان را مورد مطالعه قرار دهند. از بین تمامی عوارض احتمالی درمان سرطان، ایجاد یک سرطان ثانویه بسیار جدی و خطرناک هست. این امکان هست که افراد در طول عمر خویش به بیش از یک سرطان مبتلا شوند. واقعیت این است که سرطان یک بیماری شایعی است، ولی این امر در مورد سرطان ثانویه به درمان یک سرطان دیگر صادق نیست. به‌عنوان مثال تغییرات یک ژن ارثی در خانم‌ها قادر است که فرد را مستعد ابتلا به سرطان پستان و تخمدان نماید. همچنین تماس داشتن با مواد سرطان‌زا مثل تنباکو فرد را مستعد ابتلا به سرطان‌های مختلفی چون سرطان ریه، حنجره، حلق و دهان می‌کند.</a:t>
            </a:r>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19</a:t>
            </a:fld>
            <a:endParaRPr lang="en-US"/>
          </a:p>
        </p:txBody>
      </p:sp>
    </p:spTree>
    <p:extLst>
      <p:ext uri="{BB962C8B-B14F-4D97-AF65-F5344CB8AC3E}">
        <p14:creationId xmlns:p14="http://schemas.microsoft.com/office/powerpoint/2010/main" xmlns="" val="2137274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fa-IR" dirty="0" smtClean="0"/>
              <a:t>درمان‌های در ارتباط با سرطان‌های ثانویه</a:t>
            </a:r>
          </a:p>
          <a:p>
            <a:pPr algn="ctr" rtl="1"/>
            <a:endParaRPr lang="fa-IR" dirty="0" smtClean="0"/>
          </a:p>
          <a:p>
            <a:pPr algn="ctr" rtl="1"/>
            <a:r>
              <a:rPr lang="fa-IR" dirty="0" smtClean="0"/>
              <a:t>پرتودرمانی</a:t>
            </a:r>
          </a:p>
          <a:p>
            <a:pPr algn="ctr" rtl="1"/>
            <a:endParaRPr lang="fa-IR" dirty="0" smtClean="0"/>
          </a:p>
          <a:p>
            <a:pPr algn="ctr" rtl="1"/>
            <a:r>
              <a:rPr lang="fa-IR" dirty="0" smtClean="0"/>
              <a:t>پرتودرمانی به‌عنوان یکی از عوامل بالقوه در ایجاد سرطان برای سال‌ها شناخته می‌شد. در واقع بیش‌تر آن چیزهایی که ما از پرتودرمانی می‌دانیم از مطالعه بر روی بازمانده‌های انفجار بمب اتمی در ژاپن، افرادی که به‌خاطر شغلشان در معرض هستند و افرادی که برای بیماری سرطان یا بیماری‌های دیگر تحت پرتودرمانی قرار می‌گیرند، می‌باشد.</a:t>
            </a:r>
          </a:p>
          <a:p>
            <a:pPr algn="ctr" rtl="1"/>
            <a:endParaRPr lang="fa-IR" dirty="0" smtClean="0"/>
          </a:p>
          <a:p>
            <a:pPr algn="ctr" rtl="1"/>
            <a:r>
              <a:rPr lang="fa-IR" dirty="0" smtClean="0"/>
              <a:t>لوسمی حاد میلوژن )َ</a:t>
            </a:r>
            <a:r>
              <a:rPr lang="en-US" dirty="0" smtClean="0"/>
              <a:t>AML)، </a:t>
            </a:r>
            <a:r>
              <a:rPr lang="fa-IR" dirty="0" smtClean="0"/>
              <a:t>لوسمی مزمن میلوژن (</a:t>
            </a:r>
            <a:r>
              <a:rPr lang="en-US" dirty="0" smtClean="0"/>
              <a:t>CML) </a:t>
            </a:r>
            <a:r>
              <a:rPr lang="fa-IR" dirty="0" smtClean="0"/>
              <a:t>و لوسمی حاد لنفوبلاستیک (</a:t>
            </a:r>
            <a:r>
              <a:rPr lang="en-US" dirty="0" smtClean="0"/>
              <a:t>ALL) </a:t>
            </a:r>
            <a:r>
              <a:rPr lang="fa-IR" dirty="0" smtClean="0"/>
              <a:t>از بیماری‌‌هایی می‌باشند که با تماس قبلی با تشعشعات در ارتباط می‌باشد. ا</a:t>
            </a:r>
          </a:p>
        </p:txBody>
      </p:sp>
      <p:sp>
        <p:nvSpPr>
          <p:cNvPr id="4" name="Slide Number Placeholder 3"/>
          <p:cNvSpPr>
            <a:spLocks noGrp="1"/>
          </p:cNvSpPr>
          <p:nvPr>
            <p:ph type="sldNum" sz="quarter" idx="10"/>
          </p:nvPr>
        </p:nvSpPr>
        <p:spPr/>
        <p:txBody>
          <a:bodyPr/>
          <a:lstStyle/>
          <a:p>
            <a:fld id="{FA3B93AC-4068-463E-9AFC-48ABA7FB0388}" type="slidenum">
              <a:rPr lang="en-US" smtClean="0"/>
              <a:pPr/>
              <a:t>20</a:t>
            </a:fld>
            <a:endParaRPr lang="en-US"/>
          </a:p>
        </p:txBody>
      </p:sp>
    </p:spTree>
    <p:extLst>
      <p:ext uri="{BB962C8B-B14F-4D97-AF65-F5344CB8AC3E}">
        <p14:creationId xmlns:p14="http://schemas.microsoft.com/office/powerpoint/2010/main" xmlns="" val="744057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fa-IR" dirty="0" smtClean="0"/>
              <a:t>حتمال ابتلا به لوسمی بعد از پرتودرمانی به عواملی از این جمله بستگی دارد: اینکه مغز استخوان چند بار در معرض تشعشعات قرار گرفته است، یا مقدار تشعشعات وارد شده به مغزاستخوان فعال چقدر بوده، و دفعات پرتودرمانی چند بار بوده است. در این میان به‌نظر نمی‌رسد که سن فرد یک عامل خطر برای ایجاد سرطان باشد. در بیش‌تر موارد سرطان بعد از چند سال-معمولاً 5 تا 9 سال بعد از تماس- ایجاد می‌شوند و سپس به‌تدریج احتمال آن کاهش می‌یابد.</a:t>
            </a:r>
          </a:p>
          <a:p>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21</a:t>
            </a:fld>
            <a:endParaRPr lang="en-US"/>
          </a:p>
        </p:txBody>
      </p:sp>
    </p:spTree>
    <p:extLst>
      <p:ext uri="{BB962C8B-B14F-4D97-AF65-F5344CB8AC3E}">
        <p14:creationId xmlns:p14="http://schemas.microsoft.com/office/powerpoint/2010/main" xmlns="" val="49169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panel included 22 international members with recognized clinical and research expertise in AML. The panel met 3 times. Literature searches, categorization of evidence, and arrival at consensus were done as previously.1 Relevant abstracts presented at the 2013 to 2015 meetings of the American Society of Hematology, and the 2013 to 2016 meetings of the American Association for Cancer Research, the European Hematology Association, and the American Society of Clinical Oncology were reviewed</a:t>
            </a:r>
            <a:endParaRPr lang="fa-IR" dirty="0" smtClean="0"/>
          </a:p>
          <a:p>
            <a:pPr algn="ctr" rtl="1"/>
            <a:endParaRPr lang="fa-IR" dirty="0" smtClean="0"/>
          </a:p>
          <a:p>
            <a:pPr algn="ctr" rtl="1"/>
            <a:r>
              <a:rPr lang="fa-IR" dirty="0" smtClean="0"/>
              <a:t>پانل شامل 22 عضو بین المللی با تخصص بالینی و تحقیقات به رسمیت شناخته شده در </a:t>
            </a:r>
            <a:r>
              <a:rPr lang="en-US" dirty="0" smtClean="0"/>
              <a:t>AML. </a:t>
            </a:r>
            <a:r>
              <a:rPr lang="fa-IR" dirty="0" smtClean="0"/>
              <a:t>پانل 3 بار ملاقات کرد. جستجوی مطالب، طبقه بندی شواهد و ورود به اجماع به عنوان </a:t>
            </a:r>
            <a:r>
              <a:rPr lang="en-US" dirty="0" smtClean="0"/>
              <a:t>previously.1 </a:t>
            </a:r>
            <a:r>
              <a:rPr lang="fa-IR" dirty="0" smtClean="0"/>
              <a:t>خلاصه مربوطه ارائه شده در 2013-2015 در جلسات انجمن آمریکایی هماتولوژی انجام شد، و 2013-2016 جلسات انجمن آمریکایی تحقیقات سرطان، هماتولوژی اروپا انجمن و جامعه آمریکا از انکولوژی بالینی، بررسی شد.</a:t>
            </a:r>
          </a:p>
          <a:p>
            <a:endParaRPr lang="fa-IR" dirty="0" smtClean="0"/>
          </a:p>
          <a:p>
            <a:r>
              <a:rPr lang="en-US" dirty="0" smtClean="0"/>
              <a:t>WHO classification</a:t>
            </a:r>
          </a:p>
          <a:p>
            <a:r>
              <a:rPr lang="en-US" dirty="0" smtClean="0"/>
              <a:t>The current update of the WHO classification provides few changes to the existing disease categories (Table 1). Most importantly, a new category “myeloid neoplasms with germ line predisposition” was added (Table 2).6</a:t>
            </a:r>
          </a:p>
          <a:p>
            <a:endParaRPr lang="fa-IR" dirty="0" smtClean="0"/>
          </a:p>
          <a:p>
            <a:pPr algn="ctr" rtl="1"/>
            <a:r>
              <a:rPr lang="fa-IR" dirty="0" smtClean="0"/>
              <a:t>طبقه بندی </a:t>
            </a:r>
            <a:r>
              <a:rPr lang="en-US" dirty="0" smtClean="0"/>
              <a:t>WHO</a:t>
            </a:r>
          </a:p>
          <a:p>
            <a:pPr algn="ctr" rtl="1"/>
            <a:r>
              <a:rPr lang="fa-IR" dirty="0" smtClean="0"/>
              <a:t>به روز رسانی در حال حاضر از طبقه بندی </a:t>
            </a:r>
            <a:r>
              <a:rPr lang="en-US" dirty="0" smtClean="0"/>
              <a:t>WHO </a:t>
            </a:r>
            <a:r>
              <a:rPr lang="fa-IR" dirty="0" smtClean="0"/>
              <a:t>چند تغییر در دسته بیماری های موجود (جدول 1) فراهم می کند. مهمتر از همه، یک بخش جدید "نئوپلاسم میلوئید با خط جوانه استعداد" اضافه شد (جدول 2) 0.6</a:t>
            </a:r>
          </a:p>
          <a:p>
            <a:pPr algn="ctr" rtl="1"/>
            <a:endParaRPr lang="fa-IR" dirty="0" smtClean="0"/>
          </a:p>
          <a:p>
            <a:pPr algn="l" rtl="0"/>
            <a:r>
              <a:rPr lang="en-US" dirty="0" smtClean="0"/>
              <a:t>Myeloid neoplasms with germ line predisposition, AML and related precursor neoplasms, and acute leukemias of ambiguous lineage (WHO 2016)</a:t>
            </a:r>
            <a:endParaRPr lang="fa-IR" dirty="0" smtClean="0"/>
          </a:p>
          <a:p>
            <a:pPr algn="ctr" rtl="1"/>
            <a:r>
              <a:rPr lang="fa-IR" dirty="0" smtClean="0"/>
              <a:t>نئوپلاسم میلوئیدی با استعداد در راستای نطفه، </a:t>
            </a:r>
            <a:r>
              <a:rPr lang="en-US" dirty="0" smtClean="0"/>
              <a:t>AML </a:t>
            </a:r>
            <a:r>
              <a:rPr lang="fa-IR" dirty="0" smtClean="0"/>
              <a:t>و نئوپلاسمهای پیشرو مرتبط، و لوسمی حاد اصل و نسب مبهم (</a:t>
            </a:r>
            <a:r>
              <a:rPr lang="en-US" dirty="0" smtClean="0"/>
              <a:t>WHO 2016)</a:t>
            </a:r>
          </a:p>
          <a:p>
            <a:pPr algn="l" rtl="0"/>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3</a:t>
            </a:fld>
            <a:endParaRPr lang="en-US"/>
          </a:p>
        </p:txBody>
      </p:sp>
    </p:spTree>
    <p:extLst>
      <p:ext uri="{BB962C8B-B14F-4D97-AF65-F5344CB8AC3E}">
        <p14:creationId xmlns:p14="http://schemas.microsoft.com/office/powerpoint/2010/main" xmlns="" val="2323975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fa-IR" dirty="0" smtClean="0"/>
              <a:t>احتمال ایجاد سرطان جامد بعد از پرتودرمانی به مقدار تشعشع، ناحیه تحت درمان و سن بیمار در هنگامی‌که پرتودرمانی می‌شده است بستگی دارد.</a:t>
            </a:r>
          </a:p>
          <a:p>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22</a:t>
            </a:fld>
            <a:endParaRPr lang="en-US"/>
          </a:p>
        </p:txBody>
      </p:sp>
    </p:spTree>
    <p:extLst>
      <p:ext uri="{BB962C8B-B14F-4D97-AF65-F5344CB8AC3E}">
        <p14:creationId xmlns:p14="http://schemas.microsoft.com/office/powerpoint/2010/main" xmlns="" val="2461854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fa-IR" dirty="0" smtClean="0"/>
              <a:t>در مقایسه با سرطان‌های دیگر که اکثراً به صورت جامد می‌باشند، مدت زمان طولانی‌تری طول می‌کشد تا ایجاد شود. بیش‌تر این سرطان‌ها تا 10 سال بعد از پرتودرمانی دیده نمی‌شود. و حتی برخی از آنها تا 15سال بعد از درمان تشخیص داده می‌شود. احتمال ایجاد سرطان جامد بعد از پرتودرمانی به مقدار تشعشع، ناحیه تحت درمان و سن بیمار در هنگامی‌که پرتودرمانی می‌شده است بستگی دارد. به‌طور عموم، احتمال بروز سرطان جامد بعد از پرتودرمانی با افزایش تعداد تابش پرتوها افزایش می‌یابد. ناحیه تحت درمان نیز بسیار مهم است، زیرا این سرطان‌ها تمایل دارند بیش‌تر در نزدیکی ناحیه تحت تابش ایجاد شوند. برخی ارگان‌های خاص، نظیر پستان و تیروئید نسبت به قسمت‌های دیگر بدن بیشتر تمایل دارند که سرطانی شوند. سن در هنگام پرتودرمانی نیز عامل مؤثری هست. به‌عنوان مثال احتمال بروز سرطان پستان بعد از پرتودرمانی در صورتی‌که درمان در سنین پایین‌تر انجام شده باشد بیش‌تر از زمانی است که فرد سن بالاتری داشته است. در کودکانی که در معرض تشعشعات قرار گرفته‌اند بالاترین احتمال را دارد که دچار سرطان ثانویه گردند. با افزایش سن احتمال بروز سرطان به تدریج کاهش می‌یابد. تا اینکه در خانم‌های بالای 40 سال احتمال آن خیلی کم و نزدیک به صفر می‌رسد. سن هنگام پرتودرمانی در ایجاد تومورهای جامد در جاهای دیگر بدن نیز همان تأثیر را دارد. از این نوع تومورها می‌توان سرطان ریه، تیروئید، استخوان، معده و دستگاه گوارش را نام برد. عوامل دیگری نیز وجود دارد که احتمال بروز سرطان ثانویه را بالا می‌برد؛ به‌عنوان مثال، سیگار که احتمال بروز سرطان ریه را بالاتر می‌برد. یائسگی زودرس می‌تواند احتمال بروز سرطان پستان در ارتباط با تشعشعات را پایین‌تر آورد. برای برخی سرطان‌ها در صورت انجام شیمی‌درمانی به همراه پرتودرمانی، احتمال بروز سرطان ثانویه بالاتر می‌رود. احتمالاً در آینده تحقیقات بیش‌تری در مورد تداخل ژنتیک و پرتودرمانی و ارتباط بین پرتودرمانی و دیگر عوامل سرطان‌زا انجام شود.</a:t>
            </a:r>
          </a:p>
          <a:p>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23</a:t>
            </a:fld>
            <a:endParaRPr lang="en-US"/>
          </a:p>
        </p:txBody>
      </p:sp>
    </p:spTree>
    <p:extLst>
      <p:ext uri="{BB962C8B-B14F-4D97-AF65-F5344CB8AC3E}">
        <p14:creationId xmlns:p14="http://schemas.microsoft.com/office/powerpoint/2010/main" xmlns="" val="954499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fa-IR" dirty="0" smtClean="0"/>
              <a:t>سرطانی که بیش‌تر با شیمی‌درمانی به‌عنوان عامل مسبب در ارتباط است نوعی از لوسمی به نام لوسمی حاد میلوژن (</a:t>
            </a:r>
            <a:r>
              <a:rPr lang="en-US" dirty="0" smtClean="0"/>
              <a:t>AML) </a:t>
            </a:r>
            <a:r>
              <a:rPr lang="fa-IR" dirty="0" smtClean="0"/>
              <a:t>می‌باشد. لوسمی لنفوسیتیک حاد (</a:t>
            </a:r>
            <a:r>
              <a:rPr lang="en-US" dirty="0" smtClean="0"/>
              <a:t>ALL) </a:t>
            </a:r>
            <a:r>
              <a:rPr lang="fa-IR" dirty="0" smtClean="0"/>
              <a:t>نیز یک سرطان ثانویه به شیمی‌درمانی محسوب می‌شود و ممکن است 5 تا10 درصد لوسمی حاد ایجاد شده به‌وسیله شیمی‌درمانی را تشکیل دهد. شیمی‌درمانی نسبت به پرتودرمانی در ایجاد لوسمی خطر بیش‌تری دارد. مطالعاتی که بر روی بیماران سال‌های بین 1870 تا 1980 انجام شد نشان داد که احتمال ایجاد </a:t>
            </a:r>
            <a:r>
              <a:rPr lang="en-US" dirty="0" smtClean="0"/>
              <a:t>AML </a:t>
            </a:r>
            <a:r>
              <a:rPr lang="fa-IR" dirty="0" smtClean="0"/>
              <a:t>بعد از نوع خاصی از داروهای شیمی‌درمانی که به عوامل الکیله‌کننده موسوم هستند، بیش‌تر می‌شود. این نوع از داروها در درمان سرطان‌هایی چون؛ بیماری هوچکین، لنفوم غیرهوچکینی، تخمدان، ریه و پستان به‌کار می‌رود.</a:t>
            </a:r>
          </a:p>
          <a:p>
            <a:pPr algn="ctr" rtl="1"/>
            <a:endParaRPr lang="fa-IR" dirty="0" smtClean="0"/>
          </a:p>
          <a:p>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24</a:t>
            </a:fld>
            <a:endParaRPr lang="en-US"/>
          </a:p>
        </p:txBody>
      </p:sp>
    </p:spTree>
    <p:extLst>
      <p:ext uri="{BB962C8B-B14F-4D97-AF65-F5344CB8AC3E}">
        <p14:creationId xmlns:p14="http://schemas.microsoft.com/office/powerpoint/2010/main" xmlns="" val="1926800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fa-IR" dirty="0" smtClean="0"/>
              <a:t>عوامل الکیله‌کننده که معمولاً باعث لوسمی می‌شوند شامل:</a:t>
            </a:r>
          </a:p>
          <a:p>
            <a:pPr algn="ctr" rtl="1"/>
            <a:endParaRPr lang="fa-IR" dirty="0" smtClean="0"/>
          </a:p>
          <a:p>
            <a:pPr algn="ctr" rtl="1"/>
            <a:r>
              <a:rPr lang="fa-IR" dirty="0" smtClean="0"/>
              <a:t>    مکلورتامین</a:t>
            </a:r>
          </a:p>
          <a:p>
            <a:pPr algn="ctr" rtl="1"/>
            <a:r>
              <a:rPr lang="fa-IR" dirty="0" smtClean="0"/>
              <a:t>    کلرامبوسیل</a:t>
            </a:r>
          </a:p>
          <a:p>
            <a:pPr algn="ctr" rtl="1"/>
            <a:r>
              <a:rPr lang="fa-IR" dirty="0" smtClean="0"/>
              <a:t>    سیکلوفسفامید</a:t>
            </a:r>
          </a:p>
          <a:p>
            <a:pPr algn="ctr" rtl="1"/>
            <a:r>
              <a:rPr lang="fa-IR" dirty="0" smtClean="0"/>
              <a:t>    ملفالان</a:t>
            </a:r>
          </a:p>
          <a:p>
            <a:pPr algn="ctr" rtl="1"/>
            <a:r>
              <a:rPr lang="fa-IR" dirty="0" smtClean="0"/>
              <a:t>    سموستین</a:t>
            </a:r>
          </a:p>
          <a:p>
            <a:pPr algn="ctr" rtl="1"/>
            <a:r>
              <a:rPr lang="fa-IR" dirty="0" smtClean="0"/>
              <a:t>    لوموستین</a:t>
            </a:r>
          </a:p>
          <a:p>
            <a:pPr algn="ctr" rtl="1"/>
            <a:r>
              <a:rPr lang="fa-IR" dirty="0" smtClean="0"/>
              <a:t>    کارموستین</a:t>
            </a:r>
          </a:p>
          <a:p>
            <a:pPr algn="ctr" rtl="1"/>
            <a:r>
              <a:rPr lang="fa-IR" dirty="0" smtClean="0"/>
              <a:t>    پردنیموستین</a:t>
            </a:r>
          </a:p>
          <a:p>
            <a:pPr algn="ctr" rtl="1"/>
            <a:r>
              <a:rPr lang="fa-IR" dirty="0" smtClean="0"/>
              <a:t>    بوسولفان</a:t>
            </a:r>
          </a:p>
          <a:p>
            <a:pPr algn="ctr" rtl="1"/>
            <a:r>
              <a:rPr lang="fa-IR" dirty="0" smtClean="0"/>
              <a:t>    دهیدروکسی‌بوسولفان</a:t>
            </a:r>
          </a:p>
          <a:p>
            <a:endParaRPr lang="fa-IR" dirty="0" smtClean="0"/>
          </a:p>
          <a:p>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25</a:t>
            </a:fld>
            <a:endParaRPr lang="en-US"/>
          </a:p>
        </p:txBody>
      </p:sp>
    </p:spTree>
    <p:extLst>
      <p:ext uri="{BB962C8B-B14F-4D97-AF65-F5344CB8AC3E}">
        <p14:creationId xmlns:p14="http://schemas.microsoft.com/office/powerpoint/2010/main" xmlns="" val="2247193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endParaRPr lang="fa-IR" dirty="0" smtClean="0"/>
          </a:p>
          <a:p>
            <a:pPr algn="ctr" rtl="1"/>
            <a:r>
              <a:rPr lang="fa-IR" dirty="0" smtClean="0"/>
              <a:t>خطر ایجاد بیماری با مقدار داروی بالا، مدت درمان طولانی، شدت بالای تجویز دارو (به این معنی که داروی زیادی در مدت کمی از زمان به بیمار داده شود). تحقیقات نشان داده است که خطر بروز لوسمی بعد از دو سال شروع و در 5 تا 6 سال بعد از درمان با عوامل الکیله‌کننده به حداکثر می‌رسد و سپس به‌تدریج رو به کاهش می‌گذارد. لوسمی بعد از درمان با عوامل الکیله‌کننده، خیلی سخت به درمان جواب می‌دهد و غالباً نتیجه‌اش مطلوب نیست.</a:t>
            </a:r>
          </a:p>
          <a:p>
            <a:pPr algn="ctr" rtl="1"/>
            <a:endParaRPr lang="fa-IR" dirty="0" smtClean="0"/>
          </a:p>
          <a:p>
            <a:pPr algn="ctr" rtl="1"/>
            <a:r>
              <a:rPr lang="fa-IR" dirty="0" smtClean="0"/>
              <a:t>داروی شیمی‌درمانی سیس‌پلاتین یک عامل آلکیله‌کننده نیست، ولی زمانی‌که می‌خواهد سلول‌های سرطانی را از بین ببرد به همان روش عمل می‌کند. سیس‌پلاتین نیز به‌نظر می‌رسد باعث افزایش بروز لوسمی می‌شود. این نوع از سرطان بسیار مشکل به درمان جواب می‌دهد و پیش‌آگهی مطلوبی ندارد. اما احتمال بروز سرطان در سیس‌پلاتین کم‌تر است. سیس‌پلاتین در درمان سرطان‌های بسیاری همچون ریه، بیضه‌ها و تخمدان به‌کار می‌رود. هرچه مقدار دارو بالا می‌رود احتمال بروز سرطان نیز بالا می‌رود. و اگر همراه با دارو بیمار تحت پرتودرمانی نیز قرار بگیرد خطر بروز سرطان بیش‌تر می‌شود.</a:t>
            </a:r>
          </a:p>
          <a:p>
            <a:pPr algn="ctr" rtl="1"/>
            <a:endParaRPr lang="fa-IR" dirty="0" smtClean="0"/>
          </a:p>
          <a:p>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26</a:t>
            </a:fld>
            <a:endParaRPr lang="en-US"/>
          </a:p>
        </p:txBody>
      </p:sp>
    </p:spTree>
    <p:extLst>
      <p:ext uri="{BB962C8B-B14F-4D97-AF65-F5344CB8AC3E}">
        <p14:creationId xmlns:p14="http://schemas.microsoft.com/office/powerpoint/2010/main" xmlns="" val="3447101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fa-IR" dirty="0" smtClean="0"/>
              <a:t>در سال‌های اخیر دیده شده است که داروهای موسوم به داروهای مهارکننده‌های توپوایزومراز</a:t>
            </a:r>
            <a:r>
              <a:rPr lang="en-US" dirty="0" smtClean="0"/>
              <a:t>II </a:t>
            </a:r>
            <a:r>
              <a:rPr lang="fa-IR" dirty="0" smtClean="0"/>
              <a:t>نیز قادرند باعث ایجاد لوسمی مخصوصاً </a:t>
            </a:r>
            <a:r>
              <a:rPr lang="en-US" dirty="0" smtClean="0"/>
              <a:t>AML </a:t>
            </a:r>
            <a:r>
              <a:rPr lang="fa-IR" dirty="0" smtClean="0"/>
              <a:t>گردند. داروهای موجود در این کلاس شامل؛ اتوپوسید، تنیپوسید، میتوکسانترون می‌باشد. این داروها نسبت به داروهای الکیله‌کننده سریع‌تر باعث ایجاد لوسمی می‌شوند. بیش‌تر موارد در عرض 2 تا 3 سال از درمان دیده می‌شود. اتوپوسید در درمان بیماران مبتلا به سرطان ریه از نوع سلول‌های کوچک، بیضه‌ها و </a:t>
            </a:r>
            <a:r>
              <a:rPr lang="en-US" dirty="0" smtClean="0"/>
              <a:t>ALL </a:t>
            </a:r>
            <a:r>
              <a:rPr lang="fa-IR" dirty="0" smtClean="0"/>
              <a:t>استفاده شده و با افزایش خطر در بروز</a:t>
            </a:r>
            <a:r>
              <a:rPr lang="en-US" dirty="0" smtClean="0"/>
              <a:t>AML </a:t>
            </a:r>
            <a:r>
              <a:rPr lang="fa-IR" dirty="0" smtClean="0"/>
              <a:t>در ارتباط می‌باشد. درمان </a:t>
            </a:r>
            <a:r>
              <a:rPr lang="en-US" dirty="0" smtClean="0"/>
              <a:t>ALL </a:t>
            </a:r>
            <a:r>
              <a:rPr lang="fa-IR" dirty="0" smtClean="0"/>
              <a:t>کودکی با تنی‌پوسید نیز احتمال بروز </a:t>
            </a:r>
            <a:r>
              <a:rPr lang="en-US" dirty="0" smtClean="0"/>
              <a:t>AML </a:t>
            </a:r>
            <a:r>
              <a:rPr lang="fa-IR" dirty="0" smtClean="0"/>
              <a:t>را افزایش می‌دهد. میتوکسانترون که قبلاً برای درمان سرطان پستان و لنفوما استفاده می‌شد نیز می‌تواند سبب ایجاد لوسمی حاد گردد. لوسمی ناشی از این داروها از لوسمی که به‌خاطر عوامل الکیله‌کننده ایجاد می‌شود متفاوت عمل می‌کند. بدین معنی که نسبت به آنها بهتر درمان می‌شود و نتیجه بهتری در بردارد.</a:t>
            </a:r>
          </a:p>
          <a:p>
            <a:pPr algn="ctr" rtl="1"/>
            <a:endParaRPr lang="fa-IR" dirty="0" smtClean="0"/>
          </a:p>
          <a:p>
            <a:pPr algn="ctr" rtl="1"/>
            <a:r>
              <a:rPr lang="fa-IR" dirty="0" smtClean="0"/>
              <a:t>سرطان‌هایی که باعث رشد و ایجاد سرطان‌های ثانویه می‌شود.</a:t>
            </a:r>
          </a:p>
          <a:p>
            <a:pPr algn="ctr" rtl="1"/>
            <a:endParaRPr lang="fa-IR" dirty="0" smtClean="0"/>
          </a:p>
          <a:p>
            <a:pPr algn="ctr" rtl="1"/>
            <a:r>
              <a:rPr lang="fa-IR" dirty="0" smtClean="0"/>
              <a:t>مهم نیست که چه نوع از سرطان درمان می‌شود. درمان‌هایی مثل پرتودرمانی یا شیمی‌درمانی در طولانی‌مدت می‌توانند منجر به ایجاد سرطان ثانویه گردند. با توجه به مدت زمان طولانی برای رشد سرطان ثانویه به درمان، در افرادی که مدت زمان طولانی بعد از درمان زنده مانده‌اند، مطالعات بهتری را می‌توان انجام داد. بعد از درمان سرطان اولیه برای ایجاد سرطان ثانویه‌ نیاز به گذشت یک مدت زمانی است. سرطان‌هایی که در این بخش بحث می‌شود برخی از آنها سرطان‌های اولیه می‌باشند که درمان آنها منجر به بقای طولانی در فرد می‌شود.</a:t>
            </a:r>
          </a:p>
          <a:p>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27</a:t>
            </a:fld>
            <a:endParaRPr lang="en-US"/>
          </a:p>
        </p:txBody>
      </p:sp>
    </p:spTree>
    <p:extLst>
      <p:ext uri="{BB962C8B-B14F-4D97-AF65-F5344CB8AC3E}">
        <p14:creationId xmlns:p14="http://schemas.microsoft.com/office/powerpoint/2010/main" xmlns="" val="178240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fa-IR" dirty="0" smtClean="0"/>
              <a:t>به تازگی، دانشمندان گروهی از داروها را مطرح کرده‌اند که به کلاس انتراسیکلین‌ها معروف است و ممکن است باعث </a:t>
            </a:r>
            <a:r>
              <a:rPr lang="en-US" dirty="0" smtClean="0"/>
              <a:t>AML </a:t>
            </a:r>
            <a:r>
              <a:rPr lang="fa-IR" dirty="0" smtClean="0"/>
              <a:t>گردد. از این داروها می‌توان به دوکسوروبیسین، دانوروبیسین، و اپیروبیسین اشاره کرد. این داروها نیز مهارکننده توپوایزومراز </a:t>
            </a:r>
            <a:r>
              <a:rPr lang="en-US" dirty="0" smtClean="0"/>
              <a:t>II </a:t>
            </a:r>
            <a:r>
              <a:rPr lang="fa-IR" dirty="0" smtClean="0"/>
              <a:t>بوده ولی با احتمال کم‌تری نسبت به داروهایی مثل اتوپوسید، تنی‌پوسید ومیتوکسانترون باعث لوسمی می‌شوند.</a:t>
            </a:r>
          </a:p>
          <a:p>
            <a:pPr algn="ctr" rtl="1"/>
            <a:endParaRPr lang="fa-IR" dirty="0" smtClean="0"/>
          </a:p>
          <a:p>
            <a:pPr algn="ctr" rtl="1"/>
            <a:r>
              <a:rPr lang="fa-IR" dirty="0" smtClean="0"/>
              <a:t>به طورکلی:</a:t>
            </a:r>
          </a:p>
          <a:p>
            <a:pPr algn="ctr" rtl="1"/>
            <a:r>
              <a:rPr lang="fa-IR" dirty="0" smtClean="0"/>
              <a:t>مهم نیست که چه نوع از سرطان درمان می‌شود. درمان‌هایی مثل پرتودرمانی یا شیمی‌درمانی در طولانی‌مدت می‌توانند منجر به ایجاد سرطان ثانویه گردند. سرطان‌هایی که در این بخش بحث می‌شود برخی از آنها سرطان‌های اولیه می‌باشند که درمان آنها منجر به بقای طولانی در فرد می‌شود.</a:t>
            </a:r>
          </a:p>
          <a:p>
            <a:endParaRPr lang="fa-IR" dirty="0" smtClean="0"/>
          </a:p>
          <a:p>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28</a:t>
            </a:fld>
            <a:endParaRPr lang="en-US"/>
          </a:p>
        </p:txBody>
      </p:sp>
    </p:spTree>
    <p:extLst>
      <p:ext uri="{BB962C8B-B14F-4D97-AF65-F5344CB8AC3E}">
        <p14:creationId xmlns:p14="http://schemas.microsoft.com/office/powerpoint/2010/main" xmlns="" val="2607328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endParaRPr lang="fa-IR" dirty="0" smtClean="0"/>
          </a:p>
          <a:p>
            <a:pPr algn="ctr" rtl="1"/>
            <a:r>
              <a:rPr lang="fa-IR" dirty="0" smtClean="0"/>
              <a:t>کسانی که از بیماری هوچکین بهبود یافته‌اند در معرض این هستند که بیش از سه برابر جمعیت عمومی دچار سرطان ثانویه گردند. به‌طور کلی احتمال بروز سرطان ثانویه در 20 سال اول بعد از درمان بیش از 20% می‌باشد. یک افزایش خطر در ایجاد لوسمی حاد در بیماران مبتلا به بیماری هوچکین که تحت شیمی‌درمانی به‌خصوص با داروهای الکیله‌کننده قرار گرفته‌اند دیده می‌شود. که می‌توان ترکیب دارویی </a:t>
            </a:r>
            <a:r>
              <a:rPr lang="en-US" dirty="0" smtClean="0"/>
              <a:t>MOPP (</a:t>
            </a:r>
            <a:r>
              <a:rPr lang="fa-IR" dirty="0" smtClean="0"/>
              <a:t>مکلرتامین، وین‌کریستین، پردنیزون، و پروکاربازین) را مثال زد. لوسمی در افرادی که تحت درمان با رژیم</a:t>
            </a:r>
            <a:r>
              <a:rPr lang="en-US" dirty="0" smtClean="0"/>
              <a:t>ABVD (</a:t>
            </a:r>
            <a:r>
              <a:rPr lang="fa-IR" dirty="0" smtClean="0"/>
              <a:t>آدریامایسین، بلئومایسن، وین‌بلاستین و داکاربازین) هستند زیاد دیده می‌شود. درمان بیماری هوچکین با پرتودرمانی باعث افزایش اندکی در بروز لوسمی می‌شود، در حالی‌که اگر پرتودرمانی همراه با رژیم</a:t>
            </a:r>
            <a:r>
              <a:rPr lang="en-US" dirty="0" smtClean="0"/>
              <a:t>MOPP </a:t>
            </a:r>
            <a:r>
              <a:rPr lang="fa-IR" dirty="0" smtClean="0"/>
              <a:t>باشد خطر بروز سرطان بیش‌تر می‌شود. احتمال ایجاد لوسمی در بیماری هوچکین به سن بیمار نیز بستگی دارد. که بیش‌ترین خطر در بیمارانی است که دارای سن بالای 40 سال می‌باشد. احتمال بروز سرطان به نظر می‌رسد با افزایش در مقدار شیمی‌درمانی زیادتر شود. </a:t>
            </a:r>
          </a:p>
          <a:p>
            <a:pPr algn="ctr" rtl="1"/>
            <a:endParaRPr lang="fa-IR" dirty="0" smtClean="0"/>
          </a:p>
          <a:p>
            <a:pPr algn="ctr" rtl="1"/>
            <a:r>
              <a:rPr lang="fa-IR" dirty="0" smtClean="0"/>
              <a:t>پرتودرمانی برای بیماری هوچکین به ایجاد و گسترش تومورهای جامد ارتباط داده شده است. الاترین خطر در نواحی است که در مسیر تشعشعات قرار می‌گیرند. شایع‌ترین سرطان ثانویه ایجاد شده در زنان درمان شده برای بیماری هوچکین، سرطان پستان می‌باشد. بیش‌ترین خطر مربوط به آنهایی هست که قبلاً تحت تابش اشعه در مرکز قفسه سینه به نام مدیاستن قرار گرفته بودند. (مدیاستن ناحیه‌ای است بین ریه ها و جایی است که قلب و عروق مربوطه، نای، مری، تیموس و تعدادی عقده‌های لنفاوی در آن قرار گرفته است). در اوایل درمان بسیاری از بیماران مبتلا به بیماری هوچکین به‌عنوان بخشی از پرتوتابی فیلد منتل، تحت پرتودرمانی به ناحیه مدیاستینوم قرار می‌گیرند. با این حال برخی از بیماران به دلیل پرتودرمانی و شیمی‌درمانی با عوامل الکیله‌کننده به‌طور زودرس دچار یائسگی می‌شوند. و در خانم‌هایی که به‌خاطر درمان هوچکین، قبل از 40 سالگی وارد یائسگی می‌شوند، احتمال بروز سرطان پستان رو به کاهش می‌گذارد.</a:t>
            </a:r>
          </a:p>
          <a:p>
            <a:pPr algn="ctr" rtl="1"/>
            <a:endParaRPr lang="fa-IR" dirty="0" smtClean="0"/>
          </a:p>
          <a:p>
            <a:pPr algn="ctr" rtl="1"/>
            <a:r>
              <a:rPr lang="fa-IR" dirty="0" smtClean="0"/>
              <a:t>شانس بروز سرطان ریه نیز در بیماران مبتلا به هوچکین بالا می‌باشد. این احتمال بالا به دلیل پرتودرمانی به ناحیه قفسه سینه به همان صورتی‌که شیمی‌درمانی با عوامل الکیله‌کننده این احتمال را می‌برد. بیمارانی که به‌طور همزمان پرتودرمانی و شیمی‌درمانی می‌شوند این احتمال حتی بالاتر رود. از عوامل بالابرنده دیگر می‌توان به سیگار اشاره کرد.و اگر بیمار قبل از پرتودرمانی سیگاری باشد این احتمال بالاست، ولی اگر بعد از پرتودرمانی نیز به سیگار کشیدن خود ادامه دهد، خطر ایجاد سرطان ریه افزایش خواهد یافت.</a:t>
            </a:r>
          </a:p>
          <a:p>
            <a:pPr algn="ctr" rtl="1"/>
            <a:endParaRPr lang="fa-IR" dirty="0" smtClean="0"/>
          </a:p>
          <a:p>
            <a:pPr algn="ctr" rtl="1"/>
            <a:r>
              <a:rPr lang="fa-IR" dirty="0" smtClean="0"/>
              <a:t>سرطان دیگر مربوط به تیروئید است، که بعد از پرتودرمانی به ناحیه گردن در هنگام درمان بیماری هوچکین، ممکن است در بدن ایجاد شود. از سرطان‌های دیگر نیز می‌توان به سرطان‌های دستگاه گوارش و معده اشاره کرد.</a:t>
            </a:r>
          </a:p>
          <a:p>
            <a:pPr algn="ctr" rtl="1"/>
            <a:endParaRPr lang="fa-IR" dirty="0" smtClean="0"/>
          </a:p>
          <a:p>
            <a:pPr algn="ctr" rtl="1"/>
            <a:r>
              <a:rPr lang="fa-IR" dirty="0" smtClean="0"/>
              <a:t>با گذشت زمان درمان بیماری هوچکین تغییرات بسیاری کرده است، شیمی‌درمانی با عوامل الکیله کننده کم‌تر شده و در صورت نیاز به پرتودرمانی، آن را با دوزهای پایین‌تر استفاده می‌کنند. این تغییرات احتمال ابتلا به سرطان ثانویه را کم‌تر کرده است ولی برای تأثیر طولانی‌مدت آن هنوز نیاز به مطالعات بیش‌تری می‌باشد.</a:t>
            </a:r>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29</a:t>
            </a:fld>
            <a:endParaRPr lang="en-US"/>
          </a:p>
        </p:txBody>
      </p:sp>
    </p:spTree>
    <p:extLst>
      <p:ext uri="{BB962C8B-B14F-4D97-AF65-F5344CB8AC3E}">
        <p14:creationId xmlns:p14="http://schemas.microsoft.com/office/powerpoint/2010/main" xmlns="" val="1951023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fa-IR" dirty="0" smtClean="0"/>
              <a:t>از آنجایی که احتمال ایجاد سرطان ثانویه بعد از بیماری هوچکین بالا می‌باشد، نیاز هست تا بیمارانی که از این بیماری بهبود یافته‌اند تحت مراقبت‌های بعدی نیز قرار بگیرند. پزشکان شما باید مراقب این باشند که تومورهای جامد، لوسمی‌ها، لنفوم غیرهوچکین و همچنین عود بیماری هوچکین به تدریج در بدن شکل نگیرد. همه بیماران باید در جهت کاستن از عوامل خطر برای سرطان ریه ترغیب شوند. خانم‌هایی که تحت پرتودرمانی به ناحیه قفسه سینه (مثل پرتودرمانی فیلد منتل) قرار می‌گیرند باید هرچه زودتر غربالگری‌های سرطان پستان را آغاز کنند، به‌خصوص اگر درمان آنها قبل از 35 سالگی آغاز شده باشد. البته در این مورد یک راهنمای استانداردی وجود ندارد ولی دانشمندان توصیه می‌کنند بیمارانی که این نوع از پرتودرمانی برای آنها انجام می‌شود باید 5 تا 8 سال بعد از پایان درمان بیماری هوچکین غربالگری را آغاز نمایند. این غربالگری بایستی شامل آزمایش‌های منظم پستان و ماموگرافی باشد. همچنین انجام </a:t>
            </a:r>
            <a:r>
              <a:rPr lang="en-US" dirty="0" smtClean="0"/>
              <a:t>MRI </a:t>
            </a:r>
            <a:r>
              <a:rPr lang="fa-IR" dirty="0" smtClean="0"/>
              <a:t>پستان می‌تواند مفید باشد. بیمارانی که پرتوتابی به ناحیه شکم داشته‌اند باید از نظر هرگونه مشکل شکمی توجه داشته و آنرا بلافاصله به پزشکشان اطلاع دهند. مشکلاتی نظیر کاهش وزنی که به‌خاطر رژیم گرفتن خود فرد نباشد، اسهال مداوم، و مشکلات دیگر شکمی می‌تواند ناشی از مشکلات جدی باشد.</a:t>
            </a:r>
          </a:p>
          <a:p>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30</a:t>
            </a:fld>
            <a:endParaRPr lang="en-US"/>
          </a:p>
        </p:txBody>
      </p:sp>
    </p:spTree>
    <p:extLst>
      <p:ext uri="{BB962C8B-B14F-4D97-AF65-F5344CB8AC3E}">
        <p14:creationId xmlns:p14="http://schemas.microsoft.com/office/powerpoint/2010/main" xmlns="" val="1811036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fa-IR" dirty="0" smtClean="0"/>
              <a:t>لنفوم غیرهوچکین</a:t>
            </a:r>
          </a:p>
          <a:p>
            <a:pPr algn="ctr" rtl="1"/>
            <a:endParaRPr lang="fa-IR" dirty="0" smtClean="0"/>
          </a:p>
          <a:p>
            <a:pPr algn="ctr" rtl="1"/>
            <a:r>
              <a:rPr lang="fa-IR" dirty="0" smtClean="0"/>
              <a:t>کسانی که از لنفوم غیرهوچکین (</a:t>
            </a:r>
            <a:r>
              <a:rPr lang="en-US" dirty="0" smtClean="0"/>
              <a:t>NHL) </a:t>
            </a:r>
            <a:r>
              <a:rPr lang="fa-IR" dirty="0" smtClean="0"/>
              <a:t>بهبود یافته‌اند در معرض این خطر هستند که دچار سرطان ثانویه گردند. اما با میزان کم‌تر نسبت به بیماری هوچکین. ب</a:t>
            </a:r>
          </a:p>
          <a:p>
            <a:pPr algn="ctr" rtl="1"/>
            <a:r>
              <a:rPr lang="fa-IR" dirty="0" smtClean="0"/>
              <a:t>بعد از درمان </a:t>
            </a:r>
            <a:r>
              <a:rPr lang="en-US" dirty="0" smtClean="0"/>
              <a:t>NHL </a:t>
            </a:r>
            <a:r>
              <a:rPr lang="fa-IR" dirty="0" smtClean="0"/>
              <a:t>بیماران معمولاً مستعد سرطان‌هایی نظیر ملانوم بدخیم، سرطان ریه، وسرطان کلیه می‌شوند. بازمانده‌های از </a:t>
            </a:r>
            <a:r>
              <a:rPr lang="en-US" dirty="0" smtClean="0"/>
              <a:t>NHL </a:t>
            </a:r>
            <a:r>
              <a:rPr lang="fa-IR" dirty="0" smtClean="0"/>
              <a:t>از نظر چندین سرطان دیگر نیز نظیر سارکوم کاپوسی، سرطان‌هایی در ناحیه سر و گردن (شامل زبان، کف دهان، حلق و حنجره)، سرطان روده بزرگ، سرطان تیروئید، سرطان استخوان و بافت نرم، و سرطان مثانه در خطر هستند. همچنین لوسمی و بیماری هوچکین نیز بعد از </a:t>
            </a:r>
            <a:r>
              <a:rPr lang="en-US" dirty="0" smtClean="0"/>
              <a:t>NHL </a:t>
            </a:r>
            <a:r>
              <a:rPr lang="fa-IR" dirty="0" smtClean="0"/>
              <a:t>شایع‌تر است. پرتودرمانی احتمال ایجاد سرطان پستان، در خانم‌هایی که قبل از 25 سالگی تحت درمان قرار گرفته‌اند را افزایش می‌دهد. مزوتلیوما که یک سرطان نادر لایه پوشاننده ریه می‌باشد نیز در اثر تشعشعات بیش‌تر دیده می‌شود. احتمال بالایی در ایجاد سرطان مثانه تنها در آنهایی که تحت شیمی‌درمانی قرار گرفته‌اند دیده می‌شود. سیکلوسپورین، به‌خصوص زمانی‌که در دوزهای بالا استفاده می‌شود با سرطان مثانه در ارتباط است. تابش‌دهی با دوز کم به کل بدن</a:t>
            </a:r>
            <a:r>
              <a:rPr lang="en-US" dirty="0" smtClean="0"/>
              <a:t>TBI (total body irradiation) </a:t>
            </a:r>
            <a:r>
              <a:rPr lang="fa-IR" dirty="0" smtClean="0"/>
              <a:t>که تنها در درمان</a:t>
            </a:r>
            <a:r>
              <a:rPr lang="en-US" dirty="0" smtClean="0"/>
              <a:t>NHL </a:t>
            </a:r>
            <a:r>
              <a:rPr lang="fa-IR" dirty="0" smtClean="0"/>
              <a:t>استفاده می‌شود، با افزایش در بروز لوسمی در ارتباط می‌باشد. احتمال ایجاد لوسمی در افراد تحت درمان با شیمی‌درمانی بالاتر است، و در آنهایی که به‌طور توأم شیمی‌درمانی و پرتودرمانی می‌شوند بیش‌ترین است. افراد دیگر شامل بیمارانی است که پیوند مغز استخوان اتولوگ (به این معنی که مغز استخوان خود فرد استفاده می‌گردد.) بر روی آنها انجام شده است. و احتمال بروز لوسمی حاد میلوژن (</a:t>
            </a:r>
            <a:r>
              <a:rPr lang="en-US" dirty="0" smtClean="0"/>
              <a:t>AML) </a:t>
            </a:r>
            <a:r>
              <a:rPr lang="fa-IR" dirty="0" smtClean="0"/>
              <a:t>و شکل زودرسی از لوسمی به‌ نام سندرم میلودیسپلاستیک (</a:t>
            </a:r>
            <a:r>
              <a:rPr lang="en-US" dirty="0" smtClean="0"/>
              <a:t>MDS) </a:t>
            </a:r>
            <a:r>
              <a:rPr lang="fa-IR" dirty="0" smtClean="0"/>
              <a:t>در این افراد بالاتر است.</a:t>
            </a:r>
          </a:p>
          <a:p>
            <a:pPr algn="ctr" rtl="1"/>
            <a:endParaRPr lang="fa-IR" dirty="0" smtClean="0"/>
          </a:p>
          <a:p>
            <a:pPr algn="ctr" rtl="1"/>
            <a:r>
              <a:rPr lang="fa-IR" dirty="0" smtClean="0"/>
              <a:t>مراقبت‌های بعد از درمان</a:t>
            </a:r>
          </a:p>
          <a:p>
            <a:pPr algn="ctr" rtl="1"/>
            <a:endParaRPr lang="fa-IR" dirty="0" smtClean="0"/>
          </a:p>
          <a:p>
            <a:pPr algn="ctr" rtl="1"/>
            <a:r>
              <a:rPr lang="fa-IR" dirty="0" smtClean="0"/>
              <a:t>همه بیماران باید در مورد هرگونه علائم سرطان‌های مختلف تحت‌نظر باشند. همچنین آنها تشویق گردند تا سیگار مصرف نکنند.</a:t>
            </a:r>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31</a:t>
            </a:fld>
            <a:endParaRPr lang="en-US"/>
          </a:p>
        </p:txBody>
      </p:sp>
    </p:spTree>
    <p:extLst>
      <p:ext uri="{BB962C8B-B14F-4D97-AF65-F5344CB8AC3E}">
        <p14:creationId xmlns:p14="http://schemas.microsoft.com/office/powerpoint/2010/main" xmlns="" val="208617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classification of myeloid neoplasms with germ.</a:t>
            </a:r>
          </a:p>
          <a:p>
            <a:r>
              <a:rPr lang="en-US" dirty="0" smtClean="0"/>
              <a:t> line predisposition and guide for molecular genetic diagnostics.</a:t>
            </a:r>
          </a:p>
          <a:p>
            <a:endParaRPr lang="en-US" dirty="0" smtClean="0"/>
          </a:p>
          <a:p>
            <a:pPr algn="ctr" rtl="1"/>
            <a:r>
              <a:rPr lang="en-US" dirty="0" smtClean="0"/>
              <a:t>WHO </a:t>
            </a:r>
            <a:r>
              <a:rPr lang="fa-IR" dirty="0" smtClean="0"/>
              <a:t>نئوپلاسم میلوئید با خط جوانه استعداد طبقه بندی و هدایت برای تشخیص ژنتیک مولکولی</a:t>
            </a:r>
          </a:p>
          <a:p>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4</a:t>
            </a:fld>
            <a:endParaRPr lang="en-US"/>
          </a:p>
        </p:txBody>
      </p:sp>
    </p:spTree>
    <p:extLst>
      <p:ext uri="{BB962C8B-B14F-4D97-AF65-F5344CB8AC3E}">
        <p14:creationId xmlns:p14="http://schemas.microsoft.com/office/powerpoint/2010/main" xmlns="" val="2099206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fa-IR" dirty="0" smtClean="0"/>
              <a:t>بیش‌ترین سرطان دیده شده بعد از سرطان بیضه ایجاد یک سرطان بیضه دیگر می‌باشد. به طور کلی 2 تا 5% مردانی که در یک بیضه دچار سرطان شده‌اند در آینده در طرف دیگر دچار خواهند شد. سرطان ثانویه در نتیجه درمان سرطان اولیه با شیمی‌درمانی یا پرتوتابی ایجاد نمی‌شود. در واقع، آنهایی که تنها با جراحی تحت درمان قرار گرفته‌اند نیز در خطر بروز یک سرطان ثانویه می‌باشند. همچنین شانس بروز سرطان در افرادی که شیمی‌درمانی شده‌اند پایین‌تر است. ادامه این بخش در مورد سرطان‌های جدیدی به‌جز سرطان بیضه می‌باشد. بیمارانی که به‌خاطر سرطان بیضه تحت درمان هستند نصف افرادی که برای هوچکین درمان می‌شوند در خطر بروز سرطان ثانویه می‌باشند .در مقایسه با جمعیت عادی، افرادی که از سرطان بیضه بهبودی یافته‌اند دو برابر بیش‌تر از دیگران در معرض ابتلا به سرطان در خارج از بیضه می‌باشند. احتمال بروز سرطان با گذشت زمان افزایش یافته و به نوع درمان انجام شده نیز بستگی دارد. خطر بروز تومور جامد، در افرادی که فقط پرتودرمانی می‌شوند 5 سال بعد شروع به افزایش می‌کند و بعد از 10 سال دو برابر می‌شود. این خطر تا بیش از 35 سال بعد از درمان همچنان بالا می‌ماند. شایع‌ترین سرطان شایع بعد از پرتودرمانی به ناحیه شکم در سرطان بیضه، شامل سرطان مثانه، روده بزرگ، لوزالمعده و معده می‌باشد. در عین اینکه بروز سرطان‌های راست روده، کلیه و پروستات نیز شایع است. همچنین پرتودرمانی باعث افزایش بروز سرطان ملانوم پوستی و بافت همبند  و لوسمس می‌شود. </a:t>
            </a:r>
          </a:p>
          <a:p>
            <a:pPr algn="ctr" rtl="1"/>
            <a:r>
              <a:rPr lang="fa-IR" dirty="0" smtClean="0"/>
              <a:t>شیمی‌درمانی باعث 80% افزایش در احتمال بروز سرطان‌های جامد که تا حدی کم‌تر از میزان پرتودرمانی است، می‌شود. همچنین احتمال بروز لوسمی نیز بعد از سرطان بیضه افزایش می‌یابد. بیش‌ترین موارد، مربوط به داروهای شیمی‌درمانی سیس‌پلاتین و اتوپوسید می‌باشد. مقادیر بالای این داروها با میزان بالای بروز لوسمی همراه است. باید گفت که لوسمی یک بیماری نادر می‌باشد، با این حال احتمال بروز این سرطان بعد از سرطان بیضه بالاتر از حد میانگین می‌باشد.</a:t>
            </a:r>
          </a:p>
          <a:p>
            <a:pPr algn="ctr" rtl="1"/>
            <a:r>
              <a:rPr lang="fa-IR" dirty="0" smtClean="0"/>
              <a:t>عموماً احتمال بروز سرطان با دوزهای بالای پرتودرمانی یا زمانی که تحت شیمی‌درمانی و پرتودرمانی به‌طور توأم می‌شود، افزایش می‌یابد. در سال‌های اخیر پرتودرمانی برای سرطان بیضه تغییراتی یافته است؛ دوزهای کم‌تری از پرتودرمانی استفاده می‌شود و درمان‌های پیشگیری برای مدیاستینوم دیگر صورت نمی‌پذیرد. مطالعات طولانی‌مدتی نیاز هست تا مشخص کند که آیا این تغییرات در کاهش بروز سرطان مؤثر بوده یا نه.</a:t>
            </a:r>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32</a:t>
            </a:fld>
            <a:endParaRPr lang="en-US"/>
          </a:p>
        </p:txBody>
      </p:sp>
    </p:spTree>
    <p:extLst>
      <p:ext uri="{BB962C8B-B14F-4D97-AF65-F5344CB8AC3E}">
        <p14:creationId xmlns:p14="http://schemas.microsoft.com/office/powerpoint/2010/main" xmlns="" val="127693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fa-IR" dirty="0" smtClean="0"/>
              <a:t>بسیاری از مطالعات نشان داده است که خانم‌های مبتلا به سرطان پستان 3 تا 4 برابر بیش‌تر از دیگران احتمال دارد که در طرف دیگر نیز مبتلا به سرطان جدید گردند. همچنین دیده شده است که این افراد مستعد هستند که دچار سرطان‌های تخمدان، رحم، ریه، روده بزرگ، راست روده و بافت همبند شوند در عین اینکه احتمال ابتلا به ملانوم و لوسمی نیز بعید نمی‌باشد. اما برای برخی از این سرطان‌ها مثل سرطان پستان طرف مخالف، تخمدان و رحم، ممکن است برخی عوامل مؤثر در بروز سرطان مثل عوامل هورمونی یا ژنتیکی در ایجاد سرطان ثانویه نقش داشته باشند. شایع‌ترین سرطان ثانویه در افرادی که از سرطان پستان بهبود یافته‌اند شامل سرطان پستان در طرف مخالف می‌باشد. این احتمال صرف نظر از اینکه درمان اولیه چه بوده است بالا می‌باشد. حتی بیمارانی که هیچ نوع داروی شیمی‌درمانی دریافت نمی‌کنند یا تحت پرتودرمانی قرار نمی‌گیرند نیز این احتمال بالاست. با این حال بسته به سن بیمار در زمانی‌که تحت درمان می‌باشند انجام پرتودرمانی بیش از پیش احتمال سرطان را افزایش می‌دهد. ولی در صورتی‌که در زمان درمان سن بیمار از 45 بیش‌تر باشد پرتودرمانی در بروز سرطان ثانویه تأثیری ندارد. و اگر سن بیمار کم‌تر از 45 باشد، احتمال بروز سرطان 10 سال بعد از درمان زیاد می‌شود. برای بیمارانی که به‌خاطر سرطان پستان تحت پرتودرمانی قرار می‌گیرند احتمال بروز سرطان ریه بالاست. که 10 سال بعد از پرتودرمانی دیده شده و با گذشت زمان این احتمال بالاتر می‌رود. بدیهی است مصرف سیگار این احتمال را بالاتر می‌برد. پرتودرمانی به ناحیه پستان احتمال بروز سارکوم در نواحی عروق خونی، بافت همبند و استخوان را افزایش می‌دهد. این سرطان‌ها در اغلب اوقات در ناحیه باقیمانده پستان، دیواره قفسه سینه و بازوها که با پرتودرمانی درمان شده بودند بیش‌تر دیده می‌شود. این احتمال حتی 30 سال بعد از درمان بالاست. دریافت تاموکسیفن به مدت 5 سال، نه تنها احتمال عود را بسیار کاهش می‌دهد، که تا 50 % احتمال ایجاد سرطان ثانویه را در طرف مقابل را کم می‌سازد. این امر به‌نظر می‌رسد در خانم‌هایی که به مدت 10 سال بعد از درمان اولیه پیگیری شده‌اند نیز صدق بکند. ولی باید در نظر داشت که تاموکسیفن احتمال بروز سرطان را در قسمت لایه درونی رحم در 5 تا 10 سال بعد از درمان افزایش می‌دهد. با این حال سودمندی درمان سرطان از احتمال ایجاد سرطان ثانویه بالاتر است.</a:t>
            </a:r>
          </a:p>
          <a:p>
            <a:pPr algn="ctr" rtl="1"/>
            <a:endParaRPr lang="fa-IR" dirty="0" smtClean="0"/>
          </a:p>
          <a:p>
            <a:pPr algn="ctr" rtl="1"/>
            <a:r>
              <a:rPr lang="fa-IR" dirty="0" smtClean="0"/>
              <a:t>احتمال کمی هست که بعد از درمان سرطان فرد دچار لوسمی گردد. زمانی‌که شیمی‌درمانی توام با پرتودرمانی استفاده می‌شود احتمال ایجاد سرطان در بالاترین میزان می‌باشد، مخصوصاً اگر داروهای شیمی‌درمانی شامل یک عامل الکیله‌کننده باشد. سیکلوفسفامید که یک داروی الکیله‌کننده می‌باشد به مدت 30 سال است که استفاده می‌شود. این دارو جزئی از رژیم </a:t>
            </a:r>
            <a:r>
              <a:rPr lang="en-US" dirty="0" smtClean="0"/>
              <a:t>CMF (</a:t>
            </a:r>
            <a:r>
              <a:rPr lang="fa-IR" dirty="0" smtClean="0"/>
              <a:t>سیکلوفسفامید، متوتروکسات، 5- فلورواوراسیل) و همچنین </a:t>
            </a:r>
            <a:r>
              <a:rPr lang="en-US" dirty="0" smtClean="0"/>
              <a:t>AC (</a:t>
            </a:r>
            <a:r>
              <a:rPr lang="fa-IR" dirty="0" smtClean="0"/>
              <a:t>آدریامایسین،سیکلوفسفامید) و</a:t>
            </a:r>
            <a:r>
              <a:rPr lang="en-US" dirty="0" smtClean="0"/>
              <a:t>FAC (</a:t>
            </a:r>
            <a:r>
              <a:rPr lang="fa-IR" dirty="0" smtClean="0"/>
              <a:t>اضافه شدن داروی 5-فلورواوراسیل به رژیم </a:t>
            </a:r>
            <a:r>
              <a:rPr lang="en-US" dirty="0" smtClean="0"/>
              <a:t>AC) </a:t>
            </a:r>
            <a:r>
              <a:rPr lang="fa-IR" dirty="0" smtClean="0"/>
              <a:t>می‌باشد. مطالعات نشان داده‌اند که مصرف مقدار بالایی از سیکلوفسفامید احتمال ایجاد </a:t>
            </a:r>
            <a:r>
              <a:rPr lang="en-US" dirty="0" smtClean="0"/>
              <a:t>AML </a:t>
            </a:r>
            <a:r>
              <a:rPr lang="fa-IR" dirty="0" smtClean="0"/>
              <a:t>را افزایش می‌دهد. با این حال مقدار داروی سیکلوفسفامید که در رژیم </a:t>
            </a:r>
            <a:r>
              <a:rPr lang="en-US" dirty="0" smtClean="0"/>
              <a:t>CMF </a:t>
            </a:r>
            <a:r>
              <a:rPr lang="fa-IR" dirty="0" smtClean="0"/>
              <a:t>و </a:t>
            </a:r>
            <a:r>
              <a:rPr lang="en-US" dirty="0" smtClean="0"/>
              <a:t>AC </a:t>
            </a:r>
            <a:r>
              <a:rPr lang="fa-IR" dirty="0" smtClean="0"/>
              <a:t>استفاده می‌شود با میزان پایین‌تری از لوسمی در ارتباط است. اما مقادیر بالاتر احتمال لوسمی را افزایش می‌دهد. همچنین احتمال بروز لوسمی با شدت درمان نیز در ارتباط است بدین معنی که مقدار زیادی از دارو در مدت زمان کوتاه‌تری به بیمار داده شود. با این حال با وجود اینکه احتمال ایجاد لوسمی چندین برابر بیش‌تر از افراد عادی جامعه است، آنهایی که 4 بار دوز منظمی از سیکلوفسفامید می‌گیرند، تنها 1% احتمال دارد که دچار لوسمی شوند</a:t>
            </a:r>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33</a:t>
            </a:fld>
            <a:endParaRPr lang="en-US"/>
          </a:p>
        </p:txBody>
      </p:sp>
    </p:spTree>
    <p:extLst>
      <p:ext uri="{BB962C8B-B14F-4D97-AF65-F5344CB8AC3E}">
        <p14:creationId xmlns:p14="http://schemas.microsoft.com/office/powerpoint/2010/main" xmlns="" val="2725915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fa-IR" dirty="0" smtClean="0"/>
              <a:t>مراقبت‌های بعدی</a:t>
            </a:r>
          </a:p>
          <a:p>
            <a:pPr algn="ctr" rtl="1"/>
            <a:endParaRPr lang="fa-IR" dirty="0" smtClean="0"/>
          </a:p>
          <a:p>
            <a:pPr algn="ctr" rtl="1"/>
            <a:r>
              <a:rPr lang="fa-IR" dirty="0" smtClean="0"/>
              <a:t>حتی زنانی که تحت پرتودرمانی قرار نگرفته‌اند احتمال این هست که در طرف دیگر دچار سرطان شوند. مراقبت‌ها باید شامل غربالگری‌های سالانه برای سرطان پستان (در صورتی‌که هیچ بافت پستانی وجود نداشته باشد) باشد. مراقبت‌های مسائل زنانگی نیز از جهت سرطان رحم نیز بسیار مهم است. همه بیماران باید تشویق به عدم مصرف سیگار شوند.</a:t>
            </a:r>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34</a:t>
            </a:fld>
            <a:endParaRPr lang="en-US"/>
          </a:p>
        </p:txBody>
      </p:sp>
    </p:spTree>
    <p:extLst>
      <p:ext uri="{BB962C8B-B14F-4D97-AF65-F5344CB8AC3E}">
        <p14:creationId xmlns:p14="http://schemas.microsoft.com/office/powerpoint/2010/main" xmlns="" val="1423486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fa-IR" dirty="0" smtClean="0"/>
              <a:t>سرطان گردن رحم</a:t>
            </a:r>
          </a:p>
          <a:p>
            <a:pPr algn="ctr" rtl="1"/>
            <a:endParaRPr lang="fa-IR" dirty="0" smtClean="0"/>
          </a:p>
          <a:p>
            <a:pPr algn="ctr" rtl="1"/>
            <a:r>
              <a:rPr lang="fa-IR" dirty="0" smtClean="0"/>
              <a:t>سرطان گردن رحم اغلب به علت عفونت با ویروس پاپیلومای انسانی ایجاد می‌شود. کسانی که از بیماری بهبود یافته‌اند، در معرض این هستند که دچار سرطان‌های دیگر در ارتباط با این ویروس مثل مقعد، فرج، مهبل شوند. بازمانده‌های از سرطان گردن رحم در معرض ابتلا به سرطان‌های در ارتباط با سیگار همانند سرطان ریه، مثانه و لوزالمعده می‌باشند. بروز سرطان ریه و مثانه مخصوصاً در خانم‌هایی که با پرتودرمانی تحت درمان قرار می‌گیرند بالا می‌باشد. تابش اشعه به ناحیه گردن رحم بروز سرطان روده بزرگ، راست روده، بافت همبند و معده را زیاد می‌کند. و در نهایت تشعشعات همچنین می‌تواند باعث افزایش در بروز لوسمی و لنفوم غیرهوچکین شود.</a:t>
            </a:r>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35</a:t>
            </a:fld>
            <a:endParaRPr lang="en-US"/>
          </a:p>
        </p:txBody>
      </p:sp>
    </p:spTree>
    <p:extLst>
      <p:ext uri="{BB962C8B-B14F-4D97-AF65-F5344CB8AC3E}">
        <p14:creationId xmlns:p14="http://schemas.microsoft.com/office/powerpoint/2010/main" xmlns="" val="2054494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fa-IR" dirty="0" smtClean="0"/>
              <a:t>کسانی که از سرطان گردن رحم بهبود یافته‌اند نیازمند این هستند که از نظر مسائل زنانگی مراقبت شوند و از نظر بروز علائم مبنی ایجاد سرطان جدید در فرج و مهبل و همچنین از نظر عود بیماری اولیه بررسی شوند. همه بیماران باید تشویق شوند که سیگار مصرف نکنند.</a:t>
            </a:r>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36</a:t>
            </a:fld>
            <a:endParaRPr lang="en-US"/>
          </a:p>
        </p:txBody>
      </p:sp>
    </p:spTree>
    <p:extLst>
      <p:ext uri="{BB962C8B-B14F-4D97-AF65-F5344CB8AC3E}">
        <p14:creationId xmlns:p14="http://schemas.microsoft.com/office/powerpoint/2010/main" xmlns="" val="1533758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37</a:t>
            </a:fld>
            <a:endParaRPr lang="en-US"/>
          </a:p>
        </p:txBody>
      </p:sp>
    </p:spTree>
    <p:extLst>
      <p:ext uri="{BB962C8B-B14F-4D97-AF65-F5344CB8AC3E}">
        <p14:creationId xmlns:p14="http://schemas.microsoft.com/office/powerpoint/2010/main" xmlns="" val="2704438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fa-IR" dirty="0" smtClean="0"/>
              <a:t>خلاصه</a:t>
            </a:r>
          </a:p>
          <a:p>
            <a:pPr algn="ctr" rtl="1"/>
            <a:endParaRPr lang="fa-IR" dirty="0" smtClean="0"/>
          </a:p>
          <a:p>
            <a:pPr algn="ctr" rtl="1"/>
            <a:r>
              <a:rPr lang="fa-IR" dirty="0" smtClean="0"/>
              <a:t>احتمال بروز سرطان ثانویه همواره باید با مزیت‌های حاصل از درمان سنجیده شوند. برای بسیاری از درمان‌های جدید سرطان، تأثیرات طولانی‌مدتی که سبب سرطان ثانویه می‌شوند هنوز ناشناخته هست. نیاز برای پیگیری‌های مستمر در افراد بهبود یافته از سرطان بسیار مهم است زیرا از آن طریق تأثیرات درازمدت سرطان را بهتر درک می‌کنیم.</a:t>
            </a:r>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38</a:t>
            </a:fld>
            <a:endParaRPr lang="en-US"/>
          </a:p>
        </p:txBody>
      </p:sp>
    </p:spTree>
    <p:extLst>
      <p:ext uri="{BB962C8B-B14F-4D97-AF65-F5344CB8AC3E}">
        <p14:creationId xmlns:p14="http://schemas.microsoft.com/office/powerpoint/2010/main" xmlns="" val="737053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fa-IR" dirty="0" smtClean="0"/>
              <a:t>مقایسه</a:t>
            </a:r>
            <a:r>
              <a:rPr lang="fa-IR" baseline="0" dirty="0" smtClean="0"/>
              <a:t> طبقه بندی </a:t>
            </a:r>
            <a:r>
              <a:rPr lang="en-US" baseline="0" dirty="0" smtClean="0"/>
              <a:t>Fab</a:t>
            </a:r>
            <a:r>
              <a:rPr lang="fa-IR" baseline="0" dirty="0" smtClean="0"/>
              <a:t> و </a:t>
            </a:r>
            <a:r>
              <a:rPr lang="en-US" baseline="0" dirty="0" smtClean="0"/>
              <a:t>WHO</a:t>
            </a:r>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6</a:t>
            </a:fld>
            <a:endParaRPr lang="en-US"/>
          </a:p>
        </p:txBody>
      </p:sp>
    </p:spTree>
    <p:extLst>
      <p:ext uri="{BB962C8B-B14F-4D97-AF65-F5344CB8AC3E}">
        <p14:creationId xmlns:p14="http://schemas.microsoft.com/office/powerpoint/2010/main" xmlns="" val="1973085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AML with recurrent genetic abnormalities</a:t>
            </a:r>
          </a:p>
          <a:p>
            <a:endParaRPr lang="en-US" dirty="0" smtClean="0"/>
          </a:p>
          <a:p>
            <a:r>
              <a:rPr lang="en-US" dirty="0" smtClean="0"/>
              <a:t>The molecular basis of AML with inv(3)(q21.3q26.2) or t(3;3)(q21.3;q26.2) was revisited showing that repositioning of a GATA2 enhancer element leads to overexpression of the MECOM (EVI1) gene and to haploinsufficiency of GATA2.7,8 A new provisional entity “AML with BCR-ABL1” was introduced to recognize that patients with this abnormality should receive therapy with a tyrosine kinase inhibitor. Distinction from blast phase of chronic myeloid leukemia may be difficult; preliminary data suggest that deletion of antigen receptor genes (immunoglobulin heavy chain and T-cell receptor), IKZF1, and/or CDKN2A may support a diagnosis of AML rather than chronic myeloid leukemia blast phase.9 AML with mutated NPM1 and AML with biallelic mutations of CEBPA have become full entities; the latter category was restricted to cases with biallelic mutations because recent studies have shown that only those cases define the entity and portend a favorable outcome.10⇓⇓⇓⇓⇓-16 Both entities now subsume cases with multilineage dysplasia because presence of dysplasia lacks prognostic significance.17⇓-19 Finally, a new provisional entity “AML with mutated RUNX1” (excluding cases with myelodysplasia-related changes) was added; it has been associated with distinct clinicopathologic features and inferior outcome</a:t>
            </a:r>
            <a:r>
              <a:rPr lang="fa-IR" dirty="0" smtClean="0"/>
              <a:t>.</a:t>
            </a:r>
          </a:p>
          <a:p>
            <a:pPr algn="ctr" rtl="1"/>
            <a:endParaRPr lang="fa-IR" dirty="0" smtClean="0"/>
          </a:p>
          <a:p>
            <a:pPr algn="ctr" rtl="1"/>
            <a:r>
              <a:rPr lang="en-US" dirty="0" smtClean="0"/>
              <a:t>AML </a:t>
            </a:r>
            <a:r>
              <a:rPr lang="fa-IR" dirty="0" smtClean="0"/>
              <a:t>با اختلالات ژنتیکی عود</a:t>
            </a:r>
          </a:p>
          <a:p>
            <a:pPr algn="ctr" rtl="1"/>
            <a:endParaRPr lang="fa-IR" dirty="0" smtClean="0"/>
          </a:p>
          <a:p>
            <a:pPr algn="ctr" rtl="1"/>
            <a:r>
              <a:rPr lang="fa-IR" dirty="0" smtClean="0"/>
              <a:t>اساس مولکولی </a:t>
            </a:r>
            <a:r>
              <a:rPr lang="en-US" dirty="0" smtClean="0"/>
              <a:t>AML </a:t>
            </a:r>
            <a:r>
              <a:rPr lang="fa-IR" dirty="0" smtClean="0"/>
              <a:t>با </a:t>
            </a:r>
            <a:r>
              <a:rPr lang="en-US" dirty="0" smtClean="0"/>
              <a:t>INV (3) (q21.3q26.2) </a:t>
            </a:r>
            <a:r>
              <a:rPr lang="fa-IR" dirty="0" smtClean="0"/>
              <a:t>یا تی (3؛ 3) (</a:t>
            </a:r>
            <a:r>
              <a:rPr lang="en-US" dirty="0" smtClean="0"/>
              <a:t>q21.3؛ q26.2) </a:t>
            </a:r>
            <a:r>
              <a:rPr lang="fa-IR" dirty="0" smtClean="0"/>
              <a:t>بازبینی شد نشان می دهد که تغییر از یک عنصر </a:t>
            </a:r>
            <a:r>
              <a:rPr lang="en-US" dirty="0" smtClean="0"/>
              <a:t>GATA2 </a:t>
            </a:r>
            <a:r>
              <a:rPr lang="fa-IR" dirty="0" smtClean="0"/>
              <a:t>تقویت منجر به بیان بیش از حد </a:t>
            </a:r>
            <a:r>
              <a:rPr lang="en-US" dirty="0" smtClean="0"/>
              <a:t>MECOM ( EVI1) </a:t>
            </a:r>
            <a:r>
              <a:rPr lang="fa-IR" dirty="0" smtClean="0"/>
              <a:t>ژن و به </a:t>
            </a:r>
            <a:r>
              <a:rPr lang="en-US" dirty="0" smtClean="0"/>
              <a:t>haploinsufficiency </a:t>
            </a:r>
            <a:r>
              <a:rPr lang="fa-IR" dirty="0" smtClean="0"/>
              <a:t>از </a:t>
            </a:r>
            <a:r>
              <a:rPr lang="en-US" dirty="0" smtClean="0"/>
              <a:t>GATA2.7،8 </a:t>
            </a:r>
            <a:r>
              <a:rPr lang="fa-IR" dirty="0" smtClean="0"/>
              <a:t>یک نهاد جدید موقت "</a:t>
            </a:r>
            <a:r>
              <a:rPr lang="en-US" dirty="0" smtClean="0"/>
              <a:t>AML </a:t>
            </a:r>
            <a:r>
              <a:rPr lang="fa-IR" dirty="0" smtClean="0"/>
              <a:t>با </a:t>
            </a:r>
            <a:r>
              <a:rPr lang="en-US" dirty="0" smtClean="0"/>
              <a:t>BCR-ABL1" </a:t>
            </a:r>
            <a:r>
              <a:rPr lang="fa-IR" dirty="0" smtClean="0"/>
              <a:t>به رسمیت شناختن که بیماران مبتلا به این اختلال باید درمان با مهارکننده های تیروزین کیناز دریافت معرفی شد. تمایز از فاز انفجار لوسمی میلوئید مزمن، دشوار باشد. اطلاعات اولیه نشان می دهد که حذف ژن گیرنده آنتی ژن (ایمونوگلوبولین زنجیره سنگین و گیرنده های لنفوسیت </a:t>
            </a:r>
            <a:r>
              <a:rPr lang="en-US" dirty="0" smtClean="0"/>
              <a:t>T)، IKZF1، </a:t>
            </a:r>
            <a:r>
              <a:rPr lang="fa-IR" dirty="0" smtClean="0"/>
              <a:t>و / یا </a:t>
            </a:r>
            <a:r>
              <a:rPr lang="en-US" dirty="0" smtClean="0"/>
              <a:t>CDKN2A </a:t>
            </a:r>
            <a:r>
              <a:rPr lang="fa-IR" dirty="0" smtClean="0"/>
              <a:t>ممکن است تشخیص </a:t>
            </a:r>
            <a:r>
              <a:rPr lang="en-US" dirty="0" smtClean="0"/>
              <a:t>AML </a:t>
            </a:r>
            <a:r>
              <a:rPr lang="fa-IR" dirty="0" smtClean="0"/>
              <a:t>به جای انفجار مزمن لوسمی میلوئید حمایت </a:t>
            </a:r>
            <a:r>
              <a:rPr lang="en-US" dirty="0" smtClean="0"/>
              <a:t>phase.9 AML </a:t>
            </a:r>
            <a:r>
              <a:rPr lang="fa-IR" dirty="0" smtClean="0"/>
              <a:t>با جهش یافته </a:t>
            </a:r>
            <a:r>
              <a:rPr lang="en-US" dirty="0" smtClean="0"/>
              <a:t>NPM1 </a:t>
            </a:r>
            <a:r>
              <a:rPr lang="fa-IR" dirty="0" smtClean="0"/>
              <a:t>و </a:t>
            </a:r>
            <a:r>
              <a:rPr lang="en-US" dirty="0" smtClean="0"/>
              <a:t>AML </a:t>
            </a:r>
            <a:r>
              <a:rPr lang="fa-IR" dirty="0" smtClean="0"/>
              <a:t>با جهش </a:t>
            </a:r>
            <a:r>
              <a:rPr lang="en-US" dirty="0" smtClean="0"/>
              <a:t>biallelic </a:t>
            </a:r>
            <a:r>
              <a:rPr lang="fa-IR" dirty="0" smtClean="0"/>
              <a:t>از </a:t>
            </a:r>
            <a:r>
              <a:rPr lang="en-US" dirty="0" smtClean="0"/>
              <a:t>CEBPA </a:t>
            </a:r>
            <a:r>
              <a:rPr lang="fa-IR" dirty="0" smtClean="0"/>
              <a:t>تبدیل شده اند نهادهای کامل؛ رده دوم به موارد با جهش </a:t>
            </a:r>
            <a:r>
              <a:rPr lang="en-US" dirty="0" smtClean="0"/>
              <a:t>biallelic </a:t>
            </a:r>
            <a:r>
              <a:rPr lang="fa-IR" dirty="0" smtClean="0"/>
              <a:t>محدود بود چرا که مطالعات اخیر نشان داده اند که تنها کسانی که مورد نهاد تعریف و حاکی از مطلوب </a:t>
            </a:r>
            <a:r>
              <a:rPr lang="en-US" dirty="0" smtClean="0"/>
              <a:t>outcome. </a:t>
            </a:r>
            <a:r>
              <a:rPr lang="fa-IR" dirty="0" smtClean="0"/>
              <a:t>هر دو نهاد در حال حاضر موارد با دیسپلازی </a:t>
            </a:r>
            <a:r>
              <a:rPr lang="en-US" dirty="0" smtClean="0"/>
              <a:t>multilineage </a:t>
            </a:r>
            <a:r>
              <a:rPr lang="fa-IR" dirty="0" smtClean="0"/>
              <a:t>رده بندی به دلیل حضور دیسپلازی فاقد پیش آگهی </a:t>
            </a:r>
            <a:r>
              <a:rPr lang="en-US" dirty="0" smtClean="0"/>
              <a:t>significance. </a:t>
            </a:r>
            <a:r>
              <a:rPr lang="fa-IR" dirty="0" smtClean="0"/>
              <a:t>در نهایت، یک نهاد جدید موقت "</a:t>
            </a:r>
            <a:r>
              <a:rPr lang="en-US" dirty="0" smtClean="0"/>
              <a:t>AML </a:t>
            </a:r>
            <a:r>
              <a:rPr lang="fa-IR" dirty="0" smtClean="0"/>
              <a:t>با </a:t>
            </a:r>
            <a:r>
              <a:rPr lang="en-US" dirty="0" smtClean="0"/>
              <a:t>RUNX1 </a:t>
            </a:r>
            <a:r>
              <a:rPr lang="fa-IR" dirty="0" smtClean="0"/>
              <a:t>جهش یافته" (به استثنای موارد با تغییرات وابسته به میلودیسپلازی) اضافه شد. از آن شده است با ویژگی های متمایز تظاهرات کلینیکی و پیامد نامطلوب همراه است.</a:t>
            </a:r>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7</a:t>
            </a:fld>
            <a:endParaRPr lang="en-US"/>
          </a:p>
        </p:txBody>
      </p:sp>
    </p:spTree>
    <p:extLst>
      <p:ext uri="{BB962C8B-B14F-4D97-AF65-F5344CB8AC3E}">
        <p14:creationId xmlns:p14="http://schemas.microsoft.com/office/powerpoint/2010/main" xmlns="" val="3821987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AML with myelodysplasia-related changes</a:t>
            </a:r>
          </a:p>
          <a:p>
            <a:endParaRPr lang="en-US" dirty="0" smtClean="0"/>
          </a:p>
          <a:p>
            <a:r>
              <a:rPr lang="en-US" dirty="0" smtClean="0"/>
              <a:t>Presence of multilineage dysplasia, preexisting myeloid disorder, and/or myelodysplasia-related cytogenetic changes remain diagnostic criteria for this disease category. Deletion 9q was removed from the list of myelodysplasia-related cytogenetic changes because, in addition to its association with t(8;21), it also frequently occurs in AML with NPM1 and biallelic CEBPA mutations</a:t>
            </a:r>
            <a:r>
              <a:rPr lang="fa-IR" dirty="0" smtClean="0"/>
              <a:t>.</a:t>
            </a:r>
          </a:p>
          <a:p>
            <a:pPr algn="ctr" rtl="1"/>
            <a:endParaRPr lang="fa-IR" dirty="0" smtClean="0"/>
          </a:p>
          <a:p>
            <a:pPr algn="ctr" rtl="1"/>
            <a:r>
              <a:rPr lang="en-US" dirty="0" smtClean="0"/>
              <a:t>AML </a:t>
            </a:r>
            <a:r>
              <a:rPr lang="fa-IR" dirty="0" smtClean="0"/>
              <a:t>با تغییرات وابسته به میلودیسپلازی</a:t>
            </a:r>
          </a:p>
          <a:p>
            <a:pPr algn="ctr" rtl="1"/>
            <a:endParaRPr lang="fa-IR" dirty="0" smtClean="0"/>
          </a:p>
          <a:p>
            <a:pPr algn="ctr" rtl="1"/>
            <a:r>
              <a:rPr lang="fa-IR" dirty="0" smtClean="0"/>
              <a:t>حضور دیسپلازی </a:t>
            </a:r>
            <a:r>
              <a:rPr lang="en-US" dirty="0" smtClean="0"/>
              <a:t>multilineage، </a:t>
            </a:r>
            <a:r>
              <a:rPr lang="fa-IR" dirty="0" smtClean="0"/>
              <a:t>از پیش موجود اختلال میلوئید، و / یا تغییر سیتوژنتیک مربوط میلودیسپلازی باقی بماند معیارهای تشخیصی برای این دسته بیماری است. 9</a:t>
            </a:r>
            <a:r>
              <a:rPr lang="en-US" dirty="0" smtClean="0"/>
              <a:t>q </a:t>
            </a:r>
            <a:r>
              <a:rPr lang="fa-IR" dirty="0" smtClean="0"/>
              <a:t>حذف از لیست تغییرات سیتوژنتیک مربوط میلودیسپلازی حذف شده است زیرا، علاوه بر ارتباط آن با تی (8؛ 21)، آن را نیز غالبا در </a:t>
            </a:r>
            <a:r>
              <a:rPr lang="en-US" dirty="0" smtClean="0"/>
              <a:t>AML </a:t>
            </a:r>
            <a:r>
              <a:rPr lang="fa-IR" dirty="0" smtClean="0"/>
              <a:t>با </a:t>
            </a:r>
            <a:r>
              <a:rPr lang="en-US" dirty="0" smtClean="0"/>
              <a:t>NPM1 </a:t>
            </a:r>
            <a:r>
              <a:rPr lang="fa-IR" dirty="0" smtClean="0"/>
              <a:t>و جهش </a:t>
            </a:r>
            <a:r>
              <a:rPr lang="en-US" dirty="0" smtClean="0"/>
              <a:t>CEBPA biallelic </a:t>
            </a:r>
            <a:r>
              <a:rPr lang="fa-IR" dirty="0" smtClean="0"/>
              <a:t>رخ می دهد</a:t>
            </a:r>
          </a:p>
        </p:txBody>
      </p:sp>
      <p:sp>
        <p:nvSpPr>
          <p:cNvPr id="4" name="Slide Number Placeholder 3"/>
          <p:cNvSpPr>
            <a:spLocks noGrp="1"/>
          </p:cNvSpPr>
          <p:nvPr>
            <p:ph type="sldNum" sz="quarter" idx="10"/>
          </p:nvPr>
        </p:nvSpPr>
        <p:spPr/>
        <p:txBody>
          <a:bodyPr/>
          <a:lstStyle/>
          <a:p>
            <a:fld id="{FA3B93AC-4068-463E-9AFC-48ABA7FB0388}" type="slidenum">
              <a:rPr lang="en-US" smtClean="0"/>
              <a:pPr/>
              <a:t>8</a:t>
            </a:fld>
            <a:endParaRPr lang="en-US"/>
          </a:p>
        </p:txBody>
      </p:sp>
    </p:spTree>
    <p:extLst>
      <p:ext uri="{BB962C8B-B14F-4D97-AF65-F5344CB8AC3E}">
        <p14:creationId xmlns:p14="http://schemas.microsoft.com/office/powerpoint/2010/main" xmlns="" val="39589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advent of high-throughput sequencing techniques has allowed new insights into the molecular basis of myeloid neoplasms. Similar to most sporadic human malignancies, AML is a complex, dynamic disease, characterized by multiple somatically acquired driver mutations, coexisting competing clones, and disease evolution over time.</a:t>
            </a:r>
          </a:p>
          <a:p>
            <a:r>
              <a:rPr lang="en-US" dirty="0" smtClean="0"/>
              <a:t>The Cancer Genome Atlas AML substudy profiled 200 clinically annotated cases of de novo AML by whole-genome (n = 50) or whole-exome (n = 150) sequencing, along with RNA and microRNA sequencing and DNA-methylation analysis.31 Twenty-three genes were found to be commonly mutated, and another 237 were mutated in 2 or more cases, in nonrandom patterns of co-occurrence and mutual exclusivity. Mutated genes were classified into 1 of 9 functional categories: transcription factor fusions, the NPM1 gene, tumor suppressor genes, DNA methylation-related genes, signaling genes, chromatin-modifying genes, myeloid transcription factor genes, cohesin complex genes, and spliceosome complex genes.</a:t>
            </a:r>
          </a:p>
          <a:p>
            <a:r>
              <a:rPr lang="en-US" dirty="0" smtClean="0"/>
              <a:t>The use of genetic data to inform disease classification and clinical practice is an active field of research. Recently, 1540 patients, intensively treated in prospective trials, were analyzed using targeted resequencing of 111 myeloid cancer genes, along with cytogenetic profiles.37 Patterns of comutations segregated AML cases into 11 nonoverlapping classes, each with a distinct clinical phenotype and outcome. Beyond known disease classes, 3 additional, heterogeneous classes emerged: AML with mutations in chromatin and RNA-splicing regulators; AML with TP53 mutations and/or chromosomal aneuploidies; and, provisionally, AML with IDH2R172 mutations.</a:t>
            </a:r>
          </a:p>
          <a:p>
            <a:pPr algn="l" rtl="1"/>
            <a:r>
              <a:rPr lang="en-US" dirty="0" smtClean="0"/>
              <a:t>Mutant allele fractions can be used to infer the phylogenetic tree leading to development of overt leukemia. Clonal evolution studies in patients and patient-derived xenograft models indicate that mutations in genes involved in regulation of DNA modification and of chromatin state, most commonly DNMT3A, TET2, and ASXL1, are often present in preleukemic stem or progenitor cells and occur early in leukemogenesis. Such mutations are present in ancestral </a:t>
            </a:r>
          </a:p>
          <a:p>
            <a:pPr algn="l" rtl="1"/>
            <a:r>
              <a:rPr lang="en-US" dirty="0" smtClean="0"/>
              <a:t>cells capable of multilineage engraftment, may persist after therapy, lead to clonal expansion during remission, and cause recurrent disease.</a:t>
            </a:r>
          </a:p>
          <a:p>
            <a:pPr algn="l" rtl="1"/>
            <a:endParaRPr lang="en-US" dirty="0" smtClean="0"/>
          </a:p>
          <a:p>
            <a:pPr algn="l" rtl="1"/>
            <a:r>
              <a:rPr lang="fa-IR" dirty="0" smtClean="0"/>
              <a:t>ظهور روش های تعیین توالی بالا در استفاده از بینش جدید به اساس مولکولی میلوئید </a:t>
            </a:r>
            <a:r>
              <a:rPr lang="en-US" dirty="0" smtClean="0"/>
              <a:t>neoplasms. </a:t>
            </a:r>
            <a:r>
              <a:rPr lang="fa-IR" dirty="0" smtClean="0"/>
              <a:t>مشابه به بدخیمی های پراکنده ترین انسان، </a:t>
            </a:r>
            <a:r>
              <a:rPr lang="en-US" dirty="0" smtClean="0"/>
              <a:t>AML </a:t>
            </a:r>
            <a:r>
              <a:rPr lang="fa-IR" dirty="0" smtClean="0"/>
              <a:t>پیچیده، بیماری پویا، که با چند جهش راننده </a:t>
            </a:r>
            <a:r>
              <a:rPr lang="en-US" dirty="0" smtClean="0"/>
              <a:t>somatically </a:t>
            </a:r>
            <a:r>
              <a:rPr lang="fa-IR" dirty="0" smtClean="0"/>
              <a:t>به دست آورد اجازه داده است ، همزمان کلون رقابت، و تکامل بیماری در طول زمان.</a:t>
            </a:r>
          </a:p>
          <a:p>
            <a:pPr algn="l" rtl="1"/>
            <a:endParaRPr lang="fa-IR" dirty="0" smtClean="0"/>
          </a:p>
          <a:p>
            <a:pPr algn="l" rtl="1"/>
            <a:r>
              <a:rPr lang="en-US" dirty="0" smtClean="0"/>
              <a:t>substudy </a:t>
            </a:r>
            <a:r>
              <a:rPr lang="fa-IR" dirty="0" smtClean="0"/>
              <a:t>اطلس ژنوم سرطان </a:t>
            </a:r>
            <a:r>
              <a:rPr lang="en-US" dirty="0" smtClean="0"/>
              <a:t>AML 200 </a:t>
            </a:r>
            <a:r>
              <a:rPr lang="fa-IR" dirty="0" smtClean="0"/>
              <a:t>مورد بالینی و مشروح از نو </a:t>
            </a:r>
            <a:r>
              <a:rPr lang="en-US" dirty="0" smtClean="0"/>
              <a:t>AML </a:t>
            </a:r>
            <a:r>
              <a:rPr lang="fa-IR" dirty="0" smtClean="0"/>
              <a:t>برفلد توسط کل ژنوم (50 نفر) و یا کل </a:t>
            </a:r>
            <a:r>
              <a:rPr lang="en-US" dirty="0" smtClean="0"/>
              <a:t>exome (150 </a:t>
            </a:r>
            <a:r>
              <a:rPr lang="fa-IR" dirty="0" smtClean="0"/>
              <a:t>نفر) توالی، همراه با </a:t>
            </a:r>
            <a:r>
              <a:rPr lang="en-US" dirty="0" smtClean="0"/>
              <a:t>RNA </a:t>
            </a:r>
            <a:r>
              <a:rPr lang="fa-IR" dirty="0" smtClean="0"/>
              <a:t>و توالی </a:t>
            </a:r>
            <a:r>
              <a:rPr lang="en-US" dirty="0" smtClean="0"/>
              <a:t>RNA </a:t>
            </a:r>
            <a:r>
              <a:rPr lang="fa-IR" dirty="0" smtClean="0"/>
              <a:t>میکرو و </a:t>
            </a:r>
            <a:r>
              <a:rPr lang="en-US" dirty="0" smtClean="0"/>
              <a:t>DNA-</a:t>
            </a:r>
            <a:r>
              <a:rPr lang="fa-IR" dirty="0" smtClean="0"/>
              <a:t>متیلاسیون </a:t>
            </a:r>
            <a:r>
              <a:rPr lang="en-US" dirty="0" smtClean="0"/>
              <a:t>analysis.31 </a:t>
            </a:r>
            <a:r>
              <a:rPr lang="fa-IR" dirty="0" smtClean="0"/>
              <a:t>بیست سه ژن مشخص شد که معمولا جهش یافته، و 237 دیگری در 2 یا بیشتر از موارد، جهش یافته در الگوهای غیر تصادفی از رخداد و انحصار متقابل شد. ژن جهش یافته را به 1 از 9 دسته ها عملکرد طبقه بندی شدند: اتصالات عامل رونویسی، ژن </a:t>
            </a:r>
            <a:r>
              <a:rPr lang="en-US" dirty="0" smtClean="0"/>
              <a:t>NPM1، </a:t>
            </a:r>
            <a:r>
              <a:rPr lang="fa-IR" dirty="0" smtClean="0"/>
              <a:t>ژن سرکوبگر تومور، </a:t>
            </a:r>
            <a:r>
              <a:rPr lang="en-US" dirty="0" smtClean="0"/>
              <a:t>DNA </a:t>
            </a:r>
            <a:r>
              <a:rPr lang="fa-IR" dirty="0" smtClean="0"/>
              <a:t>ژن های مربوط به متیلاسیون ژن سیگنالینگ، ژن کروماتین اصلاح، ژن فاکتور رونویسی میلوئید، ژن پیچیده کوهسین و اسپلایسسام ژن پیچیده .</a:t>
            </a:r>
          </a:p>
          <a:p>
            <a:pPr algn="l" rtl="1"/>
            <a:endParaRPr lang="fa-IR" dirty="0" smtClean="0"/>
          </a:p>
          <a:p>
            <a:pPr algn="l" rtl="1"/>
            <a:r>
              <a:rPr lang="fa-IR" dirty="0" smtClean="0"/>
              <a:t>استفاده از اطلاعات ژنتیکی به اطلاع طبقه بندی بیماری و عملکرد بالینی یک میدان فعال از پژوهش است. به تازگی، 1540 بیماران، به شدت در کارآزمایی آینده نگر درمان، با استفاده از </a:t>
            </a:r>
            <a:r>
              <a:rPr lang="en-US" dirty="0" smtClean="0"/>
              <a:t>resequencing </a:t>
            </a:r>
            <a:r>
              <a:rPr lang="fa-IR" dirty="0" smtClean="0"/>
              <a:t>هدفمند از 111 ژن سرطان میلوئیدی، همراه با الگوهای </a:t>
            </a:r>
            <a:r>
              <a:rPr lang="en-US" dirty="0" smtClean="0"/>
              <a:t>profiles.37 </a:t>
            </a:r>
            <a:r>
              <a:rPr lang="fa-IR" dirty="0" smtClean="0"/>
              <a:t>کروموزومی در </a:t>
            </a:r>
            <a:r>
              <a:rPr lang="en-US" dirty="0" smtClean="0"/>
              <a:t>comutations </a:t>
            </a:r>
            <a:r>
              <a:rPr lang="fa-IR" dirty="0" smtClean="0"/>
              <a:t>موارد </a:t>
            </a:r>
            <a:r>
              <a:rPr lang="en-US" dirty="0" smtClean="0"/>
              <a:t>AML </a:t>
            </a:r>
            <a:r>
              <a:rPr lang="fa-IR" dirty="0" smtClean="0"/>
              <a:t>را 11 کلاس </a:t>
            </a:r>
            <a:r>
              <a:rPr lang="en-US" dirty="0" smtClean="0"/>
              <a:t>nonoverlapping، </a:t>
            </a:r>
            <a:r>
              <a:rPr lang="fa-IR" dirty="0" smtClean="0"/>
              <a:t>هر کدام با یک فنوتیپ بالینی متفاوت و نتیجه جدا مورد بررسی قرار گرفت. </a:t>
            </a:r>
            <a:r>
              <a:rPr lang="en-US" dirty="0" smtClean="0"/>
              <a:t>AML </a:t>
            </a:r>
            <a:r>
              <a:rPr lang="fa-IR" dirty="0" smtClean="0"/>
              <a:t>با جهش در کروماتین و </a:t>
            </a:r>
            <a:r>
              <a:rPr lang="en-US" dirty="0" smtClean="0"/>
              <a:t>RNA-</a:t>
            </a:r>
            <a:r>
              <a:rPr lang="fa-IR" dirty="0" smtClean="0"/>
              <a:t>پیرایش تنظیم کننده؛: فراتر از کلاس های بیماری شناخته شده است، 3 اضافی، کلاس های ناهمگن ظهور </a:t>
            </a:r>
            <a:r>
              <a:rPr lang="en-US" dirty="0" smtClean="0"/>
              <a:t>AML </a:t>
            </a:r>
            <a:r>
              <a:rPr lang="fa-IR" dirty="0" smtClean="0"/>
              <a:t>با جهش </a:t>
            </a:r>
            <a:r>
              <a:rPr lang="en-US" dirty="0" smtClean="0"/>
              <a:t>TP53 </a:t>
            </a:r>
            <a:r>
              <a:rPr lang="fa-IR" dirty="0" smtClean="0"/>
              <a:t>و / یا آنیوپلوییدی کروموزومی؛ و موقت، </a:t>
            </a:r>
            <a:r>
              <a:rPr lang="en-US" dirty="0" smtClean="0"/>
              <a:t>AML </a:t>
            </a:r>
            <a:r>
              <a:rPr lang="fa-IR" dirty="0" smtClean="0"/>
              <a:t>با </a:t>
            </a:r>
            <a:r>
              <a:rPr lang="en-US" dirty="0" smtClean="0"/>
              <a:t>IDH2R172 </a:t>
            </a:r>
            <a:r>
              <a:rPr lang="fa-IR" dirty="0" smtClean="0"/>
              <a:t>جهش.</a:t>
            </a:r>
          </a:p>
          <a:p>
            <a:pPr algn="l" rtl="1"/>
            <a:endParaRPr lang="fa-IR" dirty="0" smtClean="0"/>
          </a:p>
          <a:p>
            <a:pPr algn="l" rtl="1"/>
            <a:r>
              <a:rPr lang="fa-IR" dirty="0" smtClean="0"/>
              <a:t>فراکسیون آلل موتانت می توان مورد استفاده برای پی بردن به درخت فیلوژنتیک منجر به توسعه سرطان خون آشکار. مطالعات تکامل کلونال در بیماران و مدل زنوگرافت بیمار مشتق شده نشان می دهد که جهش در ژن های دخیل در تنظیم اصلاح </a:t>
            </a:r>
            <a:r>
              <a:rPr lang="en-US" dirty="0" smtClean="0"/>
              <a:t>DNA </a:t>
            </a:r>
            <a:r>
              <a:rPr lang="fa-IR" dirty="0" smtClean="0"/>
              <a:t>و دولت کروماتین، رایج ترین </a:t>
            </a:r>
            <a:r>
              <a:rPr lang="en-US" dirty="0" smtClean="0"/>
              <a:t>DNMT3A، TET2 </a:t>
            </a:r>
            <a:r>
              <a:rPr lang="fa-IR" dirty="0" smtClean="0"/>
              <a:t>و </a:t>
            </a:r>
            <a:r>
              <a:rPr lang="en-US" dirty="0" smtClean="0"/>
              <a:t>ASXL1، </a:t>
            </a:r>
            <a:r>
              <a:rPr lang="fa-IR" dirty="0" smtClean="0"/>
              <a:t>اغلب در سلول های بنیادی و یا پیش ساز </a:t>
            </a:r>
            <a:r>
              <a:rPr lang="en-US" dirty="0" smtClean="0"/>
              <a:t>preleukemic </a:t>
            </a:r>
            <a:r>
              <a:rPr lang="fa-IR" dirty="0" smtClean="0"/>
              <a:t>حال و رخ می دهد در </a:t>
            </a:r>
            <a:r>
              <a:rPr lang="en-US" dirty="0" smtClean="0"/>
              <a:t>leukemogenesis </a:t>
            </a:r>
            <a:r>
              <a:rPr lang="fa-IR" dirty="0" smtClean="0"/>
              <a:t>اوایل .38⇓⇓-41 چنین جهش در سلول های اجدادی قادر به پیوند </a:t>
            </a:r>
            <a:r>
              <a:rPr lang="en-US" dirty="0" smtClean="0"/>
              <a:t>multilineage </a:t>
            </a:r>
            <a:r>
              <a:rPr lang="fa-IR" dirty="0" smtClean="0"/>
              <a:t>هستند، ممکن است بعد از درمان باقی بماند، منجر به گسترش کلونال در طول بهبودی، و باعث عود بیماری.</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9</a:t>
            </a:fld>
            <a:endParaRPr lang="en-US"/>
          </a:p>
        </p:txBody>
      </p:sp>
    </p:spTree>
    <p:extLst>
      <p:ext uri="{BB962C8B-B14F-4D97-AF65-F5344CB8AC3E}">
        <p14:creationId xmlns:p14="http://schemas.microsoft.com/office/powerpoint/2010/main" xmlns="" val="103143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Diagnostic procedures</a:t>
            </a:r>
          </a:p>
          <a:p>
            <a:endParaRPr lang="en-US" dirty="0" smtClean="0"/>
          </a:p>
          <a:p>
            <a:r>
              <a:rPr lang="en-US" dirty="0" smtClean="0"/>
              <a:t>Morphology</a:t>
            </a:r>
          </a:p>
          <a:p>
            <a:r>
              <a:rPr lang="en-US" dirty="0" smtClean="0"/>
              <a:t>At least 200 leukocytes on blood smears and 500 nucleated cells on spiculated marrow smears should be counted. A marrow or blood blast count of ≥20% is required, except for AML with t(15;17), t(8;21), inv(16), or t(16;16). Myeloblasts, monoblasts, and megakaryoblasts are included in the blast count. In AML with monocytic or myelomonocytic differentiation, monoblasts and promonocytes, but not abnormal monocytes, are counted as blast equivalents.</a:t>
            </a:r>
          </a:p>
          <a:p>
            <a:endParaRPr lang="en-US" dirty="0" smtClean="0"/>
          </a:p>
          <a:p>
            <a:r>
              <a:rPr lang="en-US" dirty="0" smtClean="0"/>
              <a:t>Immunophenotyping</a:t>
            </a:r>
          </a:p>
          <a:p>
            <a:r>
              <a:rPr lang="en-US" dirty="0" smtClean="0"/>
              <a:t>Table 3 provides a list of markers helpful for establishing the diagnosis of AML,48 as well as specific lineage markers useful for defining mixed-phenotype acute leukemia.</a:t>
            </a:r>
          </a:p>
          <a:p>
            <a:pPr algn="ctr" rtl="1"/>
            <a:r>
              <a:rPr lang="fa-IR" dirty="0" smtClean="0"/>
              <a:t>روش های تشخیصی</a:t>
            </a:r>
          </a:p>
          <a:p>
            <a:pPr algn="ctr" rtl="1"/>
            <a:endParaRPr lang="fa-IR" dirty="0" smtClean="0"/>
          </a:p>
          <a:p>
            <a:pPr algn="ctr" rtl="1"/>
            <a:r>
              <a:rPr lang="fa-IR" dirty="0" smtClean="0"/>
              <a:t>ریخت شناسی</a:t>
            </a:r>
          </a:p>
          <a:p>
            <a:pPr algn="ctr" rtl="1"/>
            <a:endParaRPr lang="fa-IR" dirty="0" smtClean="0"/>
          </a:p>
          <a:p>
            <a:pPr algn="ctr" rtl="1"/>
            <a:r>
              <a:rPr lang="fa-IR" dirty="0" smtClean="0"/>
              <a:t>حداقل 200 لکوسیت در اسمیر خون و 500 سلول های هسته دار در اسمیر مغز نوک تیز و باید شمارش شوند. مغز یا خون تعداد انفجار ≥20٪ با تی مورد نیاز است، به جز برای </a:t>
            </a:r>
            <a:r>
              <a:rPr lang="en-US" dirty="0" smtClean="0"/>
              <a:t>AML (15؛ 17)، </a:t>
            </a:r>
            <a:r>
              <a:rPr lang="fa-IR" dirty="0" smtClean="0"/>
              <a:t>تی (8؛ 21)، </a:t>
            </a:r>
            <a:r>
              <a:rPr lang="en-US" dirty="0" smtClean="0"/>
              <a:t>INV (16)، </a:t>
            </a:r>
            <a:r>
              <a:rPr lang="fa-IR" dirty="0" smtClean="0"/>
              <a:t>و یا تی (16؛ 16). </a:t>
            </a:r>
            <a:r>
              <a:rPr lang="en-US" dirty="0" smtClean="0"/>
              <a:t>Myeloblasts، monoblasts </a:t>
            </a:r>
            <a:r>
              <a:rPr lang="fa-IR" dirty="0" smtClean="0"/>
              <a:t>و </a:t>
            </a:r>
            <a:r>
              <a:rPr lang="en-US" dirty="0" smtClean="0"/>
              <a:t>megakaryoblasts </a:t>
            </a:r>
            <a:r>
              <a:rPr lang="fa-IR" dirty="0" smtClean="0"/>
              <a:t>در شمارش انفجار گنجانده شده است. در </a:t>
            </a:r>
            <a:r>
              <a:rPr lang="en-US" dirty="0" smtClean="0"/>
              <a:t>AML </a:t>
            </a:r>
            <a:r>
              <a:rPr lang="fa-IR" dirty="0" smtClean="0"/>
              <a:t>با مونوسیتیک و یا تمایز </a:t>
            </a:r>
            <a:r>
              <a:rPr lang="en-US" dirty="0" smtClean="0"/>
              <a:t>myelomonocytic، monoblasts </a:t>
            </a:r>
            <a:r>
              <a:rPr lang="fa-IR" dirty="0" smtClean="0"/>
              <a:t>و </a:t>
            </a:r>
            <a:r>
              <a:rPr lang="en-US" dirty="0" smtClean="0"/>
              <a:t>promonocytes، </a:t>
            </a:r>
            <a:r>
              <a:rPr lang="fa-IR" dirty="0" smtClean="0"/>
              <a:t>اما نه مونوسیت غیر طبیعی، به عنوان معادل انفجار محسوب می شود.</a:t>
            </a:r>
          </a:p>
          <a:p>
            <a:pPr algn="ctr" rtl="1"/>
            <a:endParaRPr lang="fa-IR" dirty="0" smtClean="0"/>
          </a:p>
          <a:p>
            <a:pPr algn="ctr" rtl="1"/>
            <a:r>
              <a:rPr lang="fa-IR" dirty="0" smtClean="0"/>
              <a:t>ایمونوفنوتیپ</a:t>
            </a:r>
          </a:p>
          <a:p>
            <a:pPr algn="ctr" rtl="1"/>
            <a:endParaRPr lang="fa-IR" dirty="0" smtClean="0"/>
          </a:p>
          <a:p>
            <a:pPr algn="ctr" rtl="1"/>
            <a:r>
              <a:rPr lang="fa-IR" dirty="0" smtClean="0"/>
              <a:t>جدول 3 یک لیست از نشانگر برای ایجاد تشخیص </a:t>
            </a:r>
            <a:r>
              <a:rPr lang="en-US" dirty="0" smtClean="0"/>
              <a:t>AML، 48 </a:t>
            </a:r>
            <a:r>
              <a:rPr lang="fa-IR" dirty="0" smtClean="0"/>
              <a:t>مفید و همچنین نشانگر اصل و نسب خاص برای تعریف مخلوط فنوتیپ لوسمی حاد مفید را فراهم می</a:t>
            </a:r>
            <a:endParaRPr lang="en-US" dirty="0" smtClean="0"/>
          </a:p>
        </p:txBody>
      </p:sp>
      <p:sp>
        <p:nvSpPr>
          <p:cNvPr id="4" name="Slide Number Placeholder 3"/>
          <p:cNvSpPr>
            <a:spLocks noGrp="1"/>
          </p:cNvSpPr>
          <p:nvPr>
            <p:ph type="sldNum" sz="quarter" idx="10"/>
          </p:nvPr>
        </p:nvSpPr>
        <p:spPr/>
        <p:txBody>
          <a:bodyPr/>
          <a:lstStyle/>
          <a:p>
            <a:fld id="{FA3B93AC-4068-463E-9AFC-48ABA7FB0388}" type="slidenum">
              <a:rPr lang="en-US" smtClean="0"/>
              <a:pPr/>
              <a:t>10</a:t>
            </a:fld>
            <a:endParaRPr lang="en-US"/>
          </a:p>
        </p:txBody>
      </p:sp>
    </p:spTree>
    <p:extLst>
      <p:ext uri="{BB962C8B-B14F-4D97-AF65-F5344CB8AC3E}">
        <p14:creationId xmlns:p14="http://schemas.microsoft.com/office/powerpoint/2010/main" xmlns="" val="70340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Cytogenetics and molecular cytogenetics</a:t>
            </a:r>
          </a:p>
          <a:p>
            <a:endParaRPr lang="en-US" dirty="0" smtClean="0"/>
          </a:p>
          <a:p>
            <a:r>
              <a:rPr lang="en-US" dirty="0" smtClean="0"/>
              <a:t>Conventional cytogenetic analysis remains mandatory in the evaluation of suspected AML. Eight balanced translocations and inversions, and their variants, are included in the WHO category “AML with recurrent genetic abnormalities”.3,4 Nine balanced rearrangements and multiple unbalanced abnormalities are sufficient to establish the WHO diagnosis of “AML with myelodysplasia-related changes” when ≥20% blood or marrow blasts are present (Table 1).</a:t>
            </a:r>
          </a:p>
          <a:p>
            <a:endParaRPr lang="en-US" dirty="0" smtClean="0"/>
          </a:p>
          <a:p>
            <a:r>
              <a:rPr lang="en-US" dirty="0" smtClean="0"/>
              <a:t>Other rare balanced rearrangements are recognized.49,50 Although considered disease-initiating events, they do not formally define disease categories. They involve genes, for example, encoding epigenetic regulators (eg, KMT2A [MLL], CREBBP, NSD1) or components of the nuclear pore complex (NUP98, NUP214) (Figure 1). Some rearrangements are cytogenetically cryptic, such as t(5;11)(q35.2;p15.4); NUP98-NSD1, which occurs in ∼1% of AML in younger adults and predicts a poor prognosis.51⇓-53 Recent studies have highlighted the potential of novel sequencing technologies to discover additional AML-associated fusion genes.</a:t>
            </a:r>
          </a:p>
          <a:p>
            <a:pPr algn="ctr" rtl="1"/>
            <a:endParaRPr lang="en-US" dirty="0" smtClean="0"/>
          </a:p>
          <a:p>
            <a:pPr algn="ctr" rtl="1"/>
            <a:r>
              <a:rPr lang="fa-IR" dirty="0" smtClean="0"/>
              <a:t>تجزیه و تحلیل سیتوژنتیک متعارف در ارزیابی مشکوک </a:t>
            </a:r>
            <a:r>
              <a:rPr lang="en-US" dirty="0" smtClean="0"/>
              <a:t>AML </a:t>
            </a:r>
            <a:r>
              <a:rPr lang="fa-IR" dirty="0" smtClean="0"/>
              <a:t>اجباری است. هشت متعادل و وارونه، و انواع آنها، در دسته </a:t>
            </a:r>
            <a:r>
              <a:rPr lang="en-US" dirty="0" smtClean="0"/>
              <a:t>WHO "AML </a:t>
            </a:r>
            <a:r>
              <a:rPr lang="fa-IR" dirty="0" smtClean="0"/>
              <a:t>با اختلالات ژنتیکی مکرر" .3،4 نه بازآرایی متعادل و نامتعادل اختلالات متعدد برای ایجاد تشخیص </a:t>
            </a:r>
            <a:r>
              <a:rPr lang="en-US" dirty="0" smtClean="0"/>
              <a:t>WHO </a:t>
            </a:r>
            <a:r>
              <a:rPr lang="fa-IR" dirty="0" smtClean="0"/>
              <a:t>از "</a:t>
            </a:r>
            <a:r>
              <a:rPr lang="en-US" dirty="0" smtClean="0"/>
              <a:t>AML </a:t>
            </a:r>
            <a:r>
              <a:rPr lang="fa-IR" dirty="0" smtClean="0"/>
              <a:t>با تغییرات وابسته به میلودیسپلازی" کافی است شامل وقتی ≥20٪ خون یا مغز انفجار وجود دارد (جدول 1).</a:t>
            </a:r>
          </a:p>
          <a:p>
            <a:pPr algn="ctr" rtl="1"/>
            <a:endParaRPr lang="fa-IR" dirty="0" smtClean="0"/>
          </a:p>
          <a:p>
            <a:pPr algn="ctr" rtl="1"/>
            <a:r>
              <a:rPr lang="fa-IR" dirty="0" smtClean="0"/>
              <a:t>دیگر بازآرایی نادر متعادل هستند </a:t>
            </a:r>
            <a:r>
              <a:rPr lang="en-US" dirty="0" smtClean="0"/>
              <a:t>recognized.49،50 </a:t>
            </a:r>
            <a:r>
              <a:rPr lang="fa-IR" dirty="0" smtClean="0"/>
              <a:t>اگر چه حوادث بیماری-شروع در نظر گرفته، آنها را به طور رسمی تعریف دسته بیماری نیست. آنها شامل ژن، برای مثال، رمزگذاری تنظیم کننده اپی ژنتیک (به عنوان مثال، </a:t>
            </a:r>
            <a:r>
              <a:rPr lang="en-US" dirty="0" smtClean="0"/>
              <a:t>KMT2A [MLL]، CREBBP، NSD1) </a:t>
            </a:r>
            <a:r>
              <a:rPr lang="fa-IR" dirty="0" smtClean="0"/>
              <a:t>و یا اجزای پیچیده منافذ هسته ای (</a:t>
            </a:r>
            <a:r>
              <a:rPr lang="en-US" dirty="0" smtClean="0"/>
              <a:t>NUP98، NUP214) (</a:t>
            </a:r>
            <a:r>
              <a:rPr lang="fa-IR" dirty="0" smtClean="0"/>
              <a:t>شکل 1). برخی بازآرایی می سیتوژنتیکی مرموز، مانند تی (5؛ 11) (</a:t>
            </a:r>
            <a:r>
              <a:rPr lang="en-US" dirty="0" smtClean="0"/>
              <a:t>q35.2؛ p15.4)؛ NUP98-NSD1، </a:t>
            </a:r>
            <a:r>
              <a:rPr lang="fa-IR" dirty="0" smtClean="0"/>
              <a:t>که در ~1٪ از </a:t>
            </a:r>
            <a:r>
              <a:rPr lang="en-US" dirty="0" smtClean="0"/>
              <a:t>AML </a:t>
            </a:r>
            <a:r>
              <a:rPr lang="fa-IR" dirty="0" smtClean="0"/>
              <a:t>در جوانان رخ می دهد و پیش بینی ضعیف </a:t>
            </a:r>
            <a:r>
              <a:rPr lang="en-US" dirty="0" smtClean="0"/>
              <a:t>prognosis.51⇓-53 </a:t>
            </a:r>
            <a:r>
              <a:rPr lang="fa-IR" dirty="0" smtClean="0"/>
              <a:t>مطالعات اخیر پتانسیل تکنولوژی های نوین توالی به کشف ژن همجوشی </a:t>
            </a:r>
            <a:r>
              <a:rPr lang="en-US" dirty="0" smtClean="0"/>
              <a:t>AML-</a:t>
            </a:r>
            <a:r>
              <a:rPr lang="fa-IR" dirty="0" smtClean="0"/>
              <a:t>همراه اضافی را برجسته کرده اند.</a:t>
            </a:r>
            <a:endParaRPr lang="en-US" dirty="0"/>
          </a:p>
        </p:txBody>
      </p:sp>
      <p:sp>
        <p:nvSpPr>
          <p:cNvPr id="4" name="Slide Number Placeholder 3"/>
          <p:cNvSpPr>
            <a:spLocks noGrp="1"/>
          </p:cNvSpPr>
          <p:nvPr>
            <p:ph type="sldNum" sz="quarter" idx="10"/>
          </p:nvPr>
        </p:nvSpPr>
        <p:spPr/>
        <p:txBody>
          <a:bodyPr/>
          <a:lstStyle/>
          <a:p>
            <a:fld id="{FA3B93AC-4068-463E-9AFC-48ABA7FB0388}" type="slidenum">
              <a:rPr lang="en-US" smtClean="0"/>
              <a:pPr/>
              <a:t>11</a:t>
            </a:fld>
            <a:endParaRPr lang="en-US"/>
          </a:p>
        </p:txBody>
      </p:sp>
    </p:spTree>
    <p:extLst>
      <p:ext uri="{BB962C8B-B14F-4D97-AF65-F5344CB8AC3E}">
        <p14:creationId xmlns:p14="http://schemas.microsoft.com/office/powerpoint/2010/main" xmlns="" val="1033113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2B4F3A5-E2F0-49D4-B05C-89DD2F943B55}" type="datetime1">
              <a:rPr lang="en-US" smtClean="0"/>
              <a:pPr/>
              <a:t>6/12/2017</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AA5C87C-D1CA-4D4D-8376-2163C84BD0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AD8AA-A29A-448E-B8ED-34F2454C7EA7}" type="datetime1">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5C87C-D1CA-4D4D-8376-2163C84BD0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9A192-6343-4BFE-8BB9-821FF8921C9B}" type="datetime1">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5C87C-D1CA-4D4D-8376-2163C84BD0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EDCBC-CF79-4F0F-A961-4E9B31E5B094}" type="datetime1">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5C87C-D1CA-4D4D-8376-2163C84BD0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7329AB-8E33-44A0-97AE-27170729D097}" type="datetime1">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5C87C-D1CA-4D4D-8376-2163C84BD0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854695C-778C-48FF-AA78-34F30C3B73F5}" type="datetime1">
              <a:rPr lang="en-US" smtClean="0"/>
              <a:pPr/>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5C87C-D1CA-4D4D-8376-2163C84BD0CA}"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584CA8D-BBD7-463C-9C3E-67721510B104}" type="datetime1">
              <a:rPr lang="en-US" smtClean="0"/>
              <a:pPr/>
              <a:t>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5C87C-D1CA-4D4D-8376-2163C84BD0CA}"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7CDF91-9CE8-4744-9EA8-60DB2EBF7CDE}" type="datetime1">
              <a:rPr lang="en-US" smtClean="0"/>
              <a:pPr/>
              <a:t>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5C87C-D1CA-4D4D-8376-2163C84BD0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01B75-B141-4393-9030-26A29DE99A84}" type="datetime1">
              <a:rPr lang="en-US" smtClean="0"/>
              <a:pPr/>
              <a:t>6/12/2017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5C87C-D1CA-4D4D-8376-2163C84BD0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290ACAB2-8A49-436E-AB6F-47531564ABD5}" type="datetime1">
              <a:rPr lang="en-US" smtClean="0"/>
              <a:pPr/>
              <a:t>6/12/2017</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AA5C87C-D1CA-4D4D-8376-2163C84BD0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4BD9D8C-126C-4DA2-B4CD-A43963910352}" type="datetime1">
              <a:rPr lang="en-US" smtClean="0"/>
              <a:pPr/>
              <a:t>6/12/2017</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AA5C87C-D1CA-4D4D-8376-2163C84BD0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8CCF3E9-27A5-482E-8B89-F9DAB25BB379}" type="datetime1">
              <a:rPr lang="en-US" smtClean="0"/>
              <a:pPr/>
              <a:t>6/12/2017</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AA5C87C-D1CA-4D4D-8376-2163C84BD0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hadi\Desktop\New folder (4)\lung-cancer-cell-dividing-article.__v40024823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990600"/>
            <a:ext cx="7239000" cy="48514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069298" y="1447800"/>
            <a:ext cx="7162800" cy="48320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a:ln w="11430"/>
                <a:solidFill>
                  <a:schemeClr val="tx2">
                    <a:lumMod val="40000"/>
                    <a:lumOff val="60000"/>
                  </a:schemeClr>
                </a:solidFill>
                <a:effectLst>
                  <a:outerShdw blurRad="76200" dist="50800" dir="5400000" algn="tl" rotWithShape="0">
                    <a:srgbClr val="000000">
                      <a:alpha val="65000"/>
                    </a:srgbClr>
                  </a:outerShdw>
                </a:effectLst>
                <a:latin typeface="Times New Roman" pitchFamily="18" charset="0"/>
                <a:cs typeface="B Nazanin" pitchFamily="2" charset="-78"/>
              </a:rPr>
              <a:t>AML cancer diagnosis and treatment</a:t>
            </a:r>
          </a:p>
          <a:p>
            <a:pPr algn="ctr"/>
            <a:r>
              <a:rPr lang="en-US" sz="4400" b="1" spc="50" dirty="0">
                <a:ln w="11430"/>
                <a:solidFill>
                  <a:schemeClr val="tx2">
                    <a:lumMod val="40000"/>
                    <a:lumOff val="60000"/>
                  </a:schemeClr>
                </a:solidFill>
                <a:effectLst>
                  <a:outerShdw blurRad="76200" dist="50800" dir="5400000" algn="tl" rotWithShape="0">
                    <a:srgbClr val="000000">
                      <a:alpha val="65000"/>
                    </a:srgbClr>
                  </a:outerShdw>
                </a:effectLst>
                <a:latin typeface="Times New Roman" pitchFamily="18" charset="0"/>
                <a:cs typeface="B Nazanin" pitchFamily="2" charset="-78"/>
              </a:rPr>
              <a:t>And secondary </a:t>
            </a:r>
            <a:r>
              <a:rPr lang="en-US" sz="4400" b="1" spc="50" dirty="0" smtClean="0">
                <a:ln w="11430"/>
                <a:solidFill>
                  <a:schemeClr val="tx2">
                    <a:lumMod val="40000"/>
                    <a:lumOff val="60000"/>
                  </a:schemeClr>
                </a:solidFill>
                <a:effectLst>
                  <a:outerShdw blurRad="76200" dist="50800" dir="5400000" algn="tl" rotWithShape="0">
                    <a:srgbClr val="000000">
                      <a:alpha val="65000"/>
                    </a:srgbClr>
                  </a:outerShdw>
                </a:effectLst>
                <a:latin typeface="Times New Roman" pitchFamily="18" charset="0"/>
                <a:cs typeface="B Nazanin" pitchFamily="2" charset="-78"/>
              </a:rPr>
              <a:t>cancers</a:t>
            </a:r>
          </a:p>
          <a:p>
            <a:pPr algn="ctr"/>
            <a:endParaRPr lang="en-US" sz="4400" b="1" spc="50" dirty="0">
              <a:ln w="11430"/>
              <a:solidFill>
                <a:schemeClr val="tx2">
                  <a:lumMod val="40000"/>
                  <a:lumOff val="60000"/>
                </a:schemeClr>
              </a:solidFill>
              <a:effectLst>
                <a:outerShdw blurRad="76200" dist="50800" dir="5400000" algn="tl" rotWithShape="0">
                  <a:srgbClr val="000000">
                    <a:alpha val="65000"/>
                  </a:srgbClr>
                </a:outerShdw>
              </a:effectLst>
              <a:latin typeface="Times New Roman" pitchFamily="18" charset="0"/>
              <a:cs typeface="B Nazanin" pitchFamily="2" charset="-78"/>
            </a:endParaRPr>
          </a:p>
          <a:p>
            <a:pPr algn="ctr"/>
            <a:r>
              <a:rPr lang="en-US" sz="4400" b="1" spc="50" dirty="0" smtClean="0">
                <a:ln w="11430"/>
                <a:solidFill>
                  <a:schemeClr val="tx2">
                    <a:lumMod val="40000"/>
                    <a:lumOff val="60000"/>
                  </a:schemeClr>
                </a:solidFill>
                <a:effectLst>
                  <a:outerShdw blurRad="76200" dist="50800" dir="5400000" algn="tl" rotWithShape="0">
                    <a:srgbClr val="000000">
                      <a:alpha val="65000"/>
                    </a:srgbClr>
                  </a:outerShdw>
                </a:effectLst>
                <a:latin typeface="Times New Roman" pitchFamily="18" charset="0"/>
                <a:cs typeface="B Nazanin" pitchFamily="2" charset="-78"/>
              </a:rPr>
              <a:t>Gathere:</a:t>
            </a:r>
            <a:endParaRPr lang="fa-IR" sz="4400" b="1" spc="50" dirty="0" smtClean="0">
              <a:ln w="11430"/>
              <a:solidFill>
                <a:schemeClr val="tx2">
                  <a:lumMod val="40000"/>
                  <a:lumOff val="60000"/>
                </a:schemeClr>
              </a:solidFill>
              <a:effectLst>
                <a:outerShdw blurRad="76200" dist="50800" dir="5400000" algn="tl" rotWithShape="0">
                  <a:srgbClr val="000000">
                    <a:alpha val="65000"/>
                  </a:srgbClr>
                </a:outerShdw>
              </a:effectLst>
              <a:latin typeface="Times New Roman" pitchFamily="18" charset="0"/>
              <a:cs typeface="B Nazanin" pitchFamily="2" charset="-78"/>
            </a:endParaRPr>
          </a:p>
          <a:p>
            <a:pPr algn="ctr"/>
            <a:endParaRPr lang="fa-IR" sz="4400" b="1" spc="50" dirty="0">
              <a:ln w="11430"/>
              <a:solidFill>
                <a:schemeClr val="tx2">
                  <a:lumMod val="40000"/>
                  <a:lumOff val="60000"/>
                </a:schemeClr>
              </a:solidFill>
              <a:effectLst>
                <a:outerShdw blurRad="76200" dist="50800" dir="5400000" algn="tl" rotWithShape="0">
                  <a:srgbClr val="000000">
                    <a:alpha val="65000"/>
                  </a:srgbClr>
                </a:outerShdw>
              </a:effectLst>
              <a:latin typeface="Times New Roman" pitchFamily="18" charset="0"/>
              <a:cs typeface="B Nazanin" pitchFamily="2" charset="-78"/>
            </a:endParaRPr>
          </a:p>
          <a:p>
            <a:pPr algn="ctr" rtl="1"/>
            <a:endParaRPr lang="fa-I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Slide Number Placeholder 4"/>
          <p:cNvSpPr>
            <a:spLocks noGrp="1"/>
          </p:cNvSpPr>
          <p:nvPr>
            <p:ph type="sldNum" sz="quarter" idx="12"/>
          </p:nvPr>
        </p:nvSpPr>
        <p:spPr/>
        <p:txBody>
          <a:bodyPr/>
          <a:lstStyle/>
          <a:p>
            <a:fld id="{9AA5C87C-D1CA-4D4D-8376-2163C84BD0CA}" type="slidenum">
              <a:rPr lang="en-US" smtClean="0"/>
              <a:pPr/>
              <a:t>1</a:t>
            </a:fld>
            <a:endParaRPr lang="en-US"/>
          </a:p>
        </p:txBody>
      </p:sp>
    </p:spTree>
    <p:extLst>
      <p:ext uri="{BB962C8B-B14F-4D97-AF65-F5344CB8AC3E}">
        <p14:creationId xmlns:p14="http://schemas.microsoft.com/office/powerpoint/2010/main" xmlns="" val="41685821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65245" cy="877067"/>
          </a:xfrm>
        </p:spPr>
        <p:txBody>
          <a:bodyPr>
            <a:normAutofit/>
          </a:bodyPr>
          <a:lstStyle/>
          <a:p>
            <a:pPr algn="l" rtl="1"/>
            <a:r>
              <a:rPr lang="en-US" sz="2800" b="1" dirty="0">
                <a:solidFill>
                  <a:schemeClr val="tx2">
                    <a:lumMod val="50000"/>
                  </a:schemeClr>
                </a:solidFill>
                <a:cs typeface="B Nazanin" pitchFamily="2" charset="-78"/>
              </a:rPr>
              <a:t>Diagnostic procedures</a:t>
            </a:r>
          </a:p>
        </p:txBody>
      </p:sp>
      <p:sp>
        <p:nvSpPr>
          <p:cNvPr id="3" name="Content Placeholder 2"/>
          <p:cNvSpPr>
            <a:spLocks noGrp="1"/>
          </p:cNvSpPr>
          <p:nvPr>
            <p:ph idx="1"/>
          </p:nvPr>
        </p:nvSpPr>
        <p:spPr>
          <a:xfrm>
            <a:off x="884420" y="1524000"/>
            <a:ext cx="7315200" cy="3976743"/>
          </a:xfrm>
        </p:spPr>
        <p:txBody>
          <a:bodyPr/>
          <a:lstStyle/>
          <a:p>
            <a:pPr algn="l"/>
            <a:r>
              <a:rPr lang="en-US" dirty="0" smtClean="0">
                <a:solidFill>
                  <a:schemeClr val="tx2">
                    <a:lumMod val="50000"/>
                  </a:schemeClr>
                </a:solidFill>
                <a:latin typeface="Times New Roman" pitchFamily="18" charset="0"/>
                <a:cs typeface="B Nazanin" pitchFamily="2" charset="-78"/>
              </a:rPr>
              <a:t>Morphology</a:t>
            </a:r>
          </a:p>
          <a:p>
            <a:pPr algn="l"/>
            <a:r>
              <a:rPr lang="en-US" dirty="0">
                <a:solidFill>
                  <a:schemeClr val="tx2">
                    <a:lumMod val="50000"/>
                  </a:schemeClr>
                </a:solidFill>
                <a:latin typeface="Times New Roman" pitchFamily="18" charset="0"/>
                <a:cs typeface="B Nazanin" pitchFamily="2" charset="-78"/>
              </a:rPr>
              <a:t>Immunophenotyping</a:t>
            </a:r>
          </a:p>
          <a:p>
            <a:pPr algn="r" rtl="1"/>
            <a:endParaRPr lang="en-US" dirty="0" smtClean="0">
              <a:solidFill>
                <a:schemeClr val="tx2">
                  <a:lumMod val="50000"/>
                </a:schemeClr>
              </a:solidFill>
              <a:latin typeface="Times New Roman" pitchFamily="18" charset="0"/>
              <a:cs typeface="B Nazanin" pitchFamily="2" charset="-78"/>
            </a:endParaRPr>
          </a:p>
          <a:p>
            <a:endParaRPr lang="fa-IR" dirty="0" smtClean="0">
              <a:solidFill>
                <a:schemeClr val="tx2">
                  <a:lumMod val="50000"/>
                </a:schemeClr>
              </a:solidFill>
              <a:latin typeface="Times New Roman" pitchFamily="18" charset="0"/>
              <a:cs typeface="Times New Roman" pitchFamily="18" charset="0"/>
            </a:endParaRPr>
          </a:p>
          <a:p>
            <a:endParaRPr lang="fa-IR" dirty="0">
              <a:solidFill>
                <a:schemeClr val="tx2">
                  <a:lumMod val="50000"/>
                </a:schemeClr>
              </a:solidFill>
              <a:latin typeface="Times New Roman" pitchFamily="18" charset="0"/>
              <a:cs typeface="Times New Roman" pitchFamily="18" charset="0"/>
            </a:endParaRPr>
          </a:p>
          <a:p>
            <a:endParaRPr lang="fa-IR" dirty="0" smtClean="0">
              <a:solidFill>
                <a:schemeClr val="tx2">
                  <a:lumMod val="50000"/>
                </a:schemeClr>
              </a:solidFill>
              <a:latin typeface="Times New Roman" pitchFamily="18" charset="0"/>
              <a:cs typeface="Times New Roman" pitchFamily="18" charset="0"/>
            </a:endParaRPr>
          </a:p>
          <a:p>
            <a:endParaRPr lang="en-US" dirty="0">
              <a:solidFill>
                <a:schemeClr val="tx2">
                  <a:lumMod val="50000"/>
                </a:schemeClr>
              </a:solidFill>
              <a:latin typeface="Times New Roman" pitchFamily="18" charset="0"/>
              <a:cs typeface="Times New Roman" pitchFamily="18" charset="0"/>
            </a:endParaRPr>
          </a:p>
          <a:p>
            <a:pPr marL="0" indent="0">
              <a:buNone/>
            </a:pPr>
            <a:endParaRPr lang="fa-IR" sz="1800" dirty="0" smtClean="0">
              <a:solidFill>
                <a:schemeClr val="tx2">
                  <a:lumMod val="50000"/>
                </a:schemeClr>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9AA5C87C-D1CA-4D4D-8376-2163C84BD0CA}" type="slidenum">
              <a:rPr lang="en-US" smtClean="0"/>
              <a:pPr/>
              <a:t>10</a:t>
            </a:fld>
            <a:endParaRPr lang="en-US"/>
          </a:p>
        </p:txBody>
      </p:sp>
      <p:pic>
        <p:nvPicPr>
          <p:cNvPr id="10242" name="Picture 2" descr="C:\Users\Shadi\Desktop\New folder (4)\Capture 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0" y="1524000"/>
            <a:ext cx="4495800" cy="40290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894413" y="5553075"/>
            <a:ext cx="6934200" cy="646331"/>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cap="none" spc="150" dirty="0" smtClean="0">
                <a:ln w="11430"/>
                <a:solidFill>
                  <a:schemeClr val="tx2">
                    <a:lumMod val="50000"/>
                  </a:schemeClr>
                </a:solidFill>
                <a:latin typeface="Times New Roman" pitchFamily="18" charset="0"/>
                <a:cs typeface="Times New Roman" pitchFamily="18" charset="0"/>
              </a:rPr>
              <a:t>Expression of cell-surface and cytoplasmic markers for the diagnosis of AML and MPAL</a:t>
            </a:r>
            <a:endParaRPr lang="en-US" cap="none" spc="150" dirty="0">
              <a:ln w="1143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19574958"/>
      </p:ext>
    </p:extLst>
  </p:cSld>
  <p:clrMapOvr>
    <a:masterClrMapping/>
  </p:clrMapOvr>
  <mc:AlternateContent xmlns:mc="http://schemas.openxmlformats.org/markup-compatibility/2006">
    <mc:Choice xmlns:p14="http://schemas.microsoft.com/office/powerpoint/2010/main" xmlns=""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5867400" cy="762000"/>
          </a:xfrm>
        </p:spPr>
        <p:txBody>
          <a:bodyPr>
            <a:normAutofit fontScale="90000"/>
          </a:bodyPr>
          <a:lstStyle/>
          <a:p>
            <a:pPr algn="l" rtl="1"/>
            <a:r>
              <a:rPr lang="en-US" sz="2800" b="1" dirty="0">
                <a:solidFill>
                  <a:schemeClr val="tx2">
                    <a:lumMod val="50000"/>
                  </a:schemeClr>
                </a:solidFill>
                <a:latin typeface="Times New Roman" pitchFamily="18" charset="0"/>
                <a:cs typeface="Times New Roman" pitchFamily="18" charset="0"/>
              </a:rPr>
              <a:t>Cytogenetics and molecular cytogenetics</a:t>
            </a:r>
          </a:p>
        </p:txBody>
      </p:sp>
      <p:sp>
        <p:nvSpPr>
          <p:cNvPr id="3" name="Content Placeholder 2"/>
          <p:cNvSpPr>
            <a:spLocks noGrp="1"/>
          </p:cNvSpPr>
          <p:nvPr>
            <p:ph idx="1"/>
          </p:nvPr>
        </p:nvSpPr>
        <p:spPr>
          <a:xfrm>
            <a:off x="1473797" y="5029200"/>
            <a:ext cx="6196405" cy="1013012"/>
          </a:xfrm>
        </p:spPr>
        <p:txBody>
          <a:bodyPr>
            <a:normAutofit lnSpcReduction="10000"/>
          </a:bodyPr>
          <a:lstStyle/>
          <a:p>
            <a:endParaRPr lang="en-US" dirty="0"/>
          </a:p>
          <a:p>
            <a:pPr marL="0" indent="0" algn="ctr">
              <a:buNone/>
            </a:pPr>
            <a:r>
              <a:rPr lang="en-US" sz="1800" dirty="0">
                <a:solidFill>
                  <a:schemeClr val="tx2">
                    <a:lumMod val="50000"/>
                  </a:schemeClr>
                </a:solidFill>
                <a:latin typeface="Times New Roman" pitchFamily="18" charset="0"/>
                <a:cs typeface="Times New Roman" pitchFamily="18" charset="0"/>
              </a:rPr>
              <a:t>Molecular classes of AML and concurrent gene mutations in adult patients up to the age of ∼65 years</a:t>
            </a:r>
          </a:p>
        </p:txBody>
      </p:sp>
      <p:pic>
        <p:nvPicPr>
          <p:cNvPr id="2050" name="Picture 2" descr="C:\Users\Shadi\Desktop\New folder (4)\F1.larg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1752600"/>
            <a:ext cx="6607784" cy="369100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9AA5C87C-D1CA-4D4D-8376-2163C84BD0CA}" type="slidenum">
              <a:rPr lang="en-US" smtClean="0"/>
              <a:pPr/>
              <a:t>11</a:t>
            </a:fld>
            <a:endParaRPr lang="en-US"/>
          </a:p>
        </p:txBody>
      </p:sp>
    </p:spTree>
    <p:extLst>
      <p:ext uri="{BB962C8B-B14F-4D97-AF65-F5344CB8AC3E}">
        <p14:creationId xmlns:p14="http://schemas.microsoft.com/office/powerpoint/2010/main" xmlns="" val="2704588246"/>
      </p:ext>
    </p:extLst>
  </p:cSld>
  <p:clrMapOvr>
    <a:masterClrMapping/>
  </p:clrMapOvr>
  <mc:AlternateContent xmlns:mc="http://schemas.openxmlformats.org/markup-compatibility/2006">
    <mc:Choice xmlns:p14="http://schemas.microsoft.com/office/powerpoint/2010/main" xmlns="" Requires="p14">
      <p:transition spd="slow" p14:dur="2000">
        <p14:prism dir="u"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6965245" cy="724667"/>
          </a:xfrm>
        </p:spPr>
        <p:txBody>
          <a:bodyPr>
            <a:normAutofit/>
          </a:bodyPr>
          <a:lstStyle/>
          <a:p>
            <a:pPr algn="l" rtl="1"/>
            <a:r>
              <a:rPr lang="en-US" sz="2800" b="1" dirty="0">
                <a:solidFill>
                  <a:schemeClr val="tx2">
                    <a:lumMod val="50000"/>
                  </a:schemeClr>
                </a:solidFill>
                <a:latin typeface="Times New Roman" pitchFamily="18" charset="0"/>
                <a:cs typeface="Times New Roman" pitchFamily="18" charset="0"/>
              </a:rPr>
              <a:t>Molecular genetic testing</a:t>
            </a:r>
          </a:p>
        </p:txBody>
      </p:sp>
      <p:sp>
        <p:nvSpPr>
          <p:cNvPr id="3" name="Content Placeholder 2"/>
          <p:cNvSpPr>
            <a:spLocks noGrp="1"/>
          </p:cNvSpPr>
          <p:nvPr>
            <p:ph idx="1"/>
          </p:nvPr>
        </p:nvSpPr>
        <p:spPr>
          <a:xfrm>
            <a:off x="5805487" y="4876800"/>
            <a:ext cx="2209800" cy="990600"/>
          </a:xfrm>
        </p:spPr>
        <p:txBody>
          <a:bodyPr>
            <a:normAutofit/>
          </a:bodyPr>
          <a:lstStyle/>
          <a:p>
            <a:pPr algn="ctr"/>
            <a:endParaRPr lang="fa-IR" sz="1800" dirty="0" smtClean="0">
              <a:solidFill>
                <a:schemeClr val="tx2">
                  <a:lumMod val="50000"/>
                </a:schemeClr>
              </a:solidFill>
              <a:latin typeface="Times New Roman" pitchFamily="18" charset="0"/>
              <a:cs typeface="Times New Roman" pitchFamily="18" charset="0"/>
            </a:endParaRPr>
          </a:p>
          <a:p>
            <a:pPr marL="0" indent="0" algn="ctr">
              <a:buNone/>
            </a:pPr>
            <a:r>
              <a:rPr lang="en-US" sz="1800" dirty="0" smtClean="0">
                <a:solidFill>
                  <a:schemeClr val="tx2">
                    <a:lumMod val="50000"/>
                  </a:schemeClr>
                </a:solidFill>
                <a:latin typeface="Times New Roman" pitchFamily="18" charset="0"/>
                <a:cs typeface="Times New Roman" pitchFamily="18" charset="0"/>
              </a:rPr>
              <a:t>Tests/procedures </a:t>
            </a:r>
            <a:r>
              <a:rPr lang="en-US" sz="1800" dirty="0">
                <a:solidFill>
                  <a:schemeClr val="tx2">
                    <a:lumMod val="50000"/>
                  </a:schemeClr>
                </a:solidFill>
                <a:latin typeface="Times New Roman" pitchFamily="18" charset="0"/>
                <a:cs typeface="Times New Roman" pitchFamily="18" charset="0"/>
              </a:rPr>
              <a:t>for a patient with AML</a:t>
            </a:r>
          </a:p>
          <a:p>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9AA5C87C-D1CA-4D4D-8376-2163C84BD0CA}" type="slidenum">
              <a:rPr lang="en-US" smtClean="0"/>
              <a:pPr/>
              <a:t>12</a:t>
            </a:fld>
            <a:endParaRPr lang="en-US"/>
          </a:p>
        </p:txBody>
      </p:sp>
      <p:pic>
        <p:nvPicPr>
          <p:cNvPr id="11266" name="Picture 2" descr="C:\Users\Shadi\Desktop\New folder (4)\Capture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4400" y="1372785"/>
            <a:ext cx="4891087" cy="47136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7257030"/>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266" y="470741"/>
            <a:ext cx="3412068" cy="782618"/>
          </a:xfrm>
        </p:spPr>
        <p:txBody>
          <a:bodyPr>
            <a:normAutofit/>
          </a:bodyPr>
          <a:lstStyle/>
          <a:p>
            <a:pPr algn="l" rtl="1"/>
            <a:r>
              <a:rPr lang="en-US" sz="2800" b="1" dirty="0">
                <a:solidFill>
                  <a:schemeClr val="tx2">
                    <a:lumMod val="50000"/>
                  </a:schemeClr>
                </a:solidFill>
                <a:latin typeface="Times New Roman" pitchFamily="18" charset="0"/>
                <a:cs typeface="B Nazanin" pitchFamily="2" charset="-78"/>
              </a:rPr>
              <a:t>Effective factors</a:t>
            </a:r>
          </a:p>
        </p:txBody>
      </p:sp>
      <p:sp>
        <p:nvSpPr>
          <p:cNvPr id="3" name="Content Placeholder 2"/>
          <p:cNvSpPr>
            <a:spLocks noGrp="1"/>
          </p:cNvSpPr>
          <p:nvPr>
            <p:ph idx="1"/>
          </p:nvPr>
        </p:nvSpPr>
        <p:spPr>
          <a:xfrm>
            <a:off x="4800600" y="1060154"/>
            <a:ext cx="3343277" cy="4442012"/>
          </a:xfrm>
        </p:spPr>
        <p:txBody>
          <a:bodyPr>
            <a:normAutofit/>
          </a:bodyPr>
          <a:lstStyle/>
          <a:p>
            <a:r>
              <a:rPr lang="en-US" dirty="0">
                <a:solidFill>
                  <a:schemeClr val="tx2">
                    <a:lumMod val="50000"/>
                  </a:schemeClr>
                </a:solidFill>
                <a:latin typeface="Times New Roman" pitchFamily="18" charset="0"/>
                <a:cs typeface="B Nazanin" pitchFamily="2" charset="-78"/>
              </a:rPr>
              <a:t>Pretreatment </a:t>
            </a:r>
            <a:r>
              <a:rPr lang="en-US" dirty="0" smtClean="0">
                <a:solidFill>
                  <a:schemeClr val="tx2">
                    <a:lumMod val="50000"/>
                  </a:schemeClr>
                </a:solidFill>
                <a:latin typeface="Times New Roman" pitchFamily="18" charset="0"/>
                <a:cs typeface="B Nazanin" pitchFamily="2" charset="-78"/>
              </a:rPr>
              <a:t>factors</a:t>
            </a:r>
          </a:p>
          <a:p>
            <a:r>
              <a:rPr lang="en-US" dirty="0">
                <a:solidFill>
                  <a:schemeClr val="tx2">
                    <a:lumMod val="50000"/>
                  </a:schemeClr>
                </a:solidFill>
                <a:latin typeface="Times New Roman" pitchFamily="18" charset="0"/>
                <a:cs typeface="B Nazanin" pitchFamily="2" charset="-78"/>
              </a:rPr>
              <a:t>Patient-related factors. </a:t>
            </a:r>
          </a:p>
          <a:p>
            <a:r>
              <a:rPr lang="en-US">
                <a:solidFill>
                  <a:schemeClr val="tx2">
                    <a:lumMod val="50000"/>
                  </a:schemeClr>
                </a:solidFill>
                <a:latin typeface="Times New Roman" pitchFamily="18" charset="0"/>
                <a:cs typeface="B Nazanin" pitchFamily="2" charset="-78"/>
              </a:rPr>
              <a:t>AML-related genetic factors. </a:t>
            </a:r>
            <a:endParaRPr lang="en-US" smtClean="0">
              <a:solidFill>
                <a:schemeClr val="tx2">
                  <a:lumMod val="50000"/>
                </a:schemeClr>
              </a:solidFill>
              <a:latin typeface="Times New Roman" pitchFamily="18" charset="0"/>
              <a:cs typeface="B Nazanin" pitchFamily="2" charset="-78"/>
            </a:endParaRPr>
          </a:p>
          <a:p>
            <a:r>
              <a:rPr lang="en-US" smtClean="0">
                <a:solidFill>
                  <a:schemeClr val="tx2">
                    <a:lumMod val="50000"/>
                  </a:schemeClr>
                </a:solidFill>
                <a:latin typeface="Times New Roman" pitchFamily="18" charset="0"/>
                <a:cs typeface="B Nazanin" pitchFamily="2" charset="-78"/>
              </a:rPr>
              <a:t>Factors </a:t>
            </a:r>
            <a:r>
              <a:rPr lang="en-US" dirty="0">
                <a:solidFill>
                  <a:schemeClr val="tx2">
                    <a:lumMod val="50000"/>
                  </a:schemeClr>
                </a:solidFill>
                <a:latin typeface="Times New Roman" pitchFamily="18" charset="0"/>
                <a:cs typeface="B Nazanin" pitchFamily="2" charset="-78"/>
              </a:rPr>
              <a:t>after diagnosis.</a:t>
            </a:r>
          </a:p>
          <a:p>
            <a:r>
              <a:rPr lang="en-US" dirty="0">
                <a:solidFill>
                  <a:schemeClr val="tx2">
                    <a:lumMod val="50000"/>
                  </a:schemeClr>
                </a:solidFill>
                <a:latin typeface="Times New Roman" pitchFamily="18" charset="0"/>
                <a:cs typeface="B Nazanin" pitchFamily="2" charset="-78"/>
              </a:rPr>
              <a:t>Monitoring of MRD</a:t>
            </a:r>
          </a:p>
          <a:p>
            <a:r>
              <a:rPr lang="en-US" dirty="0">
                <a:solidFill>
                  <a:schemeClr val="tx2">
                    <a:lumMod val="50000"/>
                  </a:schemeClr>
                </a:solidFill>
                <a:latin typeface="Times New Roman" pitchFamily="18" charset="0"/>
                <a:cs typeface="B Nazanin" pitchFamily="2" charset="-78"/>
              </a:rPr>
              <a:t>2017 ELN genetic</a:t>
            </a:r>
          </a:p>
          <a:p>
            <a:r>
              <a:rPr lang="en-US" dirty="0">
                <a:solidFill>
                  <a:schemeClr val="tx2">
                    <a:lumMod val="50000"/>
                  </a:schemeClr>
                </a:solidFill>
                <a:latin typeface="Times New Roman" pitchFamily="18" charset="0"/>
                <a:cs typeface="B Nazanin" pitchFamily="2" charset="-78"/>
              </a:rPr>
              <a:t>  risk stratification</a:t>
            </a:r>
          </a:p>
        </p:txBody>
      </p:sp>
      <p:sp>
        <p:nvSpPr>
          <p:cNvPr id="4" name="Slide Number Placeholder 3"/>
          <p:cNvSpPr>
            <a:spLocks noGrp="1"/>
          </p:cNvSpPr>
          <p:nvPr>
            <p:ph type="sldNum" sz="quarter" idx="12"/>
          </p:nvPr>
        </p:nvSpPr>
        <p:spPr/>
        <p:txBody>
          <a:bodyPr/>
          <a:lstStyle/>
          <a:p>
            <a:fld id="{9AA5C87C-D1CA-4D4D-8376-2163C84BD0CA}" type="slidenum">
              <a:rPr lang="en-US" smtClean="0"/>
              <a:pPr/>
              <a:t>13</a:t>
            </a:fld>
            <a:endParaRPr lang="en-US"/>
          </a:p>
        </p:txBody>
      </p:sp>
      <p:pic>
        <p:nvPicPr>
          <p:cNvPr id="12290" name="Picture 2" descr="C:\Users\Shadi\Desktop\New folder (4)\Capture 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1219200"/>
            <a:ext cx="4038600" cy="50768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4758128" y="5486400"/>
            <a:ext cx="2971800" cy="646331"/>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en-US" cap="none" spc="150" dirty="0" smtClean="0">
                <a:ln w="11430"/>
                <a:solidFill>
                  <a:schemeClr val="tx2">
                    <a:lumMod val="50000"/>
                  </a:schemeClr>
                </a:solidFill>
                <a:latin typeface="Times New Roman" pitchFamily="18" charset="0"/>
                <a:cs typeface="Times New Roman" pitchFamily="18" charset="0"/>
              </a:rPr>
              <a:t>2017 ELN risk stratification by genetics</a:t>
            </a:r>
            <a:endParaRPr lang="en-US" cap="none" spc="150" dirty="0">
              <a:ln w="1143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42877835"/>
      </p:ext>
    </p:extLst>
  </p:cSld>
  <p:clrMapOvr>
    <a:masterClrMapping/>
  </p:clrMapOvr>
  <mc:AlternateContent xmlns:mc="http://schemas.openxmlformats.org/markup-compatibility/2006">
    <mc:Choice xmlns:p14="http://schemas.microsoft.com/office/powerpoint/2010/main" xmlns=""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6965245" cy="877067"/>
          </a:xfrm>
        </p:spPr>
        <p:txBody>
          <a:bodyPr>
            <a:normAutofit/>
          </a:bodyPr>
          <a:lstStyle/>
          <a:p>
            <a:pPr algn="l"/>
            <a:r>
              <a:rPr lang="en-US" sz="2800" b="1" dirty="0">
                <a:solidFill>
                  <a:schemeClr val="tx2">
                    <a:lumMod val="50000"/>
                  </a:schemeClr>
                </a:solidFill>
                <a:latin typeface="Times New Roman" pitchFamily="18" charset="0"/>
                <a:cs typeface="Times New Roman" pitchFamily="18" charset="0"/>
              </a:rPr>
              <a:t>MDS-AML overlap/secondary </a:t>
            </a:r>
            <a:r>
              <a:rPr lang="en-US" sz="2800" b="1" dirty="0" smtClean="0">
                <a:solidFill>
                  <a:schemeClr val="tx2">
                    <a:lumMod val="50000"/>
                  </a:schemeClr>
                </a:solidFill>
                <a:latin typeface="Times New Roman" pitchFamily="18" charset="0"/>
                <a:cs typeface="Times New Roman" pitchFamily="18" charset="0"/>
              </a:rPr>
              <a:t>AML</a:t>
            </a:r>
            <a:endParaRPr lang="en-US" sz="2800" b="1" dirty="0">
              <a:solidFill>
                <a:schemeClr val="tx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066800" y="1600200"/>
            <a:ext cx="6196405" cy="3603812"/>
          </a:xfrm>
        </p:spPr>
        <p:txBody>
          <a:bodyPr>
            <a:normAutofit/>
          </a:bodyPr>
          <a:lstStyle/>
          <a:p>
            <a:r>
              <a:rPr lang="en-US" dirty="0">
                <a:solidFill>
                  <a:schemeClr val="tx2">
                    <a:lumMod val="50000"/>
                  </a:schemeClr>
                </a:solidFill>
                <a:latin typeface="Times New Roman" pitchFamily="18" charset="0"/>
                <a:cs typeface="Times New Roman" pitchFamily="18" charset="0"/>
              </a:rPr>
              <a:t>Genetic </a:t>
            </a:r>
            <a:r>
              <a:rPr lang="en-US" dirty="0" smtClean="0">
                <a:solidFill>
                  <a:schemeClr val="tx2">
                    <a:lumMod val="50000"/>
                  </a:schemeClr>
                </a:solidFill>
                <a:latin typeface="Times New Roman" pitchFamily="18" charset="0"/>
                <a:cs typeface="Times New Roman" pitchFamily="18" charset="0"/>
              </a:rPr>
              <a:t>basis</a:t>
            </a:r>
            <a:endParaRPr lang="en-US" dirty="0">
              <a:solidFill>
                <a:schemeClr val="tx2">
                  <a:lumMod val="50000"/>
                </a:schemeClr>
              </a:solidFill>
              <a:latin typeface="Times New Roman" pitchFamily="18" charset="0"/>
              <a:cs typeface="Times New Roman" pitchFamily="18" charset="0"/>
            </a:endParaRPr>
          </a:p>
          <a:p>
            <a:r>
              <a:rPr lang="en-US" dirty="0">
                <a:solidFill>
                  <a:schemeClr val="tx2">
                    <a:lumMod val="50000"/>
                  </a:schemeClr>
                </a:solidFill>
                <a:latin typeface="Times New Roman" pitchFamily="18" charset="0"/>
                <a:cs typeface="Times New Roman" pitchFamily="18" charset="0"/>
              </a:rPr>
              <a:t>Blast count</a:t>
            </a:r>
          </a:p>
        </p:txBody>
      </p:sp>
      <p:sp>
        <p:nvSpPr>
          <p:cNvPr id="4" name="Slide Number Placeholder 3"/>
          <p:cNvSpPr>
            <a:spLocks noGrp="1"/>
          </p:cNvSpPr>
          <p:nvPr>
            <p:ph type="sldNum" sz="quarter" idx="12"/>
          </p:nvPr>
        </p:nvSpPr>
        <p:spPr/>
        <p:txBody>
          <a:bodyPr/>
          <a:lstStyle/>
          <a:p>
            <a:fld id="{9AA5C87C-D1CA-4D4D-8376-2163C84BD0CA}" type="slidenum">
              <a:rPr lang="en-US" smtClean="0"/>
              <a:pPr/>
              <a:t>14</a:t>
            </a:fld>
            <a:endParaRPr lang="en-US"/>
          </a:p>
        </p:txBody>
      </p:sp>
      <p:pic>
        <p:nvPicPr>
          <p:cNvPr id="13314" name="Picture 2" descr="C:\Users\Shadi\Desktop\New folder (4)\genetic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5000" y="2667000"/>
            <a:ext cx="5905500" cy="3333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7640608"/>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85800"/>
            <a:ext cx="3793068" cy="782618"/>
          </a:xfrm>
        </p:spPr>
        <p:txBody>
          <a:bodyPr>
            <a:normAutofit/>
          </a:bodyPr>
          <a:lstStyle/>
          <a:p>
            <a:pPr algn="l" rtl="1"/>
            <a:r>
              <a:rPr lang="en-US" sz="2800" b="1" dirty="0">
                <a:solidFill>
                  <a:schemeClr val="tx2">
                    <a:lumMod val="50000"/>
                  </a:schemeClr>
                </a:solidFill>
                <a:latin typeface="Times New Roman" pitchFamily="18" charset="0"/>
                <a:cs typeface="Times New Roman" pitchFamily="18" charset="0"/>
              </a:rPr>
              <a:t>Current therapy</a:t>
            </a:r>
          </a:p>
        </p:txBody>
      </p:sp>
      <p:sp>
        <p:nvSpPr>
          <p:cNvPr id="3" name="Content Placeholder 2"/>
          <p:cNvSpPr>
            <a:spLocks noGrp="1"/>
          </p:cNvSpPr>
          <p:nvPr>
            <p:ph idx="1"/>
          </p:nvPr>
        </p:nvSpPr>
        <p:spPr>
          <a:xfrm>
            <a:off x="838200" y="1371600"/>
            <a:ext cx="7239000" cy="4572000"/>
          </a:xfrm>
        </p:spPr>
        <p:txBody>
          <a:bodyPr>
            <a:noAutofit/>
          </a:bodyPr>
          <a:lstStyle/>
          <a:p>
            <a:pPr marL="0" indent="0">
              <a:buNone/>
            </a:pPr>
            <a:r>
              <a:rPr lang="en-US" dirty="0">
                <a:solidFill>
                  <a:schemeClr val="tx2">
                    <a:lumMod val="50000"/>
                  </a:schemeClr>
                </a:solidFill>
                <a:latin typeface="Times New Roman" pitchFamily="18" charset="0"/>
                <a:cs typeface="Times New Roman" pitchFamily="18" charset="0"/>
              </a:rPr>
              <a:t>Intensive induction therapy</a:t>
            </a:r>
          </a:p>
          <a:p>
            <a:pPr marL="0" indent="0">
              <a:buNone/>
            </a:pPr>
            <a:r>
              <a:rPr lang="en-US" dirty="0">
                <a:solidFill>
                  <a:schemeClr val="tx2">
                    <a:lumMod val="50000"/>
                  </a:schemeClr>
                </a:solidFill>
                <a:latin typeface="Times New Roman" pitchFamily="18" charset="0"/>
                <a:cs typeface="Times New Roman" pitchFamily="18" charset="0"/>
              </a:rPr>
              <a:t>Anthracycline dose level.</a:t>
            </a:r>
          </a:p>
          <a:p>
            <a:pPr marL="0" indent="0">
              <a:buNone/>
            </a:pPr>
            <a:r>
              <a:rPr lang="en-US" dirty="0">
                <a:solidFill>
                  <a:schemeClr val="tx2">
                    <a:lumMod val="50000"/>
                  </a:schemeClr>
                </a:solidFill>
                <a:latin typeface="Times New Roman" pitchFamily="18" charset="0"/>
                <a:cs typeface="Times New Roman" pitchFamily="18" charset="0"/>
              </a:rPr>
              <a:t>Cytarabine dose.</a:t>
            </a:r>
          </a:p>
          <a:p>
            <a:pPr marL="0" indent="0">
              <a:buNone/>
            </a:pPr>
            <a:r>
              <a:rPr lang="en-US" dirty="0">
                <a:solidFill>
                  <a:schemeClr val="tx2">
                    <a:lumMod val="50000"/>
                  </a:schemeClr>
                </a:solidFill>
                <a:latin typeface="Times New Roman" pitchFamily="18" charset="0"/>
                <a:cs typeface="Times New Roman" pitchFamily="18" charset="0"/>
              </a:rPr>
              <a:t>Role of other drugs.</a:t>
            </a:r>
          </a:p>
          <a:p>
            <a:pPr marL="0" indent="0">
              <a:buNone/>
            </a:pPr>
            <a:r>
              <a:rPr lang="en-US" dirty="0">
                <a:solidFill>
                  <a:schemeClr val="tx2">
                    <a:lumMod val="50000"/>
                  </a:schemeClr>
                </a:solidFill>
                <a:latin typeface="Times New Roman" pitchFamily="18" charset="0"/>
                <a:cs typeface="Times New Roman" pitchFamily="18" charset="0"/>
              </a:rPr>
              <a:t>FLT3 INHIBITORS.</a:t>
            </a:r>
          </a:p>
          <a:p>
            <a:pPr marL="0" indent="0">
              <a:buNone/>
            </a:pPr>
            <a:r>
              <a:rPr lang="en-US" dirty="0">
                <a:solidFill>
                  <a:schemeClr val="tx2">
                    <a:lumMod val="50000"/>
                  </a:schemeClr>
                </a:solidFill>
                <a:latin typeface="Times New Roman" pitchFamily="18" charset="0"/>
                <a:cs typeface="Times New Roman" pitchFamily="18" charset="0"/>
              </a:rPr>
              <a:t>GEMTUZUMAB OZOGAMICIN.</a:t>
            </a:r>
          </a:p>
          <a:p>
            <a:pPr marL="0" indent="0">
              <a:buNone/>
            </a:pPr>
            <a:r>
              <a:rPr lang="en-US" dirty="0">
                <a:solidFill>
                  <a:schemeClr val="tx2">
                    <a:lumMod val="50000"/>
                  </a:schemeClr>
                </a:solidFill>
                <a:latin typeface="Times New Roman" pitchFamily="18" charset="0"/>
                <a:cs typeface="Times New Roman" pitchFamily="18" charset="0"/>
              </a:rPr>
              <a:t>CPX-351.</a:t>
            </a:r>
          </a:p>
          <a:p>
            <a:pPr marL="0" indent="0">
              <a:buNone/>
            </a:pPr>
            <a:r>
              <a:rPr lang="en-US" dirty="0">
                <a:solidFill>
                  <a:schemeClr val="tx2">
                    <a:lumMod val="50000"/>
                  </a:schemeClr>
                </a:solidFill>
                <a:latin typeface="Times New Roman" pitchFamily="18" charset="0"/>
                <a:cs typeface="Times New Roman" pitchFamily="18" charset="0"/>
              </a:rPr>
              <a:t>PURINE ANALOGS.</a:t>
            </a:r>
          </a:p>
          <a:p>
            <a:pPr marL="0" indent="0">
              <a:buNone/>
            </a:pPr>
            <a:r>
              <a:rPr lang="en-US" dirty="0">
                <a:solidFill>
                  <a:schemeClr val="tx2">
                    <a:lumMod val="50000"/>
                  </a:schemeClr>
                </a:solidFill>
                <a:latin typeface="Times New Roman" pitchFamily="18" charset="0"/>
                <a:cs typeface="Times New Roman" pitchFamily="18" charset="0"/>
              </a:rPr>
              <a:t>Intensive postremission therapy</a:t>
            </a:r>
          </a:p>
          <a:p>
            <a:pPr marL="0" indent="0">
              <a:buNone/>
            </a:pPr>
            <a:r>
              <a:rPr lang="en-US" dirty="0">
                <a:solidFill>
                  <a:schemeClr val="tx2">
                    <a:lumMod val="50000"/>
                  </a:schemeClr>
                </a:solidFill>
                <a:latin typeface="Times New Roman" pitchFamily="18" charset="0"/>
                <a:cs typeface="Times New Roman" pitchFamily="18" charset="0"/>
              </a:rPr>
              <a:t>Conventional postremission therapy</a:t>
            </a:r>
            <a:r>
              <a:rPr lang="en-US" dirty="0" smtClean="0">
                <a:solidFill>
                  <a:schemeClr val="tx2">
                    <a:lumMod val="50000"/>
                  </a:schemeClr>
                </a:solidFill>
                <a:latin typeface="Times New Roman" pitchFamily="18" charset="0"/>
                <a:cs typeface="Times New Roman" pitchFamily="18" charset="0"/>
              </a:rPr>
              <a:t>.</a:t>
            </a:r>
            <a:endParaRPr lang="en-US" dirty="0">
              <a:solidFill>
                <a:schemeClr val="tx2">
                  <a:lumMod val="50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AA5C87C-D1CA-4D4D-8376-2163C84BD0CA}" type="slidenum">
              <a:rPr lang="en-US" smtClean="0"/>
              <a:pPr/>
              <a:t>15</a:t>
            </a:fld>
            <a:endParaRPr lang="en-US"/>
          </a:p>
        </p:txBody>
      </p:sp>
      <p:pic>
        <p:nvPicPr>
          <p:cNvPr id="14338" name="Picture 2" descr="C:\Users\Shadi\Desktop\New folder (4)\1234-image-146249729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2600" y="2209800"/>
            <a:ext cx="2819400" cy="353861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5217295"/>
      </p:ext>
    </p:extLst>
  </p:cSld>
  <p:clrMapOvr>
    <a:masterClrMapping/>
  </p:clrMapOvr>
  <mc:AlternateContent xmlns:mc="http://schemas.openxmlformats.org/markup-compatibility/2006">
    <mc:Choice xmlns:p14="http://schemas.microsoft.com/office/powerpoint/2010/main" xmlns="" Requires="p14">
      <p:transition spd="slow" p14:dur="2000">
        <p14:prism dir="u"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3383845" cy="762000"/>
          </a:xfrm>
        </p:spPr>
        <p:txBody>
          <a:bodyPr>
            <a:normAutofit/>
          </a:bodyPr>
          <a:lstStyle/>
          <a:p>
            <a:pPr algn="l"/>
            <a:r>
              <a:rPr lang="en-US" sz="2800" b="1" dirty="0">
                <a:solidFill>
                  <a:schemeClr val="tx2">
                    <a:lumMod val="50000"/>
                  </a:schemeClr>
                </a:solidFill>
                <a:latin typeface="Times New Roman" pitchFamily="18" charset="0"/>
                <a:cs typeface="B Nazanin" pitchFamily="2" charset="-78"/>
              </a:rPr>
              <a:t>Current therapy</a:t>
            </a:r>
          </a:p>
        </p:txBody>
      </p:sp>
      <p:sp>
        <p:nvSpPr>
          <p:cNvPr id="3" name="Content Placeholder 2"/>
          <p:cNvSpPr>
            <a:spLocks noGrp="1"/>
          </p:cNvSpPr>
          <p:nvPr>
            <p:ph idx="1"/>
          </p:nvPr>
        </p:nvSpPr>
        <p:spPr>
          <a:xfrm>
            <a:off x="838200" y="1676400"/>
            <a:ext cx="6842760" cy="4953000"/>
          </a:xfrm>
        </p:spPr>
        <p:txBody>
          <a:bodyPr>
            <a:normAutofit fontScale="62500" lnSpcReduction="20000"/>
          </a:bodyPr>
          <a:lstStyle/>
          <a:p>
            <a:r>
              <a:rPr lang="en-US" sz="3800" dirty="0">
                <a:solidFill>
                  <a:schemeClr val="tx2">
                    <a:lumMod val="50000"/>
                  </a:schemeClr>
                </a:solidFill>
                <a:latin typeface="Times New Roman" pitchFamily="18" charset="0"/>
                <a:cs typeface="Times New Roman" pitchFamily="18" charset="0"/>
              </a:rPr>
              <a:t>CONVENTIONAL INTENSIVE CONSOLIDATION.</a:t>
            </a:r>
          </a:p>
          <a:p>
            <a:r>
              <a:rPr lang="en-US" sz="3800" dirty="0">
                <a:solidFill>
                  <a:schemeClr val="tx2">
                    <a:lumMod val="50000"/>
                  </a:schemeClr>
                </a:solidFill>
                <a:latin typeface="Times New Roman" pitchFamily="18" charset="0"/>
                <a:cs typeface="Times New Roman" pitchFamily="18" charset="0"/>
              </a:rPr>
              <a:t>INTENSIVE CHEMOTHERAPY FOLLOWED BY AUTOLOGOUS HCT.</a:t>
            </a:r>
          </a:p>
          <a:p>
            <a:r>
              <a:rPr lang="en-US" sz="3800" dirty="0">
                <a:solidFill>
                  <a:schemeClr val="tx2">
                    <a:lumMod val="50000"/>
                  </a:schemeClr>
                </a:solidFill>
                <a:latin typeface="Times New Roman" pitchFamily="18" charset="0"/>
                <a:cs typeface="Times New Roman" pitchFamily="18" charset="0"/>
              </a:rPr>
              <a:t>MAINTENANCE THERAPY.</a:t>
            </a:r>
          </a:p>
          <a:p>
            <a:r>
              <a:rPr lang="en-US" sz="3800" dirty="0">
                <a:solidFill>
                  <a:schemeClr val="tx2">
                    <a:lumMod val="50000"/>
                  </a:schemeClr>
                </a:solidFill>
                <a:latin typeface="Times New Roman" pitchFamily="18" charset="0"/>
                <a:cs typeface="Times New Roman" pitchFamily="18" charset="0"/>
              </a:rPr>
              <a:t>Allogeneic HCT.</a:t>
            </a:r>
          </a:p>
          <a:p>
            <a:r>
              <a:rPr lang="en-US" sz="3800" dirty="0">
                <a:solidFill>
                  <a:schemeClr val="tx2">
                    <a:lumMod val="50000"/>
                  </a:schemeClr>
                </a:solidFill>
                <a:latin typeface="Times New Roman" pitchFamily="18" charset="0"/>
                <a:cs typeface="Times New Roman" pitchFamily="18" charset="0"/>
              </a:rPr>
              <a:t>INDICATIONS.</a:t>
            </a:r>
          </a:p>
          <a:p>
            <a:r>
              <a:rPr lang="en-US" sz="3800" dirty="0">
                <a:solidFill>
                  <a:schemeClr val="tx2">
                    <a:lumMod val="50000"/>
                  </a:schemeClr>
                </a:solidFill>
                <a:latin typeface="Times New Roman" pitchFamily="18" charset="0"/>
                <a:cs typeface="Times New Roman" pitchFamily="18" charset="0"/>
              </a:rPr>
              <a:t>MYELOABLATIVE CONDITIONING VS RIC.</a:t>
            </a:r>
          </a:p>
          <a:p>
            <a:r>
              <a:rPr lang="en-US" sz="3800" dirty="0">
                <a:solidFill>
                  <a:schemeClr val="tx2">
                    <a:lumMod val="50000"/>
                  </a:schemeClr>
                </a:solidFill>
                <a:latin typeface="Times New Roman" pitchFamily="18" charset="0"/>
                <a:cs typeface="Times New Roman" pitchFamily="18" charset="0"/>
              </a:rPr>
              <a:t>COMORBIDITIES AND RISK SCORES.</a:t>
            </a:r>
          </a:p>
          <a:p>
            <a:r>
              <a:rPr lang="en-US" sz="3800" dirty="0">
                <a:solidFill>
                  <a:schemeClr val="tx2">
                    <a:lumMod val="50000"/>
                  </a:schemeClr>
                </a:solidFill>
                <a:latin typeface="Times New Roman" pitchFamily="18" charset="0"/>
                <a:cs typeface="Times New Roman" pitchFamily="18" charset="0"/>
              </a:rPr>
              <a:t>NEW MODALITIES.</a:t>
            </a:r>
          </a:p>
          <a:p>
            <a:r>
              <a:rPr lang="en-US" sz="3800" dirty="0">
                <a:solidFill>
                  <a:schemeClr val="tx2">
                    <a:lumMod val="50000"/>
                  </a:schemeClr>
                </a:solidFill>
                <a:latin typeface="Times New Roman" pitchFamily="18" charset="0"/>
                <a:cs typeface="Times New Roman" pitchFamily="18" charset="0"/>
              </a:rPr>
              <a:t>Older patients not considered candidates for intensive chemotherapy</a:t>
            </a:r>
          </a:p>
          <a:p>
            <a:endParaRPr lang="en-US" dirty="0"/>
          </a:p>
        </p:txBody>
      </p:sp>
      <p:sp>
        <p:nvSpPr>
          <p:cNvPr id="4" name="Slide Number Placeholder 3"/>
          <p:cNvSpPr>
            <a:spLocks noGrp="1"/>
          </p:cNvSpPr>
          <p:nvPr>
            <p:ph type="sldNum" sz="quarter" idx="12"/>
          </p:nvPr>
        </p:nvSpPr>
        <p:spPr/>
        <p:txBody>
          <a:bodyPr/>
          <a:lstStyle/>
          <a:p>
            <a:fld id="{9AA5C87C-D1CA-4D4D-8376-2163C84BD0CA}" type="slidenum">
              <a:rPr lang="en-US" smtClean="0"/>
              <a:pPr/>
              <a:t>16</a:t>
            </a:fld>
            <a:endParaRPr lang="en-US"/>
          </a:p>
        </p:txBody>
      </p:sp>
      <p:pic>
        <p:nvPicPr>
          <p:cNvPr id="15362" name="Picture 2" descr="C:\Users\Shadi\Desktop\New folder (4)\downloa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24600" y="545892"/>
            <a:ext cx="1981200" cy="159628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991073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7583"/>
            <a:ext cx="6917268" cy="630218"/>
          </a:xfrm>
        </p:spPr>
        <p:txBody>
          <a:bodyPr>
            <a:noAutofit/>
          </a:bodyPr>
          <a:lstStyle/>
          <a:p>
            <a:pPr rtl="1"/>
            <a:r>
              <a:rPr lang="en-US" sz="2800" b="1" dirty="0">
                <a:solidFill>
                  <a:schemeClr val="tx2">
                    <a:lumMod val="50000"/>
                  </a:schemeClr>
                </a:solidFill>
                <a:latin typeface="Times New Roman" pitchFamily="18" charset="0"/>
                <a:cs typeface="Times New Roman" pitchFamily="18" charset="0"/>
              </a:rPr>
              <a:t>Relapsed disease and primary refractory disease</a:t>
            </a:r>
          </a:p>
        </p:txBody>
      </p:sp>
      <p:sp>
        <p:nvSpPr>
          <p:cNvPr id="3" name="Content Placeholder 2"/>
          <p:cNvSpPr>
            <a:spLocks noGrp="1"/>
          </p:cNvSpPr>
          <p:nvPr>
            <p:ph idx="1"/>
          </p:nvPr>
        </p:nvSpPr>
        <p:spPr/>
        <p:txBody>
          <a:bodyPr/>
          <a:lstStyle/>
          <a:p>
            <a:r>
              <a:rPr lang="en-US" dirty="0">
                <a:solidFill>
                  <a:schemeClr val="tx2">
                    <a:lumMod val="50000"/>
                  </a:schemeClr>
                </a:solidFill>
                <a:latin typeface="Times New Roman" pitchFamily="18" charset="0"/>
                <a:cs typeface="Times New Roman" pitchFamily="18" charset="0"/>
              </a:rPr>
              <a:t>Prognostic </a:t>
            </a:r>
            <a:r>
              <a:rPr lang="en-US" dirty="0" smtClean="0">
                <a:solidFill>
                  <a:schemeClr val="tx2">
                    <a:lumMod val="50000"/>
                  </a:schemeClr>
                </a:solidFill>
                <a:latin typeface="Times New Roman" pitchFamily="18" charset="0"/>
                <a:cs typeface="Times New Roman" pitchFamily="18" charset="0"/>
              </a:rPr>
              <a:t>markers</a:t>
            </a:r>
            <a:endParaRPr lang="en-US" dirty="0">
              <a:solidFill>
                <a:schemeClr val="tx2">
                  <a:lumMod val="50000"/>
                </a:schemeClr>
              </a:solidFill>
              <a:latin typeface="Times New Roman" pitchFamily="18" charset="0"/>
              <a:cs typeface="Times New Roman" pitchFamily="18" charset="0"/>
            </a:endParaRPr>
          </a:p>
          <a:p>
            <a:r>
              <a:rPr lang="en-US" dirty="0">
                <a:solidFill>
                  <a:schemeClr val="tx2">
                    <a:lumMod val="50000"/>
                  </a:schemeClr>
                </a:solidFill>
                <a:latin typeface="Times New Roman" pitchFamily="18" charset="0"/>
                <a:cs typeface="Times New Roman" pitchFamily="18" charset="0"/>
              </a:rPr>
              <a:t>Salvage treatment</a:t>
            </a:r>
          </a:p>
          <a:p>
            <a:endParaRPr lang="en-US" dirty="0"/>
          </a:p>
        </p:txBody>
      </p:sp>
      <p:sp>
        <p:nvSpPr>
          <p:cNvPr id="4" name="Slide Number Placeholder 3"/>
          <p:cNvSpPr>
            <a:spLocks noGrp="1"/>
          </p:cNvSpPr>
          <p:nvPr>
            <p:ph type="sldNum" sz="quarter" idx="12"/>
          </p:nvPr>
        </p:nvSpPr>
        <p:spPr/>
        <p:txBody>
          <a:bodyPr/>
          <a:lstStyle/>
          <a:p>
            <a:fld id="{9AA5C87C-D1CA-4D4D-8376-2163C84BD0CA}" type="slidenum">
              <a:rPr lang="en-US" smtClean="0"/>
              <a:pPr/>
              <a:t>17</a:t>
            </a:fld>
            <a:endParaRPr lang="en-US"/>
          </a:p>
        </p:txBody>
      </p:sp>
      <p:pic>
        <p:nvPicPr>
          <p:cNvPr id="16386" name="Picture 2" descr="C:\Users\Shadi\Desktop\New folder (4)\lab1-5905aa3361-3f1742c77e972fe4141feb15af95462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32373" y="2324100"/>
            <a:ext cx="2667000" cy="20002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6387" name="Picture 3" descr="C:\Users\Shadi\Desktop\New folder (4)\images (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10000" y="4114800"/>
            <a:ext cx="1790700" cy="17907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9002603"/>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6155268" cy="935017"/>
          </a:xfrm>
        </p:spPr>
        <p:txBody>
          <a:bodyPr>
            <a:noAutofit/>
          </a:bodyPr>
          <a:lstStyle/>
          <a:p>
            <a:pPr algn="l" rtl="1"/>
            <a:r>
              <a:rPr lang="en-US" sz="2800" b="1" dirty="0">
                <a:solidFill>
                  <a:schemeClr val="tx2">
                    <a:lumMod val="50000"/>
                  </a:schemeClr>
                </a:solidFill>
                <a:cs typeface="B Nazanin" pitchFamily="2" charset="-78"/>
              </a:rPr>
              <a:t>Therapy-related AML</a:t>
            </a:r>
          </a:p>
        </p:txBody>
      </p:sp>
      <p:sp>
        <p:nvSpPr>
          <p:cNvPr id="4" name="Slide Number Placeholder 3"/>
          <p:cNvSpPr>
            <a:spLocks noGrp="1"/>
          </p:cNvSpPr>
          <p:nvPr>
            <p:ph type="sldNum" sz="quarter" idx="12"/>
          </p:nvPr>
        </p:nvSpPr>
        <p:spPr/>
        <p:txBody>
          <a:bodyPr/>
          <a:lstStyle/>
          <a:p>
            <a:fld id="{9AA5C87C-D1CA-4D4D-8376-2163C84BD0CA}" type="slidenum">
              <a:rPr lang="en-US" smtClean="0"/>
              <a:pPr/>
              <a:t>18</a:t>
            </a:fld>
            <a:endParaRPr lang="en-US"/>
          </a:p>
        </p:txBody>
      </p:sp>
      <p:sp>
        <p:nvSpPr>
          <p:cNvPr id="6" name="Content Placeholder 5"/>
          <p:cNvSpPr>
            <a:spLocks noGrp="1"/>
          </p:cNvSpPr>
          <p:nvPr>
            <p:ph idx="1"/>
          </p:nvPr>
        </p:nvSpPr>
        <p:spPr>
          <a:xfrm>
            <a:off x="1295400" y="1600200"/>
            <a:ext cx="6196405" cy="3603812"/>
          </a:xfrm>
        </p:spPr>
        <p:txBody>
          <a:bodyPr/>
          <a:lstStyle/>
          <a:p>
            <a:r>
              <a:rPr lang="en-US" dirty="0">
                <a:solidFill>
                  <a:schemeClr val="tx2">
                    <a:lumMod val="50000"/>
                  </a:schemeClr>
                </a:solidFill>
                <a:latin typeface="Times New Roman" pitchFamily="18" charset="0"/>
                <a:cs typeface="Times New Roman" pitchFamily="18" charset="0"/>
              </a:rPr>
              <a:t>Biology of </a:t>
            </a:r>
            <a:r>
              <a:rPr lang="en-US" dirty="0" smtClean="0">
                <a:solidFill>
                  <a:schemeClr val="tx2">
                    <a:lumMod val="50000"/>
                  </a:schemeClr>
                </a:solidFill>
                <a:latin typeface="Times New Roman" pitchFamily="18" charset="0"/>
                <a:cs typeface="Times New Roman" pitchFamily="18" charset="0"/>
              </a:rPr>
              <a:t>t-AML</a:t>
            </a:r>
            <a:endParaRPr lang="en-US" dirty="0">
              <a:solidFill>
                <a:schemeClr val="tx2">
                  <a:lumMod val="50000"/>
                </a:schemeClr>
              </a:solidFill>
              <a:latin typeface="Times New Roman" pitchFamily="18" charset="0"/>
              <a:cs typeface="Times New Roman" pitchFamily="18" charset="0"/>
            </a:endParaRPr>
          </a:p>
          <a:p>
            <a:r>
              <a:rPr lang="en-US" dirty="0">
                <a:solidFill>
                  <a:schemeClr val="tx2">
                    <a:lumMod val="50000"/>
                  </a:schemeClr>
                </a:solidFill>
                <a:latin typeface="Times New Roman" pitchFamily="18" charset="0"/>
                <a:cs typeface="Times New Roman" pitchFamily="18" charset="0"/>
              </a:rPr>
              <a:t>Treatment of t-AML</a:t>
            </a:r>
          </a:p>
          <a:p>
            <a:endParaRPr lang="en-US" dirty="0"/>
          </a:p>
        </p:txBody>
      </p:sp>
      <p:pic>
        <p:nvPicPr>
          <p:cNvPr id="17411" name="Picture 3" descr="C:\Users\Shadi\Desktop\New folder (4)\img7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43200" y="2819400"/>
            <a:ext cx="4957762" cy="335784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4996138"/>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838200"/>
            <a:ext cx="6196405" cy="3603812"/>
          </a:xfrm>
        </p:spPr>
        <p:txBody>
          <a:bodyPr>
            <a:normAutofit/>
          </a:bodyPr>
          <a:lstStyle/>
          <a:p>
            <a:pPr algn="just"/>
            <a:r>
              <a:rPr lang="en-US" dirty="0">
                <a:solidFill>
                  <a:schemeClr val="tx2">
                    <a:lumMod val="50000"/>
                  </a:schemeClr>
                </a:solidFill>
                <a:latin typeface="Times New Roman" pitchFamily="18" charset="0"/>
                <a:cs typeface="Times New Roman" pitchFamily="18" charset="0"/>
              </a:rPr>
              <a:t>Today's advances in radiation therapy and chemotherapy have been made to increase the chances of survival of patients with cancer.</a:t>
            </a:r>
          </a:p>
          <a:p>
            <a:pPr algn="just"/>
            <a:r>
              <a:rPr lang="en-US" dirty="0">
                <a:solidFill>
                  <a:schemeClr val="tx2">
                    <a:lumMod val="50000"/>
                  </a:schemeClr>
                </a:solidFill>
                <a:latin typeface="Times New Roman" pitchFamily="18" charset="0"/>
                <a:cs typeface="Times New Roman" pitchFamily="18" charset="0"/>
              </a:rPr>
              <a:t>Of all the possible side effects of cancer treatment, a secondary cancer is very serious.</a:t>
            </a:r>
          </a:p>
          <a:p>
            <a:pPr algn="just"/>
            <a:r>
              <a:rPr lang="en-US" dirty="0">
                <a:solidFill>
                  <a:schemeClr val="tx2">
                    <a:lumMod val="50000"/>
                  </a:schemeClr>
                </a:solidFill>
                <a:latin typeface="Times New Roman" pitchFamily="18" charset="0"/>
                <a:cs typeface="Times New Roman" pitchFamily="18" charset="0"/>
              </a:rPr>
              <a:t>In general, an inherited gene or carcinogens in touch with a person's predisposition to various cancers.</a:t>
            </a:r>
          </a:p>
        </p:txBody>
      </p:sp>
      <p:sp>
        <p:nvSpPr>
          <p:cNvPr id="4" name="Slide Number Placeholder 3"/>
          <p:cNvSpPr>
            <a:spLocks noGrp="1"/>
          </p:cNvSpPr>
          <p:nvPr>
            <p:ph type="sldNum" sz="quarter" idx="12"/>
          </p:nvPr>
        </p:nvSpPr>
        <p:spPr/>
        <p:txBody>
          <a:bodyPr/>
          <a:lstStyle/>
          <a:p>
            <a:fld id="{9AA5C87C-D1CA-4D4D-8376-2163C84BD0CA}" type="slidenum">
              <a:rPr lang="en-US" smtClean="0"/>
              <a:pPr/>
              <a:t>19</a:t>
            </a:fld>
            <a:endParaRPr lang="en-US"/>
          </a:p>
        </p:txBody>
      </p:sp>
      <p:pic>
        <p:nvPicPr>
          <p:cNvPr id="18434" name="Picture 2" descr="C:\Users\Shadi\Desktop\New folder (4)\download (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71800" y="4033345"/>
            <a:ext cx="4095750" cy="2047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1481310"/>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965245" cy="953267"/>
          </a:xfrm>
        </p:spPr>
        <p:txBody>
          <a:bodyPr>
            <a:normAutofit/>
          </a:bodyPr>
          <a:lstStyle/>
          <a:p>
            <a:pPr algn="l" rtl="1"/>
            <a:r>
              <a:rPr lang="en-US" sz="2800" b="1" dirty="0" smtClean="0">
                <a:solidFill>
                  <a:schemeClr val="tx2">
                    <a:lumMod val="50000"/>
                  </a:schemeClr>
                </a:solidFill>
                <a:latin typeface="Times New Roman" pitchFamily="18" charset="0"/>
                <a:cs typeface="Times New Roman" pitchFamily="18" charset="0"/>
              </a:rPr>
              <a:t>Leukemia</a:t>
            </a:r>
            <a:endParaRPr lang="en-US" sz="2800" b="1" dirty="0">
              <a:solidFill>
                <a:schemeClr val="tx2">
                  <a:lumMod val="50000"/>
                </a:schemeClr>
              </a:solidFill>
              <a:latin typeface="Times New Roman" pitchFamily="18" charset="0"/>
              <a:cs typeface="Times New Roman" pitchFamily="18" charset="0"/>
            </a:endParaRPr>
          </a:p>
        </p:txBody>
      </p:sp>
      <p:pic>
        <p:nvPicPr>
          <p:cNvPr id="4098" name="Picture 2" descr="C:\Users\Shadi\Desktop\New folder (4)\leukemia-blood-cells.jpg"/>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762000" y="1219200"/>
            <a:ext cx="7620000" cy="496227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9AA5C87C-D1CA-4D4D-8376-2163C84BD0CA}" type="slidenum">
              <a:rPr lang="en-US" smtClean="0"/>
              <a:pPr/>
              <a:t>2</a:t>
            </a:fld>
            <a:endParaRPr lang="en-US"/>
          </a:p>
        </p:txBody>
      </p:sp>
    </p:spTree>
    <p:extLst>
      <p:ext uri="{BB962C8B-B14F-4D97-AF65-F5344CB8AC3E}">
        <p14:creationId xmlns:p14="http://schemas.microsoft.com/office/powerpoint/2010/main" xmlns="" val="17743136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2">
                    <a:lumMod val="50000"/>
                  </a:schemeClr>
                </a:solidFill>
                <a:latin typeface="Times New Roman" pitchFamily="18" charset="0"/>
                <a:cs typeface="Times New Roman" pitchFamily="18" charset="0"/>
              </a:rPr>
              <a:t>Treatments associated with secondary </a:t>
            </a:r>
            <a:r>
              <a:rPr lang="en-US" sz="2800" b="1" dirty="0" smtClean="0">
                <a:solidFill>
                  <a:schemeClr val="tx2">
                    <a:lumMod val="50000"/>
                  </a:schemeClr>
                </a:solidFill>
                <a:latin typeface="Times New Roman" pitchFamily="18" charset="0"/>
                <a:cs typeface="Times New Roman" pitchFamily="18" charset="0"/>
              </a:rPr>
              <a:t>cancers </a:t>
            </a:r>
            <a:r>
              <a:rPr lang="en-US" sz="2800" b="1" dirty="0">
                <a:solidFill>
                  <a:schemeClr val="tx2">
                    <a:lumMod val="50000"/>
                  </a:schemeClr>
                </a:solidFill>
                <a:latin typeface="Times New Roman" pitchFamily="18" charset="0"/>
                <a:cs typeface="Times New Roman" pitchFamily="18" charset="0"/>
              </a:rPr>
              <a:t>Radiation</a:t>
            </a:r>
          </a:p>
        </p:txBody>
      </p:sp>
      <p:sp>
        <p:nvSpPr>
          <p:cNvPr id="3" name="Content Placeholder 2"/>
          <p:cNvSpPr>
            <a:spLocks noGrp="1"/>
          </p:cNvSpPr>
          <p:nvPr>
            <p:ph idx="1"/>
          </p:nvPr>
        </p:nvSpPr>
        <p:spPr>
          <a:xfrm>
            <a:off x="914400" y="1905000"/>
            <a:ext cx="6196405" cy="3603812"/>
          </a:xfrm>
        </p:spPr>
        <p:txBody>
          <a:bodyPr/>
          <a:lstStyle/>
          <a:p>
            <a:r>
              <a:rPr lang="en-US" dirty="0">
                <a:solidFill>
                  <a:schemeClr val="tx2">
                    <a:lumMod val="50000"/>
                  </a:schemeClr>
                </a:solidFill>
                <a:latin typeface="Times New Roman" pitchFamily="18" charset="0"/>
                <a:cs typeface="B Nazanin" pitchFamily="2" charset="-78"/>
              </a:rPr>
              <a:t>Radiation therapy as a potential factor in causing cancer had known for years.</a:t>
            </a:r>
          </a:p>
          <a:p>
            <a:r>
              <a:rPr lang="en-US" dirty="0">
                <a:solidFill>
                  <a:schemeClr val="tx2">
                    <a:lumMod val="50000"/>
                  </a:schemeClr>
                </a:solidFill>
                <a:latin typeface="Times New Roman" pitchFamily="18" charset="0"/>
                <a:cs typeface="B Nazanin" pitchFamily="2" charset="-78"/>
              </a:rPr>
              <a:t>Diseases caused by prior exposure to radiation:</a:t>
            </a:r>
          </a:p>
          <a:p>
            <a:r>
              <a:rPr lang="en-US" dirty="0">
                <a:solidFill>
                  <a:schemeClr val="tx2">
                    <a:lumMod val="50000"/>
                  </a:schemeClr>
                </a:solidFill>
                <a:latin typeface="Times New Roman" pitchFamily="18" charset="0"/>
                <a:cs typeface="B Nazanin" pitchFamily="2" charset="-78"/>
              </a:rPr>
              <a:t>  Acute myelogenous leukemia (AML)</a:t>
            </a:r>
          </a:p>
          <a:p>
            <a:r>
              <a:rPr lang="en-US" dirty="0">
                <a:solidFill>
                  <a:schemeClr val="tx2">
                    <a:lumMod val="50000"/>
                  </a:schemeClr>
                </a:solidFill>
                <a:latin typeface="Times New Roman" pitchFamily="18" charset="0"/>
                <a:cs typeface="B Nazanin" pitchFamily="2" charset="-78"/>
              </a:rPr>
              <a:t>  Chronic myelogenous leukemia (CML)</a:t>
            </a:r>
          </a:p>
          <a:p>
            <a:r>
              <a:rPr lang="en-US" dirty="0">
                <a:solidFill>
                  <a:schemeClr val="tx2">
                    <a:lumMod val="50000"/>
                  </a:schemeClr>
                </a:solidFill>
                <a:latin typeface="Times New Roman" pitchFamily="18" charset="0"/>
                <a:cs typeface="B Nazanin" pitchFamily="2" charset="-78"/>
              </a:rPr>
              <a:t>  Acute lymphoblastic leukemia (ALL)</a:t>
            </a:r>
          </a:p>
        </p:txBody>
      </p:sp>
      <p:sp>
        <p:nvSpPr>
          <p:cNvPr id="4" name="Slide Number Placeholder 3"/>
          <p:cNvSpPr>
            <a:spLocks noGrp="1"/>
          </p:cNvSpPr>
          <p:nvPr>
            <p:ph type="sldNum" sz="quarter" idx="12"/>
          </p:nvPr>
        </p:nvSpPr>
        <p:spPr/>
        <p:txBody>
          <a:bodyPr/>
          <a:lstStyle/>
          <a:p>
            <a:fld id="{9AA5C87C-D1CA-4D4D-8376-2163C84BD0CA}" type="slidenum">
              <a:rPr lang="en-US" smtClean="0"/>
              <a:pPr/>
              <a:t>20</a:t>
            </a:fld>
            <a:endParaRPr lang="en-US"/>
          </a:p>
        </p:txBody>
      </p:sp>
      <p:pic>
        <p:nvPicPr>
          <p:cNvPr id="19458" name="Picture 2" descr="C:\Users\Shadi\Desktop\New folder (4)\images (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72200" y="3810000"/>
            <a:ext cx="2438400" cy="203815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3817202"/>
      </p:ext>
    </p:extLst>
  </p:cSld>
  <p:clrMapOvr>
    <a:masterClrMapping/>
  </p:clrMapOvr>
  <p:transition spd="slow">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143000"/>
            <a:ext cx="6196405" cy="3603812"/>
          </a:xfrm>
        </p:spPr>
        <p:txBody>
          <a:bodyPr>
            <a:normAutofit/>
          </a:bodyPr>
          <a:lstStyle/>
          <a:p>
            <a:pPr algn="just"/>
            <a:r>
              <a:rPr lang="en-US" dirty="0">
                <a:solidFill>
                  <a:schemeClr val="tx2">
                    <a:lumMod val="50000"/>
                  </a:schemeClr>
                </a:solidFill>
                <a:latin typeface="Times New Roman" pitchFamily="18" charset="0"/>
                <a:cs typeface="Times New Roman" pitchFamily="18" charset="0"/>
              </a:rPr>
              <a:t>Risk of leukemia after radiation therapy:</a:t>
            </a:r>
          </a:p>
          <a:p>
            <a:pPr algn="just"/>
            <a:r>
              <a:rPr lang="en-US" dirty="0">
                <a:solidFill>
                  <a:schemeClr val="tx2">
                    <a:lumMod val="50000"/>
                  </a:schemeClr>
                </a:solidFill>
                <a:latin typeface="Times New Roman" pitchFamily="18" charset="0"/>
                <a:cs typeface="Times New Roman" pitchFamily="18" charset="0"/>
              </a:rPr>
              <a:t>1. How many times in the bone marrow has been exposed to radiation.</a:t>
            </a:r>
          </a:p>
          <a:p>
            <a:pPr algn="just"/>
            <a:r>
              <a:rPr lang="en-US" dirty="0">
                <a:solidFill>
                  <a:schemeClr val="tx2">
                    <a:lumMod val="50000"/>
                  </a:schemeClr>
                </a:solidFill>
                <a:latin typeface="Times New Roman" pitchFamily="18" charset="0"/>
                <a:cs typeface="Times New Roman" pitchFamily="18" charset="0"/>
              </a:rPr>
              <a:t>2. What is the amount of radiation into the active bone marrow.</a:t>
            </a:r>
          </a:p>
          <a:p>
            <a:pPr algn="just"/>
            <a:r>
              <a:rPr lang="en-US" dirty="0">
                <a:solidFill>
                  <a:schemeClr val="tx2">
                    <a:lumMod val="50000"/>
                  </a:schemeClr>
                </a:solidFill>
                <a:latin typeface="Times New Roman" pitchFamily="18" charset="0"/>
                <a:cs typeface="Times New Roman" pitchFamily="18" charset="0"/>
              </a:rPr>
              <a:t>3. frequency radiation have been many times.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AA5C87C-D1CA-4D4D-8376-2163C84BD0CA}" type="slidenum">
              <a:rPr lang="en-US" smtClean="0"/>
              <a:pPr/>
              <a:t>21</a:t>
            </a:fld>
            <a:endParaRPr lang="en-US"/>
          </a:p>
        </p:txBody>
      </p:sp>
      <p:pic>
        <p:nvPicPr>
          <p:cNvPr id="20482" name="Picture 2" descr="C:\Users\Shadi\Desktop\New folder (4)\l1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7400" y="3615690"/>
            <a:ext cx="4572000" cy="257556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8816424"/>
      </p:ext>
    </p:extLst>
  </p:cSld>
  <p:clrMapOvr>
    <a:masterClrMapping/>
  </p:clrMapOvr>
  <p:transition spd="slow">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914400"/>
            <a:ext cx="6196405" cy="3603812"/>
          </a:xfrm>
        </p:spPr>
        <p:txBody>
          <a:bodyPr/>
          <a:lstStyle/>
          <a:p>
            <a:pPr algn="just"/>
            <a:r>
              <a:rPr lang="en-US" dirty="0">
                <a:solidFill>
                  <a:schemeClr val="tx2">
                    <a:lumMod val="50000"/>
                  </a:schemeClr>
                </a:solidFill>
                <a:latin typeface="Times New Roman" pitchFamily="18" charset="0"/>
                <a:cs typeface="Times New Roman" pitchFamily="18" charset="0"/>
              </a:rPr>
              <a:t>Risk of solid cancer after radiation therapy depends on the following factors:</a:t>
            </a:r>
          </a:p>
          <a:p>
            <a:pPr algn="just"/>
            <a:r>
              <a:rPr lang="en-US" dirty="0">
                <a:solidFill>
                  <a:schemeClr val="tx2">
                    <a:lumMod val="50000"/>
                  </a:schemeClr>
                </a:solidFill>
                <a:latin typeface="Times New Roman" pitchFamily="18" charset="0"/>
                <a:cs typeface="Times New Roman" pitchFamily="18" charset="0"/>
              </a:rPr>
              <a:t>The amount of radiation</a:t>
            </a:r>
          </a:p>
          <a:p>
            <a:pPr algn="just"/>
            <a:r>
              <a:rPr lang="en-US" dirty="0">
                <a:solidFill>
                  <a:schemeClr val="tx2">
                    <a:lumMod val="50000"/>
                  </a:schemeClr>
                </a:solidFill>
                <a:latin typeface="Times New Roman" pitchFamily="18" charset="0"/>
                <a:cs typeface="Times New Roman" pitchFamily="18" charset="0"/>
              </a:rPr>
              <a:t>  The treated area</a:t>
            </a:r>
          </a:p>
          <a:p>
            <a:pPr algn="just"/>
            <a:r>
              <a:rPr lang="en-US" dirty="0">
                <a:solidFill>
                  <a:schemeClr val="tx2">
                    <a:lumMod val="50000"/>
                  </a:schemeClr>
                </a:solidFill>
                <a:latin typeface="Times New Roman" pitchFamily="18" charset="0"/>
                <a:cs typeface="Times New Roman" pitchFamily="18" charset="0"/>
              </a:rPr>
              <a:t>  Age of the patient during radiation therapy</a:t>
            </a:r>
          </a:p>
          <a:p>
            <a:pPr algn="just"/>
            <a:r>
              <a:rPr lang="en-US" dirty="0">
                <a:solidFill>
                  <a:schemeClr val="tx2">
                    <a:lumMod val="50000"/>
                  </a:schemeClr>
                </a:solidFill>
                <a:latin typeface="Times New Roman" pitchFamily="18" charset="0"/>
                <a:cs typeface="Times New Roman" pitchFamily="18" charset="0"/>
              </a:rPr>
              <a:t>(Most of these cancers will not be seen until 10 years after radiation therapy).</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AA5C87C-D1CA-4D4D-8376-2163C84BD0CA}" type="slidenum">
              <a:rPr lang="en-US" smtClean="0"/>
              <a:pPr/>
              <a:t>22</a:t>
            </a:fld>
            <a:endParaRPr lang="en-US"/>
          </a:p>
        </p:txBody>
      </p:sp>
      <p:pic>
        <p:nvPicPr>
          <p:cNvPr id="21506" name="Picture 2" descr="C:\Users\Shadi\Desktop\New folder (4)\Radiotherapy_1709626c.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62200" y="4016734"/>
            <a:ext cx="3505200" cy="219456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3208981"/>
      </p:ext>
    </p:extLst>
  </p:cSld>
  <p:clrMapOvr>
    <a:masterClrMapping/>
  </p:clrMapOvr>
  <p:transition spd="slow">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6690360" cy="4732469"/>
          </a:xfrm>
        </p:spPr>
        <p:txBody>
          <a:bodyPr>
            <a:normAutofit lnSpcReduction="10000"/>
          </a:bodyPr>
          <a:lstStyle/>
          <a:p>
            <a:pPr marL="0" indent="0" algn="just">
              <a:buNone/>
            </a:pPr>
            <a:r>
              <a:rPr lang="en-US" dirty="0">
                <a:solidFill>
                  <a:schemeClr val="tx2">
                    <a:lumMod val="50000"/>
                  </a:schemeClr>
                </a:solidFill>
                <a:latin typeface="Times New Roman" pitchFamily="18" charset="0"/>
                <a:cs typeface="Times New Roman" pitchFamily="18" charset="0"/>
              </a:rPr>
              <a:t>In general, the risk of solid cancers after radiation increases with increasing radiation exposure.</a:t>
            </a:r>
          </a:p>
          <a:p>
            <a:pPr marL="0" indent="0" algn="just">
              <a:buNone/>
            </a:pPr>
            <a:r>
              <a:rPr lang="en-US" dirty="0">
                <a:solidFill>
                  <a:schemeClr val="tx2">
                    <a:lumMod val="50000"/>
                  </a:schemeClr>
                </a:solidFill>
                <a:latin typeface="Times New Roman" pitchFamily="18" charset="0"/>
                <a:cs typeface="Times New Roman" pitchFamily="18" charset="0"/>
              </a:rPr>
              <a:t>The treated area is also very important, because these cancers tend to occur more in the near area of radiation (such as breast and thyroid)</a:t>
            </a:r>
          </a:p>
          <a:p>
            <a:pPr marL="0" indent="0" algn="just">
              <a:buNone/>
            </a:pPr>
            <a:r>
              <a:rPr lang="en-US" dirty="0">
                <a:solidFill>
                  <a:schemeClr val="tx2">
                    <a:lumMod val="50000"/>
                  </a:schemeClr>
                </a:solidFill>
                <a:latin typeface="Times New Roman" pitchFamily="18" charset="0"/>
                <a:cs typeface="Times New Roman" pitchFamily="18" charset="0"/>
              </a:rPr>
              <a:t>Age is an important factor when radiation therapy (risk of breast cancer after radiation therapy at a younger age than when the person is older, as well as cancers of the lung, thyroid, bone, stomach and gastrointestinal tract).</a:t>
            </a:r>
          </a:p>
          <a:p>
            <a:pPr marL="0" indent="0" algn="just">
              <a:buNone/>
            </a:pPr>
            <a:r>
              <a:rPr lang="en-US" dirty="0">
                <a:solidFill>
                  <a:schemeClr val="tx2">
                    <a:lumMod val="50000"/>
                  </a:schemeClr>
                </a:solidFill>
                <a:latin typeface="Times New Roman" pitchFamily="18" charset="0"/>
                <a:cs typeface="Times New Roman" pitchFamily="18" charset="0"/>
              </a:rPr>
              <a:t>Some cancer if chemotherapy is combined with radiation therapy increases the risk of secondary cancer</a:t>
            </a:r>
            <a:endParaRPr lang="fa-IR" dirty="0">
              <a:solidFill>
                <a:schemeClr val="tx2">
                  <a:lumMod val="50000"/>
                </a:schemeClr>
              </a:solidFill>
              <a:latin typeface="Times New Roman" pitchFamily="18" charset="0"/>
              <a:cs typeface="Times New Roman" pitchFamily="18" charset="0"/>
            </a:endParaRPr>
          </a:p>
          <a:p>
            <a:pPr algn="r" rtl="1"/>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9AA5C87C-D1CA-4D4D-8376-2163C84BD0CA}" type="slidenum">
              <a:rPr lang="en-US" smtClean="0"/>
              <a:pPr/>
              <a:t>23</a:t>
            </a:fld>
            <a:endParaRPr lang="en-US"/>
          </a:p>
        </p:txBody>
      </p:sp>
      <p:pic>
        <p:nvPicPr>
          <p:cNvPr id="22530" name="Picture 2" descr="C:\Users\Shadi\Desktop\New folder (4)\pic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4902372"/>
            <a:ext cx="1905000" cy="13443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6918922"/>
      </p:ext>
    </p:extLst>
  </p:cSld>
  <p:clrMapOvr>
    <a:masterClrMapping/>
  </p:clrMapOvr>
  <p:transition spd="slow">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3259668" cy="1087418"/>
          </a:xfrm>
        </p:spPr>
        <p:txBody>
          <a:bodyPr>
            <a:normAutofit/>
          </a:bodyPr>
          <a:lstStyle/>
          <a:p>
            <a:pPr rtl="1"/>
            <a:r>
              <a:rPr lang="en-US" sz="2800" b="1" dirty="0">
                <a:solidFill>
                  <a:schemeClr val="tx2">
                    <a:lumMod val="50000"/>
                  </a:schemeClr>
                </a:solidFill>
                <a:latin typeface="Times New Roman" pitchFamily="18" charset="0"/>
                <a:cs typeface="Times New Roman" pitchFamily="18" charset="0"/>
              </a:rPr>
              <a:t>Chemotherapy</a:t>
            </a:r>
          </a:p>
        </p:txBody>
      </p:sp>
      <p:sp>
        <p:nvSpPr>
          <p:cNvPr id="3" name="Content Placeholder 2"/>
          <p:cNvSpPr>
            <a:spLocks noGrp="1"/>
          </p:cNvSpPr>
          <p:nvPr>
            <p:ph idx="1"/>
          </p:nvPr>
        </p:nvSpPr>
        <p:spPr>
          <a:xfrm>
            <a:off x="990600" y="1295400"/>
            <a:ext cx="7110805" cy="3603812"/>
          </a:xfrm>
        </p:spPr>
        <p:txBody>
          <a:bodyPr>
            <a:normAutofit/>
          </a:bodyPr>
          <a:lstStyle/>
          <a:p>
            <a:pPr algn="just"/>
            <a:r>
              <a:rPr lang="en-US" dirty="0">
                <a:solidFill>
                  <a:schemeClr val="tx2">
                    <a:lumMod val="50000"/>
                  </a:schemeClr>
                </a:solidFill>
                <a:latin typeface="Times New Roman" pitchFamily="18" charset="0"/>
                <a:cs typeface="Times New Roman" pitchFamily="18" charset="0"/>
              </a:rPr>
              <a:t>Acute myelogenous leukemia (AML)</a:t>
            </a:r>
          </a:p>
          <a:p>
            <a:pPr algn="just"/>
            <a:r>
              <a:rPr lang="en-US" dirty="0">
                <a:solidFill>
                  <a:schemeClr val="tx2">
                    <a:lumMod val="50000"/>
                  </a:schemeClr>
                </a:solidFill>
                <a:latin typeface="Times New Roman" pitchFamily="18" charset="0"/>
                <a:cs typeface="Times New Roman" pitchFamily="18" charset="0"/>
              </a:rPr>
              <a:t>Acute lymphocytic leukemia ALL ((5 to 10 percent of leukemia induced by chemotherapy)</a:t>
            </a:r>
          </a:p>
          <a:p>
            <a:pPr algn="just"/>
            <a:r>
              <a:rPr lang="en-US" dirty="0">
                <a:solidFill>
                  <a:schemeClr val="tx2">
                    <a:lumMod val="50000"/>
                  </a:schemeClr>
                </a:solidFill>
                <a:latin typeface="Times New Roman" pitchFamily="18" charset="0"/>
                <a:cs typeface="Times New Roman" pitchFamily="18" charset="0"/>
              </a:rPr>
              <a:t>Studies on patients between 1870 and 1980 showed that the risk of developing AML after certain types of chemotherapy drugs known as alkylating agents are, more. This type of medication in the treatment of cancers such as Hodgkin's disease, non-Hodgkin's lymphoma, ovarian, lung and breast cancer is used.</a:t>
            </a:r>
            <a:endParaRPr lang="fa-IR" dirty="0">
              <a:solidFill>
                <a:schemeClr val="tx2">
                  <a:lumMod val="50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AA5C87C-D1CA-4D4D-8376-2163C84BD0CA}" type="slidenum">
              <a:rPr lang="en-US" smtClean="0"/>
              <a:pPr/>
              <a:t>24</a:t>
            </a:fld>
            <a:endParaRPr lang="en-US"/>
          </a:p>
        </p:txBody>
      </p:sp>
      <p:pic>
        <p:nvPicPr>
          <p:cNvPr id="33794" name="Picture 2" descr="C:\Users\Shadi\Desktop\New folder (4)\Chemotherapy-Cancer-treatment-73092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9400" y="4870924"/>
            <a:ext cx="3429000" cy="203415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2538045"/>
      </p:ext>
    </p:extLst>
  </p:cSld>
  <p:clrMapOvr>
    <a:masterClrMapping/>
  </p:clrMapOvr>
  <p:transition spd="slow">
    <p:pull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400"/>
            <a:ext cx="6965245" cy="858818"/>
          </a:xfrm>
        </p:spPr>
        <p:txBody>
          <a:bodyPr>
            <a:normAutofit fontScale="90000"/>
          </a:bodyPr>
          <a:lstStyle/>
          <a:p>
            <a:pPr rtl="1"/>
            <a:r>
              <a:rPr lang="en-US" sz="3100" b="1" dirty="0">
                <a:solidFill>
                  <a:schemeClr val="tx2">
                    <a:lumMod val="50000"/>
                  </a:schemeClr>
                </a:solidFill>
                <a:latin typeface="Times New Roman" pitchFamily="18" charset="0"/>
                <a:cs typeface="Times New Roman" pitchFamily="18" charset="0"/>
              </a:rPr>
              <a:t>Alkylating agents that cause leukemia are usually:</a:t>
            </a:r>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2">
                    <a:lumMod val="50000"/>
                  </a:schemeClr>
                </a:solidFill>
                <a:latin typeface="Times New Roman" pitchFamily="18" charset="0"/>
                <a:cs typeface="Times New Roman" pitchFamily="18" charset="0"/>
              </a:rPr>
              <a:t>Chlormethine</a:t>
            </a:r>
            <a:endParaRPr lang="en-US" dirty="0">
              <a:solidFill>
                <a:schemeClr val="tx2">
                  <a:lumMod val="50000"/>
                </a:schemeClr>
              </a:solidFill>
              <a:latin typeface="Times New Roman" pitchFamily="18" charset="0"/>
              <a:cs typeface="Times New Roman" pitchFamily="18" charset="0"/>
            </a:endParaRPr>
          </a:p>
          <a:p>
            <a:r>
              <a:rPr lang="en-US" dirty="0">
                <a:solidFill>
                  <a:schemeClr val="tx2">
                    <a:lumMod val="50000"/>
                  </a:schemeClr>
                </a:solidFill>
                <a:latin typeface="Times New Roman" pitchFamily="18" charset="0"/>
                <a:cs typeface="Times New Roman" pitchFamily="18" charset="0"/>
              </a:rPr>
              <a:t>     Chlorambucil</a:t>
            </a:r>
          </a:p>
          <a:p>
            <a:r>
              <a:rPr lang="en-US" dirty="0">
                <a:solidFill>
                  <a:schemeClr val="tx2">
                    <a:lumMod val="50000"/>
                  </a:schemeClr>
                </a:solidFill>
                <a:latin typeface="Times New Roman" pitchFamily="18" charset="0"/>
                <a:cs typeface="Times New Roman" pitchFamily="18" charset="0"/>
              </a:rPr>
              <a:t>     Cyclophosphamide</a:t>
            </a:r>
          </a:p>
          <a:p>
            <a:r>
              <a:rPr lang="en-US" dirty="0">
                <a:solidFill>
                  <a:schemeClr val="tx2">
                    <a:lumMod val="50000"/>
                  </a:schemeClr>
                </a:solidFill>
                <a:latin typeface="Times New Roman" pitchFamily="18" charset="0"/>
                <a:cs typeface="Times New Roman" pitchFamily="18" charset="0"/>
              </a:rPr>
              <a:t>     Melphalan</a:t>
            </a:r>
          </a:p>
          <a:p>
            <a:r>
              <a:rPr lang="en-US" dirty="0">
                <a:solidFill>
                  <a:schemeClr val="tx2">
                    <a:lumMod val="50000"/>
                  </a:schemeClr>
                </a:solidFill>
                <a:latin typeface="Times New Roman" pitchFamily="18" charset="0"/>
                <a:cs typeface="Times New Roman" pitchFamily="18" charset="0"/>
              </a:rPr>
              <a:t>     Smvstyn</a:t>
            </a:r>
          </a:p>
          <a:p>
            <a:r>
              <a:rPr lang="en-US" dirty="0">
                <a:solidFill>
                  <a:schemeClr val="tx2">
                    <a:lumMod val="50000"/>
                  </a:schemeClr>
                </a:solidFill>
                <a:latin typeface="Times New Roman" pitchFamily="18" charset="0"/>
                <a:cs typeface="Times New Roman" pitchFamily="18" charset="0"/>
              </a:rPr>
              <a:t>     Lomustine</a:t>
            </a:r>
          </a:p>
          <a:p>
            <a:r>
              <a:rPr lang="en-US" dirty="0">
                <a:solidFill>
                  <a:schemeClr val="tx2">
                    <a:lumMod val="50000"/>
                  </a:schemeClr>
                </a:solidFill>
                <a:latin typeface="Times New Roman" pitchFamily="18" charset="0"/>
                <a:cs typeface="Times New Roman" pitchFamily="18" charset="0"/>
              </a:rPr>
              <a:t>     Carmustine</a:t>
            </a:r>
          </a:p>
          <a:p>
            <a:r>
              <a:rPr lang="en-US" dirty="0">
                <a:solidFill>
                  <a:schemeClr val="tx2">
                    <a:lumMod val="50000"/>
                  </a:schemeClr>
                </a:solidFill>
                <a:latin typeface="Times New Roman" pitchFamily="18" charset="0"/>
                <a:cs typeface="Times New Roman" pitchFamily="18" charset="0"/>
              </a:rPr>
              <a:t>     Prdnymvstyn</a:t>
            </a:r>
          </a:p>
          <a:p>
            <a:r>
              <a:rPr lang="en-US" dirty="0">
                <a:solidFill>
                  <a:schemeClr val="tx2">
                    <a:lumMod val="50000"/>
                  </a:schemeClr>
                </a:solidFill>
                <a:latin typeface="Times New Roman" pitchFamily="18" charset="0"/>
                <a:cs typeface="Times New Roman" pitchFamily="18" charset="0"/>
              </a:rPr>
              <a:t>     Busulfan</a:t>
            </a:r>
          </a:p>
          <a:p>
            <a:r>
              <a:rPr lang="en-US" dirty="0">
                <a:solidFill>
                  <a:schemeClr val="tx2">
                    <a:lumMod val="50000"/>
                  </a:schemeClr>
                </a:solidFill>
                <a:latin typeface="Times New Roman" pitchFamily="18" charset="0"/>
                <a:cs typeface="Times New Roman" pitchFamily="18" charset="0"/>
              </a:rPr>
              <a:t>     Dhydrvksybslfan</a:t>
            </a:r>
            <a:endParaRPr lang="fa-IR" dirty="0">
              <a:solidFill>
                <a:schemeClr val="tx2">
                  <a:lumMod val="50000"/>
                </a:schemeClr>
              </a:solidFill>
              <a:latin typeface="Times New Roman" pitchFamily="18" charset="0"/>
              <a:cs typeface="Times New Roman" pitchFamily="18" charset="0"/>
            </a:endParaRPr>
          </a:p>
          <a:p>
            <a:endParaRPr lang="fa-IR" dirty="0"/>
          </a:p>
          <a:p>
            <a:endParaRPr lang="en-US" dirty="0"/>
          </a:p>
        </p:txBody>
      </p:sp>
      <p:sp>
        <p:nvSpPr>
          <p:cNvPr id="4" name="Slide Number Placeholder 3"/>
          <p:cNvSpPr>
            <a:spLocks noGrp="1"/>
          </p:cNvSpPr>
          <p:nvPr>
            <p:ph type="sldNum" sz="quarter" idx="12"/>
          </p:nvPr>
        </p:nvSpPr>
        <p:spPr/>
        <p:txBody>
          <a:bodyPr/>
          <a:lstStyle/>
          <a:p>
            <a:fld id="{9AA5C87C-D1CA-4D4D-8376-2163C84BD0CA}" type="slidenum">
              <a:rPr lang="en-US" smtClean="0"/>
              <a:pPr/>
              <a:t>25</a:t>
            </a:fld>
            <a:endParaRPr lang="en-US"/>
          </a:p>
        </p:txBody>
      </p:sp>
      <p:pic>
        <p:nvPicPr>
          <p:cNvPr id="23554" name="Picture 2" descr="C:\Users\Shadi\Desktop\New folder (4)\2015062503.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0" y="1905000"/>
            <a:ext cx="2667000" cy="41338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8563476"/>
      </p:ext>
    </p:extLst>
  </p:cSld>
  <p:clrMapOvr>
    <a:masterClrMapping/>
  </p:clrMapOvr>
  <p:transition spd="slow">
    <p:pull dir="l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6965245" cy="935018"/>
          </a:xfrm>
        </p:spPr>
        <p:txBody>
          <a:bodyPr>
            <a:normAutofit/>
          </a:bodyPr>
          <a:lstStyle/>
          <a:p>
            <a:pPr algn="l"/>
            <a:r>
              <a:rPr lang="en-US" sz="2800" b="1" dirty="0">
                <a:solidFill>
                  <a:schemeClr val="tx2">
                    <a:lumMod val="50000"/>
                  </a:schemeClr>
                </a:solidFill>
                <a:latin typeface="Times New Roman" pitchFamily="18" charset="0"/>
                <a:cs typeface="Times New Roman" pitchFamily="18" charset="0"/>
              </a:rPr>
              <a:t>Chemotherapy and related drugs</a:t>
            </a:r>
          </a:p>
        </p:txBody>
      </p:sp>
      <p:sp>
        <p:nvSpPr>
          <p:cNvPr id="3" name="Content Placeholder 2"/>
          <p:cNvSpPr>
            <a:spLocks noGrp="1"/>
          </p:cNvSpPr>
          <p:nvPr>
            <p:ph idx="1"/>
          </p:nvPr>
        </p:nvSpPr>
        <p:spPr>
          <a:xfrm>
            <a:off x="740979" y="1219200"/>
            <a:ext cx="5862154" cy="5181600"/>
          </a:xfrm>
        </p:spPr>
        <p:txBody>
          <a:bodyPr>
            <a:normAutofit fontScale="92500" lnSpcReduction="20000"/>
          </a:bodyPr>
          <a:lstStyle/>
          <a:p>
            <a:pPr algn="just" rtl="1"/>
            <a:endParaRPr lang="fa-IR" dirty="0">
              <a:solidFill>
                <a:schemeClr val="tx2">
                  <a:lumMod val="50000"/>
                </a:schemeClr>
              </a:solidFill>
              <a:cs typeface="B Nazanin" pitchFamily="2" charset="-78"/>
            </a:endParaRPr>
          </a:p>
          <a:p>
            <a:pPr algn="just"/>
            <a:r>
              <a:rPr lang="en-US" dirty="0">
                <a:solidFill>
                  <a:schemeClr val="tx2">
                    <a:lumMod val="50000"/>
                  </a:schemeClr>
                </a:solidFill>
                <a:latin typeface="Times New Roman" pitchFamily="18" charset="0"/>
                <a:cs typeface="Times New Roman" pitchFamily="18" charset="0"/>
              </a:rPr>
              <a:t>Risk of disease to the medications, for the treatment of long, high intensity drug administration depends (Research has shown that the risk of leukemia after two years and in 5 to 6 years after treatment with alkylating agents to peak and then gradually wanes)</a:t>
            </a:r>
          </a:p>
          <a:p>
            <a:pPr algn="just"/>
            <a:r>
              <a:rPr lang="en-US" dirty="0">
                <a:solidFill>
                  <a:schemeClr val="tx2">
                    <a:lumMod val="50000"/>
                  </a:schemeClr>
                </a:solidFill>
                <a:latin typeface="Times New Roman" pitchFamily="18" charset="0"/>
                <a:cs typeface="Times New Roman" pitchFamily="18" charset="0"/>
              </a:rPr>
              <a:t>Cisplatin:</a:t>
            </a:r>
          </a:p>
          <a:p>
            <a:pPr algn="just"/>
            <a:r>
              <a:rPr lang="en-US" dirty="0">
                <a:solidFill>
                  <a:schemeClr val="tx2">
                    <a:lumMod val="50000"/>
                  </a:schemeClr>
                </a:solidFill>
                <a:latin typeface="Times New Roman" pitchFamily="18" charset="0"/>
                <a:cs typeface="Times New Roman" pitchFamily="18" charset="0"/>
              </a:rPr>
              <a:t>Increased incidence of leukemia (cancer of this type of treatment is very difficult to answer).</a:t>
            </a:r>
          </a:p>
          <a:p>
            <a:pPr algn="just"/>
            <a:r>
              <a:rPr lang="en-US" dirty="0">
                <a:solidFill>
                  <a:schemeClr val="tx2">
                    <a:lumMod val="50000"/>
                  </a:schemeClr>
                </a:solidFill>
                <a:latin typeface="Times New Roman" pitchFamily="18" charset="0"/>
                <a:cs typeface="Times New Roman" pitchFamily="18" charset="0"/>
              </a:rPr>
              <a:t>Cisplatin in the treatment of many cancers such as lung, testis and ovary is used.</a:t>
            </a:r>
          </a:p>
          <a:p>
            <a:pPr algn="just"/>
            <a:r>
              <a:rPr lang="en-US" dirty="0">
                <a:solidFill>
                  <a:schemeClr val="tx2">
                    <a:lumMod val="50000"/>
                  </a:schemeClr>
                </a:solidFill>
                <a:latin typeface="Times New Roman" pitchFamily="18" charset="0"/>
                <a:cs typeface="Times New Roman" pitchFamily="18" charset="0"/>
              </a:rPr>
              <a:t> As the dose increases the risk of cancer goes up. And if the drug together with radiation therapy patients also stand the risk of cancer is higher.</a:t>
            </a:r>
            <a:endParaRPr lang="fa-IR" dirty="0">
              <a:solidFill>
                <a:schemeClr val="tx2">
                  <a:lumMod val="50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AA5C87C-D1CA-4D4D-8376-2163C84BD0CA}" type="slidenum">
              <a:rPr lang="en-US" smtClean="0"/>
              <a:pPr/>
              <a:t>26</a:t>
            </a:fld>
            <a:endParaRPr lang="en-US"/>
          </a:p>
        </p:txBody>
      </p:sp>
      <p:pic>
        <p:nvPicPr>
          <p:cNvPr id="24578" name="Picture 2" descr="C:\Users\Shadi\Desktop\New folder (4)\00429391.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9934" t="10361" r="30328" b="10164"/>
          <a:stretch/>
        </p:blipFill>
        <p:spPr bwMode="auto">
          <a:xfrm>
            <a:off x="6858000" y="2514600"/>
            <a:ext cx="1514006" cy="3028013"/>
          </a:xfrm>
          <a:prstGeom prst="rect">
            <a:avLst/>
          </a:prstGeom>
          <a:ln>
            <a:noFill/>
          </a:ln>
          <a:effectLst>
            <a:reflection blurRad="12700" stA="30000" endPos="30000" dist="5000" dir="5400000" sy="-100000" algn="bl" rotWithShape="0"/>
          </a:effectLst>
          <a:scene3d>
            <a:camera prst="isometricOffAxis2Left"/>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66220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4478868" cy="1087418"/>
          </a:xfrm>
        </p:spPr>
        <p:txBody>
          <a:bodyPr>
            <a:normAutofit/>
          </a:bodyPr>
          <a:lstStyle/>
          <a:p>
            <a:pPr algn="l"/>
            <a:r>
              <a:rPr lang="en-US" sz="2800" b="1" dirty="0">
                <a:solidFill>
                  <a:schemeClr val="tx2">
                    <a:lumMod val="50000"/>
                  </a:schemeClr>
                </a:solidFill>
                <a:latin typeface="Times New Roman" pitchFamily="18" charset="0"/>
                <a:cs typeface="Times New Roman" pitchFamily="18" charset="0"/>
              </a:rPr>
              <a:t>Topoisomerase II inhibitors</a:t>
            </a:r>
            <a:br>
              <a:rPr lang="en-US" sz="2800" b="1" dirty="0">
                <a:solidFill>
                  <a:schemeClr val="tx2">
                    <a:lumMod val="50000"/>
                  </a:schemeClr>
                </a:solidFill>
                <a:latin typeface="Times New Roman" pitchFamily="18" charset="0"/>
                <a:cs typeface="Times New Roman" pitchFamily="18" charset="0"/>
              </a:rPr>
            </a:br>
            <a:endParaRPr lang="en-US" sz="2800" b="1" dirty="0">
              <a:solidFill>
                <a:schemeClr val="tx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762000" y="1518745"/>
            <a:ext cx="5552843" cy="4705350"/>
          </a:xfrm>
        </p:spPr>
        <p:txBody>
          <a:bodyPr>
            <a:normAutofit/>
          </a:bodyPr>
          <a:lstStyle/>
          <a:p>
            <a:pPr algn="just"/>
            <a:r>
              <a:rPr lang="en-US" dirty="0">
                <a:solidFill>
                  <a:schemeClr val="tx2">
                    <a:lumMod val="50000"/>
                  </a:schemeClr>
                </a:solidFill>
                <a:latin typeface="Times New Roman" pitchFamily="18" charset="0"/>
                <a:cs typeface="Times New Roman" pitchFamily="18" charset="0"/>
              </a:rPr>
              <a:t>Cause leukemia, particularly AML is.</a:t>
            </a:r>
          </a:p>
          <a:p>
            <a:pPr algn="just"/>
            <a:r>
              <a:rPr lang="en-US" dirty="0">
                <a:solidFill>
                  <a:schemeClr val="tx2">
                    <a:lumMod val="50000"/>
                  </a:schemeClr>
                </a:solidFill>
                <a:latin typeface="Times New Roman" pitchFamily="18" charset="0"/>
                <a:cs typeface="Times New Roman" pitchFamily="18" charset="0"/>
              </a:rPr>
              <a:t>Drugs in this class include:</a:t>
            </a:r>
          </a:p>
          <a:p>
            <a:pPr algn="just"/>
            <a:r>
              <a:rPr lang="en-US" dirty="0">
                <a:solidFill>
                  <a:schemeClr val="tx2">
                    <a:lumMod val="50000"/>
                  </a:schemeClr>
                </a:solidFill>
                <a:latin typeface="Times New Roman" pitchFamily="18" charset="0"/>
                <a:cs typeface="Times New Roman" pitchFamily="18" charset="0"/>
              </a:rPr>
              <a:t>Atvpvsyd: lung cancer, testicles and is associated with increased risk AML</a:t>
            </a:r>
          </a:p>
          <a:p>
            <a:pPr algn="just"/>
            <a:r>
              <a:rPr lang="en-US" dirty="0">
                <a:solidFill>
                  <a:schemeClr val="tx2">
                    <a:lumMod val="50000"/>
                  </a:schemeClr>
                </a:solidFill>
                <a:latin typeface="Times New Roman" pitchFamily="18" charset="0"/>
                <a:cs typeface="Times New Roman" pitchFamily="18" charset="0"/>
              </a:rPr>
              <a:t>  Tnypvsyd: the incidence of AML increases</a:t>
            </a:r>
          </a:p>
          <a:p>
            <a:pPr algn="just"/>
            <a:r>
              <a:rPr lang="en-US" dirty="0">
                <a:solidFill>
                  <a:schemeClr val="tx2">
                    <a:lumMod val="50000"/>
                  </a:schemeClr>
                </a:solidFill>
                <a:latin typeface="Times New Roman" pitchFamily="18" charset="0"/>
                <a:cs typeface="Times New Roman" pitchFamily="18" charset="0"/>
              </a:rPr>
              <a:t>Mitoxantrone: causes acute leukemia</a:t>
            </a:r>
          </a:p>
          <a:p>
            <a:pPr algn="just"/>
            <a:r>
              <a:rPr lang="en-US" dirty="0">
                <a:solidFill>
                  <a:schemeClr val="tx2">
                    <a:lumMod val="50000"/>
                  </a:schemeClr>
                </a:solidFill>
                <a:latin typeface="Times New Roman" pitchFamily="18" charset="0"/>
                <a:cs typeface="Times New Roman" pitchFamily="18" charset="0"/>
              </a:rPr>
              <a:t>Faster than alkylating drugs are known to cause leukemia (seen 2 to 3 years of treatment)</a:t>
            </a:r>
            <a:endParaRPr lang="fa-IR" dirty="0">
              <a:solidFill>
                <a:schemeClr val="tx2">
                  <a:lumMod val="50000"/>
                </a:schemeClr>
              </a:solidFill>
              <a:latin typeface="Times New Roman" pitchFamily="18" charset="0"/>
              <a:cs typeface="Times New Roman" pitchFamily="18" charset="0"/>
            </a:endParaRPr>
          </a:p>
          <a:p>
            <a:pPr algn="just"/>
            <a:endParaRPr lang="fa-IR" dirty="0">
              <a:solidFill>
                <a:schemeClr val="tx2">
                  <a:lumMod val="50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AA5C87C-D1CA-4D4D-8376-2163C84BD0CA}" type="slidenum">
              <a:rPr lang="en-US" smtClean="0"/>
              <a:pPr/>
              <a:t>27</a:t>
            </a:fld>
            <a:endParaRPr lang="en-US"/>
          </a:p>
        </p:txBody>
      </p:sp>
      <p:pic>
        <p:nvPicPr>
          <p:cNvPr id="25602" name="Picture 2" descr="C:\Users\Shadi\Desktop\New folder (4)\Mitoxantrone-265x198.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087"/>
          <a:stretch/>
        </p:blipFill>
        <p:spPr bwMode="auto">
          <a:xfrm>
            <a:off x="6400800" y="3733800"/>
            <a:ext cx="2370476" cy="1885950"/>
          </a:xfrm>
          <a:prstGeom prst="rect">
            <a:avLst/>
          </a:prstGeom>
          <a:ln>
            <a:noFill/>
          </a:ln>
          <a:effectLst>
            <a:reflection blurRad="12700" stA="30000" endPos="30000" dist="5000" dir="5400000" sy="-100000" algn="bl" rotWithShape="0"/>
          </a:effectLst>
          <a:scene3d>
            <a:camera prst="isometricOffAxis2Left"/>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7547895"/>
      </p:ext>
    </p:extLst>
  </p:cSld>
  <p:clrMapOvr>
    <a:masterClrMapping/>
  </p:clrMapOvr>
  <mc:AlternateContent xmlns:mc="http://schemas.openxmlformats.org/markup-compatibility/2006">
    <mc:Choice xmlns:p14="http://schemas.microsoft.com/office/powerpoint/2010/main" xmlns="" Requires="p14">
      <p:transition spd="slow" p14:dur="900">
        <p14:warp/>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100" b="1" dirty="0">
                <a:solidFill>
                  <a:schemeClr val="tx2">
                    <a:lumMod val="50000"/>
                  </a:schemeClr>
                </a:solidFill>
                <a:latin typeface="Times New Roman" pitchFamily="18" charset="0"/>
                <a:cs typeface="Times New Roman" pitchFamily="18" charset="0"/>
              </a:rPr>
              <a:t>Anthracyclines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752600" y="1600200"/>
            <a:ext cx="6196405" cy="3603812"/>
          </a:xfrm>
        </p:spPr>
        <p:txBody>
          <a:bodyPr/>
          <a:lstStyle/>
          <a:p>
            <a:r>
              <a:rPr lang="en-US" dirty="0">
                <a:solidFill>
                  <a:schemeClr val="tx2">
                    <a:lumMod val="50000"/>
                  </a:schemeClr>
                </a:solidFill>
                <a:latin typeface="Times New Roman" pitchFamily="18" charset="0"/>
                <a:cs typeface="Times New Roman" pitchFamily="18" charset="0"/>
              </a:rPr>
              <a:t>AML may be like:</a:t>
            </a:r>
          </a:p>
          <a:p>
            <a:r>
              <a:rPr lang="en-US" dirty="0">
                <a:solidFill>
                  <a:schemeClr val="tx2">
                    <a:lumMod val="50000"/>
                  </a:schemeClr>
                </a:solidFill>
                <a:latin typeface="Times New Roman" pitchFamily="18" charset="0"/>
                <a:cs typeface="Times New Roman" pitchFamily="18" charset="0"/>
              </a:rPr>
              <a:t>Doxorubicin, daunorubicin, and Apyrvbysyn</a:t>
            </a:r>
          </a:p>
          <a:p>
            <a:r>
              <a:rPr lang="en-US" dirty="0">
                <a:solidFill>
                  <a:schemeClr val="tx2">
                    <a:lumMod val="50000"/>
                  </a:schemeClr>
                </a:solidFill>
                <a:latin typeface="Times New Roman" pitchFamily="18" charset="0"/>
                <a:cs typeface="Times New Roman" pitchFamily="18" charset="0"/>
              </a:rPr>
              <a:t>Topoisomerase II inhibitors, but they caused leukemia.</a:t>
            </a:r>
          </a:p>
        </p:txBody>
      </p:sp>
      <p:sp>
        <p:nvSpPr>
          <p:cNvPr id="4" name="Slide Number Placeholder 3"/>
          <p:cNvSpPr>
            <a:spLocks noGrp="1"/>
          </p:cNvSpPr>
          <p:nvPr>
            <p:ph type="sldNum" sz="quarter" idx="12"/>
          </p:nvPr>
        </p:nvSpPr>
        <p:spPr/>
        <p:txBody>
          <a:bodyPr/>
          <a:lstStyle/>
          <a:p>
            <a:fld id="{9AA5C87C-D1CA-4D4D-8376-2163C84BD0CA}" type="slidenum">
              <a:rPr lang="en-US" smtClean="0"/>
              <a:pPr/>
              <a:t>28</a:t>
            </a:fld>
            <a:endParaRPr lang="en-US"/>
          </a:p>
        </p:txBody>
      </p:sp>
      <p:pic>
        <p:nvPicPr>
          <p:cNvPr id="26626" name="Picture 2" descr="C:\Users\Shadi\Desktop\New folder (4)\15876082_1486439321383759_6583677388612173824_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75590" y="3124200"/>
            <a:ext cx="4191000" cy="316573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082782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3031068" cy="935018"/>
          </a:xfrm>
        </p:spPr>
        <p:txBody>
          <a:bodyPr>
            <a:normAutofit fontScale="90000"/>
          </a:bodyPr>
          <a:lstStyle/>
          <a:p>
            <a:r>
              <a:rPr lang="en-US" sz="2800" b="1" dirty="0">
                <a:solidFill>
                  <a:schemeClr val="tx2">
                    <a:lumMod val="50000"/>
                  </a:schemeClr>
                </a:solidFill>
                <a:latin typeface="Times New Roman" pitchFamily="18" charset="0"/>
                <a:cs typeface="Times New Roman" pitchFamily="18" charset="0"/>
              </a:rPr>
              <a:t>Lymphogranuloma</a:t>
            </a:r>
            <a:br>
              <a:rPr lang="en-US" sz="2800" b="1" dirty="0">
                <a:solidFill>
                  <a:schemeClr val="tx2">
                    <a:lumMod val="50000"/>
                  </a:schemeClr>
                </a:solidFill>
                <a:latin typeface="Times New Roman" pitchFamily="18" charset="0"/>
                <a:cs typeface="Times New Roman" pitchFamily="18" charset="0"/>
              </a:rPr>
            </a:br>
            <a:endParaRPr lang="en-US" sz="2800" b="1" dirty="0">
              <a:solidFill>
                <a:schemeClr val="tx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1066800"/>
            <a:ext cx="7315200" cy="4953000"/>
          </a:xfrm>
        </p:spPr>
        <p:txBody>
          <a:bodyPr>
            <a:noAutofit/>
          </a:bodyPr>
          <a:lstStyle/>
          <a:p>
            <a:pPr algn="just"/>
            <a:r>
              <a:rPr lang="en-US" sz="1800" dirty="0">
                <a:solidFill>
                  <a:schemeClr val="tx2">
                    <a:lumMod val="50000"/>
                  </a:schemeClr>
                </a:solidFill>
                <a:latin typeface="Times New Roman" pitchFamily="18" charset="0"/>
                <a:cs typeface="B Nazanin" pitchFamily="2" charset="-78"/>
              </a:rPr>
              <a:t>More than three times the general population with cancer are secondary.</a:t>
            </a:r>
          </a:p>
          <a:p>
            <a:pPr algn="just"/>
            <a:r>
              <a:rPr lang="en-US" sz="1800" dirty="0">
                <a:solidFill>
                  <a:schemeClr val="tx2">
                    <a:lumMod val="50000"/>
                  </a:schemeClr>
                </a:solidFill>
                <a:latin typeface="Times New Roman" pitchFamily="18" charset="0"/>
                <a:cs typeface="B Nazanin" pitchFamily="2" charset="-78"/>
              </a:rPr>
              <a:t>Increased risk of acute leukemia in patients with Hodgkin's disease who underwent chemotherapy, especially with alkylating agents were seen. Which is a drug combination MOPP.</a:t>
            </a:r>
          </a:p>
          <a:p>
            <a:pPr algn="just"/>
            <a:r>
              <a:rPr lang="en-US" sz="1800" dirty="0">
                <a:solidFill>
                  <a:schemeClr val="tx2">
                    <a:lumMod val="50000"/>
                  </a:schemeClr>
                </a:solidFill>
                <a:latin typeface="Times New Roman" pitchFamily="18" charset="0"/>
                <a:cs typeface="B Nazanin" pitchFamily="2" charset="-78"/>
              </a:rPr>
              <a:t> Leukemia who are treated with ABVD regimen is high.</a:t>
            </a:r>
          </a:p>
          <a:p>
            <a:pPr algn="just"/>
            <a:r>
              <a:rPr lang="en-US" sz="1800" dirty="0">
                <a:solidFill>
                  <a:schemeClr val="tx2">
                    <a:lumMod val="50000"/>
                  </a:schemeClr>
                </a:solidFill>
                <a:latin typeface="Times New Roman" pitchFamily="18" charset="0"/>
                <a:cs typeface="B Nazanin" pitchFamily="2" charset="-78"/>
              </a:rPr>
              <a:t>Hodgkin's disease treated with radiation therapy resulted in a slight increase in the incidence of leukemia.</a:t>
            </a:r>
          </a:p>
          <a:p>
            <a:pPr algn="just"/>
            <a:r>
              <a:rPr lang="en-US" sz="1800" dirty="0">
                <a:solidFill>
                  <a:schemeClr val="tx2">
                    <a:lumMod val="50000"/>
                  </a:schemeClr>
                </a:solidFill>
                <a:latin typeface="Times New Roman" pitchFamily="18" charset="0"/>
                <a:cs typeface="B Nazanin" pitchFamily="2" charset="-78"/>
              </a:rPr>
              <a:t> Age (over 40 years).</a:t>
            </a:r>
          </a:p>
          <a:p>
            <a:pPr algn="just"/>
            <a:r>
              <a:rPr lang="en-US" sz="1800" dirty="0">
                <a:solidFill>
                  <a:schemeClr val="tx2">
                    <a:lumMod val="50000"/>
                  </a:schemeClr>
                </a:solidFill>
                <a:latin typeface="Times New Roman" pitchFamily="18" charset="0"/>
                <a:cs typeface="B Nazanin" pitchFamily="2" charset="-78"/>
              </a:rPr>
              <a:t>Increase in the amount of chemotherapy</a:t>
            </a:r>
          </a:p>
          <a:p>
            <a:pPr algn="just"/>
            <a:r>
              <a:rPr lang="en-US" sz="1800" dirty="0">
                <a:solidFill>
                  <a:schemeClr val="tx2">
                    <a:lumMod val="50000"/>
                  </a:schemeClr>
                </a:solidFill>
                <a:latin typeface="Times New Roman" pitchFamily="18" charset="0"/>
                <a:cs typeface="B Nazanin" pitchFamily="2" charset="-78"/>
              </a:rPr>
              <a:t>Radiation therapy for Hodgkin's disease has been linked to the development of solid tumors.</a:t>
            </a:r>
          </a:p>
          <a:p>
            <a:pPr algn="just"/>
            <a:r>
              <a:rPr lang="en-US" sz="1800" dirty="0">
                <a:solidFill>
                  <a:schemeClr val="tx2">
                    <a:lumMod val="50000"/>
                  </a:schemeClr>
                </a:solidFill>
                <a:latin typeface="Times New Roman" pitchFamily="18" charset="0"/>
                <a:cs typeface="B Nazanin" pitchFamily="2" charset="-78"/>
              </a:rPr>
              <a:t>The risk is highest in areas that are in the path of radiation.</a:t>
            </a:r>
          </a:p>
          <a:p>
            <a:pPr algn="just"/>
            <a:r>
              <a:rPr lang="en-US" sz="1800" dirty="0">
                <a:solidFill>
                  <a:schemeClr val="tx2">
                    <a:lumMod val="50000"/>
                  </a:schemeClr>
                </a:solidFill>
                <a:latin typeface="Times New Roman" pitchFamily="18" charset="0"/>
                <a:cs typeface="B Nazanin" pitchFamily="2" charset="-78"/>
              </a:rPr>
              <a:t> The most common secondary cancer in women treated for Hodgkin's disease, breast cancer</a:t>
            </a:r>
          </a:p>
          <a:p>
            <a:pPr algn="just"/>
            <a:r>
              <a:rPr lang="en-US" sz="1800" dirty="0">
                <a:solidFill>
                  <a:schemeClr val="tx2">
                    <a:lumMod val="50000"/>
                  </a:schemeClr>
                </a:solidFill>
                <a:latin typeface="Times New Roman" pitchFamily="18" charset="0"/>
                <a:cs typeface="B Nazanin" pitchFamily="2" charset="-78"/>
              </a:rPr>
              <a:t>With the passage of time has changed the treatment of Hodgkin's disease, chemotherapy with alkylating agents and, if necessary, to less radiation, it is used by lower doses. These changes reduced the risk of a second cancer.</a:t>
            </a:r>
          </a:p>
        </p:txBody>
      </p:sp>
      <p:sp>
        <p:nvSpPr>
          <p:cNvPr id="4" name="Slide Number Placeholder 3"/>
          <p:cNvSpPr>
            <a:spLocks noGrp="1"/>
          </p:cNvSpPr>
          <p:nvPr>
            <p:ph type="sldNum" sz="quarter" idx="12"/>
          </p:nvPr>
        </p:nvSpPr>
        <p:spPr/>
        <p:txBody>
          <a:bodyPr/>
          <a:lstStyle/>
          <a:p>
            <a:fld id="{9AA5C87C-D1CA-4D4D-8376-2163C84BD0CA}" type="slidenum">
              <a:rPr lang="en-US" smtClean="0"/>
              <a:pPr/>
              <a:t>29</a:t>
            </a:fld>
            <a:endParaRPr lang="en-US"/>
          </a:p>
        </p:txBody>
      </p:sp>
    </p:spTree>
    <p:extLst>
      <p:ext uri="{BB962C8B-B14F-4D97-AF65-F5344CB8AC3E}">
        <p14:creationId xmlns:p14="http://schemas.microsoft.com/office/powerpoint/2010/main" xmlns="" val="2698019077"/>
      </p:ext>
    </p:extLst>
  </p:cSld>
  <p:clrMapOvr>
    <a:masterClrMapping/>
  </p:clrMapOvr>
  <p:transition spd="slow">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965245" cy="973885"/>
          </a:xfrm>
        </p:spPr>
        <p:txBody>
          <a:bodyPr>
            <a:normAutofit/>
          </a:bodyPr>
          <a:lstStyle/>
          <a:p>
            <a:pPr algn="l"/>
            <a:r>
              <a:rPr lang="en-US" sz="2800" b="1" dirty="0" smtClean="0">
                <a:solidFill>
                  <a:schemeClr val="tx2">
                    <a:lumMod val="50000"/>
                  </a:schemeClr>
                </a:solidFill>
                <a:latin typeface="Times New Roman" pitchFamily="18" charset="0"/>
                <a:cs typeface="B Nazanin" pitchFamily="2" charset="-78"/>
              </a:rPr>
              <a:t>Calssification who</a:t>
            </a:r>
            <a:endParaRPr lang="en-US" sz="2800" b="1" dirty="0">
              <a:solidFill>
                <a:schemeClr val="tx2">
                  <a:lumMod val="50000"/>
                </a:schemeClr>
              </a:solidFill>
              <a:latin typeface="Times New Roman" pitchFamily="18" charset="0"/>
              <a:cs typeface="B Nazanin" pitchFamily="2" charset="-78"/>
            </a:endParaRPr>
          </a:p>
        </p:txBody>
      </p:sp>
      <p:pic>
        <p:nvPicPr>
          <p:cNvPr id="5122" name="Picture 2" descr="C:\Users\Shadi\Desktop\New folder (4)\Capture.JPG"/>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2514600" y="1371600"/>
            <a:ext cx="4454165" cy="494049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9AA5C87C-D1CA-4D4D-8376-2163C84BD0CA}" type="slidenum">
              <a:rPr lang="en-US" smtClean="0"/>
              <a:pPr/>
              <a:t>3</a:t>
            </a:fld>
            <a:endParaRPr lang="en-US"/>
          </a:p>
        </p:txBody>
      </p:sp>
    </p:spTree>
    <p:extLst>
      <p:ext uri="{BB962C8B-B14F-4D97-AF65-F5344CB8AC3E}">
        <p14:creationId xmlns:p14="http://schemas.microsoft.com/office/powerpoint/2010/main" xmlns="" val="48856391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5469468" cy="1087418"/>
          </a:xfrm>
        </p:spPr>
        <p:txBody>
          <a:bodyPr>
            <a:normAutofit/>
          </a:bodyPr>
          <a:lstStyle/>
          <a:p>
            <a:pPr algn="l"/>
            <a:r>
              <a:rPr lang="en-US" sz="2800" b="1" dirty="0">
                <a:solidFill>
                  <a:schemeClr val="tx2">
                    <a:lumMod val="50000"/>
                  </a:schemeClr>
                </a:solidFill>
                <a:latin typeface="Times New Roman" pitchFamily="18" charset="0"/>
                <a:cs typeface="Times New Roman" pitchFamily="18" charset="0"/>
              </a:rPr>
              <a:t>Care after treatment</a:t>
            </a:r>
          </a:p>
        </p:txBody>
      </p:sp>
      <p:sp>
        <p:nvSpPr>
          <p:cNvPr id="3" name="Content Placeholder 2"/>
          <p:cNvSpPr>
            <a:spLocks noGrp="1"/>
          </p:cNvSpPr>
          <p:nvPr>
            <p:ph idx="1"/>
          </p:nvPr>
        </p:nvSpPr>
        <p:spPr>
          <a:xfrm>
            <a:off x="914400" y="1219200"/>
            <a:ext cx="7299960" cy="4800600"/>
          </a:xfrm>
        </p:spPr>
        <p:txBody>
          <a:bodyPr>
            <a:noAutofit/>
          </a:bodyPr>
          <a:lstStyle/>
          <a:p>
            <a:pPr algn="just"/>
            <a:r>
              <a:rPr lang="en-US" dirty="0">
                <a:solidFill>
                  <a:schemeClr val="tx2">
                    <a:lumMod val="50000"/>
                  </a:schemeClr>
                </a:solidFill>
                <a:latin typeface="Times New Roman" pitchFamily="18" charset="0"/>
                <a:cs typeface="B Nazanin" pitchFamily="2" charset="-78"/>
              </a:rPr>
              <a:t>Doctors must be careful that this solid tumors, leukemia, non-Hodgkin lymphoma and relapsed Hodgkin's disease gradually in the body as well.</a:t>
            </a:r>
          </a:p>
          <a:p>
            <a:pPr algn="just"/>
            <a:r>
              <a:rPr lang="en-US" dirty="0">
                <a:solidFill>
                  <a:schemeClr val="tx2">
                    <a:lumMod val="50000"/>
                  </a:schemeClr>
                </a:solidFill>
                <a:latin typeface="Times New Roman" pitchFamily="18" charset="0"/>
                <a:cs typeface="B Nazanin" pitchFamily="2" charset="-78"/>
              </a:rPr>
              <a:t>Encouraged in order to reduce the risk factors for lung cancer</a:t>
            </a:r>
          </a:p>
          <a:p>
            <a:pPr algn="just"/>
            <a:r>
              <a:rPr lang="en-US" dirty="0">
                <a:solidFill>
                  <a:schemeClr val="tx2">
                    <a:lumMod val="50000"/>
                  </a:schemeClr>
                </a:solidFill>
                <a:latin typeface="Times New Roman" pitchFamily="18" charset="0"/>
                <a:cs typeface="B Nazanin" pitchFamily="2" charset="-78"/>
              </a:rPr>
              <a:t>Beginning early screening for breast cancer in women who undergo radiation therapy to the chest were that includes regular examinations and mammographic breast is a breast MRI is doing.</a:t>
            </a:r>
          </a:p>
          <a:p>
            <a:pPr algn="just"/>
            <a:r>
              <a:rPr lang="en-US" dirty="0">
                <a:solidFill>
                  <a:schemeClr val="tx2">
                    <a:lumMod val="50000"/>
                  </a:schemeClr>
                </a:solidFill>
                <a:latin typeface="Times New Roman" pitchFamily="18" charset="0"/>
                <a:cs typeface="B Nazanin" pitchFamily="2" charset="-78"/>
              </a:rPr>
              <a:t>Patients who have had radiation to the abdomen should note any abdominal problems and inform it: such as weight loss due to dieting is not one's own, persistent diarrhea, and abdominal problems</a:t>
            </a:r>
          </a:p>
        </p:txBody>
      </p:sp>
      <p:sp>
        <p:nvSpPr>
          <p:cNvPr id="4" name="Slide Number Placeholder 3"/>
          <p:cNvSpPr>
            <a:spLocks noGrp="1"/>
          </p:cNvSpPr>
          <p:nvPr>
            <p:ph type="sldNum" sz="quarter" idx="12"/>
          </p:nvPr>
        </p:nvSpPr>
        <p:spPr/>
        <p:txBody>
          <a:bodyPr/>
          <a:lstStyle/>
          <a:p>
            <a:fld id="{9AA5C87C-D1CA-4D4D-8376-2163C84BD0CA}" type="slidenum">
              <a:rPr lang="en-US" smtClean="0"/>
              <a:pPr/>
              <a:t>30</a:t>
            </a:fld>
            <a:endParaRPr lang="en-US"/>
          </a:p>
        </p:txBody>
      </p:sp>
    </p:spTree>
    <p:extLst>
      <p:ext uri="{BB962C8B-B14F-4D97-AF65-F5344CB8AC3E}">
        <p14:creationId xmlns:p14="http://schemas.microsoft.com/office/powerpoint/2010/main" xmlns="" val="4259236372"/>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4412195" cy="1011218"/>
          </a:xfrm>
        </p:spPr>
        <p:txBody>
          <a:bodyPr>
            <a:normAutofit/>
          </a:bodyPr>
          <a:lstStyle/>
          <a:p>
            <a:pPr algn="l"/>
            <a:r>
              <a:rPr lang="en-US" sz="2800" b="1" dirty="0">
                <a:solidFill>
                  <a:schemeClr val="tx2">
                    <a:lumMod val="50000"/>
                  </a:schemeClr>
                </a:solidFill>
                <a:latin typeface="Times New Roman" pitchFamily="18" charset="0"/>
                <a:cs typeface="Times New Roman" pitchFamily="18" charset="0"/>
              </a:rPr>
              <a:t>Non-Hodgkin lymphoma</a:t>
            </a:r>
            <a:br>
              <a:rPr lang="en-US" sz="2800" b="1" dirty="0">
                <a:solidFill>
                  <a:schemeClr val="tx2">
                    <a:lumMod val="50000"/>
                  </a:schemeClr>
                </a:solidFill>
                <a:latin typeface="Times New Roman" pitchFamily="18" charset="0"/>
                <a:cs typeface="Times New Roman" pitchFamily="18" charset="0"/>
              </a:rPr>
            </a:br>
            <a:endParaRPr lang="en-US" sz="2800" b="1" dirty="0">
              <a:solidFill>
                <a:schemeClr val="tx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990600" y="1219200"/>
            <a:ext cx="4861560" cy="4351469"/>
          </a:xfrm>
        </p:spPr>
        <p:txBody>
          <a:bodyPr>
            <a:noAutofit/>
          </a:bodyPr>
          <a:lstStyle/>
          <a:p>
            <a:pPr marL="0" indent="0" algn="just">
              <a:buNone/>
            </a:pPr>
            <a:r>
              <a:rPr lang="en-US" dirty="0">
                <a:solidFill>
                  <a:schemeClr val="tx2">
                    <a:lumMod val="50000"/>
                  </a:schemeClr>
                </a:solidFill>
                <a:latin typeface="Times New Roman" pitchFamily="18" charset="0"/>
                <a:cs typeface="B Nazanin" pitchFamily="2" charset="-78"/>
              </a:rPr>
              <a:t>The improvement of non-Hodgkin lymphoma, </a:t>
            </a:r>
            <a:r>
              <a:rPr lang="en-US" dirty="0" smtClean="0">
                <a:solidFill>
                  <a:schemeClr val="tx2">
                    <a:lumMod val="50000"/>
                  </a:schemeClr>
                </a:solidFill>
                <a:latin typeface="Times New Roman" pitchFamily="18" charset="0"/>
                <a:cs typeface="B Nazanin" pitchFamily="2" charset="-78"/>
              </a:rPr>
              <a:t>(NHL) </a:t>
            </a:r>
            <a:r>
              <a:rPr lang="en-US" dirty="0">
                <a:solidFill>
                  <a:schemeClr val="tx2">
                    <a:lumMod val="50000"/>
                  </a:schemeClr>
                </a:solidFill>
                <a:latin typeface="Times New Roman" pitchFamily="18" charset="0"/>
                <a:cs typeface="B Nazanin" pitchFamily="2" charset="-78"/>
              </a:rPr>
              <a:t>at risk of a second cancer</a:t>
            </a:r>
          </a:p>
          <a:p>
            <a:pPr marL="0" indent="0" algn="just">
              <a:buNone/>
            </a:pPr>
            <a:r>
              <a:rPr lang="en-US" dirty="0">
                <a:solidFill>
                  <a:schemeClr val="tx2">
                    <a:lumMod val="50000"/>
                  </a:schemeClr>
                </a:solidFill>
                <a:latin typeface="Times New Roman" pitchFamily="18" charset="0"/>
                <a:cs typeface="B Nazanin" pitchFamily="2" charset="-78"/>
              </a:rPr>
              <a:t>After treatment, prone to cancers such as malignant melanoma, lung cancer, kidney cancer, Kaposi's sarcoma, cancer of the head and neck, colorectal cancer, thyroid cancer, bone cancer and soft tissue, and bladder cancer as well as leukemia and Hodgkin's disease</a:t>
            </a:r>
          </a:p>
          <a:p>
            <a:pPr marL="0" indent="0" algn="just">
              <a:buNone/>
            </a:pPr>
            <a:r>
              <a:rPr lang="en-US" dirty="0">
                <a:solidFill>
                  <a:schemeClr val="tx2">
                    <a:lumMod val="50000"/>
                  </a:schemeClr>
                </a:solidFill>
                <a:latin typeface="Times New Roman" pitchFamily="18" charset="0"/>
                <a:cs typeface="B Nazanin" pitchFamily="2" charset="-78"/>
              </a:rPr>
              <a:t>Care after treatment</a:t>
            </a:r>
          </a:p>
          <a:p>
            <a:pPr marL="0" indent="0" algn="just">
              <a:buNone/>
            </a:pPr>
            <a:r>
              <a:rPr lang="en-US" dirty="0">
                <a:solidFill>
                  <a:schemeClr val="tx2">
                    <a:lumMod val="50000"/>
                  </a:schemeClr>
                </a:solidFill>
                <a:latin typeface="Times New Roman" pitchFamily="18" charset="0"/>
                <a:cs typeface="B Nazanin" pitchFamily="2" charset="-78"/>
              </a:rPr>
              <a:t>Non-smoking</a:t>
            </a:r>
            <a:endParaRPr lang="fa-IR" dirty="0">
              <a:solidFill>
                <a:schemeClr val="tx2">
                  <a:lumMod val="50000"/>
                </a:schemeClr>
              </a:solidFill>
              <a:latin typeface="Times New Roman" pitchFamily="18" charset="0"/>
              <a:cs typeface="B Nazanin" pitchFamily="2" charset="-78"/>
            </a:endParaRPr>
          </a:p>
        </p:txBody>
      </p:sp>
      <p:sp>
        <p:nvSpPr>
          <p:cNvPr id="4" name="Slide Number Placeholder 3"/>
          <p:cNvSpPr>
            <a:spLocks noGrp="1"/>
          </p:cNvSpPr>
          <p:nvPr>
            <p:ph type="sldNum" sz="quarter" idx="12"/>
          </p:nvPr>
        </p:nvSpPr>
        <p:spPr/>
        <p:txBody>
          <a:bodyPr/>
          <a:lstStyle/>
          <a:p>
            <a:fld id="{9AA5C87C-D1CA-4D4D-8376-2163C84BD0CA}" type="slidenum">
              <a:rPr lang="en-US" smtClean="0"/>
              <a:pPr/>
              <a:t>31</a:t>
            </a:fld>
            <a:endParaRPr lang="en-US"/>
          </a:p>
        </p:txBody>
      </p:sp>
      <p:pic>
        <p:nvPicPr>
          <p:cNvPr id="32770" name="Picture 2" descr="C:\Users\Shadi\Desktop\New folder (4)\CDR633800-75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15000" y="1792013"/>
            <a:ext cx="3571875" cy="3781425"/>
          </a:xfrm>
          <a:prstGeom prst="rect">
            <a:avLst/>
          </a:prstGeom>
          <a:ln>
            <a:noFill/>
          </a:ln>
          <a:effectLst>
            <a:reflection blurRad="12700" stA="30000" endPos="30000" dist="5000" dir="5400000" sy="-100000" algn="bl" rotWithShape="0"/>
          </a:effectLst>
          <a:scene3d>
            <a:camera prst="isometricOffAxis2Left"/>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8615372"/>
      </p:ext>
    </p:extLst>
  </p:cSld>
  <p:clrMapOvr>
    <a:masterClrMapping/>
  </p:clrMapOvr>
  <mc:AlternateContent xmlns:mc="http://schemas.openxmlformats.org/markup-compatibility/2006">
    <mc:Choice xmlns:p14="http://schemas.microsoft.com/office/powerpoint/2010/main" xmlns="" Requires="p14">
      <p:transition spd="slow" p14:dur="1200">
        <p:zoom/>
      </p:transition>
    </mc:Choice>
    <mc:Fallback>
      <p:transition spd="slow">
        <p:zo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2819400" cy="1087418"/>
          </a:xfrm>
        </p:spPr>
        <p:txBody>
          <a:bodyPr>
            <a:normAutofit/>
          </a:bodyPr>
          <a:lstStyle/>
          <a:p>
            <a:pPr algn="l"/>
            <a:r>
              <a:rPr lang="en-US" sz="2800" b="1" dirty="0">
                <a:solidFill>
                  <a:schemeClr val="tx2">
                    <a:lumMod val="50000"/>
                  </a:schemeClr>
                </a:solidFill>
                <a:latin typeface="Times New Roman" pitchFamily="18" charset="0"/>
                <a:cs typeface="Times New Roman" pitchFamily="18" charset="0"/>
              </a:rPr>
              <a:t>T</a:t>
            </a:r>
            <a:r>
              <a:rPr lang="en-US" sz="2800" b="1" dirty="0" smtClean="0">
                <a:solidFill>
                  <a:schemeClr val="tx2">
                    <a:lumMod val="50000"/>
                  </a:schemeClr>
                </a:solidFill>
                <a:latin typeface="Times New Roman" pitchFamily="18" charset="0"/>
                <a:cs typeface="Times New Roman" pitchFamily="18" charset="0"/>
              </a:rPr>
              <a:t>estical </a:t>
            </a:r>
            <a:r>
              <a:rPr lang="en-US" sz="2800" b="1" dirty="0">
                <a:solidFill>
                  <a:schemeClr val="tx2">
                    <a:lumMod val="50000"/>
                  </a:schemeClr>
                </a:solidFill>
                <a:latin typeface="Times New Roman" pitchFamily="18" charset="0"/>
                <a:cs typeface="Times New Roman" pitchFamily="18" charset="0"/>
              </a:rPr>
              <a:t>cancer</a:t>
            </a:r>
          </a:p>
        </p:txBody>
      </p:sp>
      <p:sp>
        <p:nvSpPr>
          <p:cNvPr id="3" name="Content Placeholder 2"/>
          <p:cNvSpPr>
            <a:spLocks noGrp="1"/>
          </p:cNvSpPr>
          <p:nvPr>
            <p:ph idx="1"/>
          </p:nvPr>
        </p:nvSpPr>
        <p:spPr>
          <a:xfrm>
            <a:off x="685800" y="1219200"/>
            <a:ext cx="7620000" cy="5037269"/>
          </a:xfrm>
        </p:spPr>
        <p:txBody>
          <a:bodyPr>
            <a:noAutofit/>
          </a:bodyPr>
          <a:lstStyle/>
          <a:p>
            <a:pPr algn="just"/>
            <a:r>
              <a:rPr lang="en-US" sz="2000" dirty="0">
                <a:solidFill>
                  <a:schemeClr val="tx2">
                    <a:lumMod val="50000"/>
                  </a:schemeClr>
                </a:solidFill>
                <a:latin typeface="Times New Roman" pitchFamily="18" charset="0"/>
                <a:cs typeface="Times New Roman" pitchFamily="18" charset="0"/>
              </a:rPr>
              <a:t>Most cancer, testicular cancer, a testicular cancer seen after the others.</a:t>
            </a:r>
          </a:p>
          <a:p>
            <a:pPr algn="just"/>
            <a:r>
              <a:rPr lang="en-US" sz="2000" dirty="0">
                <a:solidFill>
                  <a:schemeClr val="tx2">
                    <a:lumMod val="50000"/>
                  </a:schemeClr>
                </a:solidFill>
                <a:latin typeface="Times New Roman" pitchFamily="18" charset="0"/>
                <a:cs typeface="Times New Roman" pitchFamily="18" charset="0"/>
              </a:rPr>
              <a:t>Lower risk of cancer in people who have chemotherapy.</a:t>
            </a:r>
          </a:p>
          <a:p>
            <a:pPr algn="just"/>
            <a:r>
              <a:rPr lang="en-US" sz="2000" dirty="0">
                <a:solidFill>
                  <a:schemeClr val="tx2">
                    <a:lumMod val="50000"/>
                  </a:schemeClr>
                </a:solidFill>
                <a:latin typeface="Times New Roman" pitchFamily="18" charset="0"/>
                <a:cs typeface="Times New Roman" pitchFamily="18" charset="0"/>
              </a:rPr>
              <a:t>Patients who are treated for testicular cancer, half who are treated for Hodgkin's disease are at risk of second cancers.</a:t>
            </a:r>
          </a:p>
          <a:p>
            <a:pPr algn="just"/>
            <a:r>
              <a:rPr lang="en-US" sz="2000" dirty="0">
                <a:solidFill>
                  <a:schemeClr val="tx2">
                    <a:lumMod val="50000"/>
                  </a:schemeClr>
                </a:solidFill>
                <a:latin typeface="Times New Roman" pitchFamily="18" charset="0"/>
                <a:cs typeface="Times New Roman" pitchFamily="18" charset="0"/>
              </a:rPr>
              <a:t>Compared with the general population, people who have recovered from testicular cancer are two times more likely to develop cancer of the testicles are outside.</a:t>
            </a:r>
          </a:p>
          <a:p>
            <a:pPr algn="just"/>
            <a:r>
              <a:rPr lang="en-US" sz="2000" dirty="0">
                <a:solidFill>
                  <a:schemeClr val="tx2">
                    <a:lumMod val="50000"/>
                  </a:schemeClr>
                </a:solidFill>
                <a:latin typeface="Times New Roman" pitchFamily="18" charset="0"/>
                <a:cs typeface="Times New Roman" pitchFamily="18" charset="0"/>
              </a:rPr>
              <a:t>Increased cancer risk over time and depend on the type of treatment.</a:t>
            </a:r>
          </a:p>
          <a:p>
            <a:pPr algn="just"/>
            <a:r>
              <a:rPr lang="en-US" sz="2000" dirty="0">
                <a:solidFill>
                  <a:schemeClr val="tx2">
                    <a:lumMod val="50000"/>
                  </a:schemeClr>
                </a:solidFill>
                <a:latin typeface="Times New Roman" pitchFamily="18" charset="0"/>
                <a:cs typeface="Times New Roman" pitchFamily="18" charset="0"/>
              </a:rPr>
              <a:t>The most common cancer after radiation therapy to the abdomen on testicular cancer, including cancer of the bladder, colon, pancreas and stomach, rectum, kidney, prostate, melanoma, and leukemia is the connective tissue.</a:t>
            </a:r>
          </a:p>
          <a:p>
            <a:pPr algn="just"/>
            <a:r>
              <a:rPr lang="en-US" sz="2000" dirty="0">
                <a:solidFill>
                  <a:schemeClr val="tx2">
                    <a:lumMod val="50000"/>
                  </a:schemeClr>
                </a:solidFill>
                <a:latin typeface="Times New Roman" pitchFamily="18" charset="0"/>
                <a:cs typeface="Times New Roman" pitchFamily="18" charset="0"/>
              </a:rPr>
              <a:t>The risk of cancer with high-dose radiation therapy or chemotherapy when combined with radiation therapy has increased.</a:t>
            </a:r>
          </a:p>
          <a:p>
            <a:pPr algn="just"/>
            <a:r>
              <a:rPr lang="en-US" sz="2000" dirty="0">
                <a:solidFill>
                  <a:schemeClr val="tx2">
                    <a:lumMod val="50000"/>
                  </a:schemeClr>
                </a:solidFill>
                <a:latin typeface="Times New Roman" pitchFamily="18" charset="0"/>
                <a:cs typeface="Times New Roman" pitchFamily="18" charset="0"/>
              </a:rPr>
              <a:t>In recent years, smaller doses of radiation used</a:t>
            </a:r>
          </a:p>
        </p:txBody>
      </p:sp>
      <p:sp>
        <p:nvSpPr>
          <p:cNvPr id="4" name="Slide Number Placeholder 3"/>
          <p:cNvSpPr>
            <a:spLocks noGrp="1"/>
          </p:cNvSpPr>
          <p:nvPr>
            <p:ph type="sldNum" sz="quarter" idx="12"/>
          </p:nvPr>
        </p:nvSpPr>
        <p:spPr/>
        <p:txBody>
          <a:bodyPr/>
          <a:lstStyle/>
          <a:p>
            <a:fld id="{9AA5C87C-D1CA-4D4D-8376-2163C84BD0CA}" type="slidenum">
              <a:rPr lang="en-US" smtClean="0"/>
              <a:pPr/>
              <a:t>32</a:t>
            </a:fld>
            <a:endParaRPr lang="en-US"/>
          </a:p>
        </p:txBody>
      </p:sp>
    </p:spTree>
    <p:extLst>
      <p:ext uri="{BB962C8B-B14F-4D97-AF65-F5344CB8AC3E}">
        <p14:creationId xmlns:p14="http://schemas.microsoft.com/office/powerpoint/2010/main" xmlns="" val="3894706853"/>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2650068" cy="1011218"/>
          </a:xfrm>
        </p:spPr>
        <p:txBody>
          <a:bodyPr>
            <a:normAutofit/>
          </a:bodyPr>
          <a:lstStyle/>
          <a:p>
            <a:pPr algn="l"/>
            <a:r>
              <a:rPr lang="en-US" sz="2800" b="1" dirty="0">
                <a:solidFill>
                  <a:schemeClr val="tx2">
                    <a:lumMod val="50000"/>
                  </a:schemeClr>
                </a:solidFill>
                <a:latin typeface="Times New Roman" pitchFamily="18" charset="0"/>
                <a:cs typeface="Times New Roman" pitchFamily="18" charset="0"/>
              </a:rPr>
              <a:t>Breast Cancer</a:t>
            </a:r>
          </a:p>
        </p:txBody>
      </p:sp>
      <p:sp>
        <p:nvSpPr>
          <p:cNvPr id="3" name="Content Placeholder 2"/>
          <p:cNvSpPr>
            <a:spLocks noGrp="1"/>
          </p:cNvSpPr>
          <p:nvPr>
            <p:ph idx="1"/>
          </p:nvPr>
        </p:nvSpPr>
        <p:spPr>
          <a:xfrm>
            <a:off x="1219200" y="1524000"/>
            <a:ext cx="7010400" cy="4884869"/>
          </a:xfrm>
        </p:spPr>
        <p:txBody>
          <a:bodyPr>
            <a:normAutofit lnSpcReduction="10000"/>
          </a:bodyPr>
          <a:lstStyle/>
          <a:p>
            <a:pPr algn="just"/>
            <a:r>
              <a:rPr lang="en-US" sz="2200" dirty="0">
                <a:solidFill>
                  <a:schemeClr val="tx2">
                    <a:lumMod val="50000"/>
                  </a:schemeClr>
                </a:solidFill>
                <a:latin typeface="Times New Roman" pitchFamily="18" charset="0"/>
                <a:cs typeface="Times New Roman" pitchFamily="18" charset="0"/>
              </a:rPr>
              <a:t>Women with breast cancer 3 to 4 times more likely than others on the other side are also new cancer (the most common secondary cancer).</a:t>
            </a:r>
          </a:p>
          <a:p>
            <a:pPr algn="just"/>
            <a:r>
              <a:rPr lang="en-US" sz="2200" dirty="0">
                <a:solidFill>
                  <a:schemeClr val="tx2">
                    <a:lumMod val="50000"/>
                  </a:schemeClr>
                </a:solidFill>
                <a:latin typeface="Times New Roman" pitchFamily="18" charset="0"/>
                <a:cs typeface="Times New Roman" pitchFamily="18" charset="0"/>
              </a:rPr>
              <a:t>Prone to cancers of the ovary, uterus, lung (smoking), colon, rectum and the connective tissue while the risk of melanoma and leukemia is not unlikely.</a:t>
            </a:r>
          </a:p>
          <a:p>
            <a:pPr algn="just"/>
            <a:r>
              <a:rPr lang="en-US" sz="2200" dirty="0">
                <a:solidFill>
                  <a:schemeClr val="tx2">
                    <a:lumMod val="50000"/>
                  </a:schemeClr>
                </a:solidFill>
                <a:latin typeface="Times New Roman" pitchFamily="18" charset="0"/>
                <a:cs typeface="Times New Roman" pitchFamily="18" charset="0"/>
              </a:rPr>
              <a:t>Radiation therapy is more likely sarcoma cancer risk, particularly in the areas of blood vessels, connective tissue and bone increases.</a:t>
            </a:r>
          </a:p>
          <a:p>
            <a:pPr algn="just"/>
            <a:r>
              <a:rPr lang="en-US" sz="2200" dirty="0">
                <a:solidFill>
                  <a:schemeClr val="tx2">
                    <a:lumMod val="50000"/>
                  </a:schemeClr>
                </a:solidFill>
                <a:latin typeface="Times New Roman" pitchFamily="18" charset="0"/>
                <a:cs typeface="Times New Roman" pitchFamily="18" charset="0"/>
              </a:rPr>
              <a:t>Received tamoxifen for 5 years, not only significantly reduce the risk of recurrence, which has a 50% chance of developing a second cancer in the other side is low.</a:t>
            </a:r>
          </a:p>
          <a:p>
            <a:pPr algn="just"/>
            <a:r>
              <a:rPr lang="en-US" sz="2200" dirty="0">
                <a:solidFill>
                  <a:schemeClr val="tx2">
                    <a:lumMod val="50000"/>
                  </a:schemeClr>
                </a:solidFill>
                <a:latin typeface="Times New Roman" pitchFamily="18" charset="0"/>
                <a:cs typeface="Times New Roman" pitchFamily="18" charset="0"/>
              </a:rPr>
              <a:t>There is a slight chance that the cancer is leukemia patient</a:t>
            </a:r>
            <a:r>
              <a:rPr lang="en-US" sz="2200" dirty="0">
                <a:solidFill>
                  <a:schemeClr val="tx2">
                    <a:lumMod val="50000"/>
                  </a:schemeClr>
                </a:solidFill>
                <a:cs typeface="B Nazanin" pitchFamily="2" charset="-78"/>
              </a:rPr>
              <a:t>.</a:t>
            </a:r>
          </a:p>
        </p:txBody>
      </p:sp>
      <p:sp>
        <p:nvSpPr>
          <p:cNvPr id="4" name="Slide Number Placeholder 3"/>
          <p:cNvSpPr>
            <a:spLocks noGrp="1"/>
          </p:cNvSpPr>
          <p:nvPr>
            <p:ph type="sldNum" sz="quarter" idx="12"/>
          </p:nvPr>
        </p:nvSpPr>
        <p:spPr/>
        <p:txBody>
          <a:bodyPr/>
          <a:lstStyle/>
          <a:p>
            <a:fld id="{9AA5C87C-D1CA-4D4D-8376-2163C84BD0CA}" type="slidenum">
              <a:rPr lang="en-US" smtClean="0"/>
              <a:pPr/>
              <a:t>33</a:t>
            </a:fld>
            <a:endParaRPr lang="en-US" dirty="0"/>
          </a:p>
        </p:txBody>
      </p:sp>
    </p:spTree>
    <p:extLst>
      <p:ext uri="{BB962C8B-B14F-4D97-AF65-F5344CB8AC3E}">
        <p14:creationId xmlns:p14="http://schemas.microsoft.com/office/powerpoint/2010/main" xmlns="" val="1802379318"/>
      </p:ext>
    </p:extLst>
  </p:cSld>
  <p:clrMapOvr>
    <a:masterClrMapping/>
  </p:clrMapOvr>
  <p:transition spd="slow">
    <p:push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0"/>
            <a:ext cx="2726268" cy="1011218"/>
          </a:xfrm>
        </p:spPr>
        <p:txBody>
          <a:bodyPr>
            <a:normAutofit/>
          </a:bodyPr>
          <a:lstStyle/>
          <a:p>
            <a:pPr algn="l"/>
            <a:r>
              <a:rPr lang="en-US" sz="2800" b="1" dirty="0">
                <a:solidFill>
                  <a:schemeClr val="tx2">
                    <a:lumMod val="50000"/>
                  </a:schemeClr>
                </a:solidFill>
                <a:latin typeface="Times New Roman" pitchFamily="18" charset="0"/>
                <a:cs typeface="Times New Roman" pitchFamily="18" charset="0"/>
              </a:rPr>
              <a:t>Aftercare</a:t>
            </a:r>
          </a:p>
        </p:txBody>
      </p:sp>
      <p:sp>
        <p:nvSpPr>
          <p:cNvPr id="3" name="Content Placeholder 2"/>
          <p:cNvSpPr>
            <a:spLocks noGrp="1"/>
          </p:cNvSpPr>
          <p:nvPr>
            <p:ph idx="1"/>
          </p:nvPr>
        </p:nvSpPr>
        <p:spPr>
          <a:xfrm>
            <a:off x="1371600" y="1524000"/>
            <a:ext cx="4995598" cy="3603812"/>
          </a:xfrm>
        </p:spPr>
        <p:txBody>
          <a:bodyPr>
            <a:normAutofit/>
          </a:bodyPr>
          <a:lstStyle/>
          <a:p>
            <a:pPr algn="just" rtl="1"/>
            <a:endParaRPr lang="fa-IR" dirty="0">
              <a:cs typeface="B Nazanin" pitchFamily="2" charset="-78"/>
            </a:endParaRPr>
          </a:p>
          <a:p>
            <a:pPr algn="just"/>
            <a:r>
              <a:rPr lang="en-US" dirty="0">
                <a:solidFill>
                  <a:schemeClr val="tx2">
                    <a:lumMod val="50000"/>
                  </a:schemeClr>
                </a:solidFill>
                <a:latin typeface="Times New Roman" pitchFamily="18" charset="0"/>
                <a:cs typeface="Times New Roman" pitchFamily="18" charset="0"/>
              </a:rPr>
              <a:t>Annual screening for breast cancer (If there is no breast tissue) is.</a:t>
            </a:r>
          </a:p>
          <a:p>
            <a:pPr algn="just"/>
            <a:r>
              <a:rPr lang="en-US" dirty="0">
                <a:solidFill>
                  <a:schemeClr val="tx2">
                    <a:lumMod val="50000"/>
                  </a:schemeClr>
                </a:solidFill>
                <a:latin typeface="Times New Roman" pitchFamily="18" charset="0"/>
                <a:cs typeface="Times New Roman" pitchFamily="18" charset="0"/>
              </a:rPr>
              <a:t>Feminine care issues are also very important for uterine cancer.</a:t>
            </a:r>
          </a:p>
          <a:p>
            <a:pPr algn="just"/>
            <a:r>
              <a:rPr lang="en-US" dirty="0">
                <a:solidFill>
                  <a:schemeClr val="tx2">
                    <a:lumMod val="50000"/>
                  </a:schemeClr>
                </a:solidFill>
                <a:latin typeface="Times New Roman" pitchFamily="18" charset="0"/>
                <a:cs typeface="Times New Roman" pitchFamily="18" charset="0"/>
              </a:rPr>
              <a:t>Encourage non-smoking</a:t>
            </a:r>
          </a:p>
        </p:txBody>
      </p:sp>
      <p:sp>
        <p:nvSpPr>
          <p:cNvPr id="4" name="Slide Number Placeholder 3"/>
          <p:cNvSpPr>
            <a:spLocks noGrp="1"/>
          </p:cNvSpPr>
          <p:nvPr>
            <p:ph type="sldNum" sz="quarter" idx="12"/>
          </p:nvPr>
        </p:nvSpPr>
        <p:spPr/>
        <p:txBody>
          <a:bodyPr/>
          <a:lstStyle/>
          <a:p>
            <a:fld id="{9AA5C87C-D1CA-4D4D-8376-2163C84BD0CA}" type="slidenum">
              <a:rPr lang="en-US" smtClean="0"/>
              <a:pPr/>
              <a:t>34</a:t>
            </a:fld>
            <a:endParaRPr lang="en-US"/>
          </a:p>
        </p:txBody>
      </p:sp>
      <p:pic>
        <p:nvPicPr>
          <p:cNvPr id="29698" name="Picture 2" descr="C:\Users\Shadi\Desktop\New folder (4)\13-july-12.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7166" t="4241" r="7166" b="7866"/>
          <a:stretch/>
        </p:blipFill>
        <p:spPr bwMode="auto">
          <a:xfrm>
            <a:off x="6400800" y="2441028"/>
            <a:ext cx="2039007" cy="297827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001550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3031068" cy="1011218"/>
          </a:xfrm>
        </p:spPr>
        <p:txBody>
          <a:bodyPr>
            <a:normAutofit/>
          </a:bodyPr>
          <a:lstStyle/>
          <a:p>
            <a:pPr algn="l"/>
            <a:r>
              <a:rPr lang="en-US" sz="2800" b="1" dirty="0">
                <a:solidFill>
                  <a:schemeClr val="tx2">
                    <a:lumMod val="50000"/>
                  </a:schemeClr>
                </a:solidFill>
                <a:latin typeface="Times New Roman" pitchFamily="18" charset="0"/>
                <a:cs typeface="Times New Roman" pitchFamily="18" charset="0"/>
              </a:rPr>
              <a:t>Cervical cancer</a:t>
            </a:r>
          </a:p>
        </p:txBody>
      </p:sp>
      <p:sp>
        <p:nvSpPr>
          <p:cNvPr id="3" name="Content Placeholder 2"/>
          <p:cNvSpPr>
            <a:spLocks noGrp="1"/>
          </p:cNvSpPr>
          <p:nvPr>
            <p:ph idx="1"/>
          </p:nvPr>
        </p:nvSpPr>
        <p:spPr>
          <a:xfrm>
            <a:off x="1066800" y="1295400"/>
            <a:ext cx="7147560" cy="4884869"/>
          </a:xfrm>
        </p:spPr>
        <p:txBody>
          <a:bodyPr>
            <a:normAutofit/>
          </a:bodyPr>
          <a:lstStyle/>
          <a:p>
            <a:pPr algn="just"/>
            <a:endParaRPr lang="fa-IR" dirty="0">
              <a:latin typeface="Times New Roman" pitchFamily="18" charset="0"/>
              <a:cs typeface="Times New Roman" pitchFamily="18" charset="0"/>
            </a:endParaRPr>
          </a:p>
          <a:p>
            <a:pPr algn="just"/>
            <a:r>
              <a:rPr lang="en-US" dirty="0">
                <a:solidFill>
                  <a:schemeClr val="tx2">
                    <a:lumMod val="50000"/>
                  </a:schemeClr>
                </a:solidFill>
                <a:latin typeface="Times New Roman" pitchFamily="18" charset="0"/>
                <a:cs typeface="Times New Roman" pitchFamily="18" charset="0"/>
              </a:rPr>
              <a:t>Cervical cancer is often caused by infection with human papilloma virus.</a:t>
            </a:r>
          </a:p>
          <a:p>
            <a:pPr algn="just"/>
            <a:r>
              <a:rPr lang="en-US" dirty="0">
                <a:solidFill>
                  <a:schemeClr val="tx2">
                    <a:lumMod val="50000"/>
                  </a:schemeClr>
                </a:solidFill>
                <a:latin typeface="Times New Roman" pitchFamily="18" charset="0"/>
                <a:cs typeface="Times New Roman" pitchFamily="18" charset="0"/>
              </a:rPr>
              <a:t>  Those who have recovered from the disease, are at risk of suffering from other cancers associated with the virus, such as the anus, vulva, vagina.</a:t>
            </a:r>
          </a:p>
          <a:p>
            <a:pPr algn="just"/>
            <a:r>
              <a:rPr lang="en-US" dirty="0">
                <a:solidFill>
                  <a:schemeClr val="tx2">
                    <a:lumMod val="50000"/>
                  </a:schemeClr>
                </a:solidFill>
                <a:latin typeface="Times New Roman" pitchFamily="18" charset="0"/>
                <a:cs typeface="Times New Roman" pitchFamily="18" charset="0"/>
              </a:rPr>
              <a:t>Survivors at increased risk of cancer associated with smoking, such as lung, bladder and pancreas are. Radiation cervix cancer of the colon, rectum, connective tissue and increase stomach. And finally radiation can also cause an increase in the incidence of leukemia and non-Hodgkin's lymphoma</a:t>
            </a:r>
            <a:r>
              <a:rPr lang="en-US" dirty="0">
                <a:solidFill>
                  <a:schemeClr val="tx2">
                    <a:lumMod val="50000"/>
                  </a:schemeClr>
                </a:solidFill>
                <a:cs typeface="B Nazanin" pitchFamily="2" charset="-78"/>
              </a:rPr>
              <a:t>.</a:t>
            </a:r>
          </a:p>
        </p:txBody>
      </p:sp>
      <p:sp>
        <p:nvSpPr>
          <p:cNvPr id="4" name="Slide Number Placeholder 3"/>
          <p:cNvSpPr>
            <a:spLocks noGrp="1"/>
          </p:cNvSpPr>
          <p:nvPr>
            <p:ph type="sldNum" sz="quarter" idx="12"/>
          </p:nvPr>
        </p:nvSpPr>
        <p:spPr/>
        <p:txBody>
          <a:bodyPr/>
          <a:lstStyle/>
          <a:p>
            <a:fld id="{9AA5C87C-D1CA-4D4D-8376-2163C84BD0CA}" type="slidenum">
              <a:rPr lang="en-US" smtClean="0"/>
              <a:pPr/>
              <a:t>35</a:t>
            </a:fld>
            <a:endParaRPr lang="en-US"/>
          </a:p>
        </p:txBody>
      </p:sp>
    </p:spTree>
    <p:extLst>
      <p:ext uri="{BB962C8B-B14F-4D97-AF65-F5344CB8AC3E}">
        <p14:creationId xmlns:p14="http://schemas.microsoft.com/office/powerpoint/2010/main" xmlns="" val="4260195310"/>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533400"/>
            <a:ext cx="6965245" cy="1202485"/>
          </a:xfrm>
        </p:spPr>
        <p:txBody>
          <a:bodyPr>
            <a:normAutofit/>
          </a:bodyPr>
          <a:lstStyle/>
          <a:p>
            <a:pPr algn="l" rtl="1"/>
            <a:r>
              <a:rPr lang="en-US" sz="2800" b="1" dirty="0">
                <a:solidFill>
                  <a:schemeClr val="tx2">
                    <a:lumMod val="50000"/>
                  </a:schemeClr>
                </a:solidFill>
                <a:latin typeface="Times New Roman" pitchFamily="18" charset="0"/>
                <a:cs typeface="Times New Roman" pitchFamily="18" charset="0"/>
              </a:rPr>
              <a:t>Care after treatment</a:t>
            </a:r>
          </a:p>
        </p:txBody>
      </p:sp>
      <p:sp>
        <p:nvSpPr>
          <p:cNvPr id="3" name="Content Placeholder 2"/>
          <p:cNvSpPr>
            <a:spLocks noGrp="1"/>
          </p:cNvSpPr>
          <p:nvPr>
            <p:ph idx="1"/>
          </p:nvPr>
        </p:nvSpPr>
        <p:spPr>
          <a:xfrm>
            <a:off x="838200" y="1627094"/>
            <a:ext cx="6196405" cy="3603812"/>
          </a:xfrm>
        </p:spPr>
        <p:txBody>
          <a:bodyPr/>
          <a:lstStyle/>
          <a:p>
            <a:pPr algn="just"/>
            <a:r>
              <a:rPr lang="en-US" dirty="0">
                <a:solidFill>
                  <a:schemeClr val="tx2">
                    <a:lumMod val="50000"/>
                  </a:schemeClr>
                </a:solidFill>
                <a:latin typeface="Times New Roman" pitchFamily="18" charset="0"/>
                <a:cs typeface="Times New Roman" pitchFamily="18" charset="0"/>
              </a:rPr>
              <a:t>The feminine care issues</a:t>
            </a:r>
          </a:p>
          <a:p>
            <a:pPr algn="just"/>
            <a:r>
              <a:rPr lang="en-US" dirty="0">
                <a:solidFill>
                  <a:schemeClr val="tx2">
                    <a:lumMod val="50000"/>
                  </a:schemeClr>
                </a:solidFill>
                <a:latin typeface="Times New Roman" pitchFamily="18" charset="0"/>
                <a:cs typeface="Times New Roman" pitchFamily="18" charset="0"/>
              </a:rPr>
              <a:t>Need to check for signs of cancer of the vulva and vagina, as well as recurrence in early disease</a:t>
            </a:r>
          </a:p>
          <a:p>
            <a:pPr algn="just"/>
            <a:r>
              <a:rPr lang="en-US" dirty="0">
                <a:solidFill>
                  <a:schemeClr val="tx2">
                    <a:lumMod val="50000"/>
                  </a:schemeClr>
                </a:solidFill>
                <a:latin typeface="Times New Roman" pitchFamily="18" charset="0"/>
                <a:cs typeface="Times New Roman" pitchFamily="18" charset="0"/>
              </a:rPr>
              <a:t>Encourage non-smoking</a:t>
            </a:r>
          </a:p>
        </p:txBody>
      </p:sp>
      <p:sp>
        <p:nvSpPr>
          <p:cNvPr id="4" name="Slide Number Placeholder 3"/>
          <p:cNvSpPr>
            <a:spLocks noGrp="1"/>
          </p:cNvSpPr>
          <p:nvPr>
            <p:ph type="sldNum" sz="quarter" idx="12"/>
          </p:nvPr>
        </p:nvSpPr>
        <p:spPr/>
        <p:txBody>
          <a:bodyPr/>
          <a:lstStyle/>
          <a:p>
            <a:fld id="{9AA5C87C-D1CA-4D4D-8376-2163C84BD0CA}" type="slidenum">
              <a:rPr lang="en-US" smtClean="0"/>
              <a:pPr/>
              <a:t>36</a:t>
            </a:fld>
            <a:endParaRPr lang="en-US"/>
          </a:p>
        </p:txBody>
      </p:sp>
      <p:pic>
        <p:nvPicPr>
          <p:cNvPr id="28674" name="Picture 2" descr="C:\Users\Shadi\Desktop\New folder (4)\Cervical-Cancer-Pictur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50979" y="3429000"/>
            <a:ext cx="3105978" cy="271462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432484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291" y="914400"/>
            <a:ext cx="3412068" cy="1163618"/>
          </a:xfrm>
        </p:spPr>
        <p:txBody>
          <a:bodyPr>
            <a:normAutofit/>
          </a:bodyPr>
          <a:lstStyle/>
          <a:p>
            <a:pPr algn="l" rtl="1"/>
            <a:r>
              <a:rPr lang="en-US" sz="2800" b="1" dirty="0">
                <a:solidFill>
                  <a:schemeClr val="tx2">
                    <a:lumMod val="50000"/>
                  </a:schemeClr>
                </a:solidFill>
                <a:latin typeface="Times New Roman" pitchFamily="18" charset="0"/>
                <a:cs typeface="Times New Roman" pitchFamily="18" charset="0"/>
              </a:rPr>
              <a:t>Childhood cancers</a:t>
            </a:r>
          </a:p>
        </p:txBody>
      </p:sp>
      <p:sp>
        <p:nvSpPr>
          <p:cNvPr id="3" name="Content Placeholder 2"/>
          <p:cNvSpPr>
            <a:spLocks noGrp="1"/>
          </p:cNvSpPr>
          <p:nvPr>
            <p:ph idx="1"/>
          </p:nvPr>
        </p:nvSpPr>
        <p:spPr>
          <a:xfrm>
            <a:off x="1447800" y="1905000"/>
            <a:ext cx="6196405" cy="3603812"/>
          </a:xfrm>
        </p:spPr>
        <p:txBody>
          <a:bodyPr/>
          <a:lstStyle/>
          <a:p>
            <a:pPr algn="just"/>
            <a:endParaRPr lang="fa-IR" dirty="0">
              <a:latin typeface="Times New Roman" pitchFamily="18" charset="0"/>
              <a:cs typeface="Times New Roman" pitchFamily="18" charset="0"/>
            </a:endParaRPr>
          </a:p>
          <a:p>
            <a:pPr algn="just"/>
            <a:r>
              <a:rPr lang="en-US" dirty="0">
                <a:solidFill>
                  <a:schemeClr val="tx2">
                    <a:lumMod val="50000"/>
                  </a:schemeClr>
                </a:solidFill>
                <a:latin typeface="Times New Roman" pitchFamily="18" charset="0"/>
                <a:cs typeface="Times New Roman" pitchFamily="18" charset="0"/>
              </a:rPr>
              <a:t>Scientists have found that treatment of childhood cancers in life affect children's health. Which is known to late complications.</a:t>
            </a:r>
          </a:p>
        </p:txBody>
      </p:sp>
      <p:sp>
        <p:nvSpPr>
          <p:cNvPr id="4" name="Slide Number Placeholder 3"/>
          <p:cNvSpPr>
            <a:spLocks noGrp="1"/>
          </p:cNvSpPr>
          <p:nvPr>
            <p:ph type="sldNum" sz="quarter" idx="12"/>
          </p:nvPr>
        </p:nvSpPr>
        <p:spPr/>
        <p:txBody>
          <a:bodyPr/>
          <a:lstStyle/>
          <a:p>
            <a:fld id="{9AA5C87C-D1CA-4D4D-8376-2163C84BD0CA}" type="slidenum">
              <a:rPr lang="en-US" smtClean="0"/>
              <a:pPr/>
              <a:t>37</a:t>
            </a:fld>
            <a:endParaRPr lang="en-US"/>
          </a:p>
        </p:txBody>
      </p:sp>
      <p:pic>
        <p:nvPicPr>
          <p:cNvPr id="27650" name="Picture 2" descr="C:\Users\Shadi\Desktop\New folder (4)\goldribbon.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659" r="2659" b="4310"/>
          <a:stretch/>
        </p:blipFill>
        <p:spPr bwMode="auto">
          <a:xfrm>
            <a:off x="838200" y="3547240"/>
            <a:ext cx="3844159" cy="262495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29390758"/>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447800"/>
            <a:ext cx="2421468" cy="1011218"/>
          </a:xfrm>
        </p:spPr>
        <p:txBody>
          <a:bodyPr>
            <a:normAutofit fontScale="90000"/>
          </a:bodyPr>
          <a:lstStyle/>
          <a:p>
            <a:pPr algn="l" rtl="1"/>
            <a:r>
              <a:rPr lang="en-US" sz="2800" b="1" dirty="0">
                <a:solidFill>
                  <a:schemeClr val="tx2">
                    <a:lumMod val="50000"/>
                  </a:schemeClr>
                </a:solidFill>
                <a:latin typeface="Times New Roman" pitchFamily="18" charset="0"/>
                <a:cs typeface="Times New Roman" pitchFamily="18" charset="0"/>
              </a:rPr>
              <a:t>G</a:t>
            </a:r>
            <a:r>
              <a:rPr lang="en-US" sz="2800" b="1" dirty="0" smtClean="0">
                <a:solidFill>
                  <a:schemeClr val="tx2">
                    <a:lumMod val="50000"/>
                  </a:schemeClr>
                </a:solidFill>
                <a:latin typeface="Times New Roman" pitchFamily="18" charset="0"/>
                <a:cs typeface="Times New Roman" pitchFamily="18" charset="0"/>
              </a:rPr>
              <a:t>enerally</a:t>
            </a:r>
            <a:r>
              <a:rPr lang="en-US" sz="2800" b="1" dirty="0">
                <a:solidFill>
                  <a:schemeClr val="tx2">
                    <a:lumMod val="50000"/>
                  </a:schemeClr>
                </a:solidFill>
                <a:latin typeface="Times New Roman" pitchFamily="18" charset="0"/>
                <a:cs typeface="Times New Roman" pitchFamily="18" charset="0"/>
              </a:rPr>
              <a:t>:</a:t>
            </a:r>
            <a:br>
              <a:rPr lang="en-US" sz="2800" b="1" dirty="0">
                <a:solidFill>
                  <a:schemeClr val="tx2">
                    <a:lumMod val="50000"/>
                  </a:schemeClr>
                </a:solidFill>
                <a:latin typeface="Times New Roman" pitchFamily="18" charset="0"/>
                <a:cs typeface="Times New Roman" pitchFamily="18" charset="0"/>
              </a:rPr>
            </a:br>
            <a:r>
              <a:rPr lang="en-US" sz="2800" b="1" dirty="0">
                <a:solidFill>
                  <a:schemeClr val="tx2">
                    <a:lumMod val="50000"/>
                  </a:schemeClr>
                </a:solidFill>
                <a:latin typeface="Times New Roman" pitchFamily="18" charset="0"/>
                <a:cs typeface="Times New Roman" pitchFamily="18" charset="0"/>
              </a:rPr>
              <a:t/>
            </a:r>
            <a:br>
              <a:rPr lang="en-US" sz="2800" b="1" dirty="0">
                <a:solidFill>
                  <a:schemeClr val="tx2">
                    <a:lumMod val="50000"/>
                  </a:schemeClr>
                </a:solidFill>
                <a:latin typeface="Times New Roman" pitchFamily="18" charset="0"/>
                <a:cs typeface="Times New Roman" pitchFamily="18" charset="0"/>
              </a:rPr>
            </a:b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1295400" y="1828800"/>
            <a:ext cx="6196405" cy="3603812"/>
          </a:xfrm>
        </p:spPr>
        <p:txBody>
          <a:bodyPr/>
          <a:lstStyle/>
          <a:p>
            <a:pPr algn="l"/>
            <a:endParaRPr lang="fa-IR" dirty="0">
              <a:solidFill>
                <a:schemeClr val="tx2">
                  <a:lumMod val="50000"/>
                </a:schemeClr>
              </a:solidFill>
              <a:latin typeface="Times New Roman" pitchFamily="18" charset="0"/>
              <a:cs typeface="Times New Roman" pitchFamily="18" charset="0"/>
            </a:endParaRPr>
          </a:p>
          <a:p>
            <a:pPr algn="just"/>
            <a:r>
              <a:rPr lang="en-US" dirty="0">
                <a:solidFill>
                  <a:schemeClr val="tx2">
                    <a:lumMod val="50000"/>
                  </a:schemeClr>
                </a:solidFill>
                <a:latin typeface="Times New Roman" pitchFamily="18" charset="0"/>
                <a:cs typeface="Times New Roman" pitchFamily="18" charset="0"/>
              </a:rPr>
              <a:t>The risk of secondary cancer should be evaluated with the benefits of treatment. For many new cancer treatments that cause secondary cancer are long-term effect is still unknown. The need for continuous follow-up of cancer patients is important because of its improved through better understand long-term effects of cancer</a:t>
            </a:r>
            <a:r>
              <a:rPr lang="en-US" dirty="0">
                <a:solidFill>
                  <a:schemeClr val="tx2">
                    <a:lumMod val="50000"/>
                  </a:schemeClr>
                </a:solidFill>
                <a:cs typeface="B Nazanin" pitchFamily="2" charset="-78"/>
              </a:rPr>
              <a:t>.</a:t>
            </a:r>
          </a:p>
        </p:txBody>
      </p:sp>
      <p:sp>
        <p:nvSpPr>
          <p:cNvPr id="4" name="Slide Number Placeholder 3"/>
          <p:cNvSpPr>
            <a:spLocks noGrp="1"/>
          </p:cNvSpPr>
          <p:nvPr>
            <p:ph type="sldNum" sz="quarter" idx="12"/>
          </p:nvPr>
        </p:nvSpPr>
        <p:spPr/>
        <p:txBody>
          <a:bodyPr/>
          <a:lstStyle/>
          <a:p>
            <a:fld id="{9AA5C87C-D1CA-4D4D-8376-2163C84BD0CA}" type="slidenum">
              <a:rPr lang="en-US" smtClean="0"/>
              <a:pPr/>
              <a:t>38</a:t>
            </a:fld>
            <a:endParaRPr lang="en-US"/>
          </a:p>
        </p:txBody>
      </p:sp>
    </p:spTree>
    <p:extLst>
      <p:ext uri="{BB962C8B-B14F-4D97-AF65-F5344CB8AC3E}">
        <p14:creationId xmlns:p14="http://schemas.microsoft.com/office/powerpoint/2010/main" xmlns="" val="224644549"/>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di\Desktop\09fb3d4e8f4ee9b07a3bffcb48b6f92f.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62000" y="609601"/>
            <a:ext cx="7620000" cy="56388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9AA5C87C-D1CA-4D4D-8376-2163C84BD0CA}" type="slidenum">
              <a:rPr lang="en-US" smtClean="0"/>
              <a:pPr/>
              <a:t>39</a:t>
            </a:fld>
            <a:endParaRPr lang="en-US"/>
          </a:p>
        </p:txBody>
      </p:sp>
    </p:spTree>
    <p:extLst>
      <p:ext uri="{BB962C8B-B14F-4D97-AF65-F5344CB8AC3E}">
        <p14:creationId xmlns:p14="http://schemas.microsoft.com/office/powerpoint/2010/main" xmlns="" val="1833991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hadi\Desktop\New folder (4)\Capture1.JPG"/>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2133600" y="685800"/>
            <a:ext cx="4710059" cy="557258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9AA5C87C-D1CA-4D4D-8376-2163C84BD0CA}" type="slidenum">
              <a:rPr lang="en-US" smtClean="0"/>
              <a:pPr/>
              <a:t>4</a:t>
            </a:fld>
            <a:endParaRPr lang="en-US"/>
          </a:p>
        </p:txBody>
      </p:sp>
    </p:spTree>
    <p:extLst>
      <p:ext uri="{BB962C8B-B14F-4D97-AF65-F5344CB8AC3E}">
        <p14:creationId xmlns:p14="http://schemas.microsoft.com/office/powerpoint/2010/main" xmlns="" val="4257759560"/>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A5C87C-D1CA-4D4D-8376-2163C84BD0CA}" type="slidenum">
              <a:rPr lang="en-US" smtClean="0"/>
              <a:pPr/>
              <a:t>5</a:t>
            </a:fld>
            <a:endParaRPr lang="en-US"/>
          </a:p>
        </p:txBody>
      </p:sp>
      <p:pic>
        <p:nvPicPr>
          <p:cNvPr id="2050" name="Picture 2" descr="F:\acute-leukemia-20-638.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95400" y="838200"/>
            <a:ext cx="6607678" cy="4960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287767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A5C87C-D1CA-4D4D-8376-2163C84BD0CA}" type="slidenum">
              <a:rPr lang="en-US" smtClean="0"/>
              <a:pPr/>
              <a:t>6</a:t>
            </a:fld>
            <a:endParaRPr lang="en-US"/>
          </a:p>
        </p:txBody>
      </p:sp>
      <p:pic>
        <p:nvPicPr>
          <p:cNvPr id="1026" name="Picture 2" descr="F:\ONC113006p1675t1.gif"/>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2362200" y="762000"/>
            <a:ext cx="4431596" cy="5280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23879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965245" cy="897685"/>
          </a:xfrm>
        </p:spPr>
        <p:txBody>
          <a:bodyPr>
            <a:normAutofit/>
          </a:bodyPr>
          <a:lstStyle/>
          <a:p>
            <a:pPr algn="l" rtl="1"/>
            <a:r>
              <a:rPr lang="en-US" sz="2800" b="1" dirty="0">
                <a:solidFill>
                  <a:schemeClr val="tx2">
                    <a:lumMod val="50000"/>
                  </a:schemeClr>
                </a:solidFill>
                <a:latin typeface="Times New Roman" pitchFamily="18" charset="0"/>
                <a:cs typeface="Times New Roman" pitchFamily="18" charset="0"/>
              </a:rPr>
              <a:t>AML with recurrent genetic abnormalities</a:t>
            </a:r>
          </a:p>
        </p:txBody>
      </p:sp>
      <p:sp>
        <p:nvSpPr>
          <p:cNvPr id="4" name="Slide Number Placeholder 3"/>
          <p:cNvSpPr>
            <a:spLocks noGrp="1"/>
          </p:cNvSpPr>
          <p:nvPr>
            <p:ph type="sldNum" sz="quarter" idx="12"/>
          </p:nvPr>
        </p:nvSpPr>
        <p:spPr/>
        <p:txBody>
          <a:bodyPr/>
          <a:lstStyle/>
          <a:p>
            <a:fld id="{9AA5C87C-D1CA-4D4D-8376-2163C84BD0CA}" type="slidenum">
              <a:rPr lang="en-US" smtClean="0"/>
              <a:pPr/>
              <a:t>7</a:t>
            </a:fld>
            <a:endParaRPr lang="en-US"/>
          </a:p>
        </p:txBody>
      </p:sp>
      <p:pic>
        <p:nvPicPr>
          <p:cNvPr id="7170" name="Picture 2" descr="C:\Users\Shadi\Desktop\New folder (4)\acute-leukemia-imtiaz-43-638.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31026" r="1899"/>
          <a:stretch/>
        </p:blipFill>
        <p:spPr bwMode="auto">
          <a:xfrm>
            <a:off x="914401" y="1685144"/>
            <a:ext cx="7391400" cy="40338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038485"/>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65245" cy="1202485"/>
          </a:xfrm>
        </p:spPr>
        <p:txBody>
          <a:bodyPr>
            <a:normAutofit/>
          </a:bodyPr>
          <a:lstStyle/>
          <a:p>
            <a:pPr algn="l" rtl="1"/>
            <a:r>
              <a:rPr lang="en-US" sz="2800" b="1" dirty="0">
                <a:solidFill>
                  <a:schemeClr val="tx2">
                    <a:lumMod val="50000"/>
                  </a:schemeClr>
                </a:solidFill>
                <a:latin typeface="Times New Roman" pitchFamily="18" charset="0"/>
                <a:cs typeface="Times New Roman" pitchFamily="18" charset="0"/>
              </a:rPr>
              <a:t>AML with myelodysplasia-related changes</a:t>
            </a:r>
          </a:p>
        </p:txBody>
      </p:sp>
      <p:sp>
        <p:nvSpPr>
          <p:cNvPr id="4" name="Slide Number Placeholder 3"/>
          <p:cNvSpPr>
            <a:spLocks noGrp="1"/>
          </p:cNvSpPr>
          <p:nvPr>
            <p:ph type="sldNum" sz="quarter" idx="12"/>
          </p:nvPr>
        </p:nvSpPr>
        <p:spPr/>
        <p:txBody>
          <a:bodyPr/>
          <a:lstStyle/>
          <a:p>
            <a:fld id="{9AA5C87C-D1CA-4D4D-8376-2163C84BD0CA}" type="slidenum">
              <a:rPr lang="en-US" smtClean="0"/>
              <a:pPr/>
              <a:t>8</a:t>
            </a:fld>
            <a:endParaRPr lang="en-US"/>
          </a:p>
        </p:txBody>
      </p:sp>
      <p:pic>
        <p:nvPicPr>
          <p:cNvPr id="8194" name="Picture 2" descr="C:\Users\Shadi\Desktop\New folder (4)\images.jpg"/>
          <p:cNvPicPr>
            <a:picLocks noGrp="1" noChangeAspect="1" noChangeArrowheads="1"/>
          </p:cNvPicPr>
          <p:nvPr>
            <p:ph idx="1"/>
          </p:nvPr>
        </p:nvPicPr>
        <p:blipFill rotWithShape="1">
          <a:blip r:embed="rId3">
            <a:extLst>
              <a:ext uri="{28A0092B-C50C-407E-A947-70E740481C1C}">
                <a14:useLocalDpi xmlns:a14="http://schemas.microsoft.com/office/drawing/2010/main" xmlns="" val="0"/>
              </a:ext>
            </a:extLst>
          </a:blip>
          <a:srcRect l="9707" t="17081" r="16162" b="5042"/>
          <a:stretch/>
        </p:blipFill>
        <p:spPr bwMode="auto">
          <a:xfrm>
            <a:off x="1905000" y="1676400"/>
            <a:ext cx="5486400" cy="431716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627160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965245" cy="800867"/>
          </a:xfrm>
        </p:spPr>
        <p:txBody>
          <a:bodyPr>
            <a:normAutofit/>
          </a:bodyPr>
          <a:lstStyle/>
          <a:p>
            <a:pPr algn="l" rtl="1"/>
            <a:r>
              <a:rPr lang="en-US" sz="2800" b="1" dirty="0">
                <a:solidFill>
                  <a:schemeClr val="tx2">
                    <a:lumMod val="50000"/>
                  </a:schemeClr>
                </a:solidFill>
                <a:latin typeface="Times New Roman" pitchFamily="18" charset="0"/>
                <a:cs typeface="Times New Roman" pitchFamily="18" charset="0"/>
              </a:rPr>
              <a:t>Molecular Vision</a:t>
            </a:r>
          </a:p>
        </p:txBody>
      </p:sp>
      <p:sp>
        <p:nvSpPr>
          <p:cNvPr id="3" name="Content Placeholder 2"/>
          <p:cNvSpPr>
            <a:spLocks noGrp="1"/>
          </p:cNvSpPr>
          <p:nvPr>
            <p:ph idx="1"/>
          </p:nvPr>
        </p:nvSpPr>
        <p:spPr>
          <a:xfrm>
            <a:off x="838200" y="1143000"/>
            <a:ext cx="7467600" cy="5105400"/>
          </a:xfrm>
        </p:spPr>
        <p:txBody>
          <a:bodyPr>
            <a:noAutofit/>
          </a:bodyPr>
          <a:lstStyle/>
          <a:p>
            <a:pPr algn="just"/>
            <a:r>
              <a:rPr lang="en-US" dirty="0" smtClean="0">
                <a:solidFill>
                  <a:schemeClr val="tx2">
                    <a:lumMod val="50000"/>
                  </a:schemeClr>
                </a:solidFill>
                <a:latin typeface="Times New Roman" pitchFamily="18" charset="0"/>
                <a:cs typeface="B Nazanin" pitchFamily="2" charset="-78"/>
              </a:rPr>
              <a:t>Mutated </a:t>
            </a:r>
            <a:r>
              <a:rPr lang="en-US" dirty="0">
                <a:solidFill>
                  <a:schemeClr val="tx2">
                    <a:lumMod val="50000"/>
                  </a:schemeClr>
                </a:solidFill>
                <a:latin typeface="Times New Roman" pitchFamily="18" charset="0"/>
                <a:cs typeface="B Nazanin" pitchFamily="2" charset="-78"/>
              </a:rPr>
              <a:t>genes were classified into 1 of 9 functional categories: transcription factor fusions, the NPM1 gene, tumor suppressor genes, DNA methylation-related genes, signaling genes, chromatin-modifying genes, myeloid transcription factor genes, cohesin complex genes, and spliceosome complex genes.</a:t>
            </a:r>
          </a:p>
          <a:p>
            <a:pPr marL="0" indent="0" algn="l">
              <a:buNone/>
            </a:pPr>
            <a:endParaRPr lang="en-US" sz="2000" dirty="0" smtClean="0">
              <a:solidFill>
                <a:schemeClr val="tx2">
                  <a:lumMod val="50000"/>
                </a:schemeClr>
              </a:solidFill>
              <a:latin typeface="Times New Roman" pitchFamily="18" charset="0"/>
              <a:cs typeface="B Nazanin" pitchFamily="2" charset="-78"/>
            </a:endParaRPr>
          </a:p>
          <a:p>
            <a:pPr algn="l"/>
            <a:r>
              <a:rPr lang="en-US" sz="2000" dirty="0">
                <a:solidFill>
                  <a:schemeClr val="tx2">
                    <a:lumMod val="50000"/>
                  </a:schemeClr>
                </a:solidFill>
                <a:latin typeface="Times New Roman" pitchFamily="18" charset="0"/>
                <a:cs typeface="B Nazanin" pitchFamily="2" charset="-78"/>
              </a:rPr>
              <a:t>Most mutations in stem cells or </a:t>
            </a:r>
            <a:r>
              <a:rPr lang="en-US" sz="2000" dirty="0" smtClean="0">
                <a:solidFill>
                  <a:schemeClr val="tx2">
                    <a:lumMod val="50000"/>
                  </a:schemeClr>
                </a:solidFill>
                <a:latin typeface="Times New Roman" pitchFamily="18" charset="0"/>
                <a:cs typeface="B Nazanin" pitchFamily="2" charset="-78"/>
              </a:rPr>
              <a:t>progenitor</a:t>
            </a:r>
          </a:p>
          <a:p>
            <a:pPr marL="0" indent="0" algn="l">
              <a:buNone/>
            </a:pPr>
            <a:r>
              <a:rPr lang="en-US" sz="2000" dirty="0" smtClean="0">
                <a:solidFill>
                  <a:schemeClr val="tx2">
                    <a:lumMod val="50000"/>
                  </a:schemeClr>
                </a:solidFill>
                <a:latin typeface="Times New Roman" pitchFamily="18" charset="0"/>
                <a:cs typeface="B Nazanin" pitchFamily="2" charset="-78"/>
              </a:rPr>
              <a:t> </a:t>
            </a:r>
            <a:r>
              <a:rPr lang="en-US" sz="2000" dirty="0">
                <a:solidFill>
                  <a:schemeClr val="tx2">
                    <a:lumMod val="50000"/>
                  </a:schemeClr>
                </a:solidFill>
                <a:latin typeface="Times New Roman" pitchFamily="18" charset="0"/>
                <a:cs typeface="B Nazanin" pitchFamily="2" charset="-78"/>
              </a:rPr>
              <a:t>preleukemic occurs early in </a:t>
            </a:r>
            <a:r>
              <a:rPr lang="en-US" sz="2000" dirty="0" smtClean="0">
                <a:solidFill>
                  <a:schemeClr val="tx2">
                    <a:lumMod val="50000"/>
                  </a:schemeClr>
                </a:solidFill>
                <a:latin typeface="Times New Roman" pitchFamily="18" charset="0"/>
                <a:cs typeface="B Nazanin" pitchFamily="2" charset="-78"/>
              </a:rPr>
              <a:t>leukemogenesis</a:t>
            </a:r>
          </a:p>
          <a:p>
            <a:pPr marL="0" indent="0" algn="l">
              <a:buNone/>
            </a:pPr>
            <a:r>
              <a:rPr lang="en-US" sz="2000" dirty="0" smtClean="0">
                <a:solidFill>
                  <a:schemeClr val="tx2">
                    <a:lumMod val="50000"/>
                  </a:schemeClr>
                </a:solidFill>
                <a:latin typeface="Times New Roman" pitchFamily="18" charset="0"/>
                <a:cs typeface="B Nazanin" pitchFamily="2" charset="-78"/>
              </a:rPr>
              <a:t> </a:t>
            </a:r>
            <a:r>
              <a:rPr lang="en-US" sz="2000" dirty="0">
                <a:solidFill>
                  <a:schemeClr val="tx2">
                    <a:lumMod val="50000"/>
                  </a:schemeClr>
                </a:solidFill>
                <a:latin typeface="Times New Roman" pitchFamily="18" charset="0"/>
                <a:cs typeface="B Nazanin" pitchFamily="2" charset="-78"/>
              </a:rPr>
              <a:t>That may persist after treatment and leads </a:t>
            </a:r>
            <a:r>
              <a:rPr lang="en-US" sz="2000" dirty="0" smtClean="0">
                <a:solidFill>
                  <a:schemeClr val="tx2">
                    <a:lumMod val="50000"/>
                  </a:schemeClr>
                </a:solidFill>
                <a:latin typeface="Times New Roman" pitchFamily="18" charset="0"/>
                <a:cs typeface="B Nazanin" pitchFamily="2" charset="-78"/>
              </a:rPr>
              <a:t>to</a:t>
            </a:r>
          </a:p>
          <a:p>
            <a:pPr marL="0" indent="0" algn="l">
              <a:buNone/>
            </a:pPr>
            <a:r>
              <a:rPr lang="en-US" sz="2000" dirty="0" smtClean="0">
                <a:solidFill>
                  <a:schemeClr val="tx2">
                    <a:lumMod val="50000"/>
                  </a:schemeClr>
                </a:solidFill>
                <a:latin typeface="Times New Roman" pitchFamily="18" charset="0"/>
                <a:cs typeface="B Nazanin" pitchFamily="2" charset="-78"/>
              </a:rPr>
              <a:t> </a:t>
            </a:r>
            <a:r>
              <a:rPr lang="en-US" sz="2000" dirty="0">
                <a:solidFill>
                  <a:schemeClr val="tx2">
                    <a:lumMod val="50000"/>
                  </a:schemeClr>
                </a:solidFill>
                <a:latin typeface="Times New Roman" pitchFamily="18" charset="0"/>
                <a:cs typeface="B Nazanin" pitchFamily="2" charset="-78"/>
              </a:rPr>
              <a:t>clonal </a:t>
            </a:r>
            <a:r>
              <a:rPr lang="en-US" sz="2000" dirty="0" smtClean="0">
                <a:solidFill>
                  <a:schemeClr val="tx2">
                    <a:lumMod val="50000"/>
                  </a:schemeClr>
                </a:solidFill>
                <a:latin typeface="Times New Roman" pitchFamily="18" charset="0"/>
                <a:cs typeface="B Nazanin" pitchFamily="2" charset="-78"/>
              </a:rPr>
              <a:t>expansion </a:t>
            </a:r>
            <a:r>
              <a:rPr lang="en-US" sz="2000" dirty="0">
                <a:solidFill>
                  <a:schemeClr val="tx2">
                    <a:lumMod val="50000"/>
                  </a:schemeClr>
                </a:solidFill>
                <a:latin typeface="Times New Roman" pitchFamily="18" charset="0"/>
                <a:cs typeface="B Nazanin" pitchFamily="2" charset="-78"/>
              </a:rPr>
              <a:t>during recovery, </a:t>
            </a:r>
            <a:endParaRPr lang="en-US" sz="2000" dirty="0" smtClean="0">
              <a:solidFill>
                <a:schemeClr val="tx2">
                  <a:lumMod val="50000"/>
                </a:schemeClr>
              </a:solidFill>
              <a:latin typeface="Times New Roman" pitchFamily="18" charset="0"/>
              <a:cs typeface="B Nazanin" pitchFamily="2" charset="-78"/>
            </a:endParaRPr>
          </a:p>
          <a:p>
            <a:pPr marL="0" indent="0" algn="l">
              <a:buNone/>
            </a:pPr>
            <a:r>
              <a:rPr lang="en-US" sz="2000" dirty="0" smtClean="0">
                <a:solidFill>
                  <a:schemeClr val="tx2">
                    <a:lumMod val="50000"/>
                  </a:schemeClr>
                </a:solidFill>
                <a:latin typeface="Times New Roman" pitchFamily="18" charset="0"/>
                <a:cs typeface="B Nazanin" pitchFamily="2" charset="-78"/>
              </a:rPr>
              <a:t>and </a:t>
            </a:r>
            <a:r>
              <a:rPr lang="en-US" sz="2000" dirty="0">
                <a:solidFill>
                  <a:schemeClr val="tx2">
                    <a:lumMod val="50000"/>
                  </a:schemeClr>
                </a:solidFill>
                <a:latin typeface="Times New Roman" pitchFamily="18" charset="0"/>
                <a:cs typeface="B Nazanin" pitchFamily="2" charset="-78"/>
              </a:rPr>
              <a:t>cause recurrent disease.</a:t>
            </a:r>
          </a:p>
        </p:txBody>
      </p:sp>
      <p:sp>
        <p:nvSpPr>
          <p:cNvPr id="4" name="Slide Number Placeholder 3"/>
          <p:cNvSpPr>
            <a:spLocks noGrp="1"/>
          </p:cNvSpPr>
          <p:nvPr>
            <p:ph type="sldNum" sz="quarter" idx="12"/>
          </p:nvPr>
        </p:nvSpPr>
        <p:spPr/>
        <p:txBody>
          <a:bodyPr/>
          <a:lstStyle/>
          <a:p>
            <a:fld id="{9AA5C87C-D1CA-4D4D-8376-2163C84BD0CA}" type="slidenum">
              <a:rPr lang="en-US" smtClean="0"/>
              <a:pPr/>
              <a:t>9</a:t>
            </a:fld>
            <a:endParaRPr lang="en-US"/>
          </a:p>
        </p:txBody>
      </p:sp>
      <p:pic>
        <p:nvPicPr>
          <p:cNvPr id="9218" name="Picture 2" descr="C:\Users\Shadi\Desktop\New folder (4)\molecular-biology-of-infectious-diseas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99538" y="3352800"/>
            <a:ext cx="2590800" cy="2743200"/>
          </a:xfrm>
          <a:prstGeom prst="rect">
            <a:avLst/>
          </a:prstGeom>
          <a:ln>
            <a:noFill/>
          </a:ln>
          <a:effectLst>
            <a:reflection blurRad="12700" stA="30000" endPos="30000" dist="5000" dir="5400000" sy="-100000" algn="bl" rotWithShape="0"/>
          </a:effectLst>
          <a:scene3d>
            <a:camera prst="perspectiveContrastingLeftFacing"/>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3627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Custom 32">
      <a:dk1>
        <a:srgbClr val="DFFF82"/>
      </a:dk1>
      <a:lt1>
        <a:sysClr val="window" lastClr="FFFFFF"/>
      </a:lt1>
      <a:dk2>
        <a:srgbClr val="6F9400"/>
      </a:dk2>
      <a:lt2>
        <a:srgbClr val="CAF278"/>
      </a:lt2>
      <a:accent1>
        <a:srgbClr val="94C600"/>
      </a:accent1>
      <a:accent2>
        <a:srgbClr val="6F9400"/>
      </a:accent2>
      <a:accent3>
        <a:srgbClr val="FF6700"/>
      </a:accent3>
      <a:accent4>
        <a:srgbClr val="909465"/>
      </a:accent4>
      <a:accent5>
        <a:srgbClr val="956B43"/>
      </a:accent5>
      <a:accent6>
        <a:srgbClr val="FEA022"/>
      </a:accent6>
      <a:hlink>
        <a:srgbClr val="E68200"/>
      </a:hlink>
      <a:folHlink>
        <a:srgbClr val="FFA94A"/>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639</TotalTime>
  <Words>10201</Words>
  <Application>Microsoft Office PowerPoint</Application>
  <PresentationFormat>On-screen Show (4:3)</PresentationFormat>
  <Paragraphs>512</Paragraphs>
  <Slides>39</Slides>
  <Notes>36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Pushpin</vt:lpstr>
      <vt:lpstr>Slide 1</vt:lpstr>
      <vt:lpstr>Leukemia</vt:lpstr>
      <vt:lpstr>Calssification who</vt:lpstr>
      <vt:lpstr>Slide 4</vt:lpstr>
      <vt:lpstr>Slide 5</vt:lpstr>
      <vt:lpstr>Slide 6</vt:lpstr>
      <vt:lpstr>AML with recurrent genetic abnormalities</vt:lpstr>
      <vt:lpstr>AML with myelodysplasia-related changes</vt:lpstr>
      <vt:lpstr>Molecular Vision</vt:lpstr>
      <vt:lpstr>Diagnostic procedures</vt:lpstr>
      <vt:lpstr>Cytogenetics and molecular cytogenetics</vt:lpstr>
      <vt:lpstr>Molecular genetic testing</vt:lpstr>
      <vt:lpstr>Effective factors</vt:lpstr>
      <vt:lpstr>MDS-AML overlap/secondary AML</vt:lpstr>
      <vt:lpstr>Current therapy</vt:lpstr>
      <vt:lpstr>Current therapy</vt:lpstr>
      <vt:lpstr>Relapsed disease and primary refractory disease</vt:lpstr>
      <vt:lpstr>Therapy-related AML</vt:lpstr>
      <vt:lpstr>Slide 19</vt:lpstr>
      <vt:lpstr>Treatments associated with secondary cancers Radiation</vt:lpstr>
      <vt:lpstr>Slide 21</vt:lpstr>
      <vt:lpstr>Slide 22</vt:lpstr>
      <vt:lpstr>Slide 23</vt:lpstr>
      <vt:lpstr>Chemotherapy</vt:lpstr>
      <vt:lpstr>Alkylating agents that cause leukemia are usually:</vt:lpstr>
      <vt:lpstr>Chemotherapy and related drugs</vt:lpstr>
      <vt:lpstr>Topoisomerase II inhibitors </vt:lpstr>
      <vt:lpstr>Anthracyclines</vt:lpstr>
      <vt:lpstr>Lymphogranuloma </vt:lpstr>
      <vt:lpstr>Care after treatment</vt:lpstr>
      <vt:lpstr>Non-Hodgkin lymphoma </vt:lpstr>
      <vt:lpstr>Testical cancer</vt:lpstr>
      <vt:lpstr>Breast Cancer</vt:lpstr>
      <vt:lpstr>Aftercare</vt:lpstr>
      <vt:lpstr>Cervical cancer</vt:lpstr>
      <vt:lpstr>Care after treatment</vt:lpstr>
      <vt:lpstr>Childhood cancers</vt:lpstr>
      <vt:lpstr>Generally:  </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Shadi Haghdadian</dc:creator>
  <cp:lastModifiedBy>Novin Pendar</cp:lastModifiedBy>
  <cp:revision>101</cp:revision>
  <dcterms:created xsi:type="dcterms:W3CDTF">2017-06-09T07:13:59Z</dcterms:created>
  <dcterms:modified xsi:type="dcterms:W3CDTF">2017-06-12T02:14:55Z</dcterms:modified>
</cp:coreProperties>
</file>