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76" r:id="rId13"/>
    <p:sldId id="269" r:id="rId14"/>
    <p:sldId id="270" r:id="rId15"/>
    <p:sldId id="271" r:id="rId16"/>
    <p:sldId id="277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20B9-6C3F-4DFD-BACB-E05BE5ACB24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9EB6-B624-483A-BD70-104FBD4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8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896" y="4290645"/>
            <a:ext cx="379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Mahla sattarzadeh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896" y="4998531"/>
            <a:ext cx="7231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Kerman University of Medical Sciences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896" y="5706417"/>
            <a:ext cx="596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Department of hematology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79766" cy="9566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Acute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Lymphoblastic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Leukemia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  <a:cs typeface="Aparajita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3833447"/>
            <a:ext cx="3512234" cy="312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4461" y="6914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i="0" u="none" strike="noStrike" baseline="0" dirty="0" smtClean="0">
              <a:solidFill>
                <a:srgbClr val="0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Acute lymphoblastic leukemia (ALL) is the major pediatric cancer in developed countries, accounting for 30% of all malignancies in children </a:t>
            </a:r>
            <a:endParaRPr lang="en-US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80" y="0"/>
            <a:ext cx="11326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Treatment protocols for pediatric ALL </a:t>
            </a:r>
          </a:p>
        </p:txBody>
      </p:sp>
      <p:sp>
        <p:nvSpPr>
          <p:cNvPr id="3" name="Pentagon 2"/>
          <p:cNvSpPr/>
          <p:nvPr/>
        </p:nvSpPr>
        <p:spPr>
          <a:xfrm>
            <a:off x="327260" y="1746943"/>
            <a:ext cx="3486318" cy="858129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induction </a:t>
            </a:r>
          </a:p>
        </p:txBody>
      </p:sp>
      <p:sp>
        <p:nvSpPr>
          <p:cNvPr id="4" name="Pentagon 3"/>
          <p:cNvSpPr/>
          <p:nvPr/>
        </p:nvSpPr>
        <p:spPr>
          <a:xfrm>
            <a:off x="368229" y="3582574"/>
            <a:ext cx="3486318" cy="858129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consolidation</a:t>
            </a:r>
            <a:r>
              <a:rPr lang="en-US" dirty="0"/>
              <a:t> </a:t>
            </a:r>
          </a:p>
        </p:txBody>
      </p:sp>
      <p:sp>
        <p:nvSpPr>
          <p:cNvPr id="5" name="Pentagon 4"/>
          <p:cNvSpPr/>
          <p:nvPr/>
        </p:nvSpPr>
        <p:spPr>
          <a:xfrm>
            <a:off x="368229" y="5326967"/>
            <a:ext cx="3486318" cy="858129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maintenance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53" y="931896"/>
            <a:ext cx="3856892" cy="334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74" y="4135902"/>
            <a:ext cx="2471225" cy="273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19" y="4215634"/>
            <a:ext cx="3115338" cy="253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4135901"/>
            <a:ext cx="3024554" cy="269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9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" t="-1315" r="-206" b="-691"/>
          <a:stretch/>
        </p:blipFill>
        <p:spPr>
          <a:xfrm>
            <a:off x="984739" y="1181686"/>
            <a:ext cx="10142806" cy="5613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2978331" cy="99277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Prodrug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843" y="0"/>
            <a:ext cx="7962314" cy="97067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6- mercaptopurine and ALL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1" y="1111348"/>
            <a:ext cx="9040837" cy="5957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8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52" y="268516"/>
            <a:ext cx="11085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The interaction between variants in the gene for thiopurine methyltransferase (</a:t>
            </a:r>
            <a:r>
              <a:rPr lang="en-US" sz="32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TPMT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) and hematologic toxicity due to </a:t>
            </a:r>
            <a:r>
              <a:rPr lang="en-US" sz="32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6-mercaptopurine </a:t>
            </a:r>
            <a:r>
              <a:rPr lang="en-US" sz="32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(6-MP) 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is one of the earliest, and perhaps the best known, example of pharmacogenetics.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82" y="2046850"/>
            <a:ext cx="10058400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9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61982" cy="914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Hematologic Toxicity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086" y="1233828"/>
            <a:ext cx="11357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600" b="1" dirty="0">
                <a:solidFill>
                  <a:srgbClr val="131413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Suppression of hematopoiesis is one of the most common TRTs, leading to leucopenia, neutropenia, anemia, and thrombocytopenia.</a:t>
            </a:r>
            <a:endParaRPr lang="en-US" sz="3600" b="1" dirty="0">
              <a:solidFill>
                <a:prstClr val="black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086" y="2840279"/>
            <a:ext cx="4168726" cy="13645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TPMT*2 </a:t>
            </a:r>
            <a:r>
              <a:rPr lang="en-US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(G238C)</a:t>
            </a:r>
            <a:endParaRPr lang="en-US" sz="32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2282" y="3965248"/>
            <a:ext cx="4168726" cy="13645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none" strike="noStrike" baseline="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TPMT*3A 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(G460A)</a:t>
            </a:r>
            <a:endParaRPr lang="en-US" sz="32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2282" y="5271702"/>
            <a:ext cx="4278921" cy="13645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TPMT*3C </a:t>
            </a:r>
            <a:r>
              <a:rPr lang="en-US" sz="32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(A719G</a:t>
            </a:r>
            <a:r>
              <a:rPr lang="en-US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12080" y="4204845"/>
            <a:ext cx="1378633" cy="634441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7616" y="2996335"/>
            <a:ext cx="4507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decrease in enzyme activity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6780628" y="3319501"/>
            <a:ext cx="327073" cy="251859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27742" y="5627077"/>
            <a:ext cx="379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Increase toxicity</a:t>
            </a:r>
            <a:endParaRPr lang="en-US" sz="3600" b="1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240972"/>
            <a:ext cx="10567852" cy="527739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To predict a patient's response to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drugs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To minimize or eliminate adverse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Improvements in the drug </a:t>
            </a:r>
            <a:r>
              <a:rPr lang="en-US" sz="3200" b="1" dirty="0" smtClean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discovery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Better, safer drugs the first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time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To improve the accuracy of determining appropriate dosages of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drugs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Advanced screening for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disease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Decrease in the overall cost of health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care</a:t>
            </a:r>
            <a:endParaRPr lang="en-US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prstClr val="black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19212" cy="97971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Benefits of pharmacogenetics: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56" y="3788229"/>
            <a:ext cx="4915444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314" y="590843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8637564" cy="97067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Barriers to pharmacogenomics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progress: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4134" y="1722631"/>
            <a:ext cx="3804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0" dirty="0" smtClean="0"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Limited drug alternatives</a:t>
            </a:r>
            <a:endParaRPr lang="en-US" sz="2800" b="1" i="0" dirty="0">
              <a:effectLst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312" y="25412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0" dirty="0" smtClean="0"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Complexity of finding gene variations that affect drug response</a:t>
            </a:r>
            <a:endParaRPr lang="en-US" sz="2800" b="1" i="0" dirty="0">
              <a:effectLst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9312" y="37195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Many genes are involved in drug action, making </a:t>
            </a:r>
            <a:r>
              <a:rPr 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drug </a:t>
            </a: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target very difficult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9312" y="4762877"/>
            <a:ext cx="5311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Insufficient validation of study results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9585" y="5454318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Expensive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9312" y="6073792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parajita" panose="020B0604020202020204" pitchFamily="34" charset="0"/>
                <a:cs typeface="Aparajita" panose="020B0604020202020204" pitchFamily="34" charset="0"/>
              </a:rPr>
              <a:t>Ethical issues</a:t>
            </a:r>
          </a:p>
        </p:txBody>
      </p:sp>
    </p:spTree>
    <p:extLst>
      <p:ext uri="{BB962C8B-B14F-4D97-AF65-F5344CB8AC3E}">
        <p14:creationId xmlns:p14="http://schemas.microsoft.com/office/powerpoint/2010/main" val="27837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8129" y="0"/>
            <a:ext cx="3713871" cy="900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conclusion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787791"/>
            <a:ext cx="3685735" cy="575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4296508"/>
            <a:ext cx="1800665" cy="154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3787492"/>
            <a:ext cx="1524000" cy="10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2562664" y="7386"/>
            <a:ext cx="5427785" cy="1856935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It is all about your genome, and I have something just for you..</a:t>
            </a:r>
            <a:endParaRPr lang="en-US" sz="32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27"/>
            <a:ext cx="1467436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1294521"/>
            <a:ext cx="4491600" cy="524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16" y="2672627"/>
            <a:ext cx="264296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rved Down Arrow 12"/>
          <p:cNvSpPr/>
          <p:nvPr/>
        </p:nvSpPr>
        <p:spPr>
          <a:xfrm>
            <a:off x="5978769" y="2841674"/>
            <a:ext cx="2011680" cy="1076325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751" y="5013052"/>
            <a:ext cx="38411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Chiller" panose="04020404031007020602" pitchFamily="82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9582" y="63980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October-2017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0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423"/>
            <a:ext cx="2644727" cy="2405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89507" y="154745"/>
            <a:ext cx="92223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PHARMACOGENETICS</a:t>
            </a:r>
            <a:endParaRPr lang="en-US" sz="6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1308295"/>
            <a:ext cx="10058400" cy="5303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4698609" cy="108321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Introduction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89" y="541054"/>
            <a:ext cx="3830221" cy="57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136469"/>
            <a:ext cx="10515600" cy="541907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Age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Gender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Ethnicity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Weight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Diet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Lifestyle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Exercise</a:t>
            </a:r>
          </a:p>
          <a:p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Renal and hepatic </a:t>
            </a: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function</a:t>
            </a:r>
          </a:p>
          <a:p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Concomitant </a:t>
            </a:r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Diseases</a:t>
            </a:r>
          </a:p>
          <a:p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Concomitant </a:t>
            </a:r>
            <a:r>
              <a:rPr lang="en-US" b="1" dirty="0">
                <a:latin typeface="Aparajita" panose="020B0604020202020204" pitchFamily="34" charset="0"/>
                <a:cs typeface="Aparajita" panose="020B0604020202020204" pitchFamily="34" charset="0"/>
              </a:rPr>
              <a:t>Drugs</a:t>
            </a:r>
          </a:p>
          <a:p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95660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ngsanaUPC" panose="02020603050405020304" pitchFamily="18" charset="-34"/>
              </a:rPr>
              <a:t>Factors contributing to variation in drug response: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  <a:cs typeface="AngsanaUPC" panose="02020603050405020304" pitchFamily="18" charset="-34"/>
            </a:endParaRPr>
          </a:p>
        </p:txBody>
      </p:sp>
      <p:sp>
        <p:nvSpPr>
          <p:cNvPr id="7" name="Plus 6"/>
          <p:cNvSpPr/>
          <p:nvPr/>
        </p:nvSpPr>
        <p:spPr>
          <a:xfrm>
            <a:off x="4037428" y="2607244"/>
            <a:ext cx="1941341" cy="1598995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28" y="1551157"/>
            <a:ext cx="5369169" cy="435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2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274191" cy="900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Pharmacogenetics: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773" y="1124467"/>
            <a:ext cx="114417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is the study of inherited </a:t>
            </a:r>
            <a:r>
              <a:rPr lang="en-US" sz="32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genetic differences 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in drug metabolic pathways which can affect </a:t>
            </a:r>
            <a:r>
              <a:rPr lang="en-US" sz="32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individual responses to drugs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, both in terms of therapeutic effect as well as adverse effects.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29" y="2061796"/>
            <a:ext cx="2363371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411056"/>
            <a:ext cx="6274191" cy="96399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Pharmacogenomics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: PGx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191" y="3584751"/>
            <a:ext cx="4466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sz="4000" b="1" i="1" dirty="0">
                <a:latin typeface="Aparajita" panose="020B0604020202020204" pitchFamily="34" charset="0"/>
                <a:cs typeface="Aparajita" panose="020B0604020202020204" pitchFamily="34" charset="0"/>
              </a:rPr>
              <a:t>pharmaco-</a:t>
            </a:r>
            <a:r>
              <a:rPr lang="en-US" sz="4000" b="1" dirty="0">
                <a:latin typeface="Aparajita" panose="020B0604020202020204" pitchFamily="34" charset="0"/>
                <a:cs typeface="Aparajita" panose="020B0604020202020204" pitchFamily="34" charset="0"/>
              </a:rPr>
              <a:t> + </a:t>
            </a:r>
            <a:r>
              <a:rPr lang="en-US" sz="4000" b="1" i="1" dirty="0">
                <a:latin typeface="Aparajita" panose="020B0604020202020204" pitchFamily="34" charset="0"/>
                <a:cs typeface="Aparajita" panose="020B0604020202020204" pitchFamily="34" charset="0"/>
              </a:rPr>
              <a:t>genomics</a:t>
            </a:r>
            <a:r>
              <a:rPr lang="en-US" sz="4000" b="1" dirty="0"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48528" y="5023241"/>
            <a:ext cx="779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is the study of the role of the genome in drug response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0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21834" cy="9003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HISTORY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91" y="954089"/>
            <a:ext cx="11202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term “pharmacogenetics” was first published by </a:t>
            </a:r>
            <a:r>
              <a:rPr 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German </a:t>
            </a:r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physician </a:t>
            </a:r>
            <a:r>
              <a:rPr lang="en-US" sz="3200" b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Friedrich Vogel.</a:t>
            </a:r>
          </a:p>
        </p:txBody>
      </p:sp>
      <p:sp>
        <p:nvSpPr>
          <p:cNvPr id="4" name="Pentagon 3"/>
          <p:cNvSpPr/>
          <p:nvPr/>
        </p:nvSpPr>
        <p:spPr>
          <a:xfrm>
            <a:off x="178191" y="2529762"/>
            <a:ext cx="3437206" cy="83241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First period</a:t>
            </a:r>
            <a:endParaRPr lang="en-US" sz="36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8615" y="2626878"/>
            <a:ext cx="261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1850-1910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78192" y="3698475"/>
            <a:ext cx="3437205" cy="771534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second period</a:t>
            </a:r>
            <a:endParaRPr lang="en-US" sz="36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615" y="3822632"/>
            <a:ext cx="223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1910-1950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1557988"/>
            <a:ext cx="2827606" cy="261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84" y="1526980"/>
            <a:ext cx="31242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entagon 9"/>
          <p:cNvSpPr/>
          <p:nvPr/>
        </p:nvSpPr>
        <p:spPr>
          <a:xfrm>
            <a:off x="178191" y="4880532"/>
            <a:ext cx="3437206" cy="704342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third period</a:t>
            </a:r>
            <a:endParaRPr lang="en-US" sz="36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8615" y="5008098"/>
            <a:ext cx="17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1950-1990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74" y="4060630"/>
            <a:ext cx="3026019" cy="27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>
            <a:off x="178191" y="6006905"/>
            <a:ext cx="3437206" cy="689317"/>
          </a:xfrm>
          <a:prstGeom prst="homePlat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Fourth period</a:t>
            </a:r>
            <a:endParaRPr lang="en-US" sz="36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8615" y="6089953"/>
            <a:ext cx="191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1990s later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8" y="4275804"/>
            <a:ext cx="3048000" cy="242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8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372" y="-1"/>
            <a:ext cx="7244862" cy="13364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  <a:cs typeface="Aparajita" panose="020B0604020202020204" pitchFamily="34" charset="0"/>
              </a:rPr>
              <a:t>The two main areas of pharmacology are: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764" y="35817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Absorption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Distribution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Metabolism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Excretion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2873" y="358175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Receptors</a:t>
            </a:r>
          </a:p>
          <a:p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Ion channels</a:t>
            </a:r>
          </a:p>
          <a:p>
            <a:r>
              <a:rPr lang="en-US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• Transporters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9913" y="1620843"/>
            <a:ext cx="4346917" cy="151931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Pharmacokinetics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01133" y="1570077"/>
            <a:ext cx="4663440" cy="151931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Pharmacodynamics</a:t>
            </a:r>
          </a:p>
        </p:txBody>
      </p:sp>
    </p:spTree>
    <p:extLst>
      <p:ext uri="{BB962C8B-B14F-4D97-AF65-F5344CB8AC3E}">
        <p14:creationId xmlns:p14="http://schemas.microsoft.com/office/powerpoint/2010/main" val="2066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450166"/>
            <a:ext cx="10241279" cy="6020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106914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2 major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types of polymorphism: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978" y="1631853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SNP: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1" y="1847297"/>
            <a:ext cx="485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Insertions/deletions: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630659" y="1458221"/>
            <a:ext cx="1195754" cy="923330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10339757" y="1458221"/>
            <a:ext cx="1195754" cy="923330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" y="3538610"/>
            <a:ext cx="588036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5" y="3538609"/>
            <a:ext cx="5476056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353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Algerian</vt:lpstr>
      <vt:lpstr>AngsanaUPC</vt:lpstr>
      <vt:lpstr>Aparajita</vt:lpstr>
      <vt:lpstr>Arial</vt:lpstr>
      <vt:lpstr>Calibri</vt:lpstr>
      <vt:lpstr>Calibri Light</vt:lpstr>
      <vt:lpstr>Californian FB</vt:lpstr>
      <vt:lpstr>Chiller</vt:lpstr>
      <vt:lpstr>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34</cp:revision>
  <dcterms:created xsi:type="dcterms:W3CDTF">2017-10-23T20:35:05Z</dcterms:created>
  <dcterms:modified xsi:type="dcterms:W3CDTF">2017-10-24T08:57:55Z</dcterms:modified>
</cp:coreProperties>
</file>