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 id="2147483715" r:id="rId2"/>
  </p:sldMasterIdLst>
  <p:sldIdLst>
    <p:sldId id="287" r:id="rId3"/>
    <p:sldId id="277" r:id="rId4"/>
    <p:sldId id="279" r:id="rId5"/>
    <p:sldId id="257" r:id="rId6"/>
    <p:sldId id="258" r:id="rId7"/>
    <p:sldId id="259" r:id="rId8"/>
    <p:sldId id="260" r:id="rId9"/>
    <p:sldId id="261" r:id="rId10"/>
    <p:sldId id="262" r:id="rId11"/>
    <p:sldId id="284" r:id="rId12"/>
    <p:sldId id="264" r:id="rId13"/>
    <p:sldId id="265" r:id="rId14"/>
    <p:sldId id="283" r:id="rId15"/>
    <p:sldId id="269" r:id="rId16"/>
    <p:sldId id="282" r:id="rId17"/>
    <p:sldId id="281" r:id="rId18"/>
    <p:sldId id="272" r:id="rId19"/>
    <p:sldId id="280" r:id="rId20"/>
    <p:sldId id="285" r:id="rId21"/>
    <p:sldId id="270" r:id="rId22"/>
    <p:sldId id="275"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126496-1779-4114-B11A-2A3BFB3E2FB3}">
          <p14:sldIdLst>
            <p14:sldId id="287"/>
            <p14:sldId id="277"/>
            <p14:sldId id="279"/>
            <p14:sldId id="257"/>
            <p14:sldId id="258"/>
            <p14:sldId id="259"/>
            <p14:sldId id="260"/>
            <p14:sldId id="261"/>
            <p14:sldId id="262"/>
            <p14:sldId id="284"/>
            <p14:sldId id="264"/>
            <p14:sldId id="265"/>
            <p14:sldId id="283"/>
            <p14:sldId id="269"/>
            <p14:sldId id="282"/>
            <p14:sldId id="281"/>
            <p14:sldId id="272"/>
            <p14:sldId id="280"/>
            <p14:sldId id="285"/>
            <p14:sldId id="270"/>
            <p14:sldId id="275"/>
            <p14:sldId id="286"/>
          </p14:sldIdLst>
        </p14:section>
        <p14:section name="Untitled Section" id="{D797D0D0-1E6A-4ADD-86EF-CFE2230A17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3" d="100"/>
          <a:sy n="73"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768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256386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49390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945165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90857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84913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9908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1741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48491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85181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1564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2939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2/16/2018</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08462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2/16/2018</a:t>
            </a:fld>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6884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2/16/2018</a:t>
            </a:fld>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83725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2/16/2018</a:t>
            </a:fld>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19274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2/16/2018</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18677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2/16/2018</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60309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75611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45362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18755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11402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8215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963949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2641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2/16/2018</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9312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167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290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436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750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397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6B1796-92A9-451C-A32F-1E29A7AED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62911-21C0-4374-BB3D-C0BB82BA84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830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2/16/2018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0154890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sldNum="0" hdr="0" ft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2/16/2018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6264725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sldNum="0" hdr="0" ft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4492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09" y="1776548"/>
            <a:ext cx="9418320" cy="3785652"/>
          </a:xfrm>
          <a:prstGeom prst="rect">
            <a:avLst/>
          </a:prstGeom>
        </p:spPr>
        <p:txBody>
          <a:bodyPr wrap="square">
            <a:spAutoFit/>
          </a:bodyPr>
          <a:lstStyle/>
          <a:p>
            <a:pPr marL="342900" lvl="0" indent="-342900">
              <a:spcBef>
                <a:spcPts val="1000"/>
              </a:spcBef>
              <a:buClr>
                <a:srgbClr val="B31166"/>
              </a:buClr>
              <a:buSzPct val="80000"/>
              <a:buFont typeface="Wingdings" panose="05000000000000000000" pitchFamily="2" charset="2"/>
              <a:buChar char="q"/>
            </a:pPr>
            <a:r>
              <a:rPr lang="en-US" sz="2400">
                <a:solidFill>
                  <a:prstClr val="black">
                    <a:lumMod val="75000"/>
                    <a:lumOff val="25000"/>
                  </a:prstClr>
                </a:solidFill>
              </a:rPr>
              <a:t>APL is described as an AML, subset accounting for 10–15% of all AML cases [1]. APL is characterized by the selective expansion of immature hematopoietic precursors inhibited at the </a:t>
            </a:r>
            <a:r>
              <a:rPr lang="en-US" sz="2400" err="1">
                <a:solidFill>
                  <a:prstClr val="black">
                    <a:lumMod val="75000"/>
                    <a:lumOff val="25000"/>
                  </a:prstClr>
                </a:solidFill>
              </a:rPr>
              <a:t>promyelocytic</a:t>
            </a:r>
            <a:r>
              <a:rPr lang="en-US" sz="2400">
                <a:solidFill>
                  <a:prstClr val="black">
                    <a:lumMod val="75000"/>
                    <a:lumOff val="25000"/>
                  </a:prstClr>
                </a:solidFill>
              </a:rPr>
              <a:t> stage [1]. Cancer stem cells was been reported to have similarities with stem cells, in  </a:t>
            </a:r>
            <a:r>
              <a:rPr lang="en-US" sz="2400" err="1">
                <a:solidFill>
                  <a:prstClr val="black">
                    <a:lumMod val="75000"/>
                    <a:lumOff val="25000"/>
                  </a:prstClr>
                </a:solidFill>
              </a:rPr>
              <a:t>ultiple</a:t>
            </a:r>
            <a:r>
              <a:rPr lang="en-US" sz="2400">
                <a:solidFill>
                  <a:prstClr val="black">
                    <a:lumMod val="75000"/>
                    <a:lumOff val="25000"/>
                  </a:prstClr>
                </a:solidFill>
              </a:rPr>
              <a:t> aspects, such as exhibiting self-renewal, immortality and differentiation. The concept of cancer stem cell concerns the fact that only a subset of cancer cells represent the unique ability of </a:t>
            </a:r>
            <a:r>
              <a:rPr lang="en-US" sz="2400" err="1">
                <a:solidFill>
                  <a:prstClr val="black">
                    <a:lumMod val="75000"/>
                    <a:lumOff val="25000"/>
                  </a:prstClr>
                </a:solidFill>
              </a:rPr>
              <a:t>selfrenewal</a:t>
            </a:r>
            <a:r>
              <a:rPr lang="en-US" sz="2400">
                <a:solidFill>
                  <a:prstClr val="black">
                    <a:lumMod val="75000"/>
                    <a:lumOff val="25000"/>
                  </a:prstClr>
                </a:solidFill>
              </a:rPr>
              <a:t> its accompanied by unlimited proliferation </a:t>
            </a:r>
            <a:endParaRPr lang="fa-IR" sz="2400">
              <a:solidFill>
                <a:prstClr val="black">
                  <a:lumMod val="75000"/>
                  <a:lumOff val="25000"/>
                </a:prstClr>
              </a:solidFill>
            </a:endParaRPr>
          </a:p>
        </p:txBody>
      </p:sp>
    </p:spTree>
    <p:extLst>
      <p:ext uri="{BB962C8B-B14F-4D97-AF65-F5344CB8AC3E}">
        <p14:creationId xmlns:p14="http://schemas.microsoft.com/office/powerpoint/2010/main" val="28200868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92150" cy="6858000"/>
          </a:xfrm>
        </p:spPr>
      </p:pic>
    </p:spTree>
    <p:extLst>
      <p:ext uri="{BB962C8B-B14F-4D97-AF65-F5344CB8AC3E}">
        <p14:creationId xmlns:p14="http://schemas.microsoft.com/office/powerpoint/2010/main" val="99410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OCT4 AND NANOG</a:t>
            </a:r>
            <a:endParaRPr lang="fa-IR"/>
          </a:p>
        </p:txBody>
      </p:sp>
      <p:sp>
        <p:nvSpPr>
          <p:cNvPr id="3" name="Content Placeholder 2"/>
          <p:cNvSpPr>
            <a:spLocks noGrp="1"/>
          </p:cNvSpPr>
          <p:nvPr>
            <p:ph idx="1"/>
          </p:nvPr>
        </p:nvSpPr>
        <p:spPr>
          <a:xfrm>
            <a:off x="494454" y="1546635"/>
            <a:ext cx="8596668" cy="3880773"/>
          </a:xfrm>
        </p:spPr>
        <p:txBody>
          <a:bodyPr>
            <a:normAutofit/>
          </a:bodyPr>
          <a:lstStyle/>
          <a:p>
            <a:pPr algn="l" rtl="0">
              <a:buFont typeface="Wingdings" panose="05000000000000000000" pitchFamily="2" charset="2"/>
              <a:buChar char="q"/>
            </a:pPr>
            <a:r>
              <a:rPr lang="en-US" sz="2000"/>
              <a:t>descriptions of these cells are restricted, due to their small number and lack of appropriate markers. The OCT-4 and NANOG which serve as pluripotent-asocial factors are the key regulators of self-renewal in embryonic and induce pluripotent features of stem cells. The POU (Pit- Oct-</a:t>
            </a:r>
            <a:r>
              <a:rPr lang="en-US" sz="2000" err="1"/>
              <a:t>Unc</a:t>
            </a:r>
            <a:r>
              <a:rPr lang="en-US" sz="2000"/>
              <a:t>) transcription factor family, OCT-4 (also known as OCT-3, OCT-3/4 and POU5F1), is a key regulator of self-renewal and differentiation in embryonic stem cells [4,5]. Expression of OCT-4 is claimed to be restricted to pluripotent cells, and its expression down regulates with the onset of differentiation and loss of pluripotency in these cells </a:t>
            </a:r>
            <a:endParaRPr lang="fa-IR" sz="2000"/>
          </a:p>
        </p:txBody>
      </p:sp>
    </p:spTree>
    <p:extLst>
      <p:ext uri="{BB962C8B-B14F-4D97-AF65-F5344CB8AC3E}">
        <p14:creationId xmlns:p14="http://schemas.microsoft.com/office/powerpoint/2010/main" val="62551953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672160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oct4</a:t>
            </a:r>
            <a:endParaRPr lang="fa-I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q"/>
            </a:pPr>
            <a:r>
              <a:rPr lang="en-US" sz="2400">
                <a:cs typeface="2  Arabic Style" panose="00000400000000000000" pitchFamily="2" charset="-78"/>
              </a:rPr>
              <a:t> Recently, Tai et al., also revealed that OCT-4 is expressed in multiple human adult stem cells [10] (e.g. breast, pancreas and liver stem cells</a:t>
            </a:r>
            <a:r>
              <a:rPr lang="en-US" sz="2400" smtClean="0">
                <a:cs typeface="2  Arabic Style" panose="00000400000000000000" pitchFamily="2" charset="-78"/>
              </a:rPr>
              <a:t>)</a:t>
            </a:r>
          </a:p>
          <a:p>
            <a:pPr algn="l" rtl="0">
              <a:buFont typeface="Wingdings" panose="05000000000000000000" pitchFamily="2" charset="2"/>
              <a:buChar char="q"/>
            </a:pPr>
            <a:r>
              <a:rPr lang="en-US" sz="2400">
                <a:cs typeface="2  Arabic Style" panose="00000400000000000000" pitchFamily="2" charset="-78"/>
              </a:rPr>
              <a:t> </a:t>
            </a:r>
            <a:r>
              <a:rPr lang="en-US" sz="2400" err="1">
                <a:cs typeface="2  Arabic Style" panose="00000400000000000000" pitchFamily="2" charset="-78"/>
              </a:rPr>
              <a:t>Matthai</a:t>
            </a:r>
            <a:r>
              <a:rPr lang="en-US" sz="2400">
                <a:cs typeface="2  Arabic Style" panose="00000400000000000000" pitchFamily="2" charset="-78"/>
              </a:rPr>
              <a:t> et al., reported OCT-4 expression in normal human endometrium [24]. Jeter, C.R and coworkers showed ectopic </a:t>
            </a:r>
            <a:endParaRPr lang="fa-IR" sz="2400">
              <a:cs typeface="2  Arabic Style" panose="00000400000000000000" pitchFamily="2" charset="-78"/>
            </a:endParaRPr>
          </a:p>
        </p:txBody>
      </p:sp>
    </p:spTree>
    <p:extLst>
      <p:ext uri="{BB962C8B-B14F-4D97-AF65-F5344CB8AC3E}">
        <p14:creationId xmlns:p14="http://schemas.microsoft.com/office/powerpoint/2010/main" val="3874072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61" y="4807131"/>
            <a:ext cx="7772400" cy="707886"/>
          </a:xfrm>
          <a:prstGeom prst="rect">
            <a:avLst/>
          </a:prstGeom>
          <a:solidFill>
            <a:schemeClr val="accent2">
              <a:lumMod val="40000"/>
              <a:lumOff val="60000"/>
            </a:schemeClr>
          </a:solidFill>
        </p:spPr>
        <p:txBody>
          <a:bodyPr wrap="square" rtlCol="1">
            <a:spAutoFit/>
          </a:bodyPr>
          <a:lstStyle/>
          <a:p>
            <a:r>
              <a:rPr lang="en-US"/>
              <a:t> </a:t>
            </a:r>
            <a:r>
              <a:rPr lang="en-US" sz="4000"/>
              <a:t>Chemical structure of NI-3-CD</a:t>
            </a:r>
            <a:r>
              <a:rPr lang="en-US"/>
              <a:t>.</a:t>
            </a:r>
            <a:endParaRPr lang="fa-I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418" y="0"/>
            <a:ext cx="5895975" cy="4667250"/>
          </a:xfrm>
          <a:prstGeom prst="rect">
            <a:avLst/>
          </a:prstGeom>
        </p:spPr>
      </p:pic>
    </p:spTree>
    <p:extLst>
      <p:ext uri="{BB962C8B-B14F-4D97-AF65-F5344CB8AC3E}">
        <p14:creationId xmlns:p14="http://schemas.microsoft.com/office/powerpoint/2010/main" val="3174889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0789" y="836025"/>
            <a:ext cx="7001691" cy="707886"/>
          </a:xfrm>
          <a:prstGeom prst="rect">
            <a:avLst/>
          </a:prstGeom>
          <a:solidFill>
            <a:schemeClr val="accent3">
              <a:lumMod val="40000"/>
              <a:lumOff val="60000"/>
            </a:schemeClr>
          </a:solidFill>
          <a:ln>
            <a:solidFill>
              <a:srgbClr val="F4BFB1"/>
            </a:solidFill>
          </a:ln>
        </p:spPr>
        <p:txBody>
          <a:bodyPr wrap="square" rtlCol="1">
            <a:spAutoFit/>
          </a:bodyPr>
          <a:lstStyle/>
          <a:p>
            <a:r>
              <a:rPr lang="en-US" sz="3600" smtClean="0"/>
              <a:t>Indole chemotherapy </a:t>
            </a:r>
            <a:r>
              <a:rPr lang="en-US" sz="4000" smtClean="0"/>
              <a:t>drugs</a:t>
            </a:r>
            <a:endParaRPr lang="fa-IR" sz="40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7" y="2170338"/>
            <a:ext cx="8125097" cy="4426405"/>
          </a:xfrm>
          <a:prstGeom prst="rect">
            <a:avLst/>
          </a:prstGeom>
        </p:spPr>
      </p:pic>
    </p:spTree>
    <p:extLst>
      <p:ext uri="{BB962C8B-B14F-4D97-AF65-F5344CB8AC3E}">
        <p14:creationId xmlns:p14="http://schemas.microsoft.com/office/powerpoint/2010/main" val="19760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210" y="382814"/>
            <a:ext cx="5124450" cy="3416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660" y="0"/>
            <a:ext cx="6656340" cy="3524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123" y="4165920"/>
            <a:ext cx="2143125" cy="2143125"/>
          </a:xfrm>
          <a:prstGeom prst="rect">
            <a:avLst/>
          </a:prstGeom>
        </p:spPr>
      </p:pic>
    </p:spTree>
    <p:extLst>
      <p:ext uri="{BB962C8B-B14F-4D97-AF65-F5344CB8AC3E}">
        <p14:creationId xmlns:p14="http://schemas.microsoft.com/office/powerpoint/2010/main" val="43453004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49" y="195943"/>
            <a:ext cx="9875520" cy="2782388"/>
          </a:xfrm>
          <a:prstGeom prst="rect">
            <a:avLst/>
          </a:prstGeom>
          <a:noFill/>
        </p:spPr>
        <p:txBody>
          <a:bodyPr wrap="square" rtlCol="1">
            <a:spAutoFit/>
          </a:bodyPr>
          <a:lstStyle/>
          <a:p>
            <a:endParaRPr lang="fa-I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7886"/>
            <a:ext cx="12192000" cy="4180113"/>
          </a:xfrm>
          <a:prstGeom prst="rect">
            <a:avLst/>
          </a:prstGeom>
        </p:spPr>
      </p:pic>
    </p:spTree>
    <p:extLst>
      <p:ext uri="{BB962C8B-B14F-4D97-AF65-F5344CB8AC3E}">
        <p14:creationId xmlns:p14="http://schemas.microsoft.com/office/powerpoint/2010/main" val="943127350"/>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32" y="496389"/>
            <a:ext cx="8112034" cy="830997"/>
          </a:xfrm>
          <a:prstGeom prst="rect">
            <a:avLst/>
          </a:prstGeom>
          <a:solidFill>
            <a:schemeClr val="accent4">
              <a:lumMod val="40000"/>
              <a:lumOff val="60000"/>
            </a:schemeClr>
          </a:solidFill>
        </p:spPr>
        <p:txBody>
          <a:bodyPr wrap="square" rtlCol="1">
            <a:spAutoFit/>
          </a:bodyPr>
          <a:lstStyle/>
          <a:p>
            <a:r>
              <a:rPr lang="en-US" sz="2400"/>
              <a:t>Sources of anticancer effect of indole </a:t>
            </a:r>
            <a:r>
              <a:rPr lang="en-US" sz="2400" err="1"/>
              <a:t>glucosinolates</a:t>
            </a:r>
            <a:r>
              <a:rPr lang="en-US" sz="2400"/>
              <a:t> (I3C and DIM) and its mode of action.</a:t>
            </a:r>
            <a:endParaRPr lang="fa-IR"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7" y="1789611"/>
            <a:ext cx="8451667" cy="4976949"/>
          </a:xfrm>
          <a:prstGeom prst="rect">
            <a:avLst/>
          </a:prstGeom>
        </p:spPr>
      </p:pic>
    </p:spTree>
    <p:extLst>
      <p:ext uri="{BB962C8B-B14F-4D97-AF65-F5344CB8AC3E}">
        <p14:creationId xmlns:p14="http://schemas.microsoft.com/office/powerpoint/2010/main" val="2074809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723243" y="5733169"/>
            <a:ext cx="4482905" cy="82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6600CC"/>
                </a:solidFill>
                <a:effectLst/>
                <a:uLnTx/>
                <a:uFillTx/>
                <a:latin typeface="Calibri"/>
                <a:ea typeface="+mn-ea"/>
                <a:cs typeface="+mn-cs"/>
              </a:rPr>
              <a:t>Presented by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Calibri"/>
              </a:rPr>
              <a:t>Reza </a:t>
            </a:r>
            <a:r>
              <a:rPr lang="en-US" sz="2800" err="1" smtClean="0">
                <a:solidFill>
                  <a:prstClr val="black"/>
                </a:solidFill>
                <a:latin typeface="Calibri"/>
              </a:rPr>
              <a:t>mahdavi</a:t>
            </a:r>
            <a:r>
              <a:rPr kumimoji="0" lang="en-US" sz="2800" b="0" i="0" u="none" strike="noStrike" kern="1200" cap="none" spc="0" normalizeH="0" baseline="0" noProof="0" smtClean="0">
                <a:ln>
                  <a:noFill/>
                </a:ln>
                <a:solidFill>
                  <a:prstClr val="black"/>
                </a:solidFill>
                <a:effectLst/>
                <a:uLnTx/>
                <a:uFillTx/>
                <a:latin typeface="Calibri"/>
                <a:ea typeface="+mn-ea"/>
                <a:cs typeface="+mn-cs"/>
              </a:rPr>
              <a:t> </a:t>
            </a:r>
          </a:p>
        </p:txBody>
      </p:sp>
      <p:pic>
        <p:nvPicPr>
          <p:cNvPr id="7" name="Picture 6" descr="Final Logo.jpg"/>
          <p:cNvPicPr>
            <a:picLocks noChangeAspect="1"/>
          </p:cNvPicPr>
          <p:nvPr/>
        </p:nvPicPr>
        <p:blipFill>
          <a:blip r:embed="rId2" cstate="print"/>
          <a:srcRect l="14736" t="7777" r="20304" b="15556"/>
          <a:stretch>
            <a:fillRect/>
          </a:stretch>
        </p:blipFill>
        <p:spPr>
          <a:xfrm>
            <a:off x="5037169" y="126851"/>
            <a:ext cx="1855054" cy="18285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0" y="2967124"/>
            <a:ext cx="12192000" cy="2400657"/>
          </a:xfrm>
          <a:prstGeom prst="rect">
            <a:avLst/>
          </a:prstGeom>
        </p:spPr>
        <p:style>
          <a:lnRef idx="1">
            <a:schemeClr val="accent3"/>
          </a:lnRef>
          <a:fillRef idx="1001">
            <a:schemeClr val="lt2"/>
          </a:fillRef>
          <a:effectRef idx="1">
            <a:schemeClr val="accent3"/>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6600CC"/>
                </a:solidFill>
                <a:effectLst/>
                <a:uLnTx/>
                <a:uFillTx/>
                <a:latin typeface="Calibri"/>
                <a:ea typeface="+mn-ea"/>
                <a:cs typeface="+mn-cs"/>
              </a:rPr>
              <a:t>Title:</a:t>
            </a:r>
          </a:p>
          <a:p>
            <a:pPr lvl="0" algn="ctr" defTabSz="914400" rtl="1"/>
            <a:r>
              <a:rPr lang="en-US" sz="3600" b="1">
                <a:solidFill>
                  <a:srgbClr val="6600CC"/>
                </a:solidFill>
                <a:cs typeface="Arial" panose="020B0604020202020204" pitchFamily="34" charset="0"/>
              </a:rPr>
              <a:t>Evaluating of OCT- 4 and NANOG was differentially regulated by a new derivative indole in leukemia cell line</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3600" b="1" i="0" u="none" strike="noStrike" kern="1200" cap="none" spc="0" normalizeH="0" baseline="0" noProof="0" smtClean="0">
              <a:ln>
                <a:noFill/>
              </a:ln>
              <a:solidFill>
                <a:srgbClr val="6600CC"/>
              </a:solidFill>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2574382" y="1955405"/>
            <a:ext cx="67806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Calibri"/>
                <a:ea typeface="+mn-ea"/>
                <a:cs typeface="+mn-cs"/>
              </a:rPr>
              <a:t>Hematology Journal Club</a:t>
            </a:r>
          </a:p>
        </p:txBody>
      </p:sp>
    </p:spTree>
    <p:extLst>
      <p:ext uri="{BB962C8B-B14F-4D97-AF65-F5344CB8AC3E}">
        <p14:creationId xmlns:p14="http://schemas.microsoft.com/office/powerpoint/2010/main" val="2659168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smtClean="0"/>
              <a:t>INDOLE CHEMOTHERAPY DRUGS</a:t>
            </a:r>
            <a:endParaRPr lang="fa-I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q"/>
            </a:pPr>
            <a:r>
              <a:rPr lang="en-US" sz="2400"/>
              <a:t>CF3 groups to the compound elevating its antitumor activity </a:t>
            </a:r>
            <a:endParaRPr lang="en-US" sz="2400" smtClean="0"/>
          </a:p>
          <a:p>
            <a:pPr algn="l" rtl="0">
              <a:buFont typeface="Wingdings" panose="05000000000000000000" pitchFamily="2" charset="2"/>
              <a:buChar char="q"/>
            </a:pPr>
            <a:r>
              <a:rPr lang="en-US" sz="2400"/>
              <a:t>NI-3-CD are not limited for inducing apoptosis in cancer cells. </a:t>
            </a:r>
            <a:endParaRPr lang="en-US" sz="2400" smtClean="0"/>
          </a:p>
          <a:p>
            <a:pPr algn="l" rtl="0">
              <a:buFont typeface="Wingdings" panose="05000000000000000000" pitchFamily="2" charset="2"/>
              <a:buChar char="q"/>
            </a:pPr>
            <a:r>
              <a:rPr lang="en-US" sz="2400"/>
              <a:t>NI-3-CD was shown to induce a decrease in the expression of stem-cell-related markers. </a:t>
            </a:r>
            <a:endParaRPr lang="en-US" sz="2400" smtClean="0"/>
          </a:p>
          <a:p>
            <a:pPr algn="l" rtl="0">
              <a:buFont typeface="Wingdings" panose="05000000000000000000" pitchFamily="2" charset="2"/>
              <a:buChar char="q"/>
            </a:pPr>
            <a:r>
              <a:rPr lang="en-US" sz="2400"/>
              <a:t>These stem cell markers are associated with pluripotency, such as NANOG, OCT-4.</a:t>
            </a:r>
            <a:endParaRPr lang="fa-IR" sz="2400"/>
          </a:p>
        </p:txBody>
      </p:sp>
    </p:spTree>
    <p:extLst>
      <p:ext uri="{BB962C8B-B14F-4D97-AF65-F5344CB8AC3E}">
        <p14:creationId xmlns:p14="http://schemas.microsoft.com/office/powerpoint/2010/main" val="66359622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fa-IR"/>
          </a:p>
        </p:txBody>
      </p:sp>
      <p:sp>
        <p:nvSpPr>
          <p:cNvPr id="3" name="Content Placeholder 2"/>
          <p:cNvSpPr>
            <a:spLocks noGrp="1"/>
          </p:cNvSpPr>
          <p:nvPr>
            <p:ph idx="1"/>
          </p:nvPr>
        </p:nvSpPr>
        <p:spPr/>
        <p:txBody>
          <a:bodyPr/>
          <a:lstStyle/>
          <a:p>
            <a:pPr algn="l" rtl="0"/>
            <a:r>
              <a:rPr lang="en-US"/>
              <a:t>Indole derivatives have been a topic of substantial research interest and continue to be one of the most active areas of heterocyclic </a:t>
            </a:r>
            <a:r>
              <a:rPr lang="en-US" smtClean="0"/>
              <a:t>chemistry</a:t>
            </a:r>
          </a:p>
          <a:p>
            <a:pPr algn="l" rtl="0"/>
            <a:endParaRPr lang="en-US"/>
          </a:p>
          <a:p>
            <a:pPr algn="l" rtl="0"/>
            <a:r>
              <a:rPr lang="en-US"/>
              <a:t>may lead to intensive research and worthwhile contribution in the field of medicinal chemistry</a:t>
            </a:r>
            <a:endParaRPr lang="fa-IR"/>
          </a:p>
        </p:txBody>
      </p:sp>
    </p:spTree>
    <p:extLst>
      <p:ext uri="{BB962C8B-B14F-4D97-AF65-F5344CB8AC3E}">
        <p14:creationId xmlns:p14="http://schemas.microsoft.com/office/powerpoint/2010/main" val="1572986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4441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56585"/>
            <a:ext cx="10289177" cy="2246769"/>
          </a:xfrm>
          <a:prstGeom prst="rect">
            <a:avLst/>
          </a:prstGeom>
        </p:spPr>
        <p:txBody>
          <a:bodyPr wrap="square">
            <a:spAutoFit/>
          </a:bodyPr>
          <a:lstStyle/>
          <a:p>
            <a:pPr algn="just"/>
            <a:r>
              <a:rPr lang="en-US" sz="2800"/>
              <a:t>Acute myeloid </a:t>
            </a:r>
            <a:r>
              <a:rPr lang="en-US" sz="2800" err="1"/>
              <a:t>leukaemia</a:t>
            </a:r>
            <a:r>
              <a:rPr lang="en-US" sz="2800"/>
              <a:t> (</a:t>
            </a:r>
            <a:r>
              <a:rPr lang="en-US" sz="2800">
                <a:cs typeface="B Nazanin" panose="00000400000000000000" pitchFamily="2" charset="-78"/>
              </a:rPr>
              <a:t>AML</a:t>
            </a:r>
            <a:r>
              <a:rPr lang="en-US" sz="2800"/>
              <a:t>) is a type of blood cancer that starts from young white blood cells called granulocytes or monocytes in the bone marrow. Adults and children can get it but it is most often diagnosed in older people. </a:t>
            </a:r>
            <a:r>
              <a:rPr lang="en-US" sz="2800">
                <a:cs typeface="B Nazanin" panose="00000400000000000000" pitchFamily="2" charset="-78"/>
              </a:rPr>
              <a:t>Chemotherapy</a:t>
            </a:r>
            <a:r>
              <a:rPr lang="en-US" sz="2800"/>
              <a:t> is the main treatment, you might also have a bone marrow or stem cell transplant.</a:t>
            </a:r>
            <a:endParaRPr lang="fa-IR" sz="2800"/>
          </a:p>
        </p:txBody>
      </p:sp>
    </p:spTree>
    <p:extLst>
      <p:ext uri="{BB962C8B-B14F-4D97-AF65-F5344CB8AC3E}">
        <p14:creationId xmlns:p14="http://schemas.microsoft.com/office/powerpoint/2010/main" val="90090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symptoms</a:t>
            </a:r>
            <a:endParaRPr lang="fa-IR"/>
          </a:p>
        </p:txBody>
      </p:sp>
      <p:sp>
        <p:nvSpPr>
          <p:cNvPr id="3" name="Content Placeholder 2"/>
          <p:cNvSpPr>
            <a:spLocks noGrp="1"/>
          </p:cNvSpPr>
          <p:nvPr>
            <p:ph idx="1"/>
          </p:nvPr>
        </p:nvSpPr>
        <p:spPr>
          <a:xfrm>
            <a:off x="677334" y="1662974"/>
            <a:ext cx="8825659" cy="4136934"/>
          </a:xfrm>
        </p:spPr>
        <p:txBody>
          <a:bodyPr>
            <a:noAutofit/>
          </a:bodyPr>
          <a:lstStyle/>
          <a:p>
            <a:pPr algn="l" rtl="0">
              <a:buFont typeface="Wingdings" panose="05000000000000000000" pitchFamily="2" charset="2"/>
              <a:buChar char="q"/>
            </a:pPr>
            <a:r>
              <a:rPr lang="en-US" sz="2400"/>
              <a:t> General </a:t>
            </a:r>
            <a:r>
              <a:rPr lang="en-US" sz="2400" err="1" smtClean="0"/>
              <a:t>weaknes</a:t>
            </a:r>
            <a:endParaRPr lang="en-US" sz="2400" smtClean="0"/>
          </a:p>
          <a:p>
            <a:pPr algn="l" rtl="0">
              <a:buFont typeface="Wingdings" panose="05000000000000000000" pitchFamily="2" charset="2"/>
              <a:buChar char="q"/>
            </a:pPr>
            <a:r>
              <a:rPr lang="en-US" sz="2400" smtClean="0"/>
              <a:t>Filling tired(fatigue)</a:t>
            </a:r>
          </a:p>
          <a:p>
            <a:pPr algn="l" rtl="0">
              <a:buFont typeface="Wingdings" panose="05000000000000000000" pitchFamily="2" charset="2"/>
              <a:buChar char="q"/>
            </a:pPr>
            <a:r>
              <a:rPr lang="en-US" sz="2400" smtClean="0"/>
              <a:t>A high temperature (fever)</a:t>
            </a:r>
          </a:p>
          <a:p>
            <a:pPr algn="l" rtl="0">
              <a:buFont typeface="Wingdings" panose="05000000000000000000" pitchFamily="2" charset="2"/>
              <a:buChar char="q"/>
            </a:pPr>
            <a:r>
              <a:rPr lang="en-US" sz="2400" smtClean="0"/>
              <a:t>Frequent infections</a:t>
            </a:r>
          </a:p>
          <a:p>
            <a:pPr algn="l" rtl="0">
              <a:buFont typeface="Wingdings" panose="05000000000000000000" pitchFamily="2" charset="2"/>
              <a:buChar char="q"/>
            </a:pPr>
            <a:r>
              <a:rPr lang="en-US" sz="2400"/>
              <a:t>Bruising or bleeding </a:t>
            </a:r>
            <a:r>
              <a:rPr lang="en-US" sz="2400" smtClean="0"/>
              <a:t>easily</a:t>
            </a:r>
          </a:p>
          <a:p>
            <a:pPr algn="l" rtl="0">
              <a:buFont typeface="Wingdings" panose="05000000000000000000" pitchFamily="2" charset="2"/>
              <a:buChar char="q"/>
            </a:pPr>
            <a:r>
              <a:rPr lang="en-US" sz="2400"/>
              <a:t>Weight </a:t>
            </a:r>
            <a:r>
              <a:rPr lang="en-US" sz="2400" smtClean="0"/>
              <a:t>loss</a:t>
            </a:r>
          </a:p>
          <a:p>
            <a:pPr algn="l" rtl="0">
              <a:buFont typeface="Wingdings" panose="05000000000000000000" pitchFamily="2" charset="2"/>
              <a:buChar char="q"/>
            </a:pPr>
            <a:r>
              <a:rPr lang="en-US" sz="2400"/>
              <a:t> Pain in your bones or </a:t>
            </a:r>
            <a:r>
              <a:rPr lang="en-US" sz="2400" smtClean="0"/>
              <a:t>joint</a:t>
            </a:r>
          </a:p>
          <a:p>
            <a:pPr algn="l" rtl="0">
              <a:buFont typeface="Wingdings" panose="05000000000000000000" pitchFamily="2" charset="2"/>
              <a:buChar char="q"/>
            </a:pPr>
            <a:r>
              <a:rPr lang="en-US" sz="2400"/>
              <a:t> Breathlessness </a:t>
            </a:r>
            <a:endParaRPr lang="en-US" sz="2400" smtClean="0"/>
          </a:p>
          <a:p>
            <a:pPr algn="l" rtl="0">
              <a:buFont typeface="Wingdings" panose="05000000000000000000" pitchFamily="2" charset="2"/>
              <a:buChar char="q"/>
            </a:pPr>
            <a:r>
              <a:rPr lang="en-US" sz="2400"/>
              <a:t>Swollen lymph </a:t>
            </a:r>
            <a:r>
              <a:rPr lang="en-US" sz="2400" smtClean="0"/>
              <a:t>glands</a:t>
            </a:r>
          </a:p>
          <a:p>
            <a:pPr algn="l" rtl="0">
              <a:buFont typeface="Wingdings" panose="05000000000000000000" pitchFamily="2" charset="2"/>
              <a:buChar char="q"/>
            </a:pPr>
            <a:r>
              <a:rPr lang="en-US" sz="2400"/>
              <a:t> Pale skin </a:t>
            </a:r>
            <a:endParaRPr lang="en-US" sz="2400" smtClean="0"/>
          </a:p>
          <a:p>
            <a:pPr algn="l" rtl="0">
              <a:buFont typeface="Wingdings" panose="05000000000000000000" pitchFamily="2" charset="2"/>
              <a:buChar char="q"/>
            </a:pPr>
            <a:endParaRPr lang="fa-IR" sz="2400"/>
          </a:p>
        </p:txBody>
      </p:sp>
    </p:spTree>
    <p:extLst>
      <p:ext uri="{BB962C8B-B14F-4D97-AF65-F5344CB8AC3E}">
        <p14:creationId xmlns:p14="http://schemas.microsoft.com/office/powerpoint/2010/main" val="11785581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Risks and </a:t>
            </a:r>
            <a:r>
              <a:rPr lang="en-US" err="1" smtClean="0"/>
              <a:t>couses</a:t>
            </a:r>
            <a:endParaRPr lang="fa-IR"/>
          </a:p>
        </p:txBody>
      </p:sp>
      <p:sp>
        <p:nvSpPr>
          <p:cNvPr id="3" name="Content Placeholder 2"/>
          <p:cNvSpPr>
            <a:spLocks noGrp="1"/>
          </p:cNvSpPr>
          <p:nvPr>
            <p:ph idx="1"/>
          </p:nvPr>
        </p:nvSpPr>
        <p:spPr/>
        <p:txBody>
          <a:bodyPr>
            <a:noAutofit/>
          </a:bodyPr>
          <a:lstStyle/>
          <a:p>
            <a:pPr algn="l" rtl="0">
              <a:buFont typeface="Wingdings" panose="05000000000000000000" pitchFamily="2" charset="2"/>
              <a:buChar char="q"/>
            </a:pPr>
            <a:r>
              <a:rPr lang="en-US" sz="2400" smtClean="0"/>
              <a:t>Smoking</a:t>
            </a:r>
          </a:p>
          <a:p>
            <a:pPr algn="l" rtl="0">
              <a:buFont typeface="Wingdings" panose="05000000000000000000" pitchFamily="2" charset="2"/>
              <a:buChar char="q"/>
            </a:pPr>
            <a:r>
              <a:rPr lang="en-US" sz="2400"/>
              <a:t>Being </a:t>
            </a:r>
            <a:r>
              <a:rPr lang="en-US" sz="2400" smtClean="0"/>
              <a:t>overweight</a:t>
            </a:r>
          </a:p>
          <a:p>
            <a:pPr algn="l" rtl="0">
              <a:buFont typeface="Wingdings" panose="05000000000000000000" pitchFamily="2" charset="2"/>
              <a:buChar char="q"/>
            </a:pPr>
            <a:r>
              <a:rPr lang="en-US" sz="2400"/>
              <a:t> Drinking alcohol during </a:t>
            </a:r>
            <a:r>
              <a:rPr lang="en-US" sz="2400" smtClean="0"/>
              <a:t>pregnancy</a:t>
            </a:r>
          </a:p>
          <a:p>
            <a:pPr algn="l" rtl="0">
              <a:buFont typeface="Wingdings" panose="05000000000000000000" pitchFamily="2" charset="2"/>
              <a:buChar char="q"/>
            </a:pPr>
            <a:r>
              <a:rPr lang="en-US" sz="2400"/>
              <a:t> Radiation and radon </a:t>
            </a:r>
            <a:r>
              <a:rPr lang="en-US" sz="2400" smtClean="0"/>
              <a:t>exposure</a:t>
            </a:r>
          </a:p>
          <a:p>
            <a:pPr algn="l" rtl="0">
              <a:buFont typeface="Wingdings" panose="05000000000000000000" pitchFamily="2" charset="2"/>
              <a:buChar char="q"/>
            </a:pPr>
            <a:r>
              <a:rPr lang="en-US" sz="2400"/>
              <a:t>Exposure to </a:t>
            </a:r>
            <a:r>
              <a:rPr lang="en-US" sz="2400" smtClean="0"/>
              <a:t>benzene</a:t>
            </a:r>
          </a:p>
          <a:p>
            <a:pPr algn="l" rtl="0">
              <a:buFont typeface="Wingdings" panose="05000000000000000000" pitchFamily="2" charset="2"/>
              <a:buChar char="q"/>
            </a:pPr>
            <a:r>
              <a:rPr lang="en-US" sz="2400"/>
              <a:t> Genetic </a:t>
            </a:r>
            <a:r>
              <a:rPr lang="en-US" sz="2400" smtClean="0"/>
              <a:t>reasons</a:t>
            </a:r>
          </a:p>
          <a:p>
            <a:pPr algn="l" rtl="0">
              <a:buFont typeface="Wingdings" panose="05000000000000000000" pitchFamily="2" charset="2"/>
              <a:buChar char="q"/>
            </a:pPr>
            <a:r>
              <a:rPr lang="en-US" sz="2400"/>
              <a:t>Past </a:t>
            </a:r>
            <a:r>
              <a:rPr lang="en-US" sz="2400" smtClean="0"/>
              <a:t>chemotherapy</a:t>
            </a:r>
          </a:p>
          <a:p>
            <a:pPr algn="l" rtl="0">
              <a:buFont typeface="Wingdings" panose="05000000000000000000" pitchFamily="2" charset="2"/>
              <a:buChar char="q"/>
            </a:pPr>
            <a:r>
              <a:rPr lang="en-US" sz="2400"/>
              <a:t> Auto immune conditions</a:t>
            </a:r>
            <a:endParaRPr lang="fa-IR" sz="2400"/>
          </a:p>
        </p:txBody>
      </p:sp>
    </p:spTree>
    <p:extLst>
      <p:ext uri="{BB962C8B-B14F-4D97-AF65-F5344CB8AC3E}">
        <p14:creationId xmlns:p14="http://schemas.microsoft.com/office/powerpoint/2010/main" val="150748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a:t>
            </a:r>
            <a:endParaRPr lang="fa-IR"/>
          </a:p>
        </p:txBody>
      </p:sp>
      <p:sp>
        <p:nvSpPr>
          <p:cNvPr id="3" name="Content Placeholder 2"/>
          <p:cNvSpPr>
            <a:spLocks noGrp="1"/>
          </p:cNvSpPr>
          <p:nvPr>
            <p:ph idx="1"/>
          </p:nvPr>
        </p:nvSpPr>
        <p:spPr>
          <a:xfrm>
            <a:off x="677334" y="1306287"/>
            <a:ext cx="8825659" cy="5303520"/>
          </a:xfrm>
        </p:spPr>
        <p:txBody>
          <a:bodyPr>
            <a:normAutofit fontScale="92500" lnSpcReduction="20000"/>
          </a:bodyPr>
          <a:lstStyle/>
          <a:p>
            <a:pPr algn="l" rtl="0">
              <a:buFont typeface="Wingdings" panose="05000000000000000000" pitchFamily="2" charset="2"/>
              <a:buChar char="q"/>
            </a:pPr>
            <a:r>
              <a:rPr lang="en-US"/>
              <a:t>M0, M1 and </a:t>
            </a:r>
            <a:r>
              <a:rPr lang="en-US" smtClean="0"/>
              <a:t>M2</a:t>
            </a:r>
          </a:p>
          <a:p>
            <a:pPr algn="l" rtl="0">
              <a:buFont typeface="Wingdings" panose="05000000000000000000" pitchFamily="2" charset="2"/>
              <a:buChar char="q"/>
            </a:pPr>
            <a:r>
              <a:rPr lang="en-US"/>
              <a:t> Together these are types of </a:t>
            </a:r>
            <a:r>
              <a:rPr lang="en-US" err="1"/>
              <a:t>myeloblastic</a:t>
            </a:r>
            <a:r>
              <a:rPr lang="en-US"/>
              <a:t> </a:t>
            </a:r>
            <a:r>
              <a:rPr lang="en-US" err="1"/>
              <a:t>leukaemia</a:t>
            </a:r>
            <a:r>
              <a:rPr lang="en-US"/>
              <a:t>. They make up just under half of all cases. </a:t>
            </a:r>
            <a:endParaRPr lang="en-US" smtClean="0"/>
          </a:p>
          <a:p>
            <a:pPr algn="l" rtl="0">
              <a:buFont typeface="Wingdings" panose="05000000000000000000" pitchFamily="2" charset="2"/>
              <a:buChar char="q"/>
            </a:pPr>
            <a:r>
              <a:rPr lang="en-US" smtClean="0"/>
              <a:t>M3</a:t>
            </a:r>
          </a:p>
          <a:p>
            <a:pPr algn="l" rtl="0">
              <a:buFont typeface="Wingdings" panose="05000000000000000000" pitchFamily="2" charset="2"/>
              <a:buChar char="q"/>
            </a:pPr>
            <a:r>
              <a:rPr lang="en-US"/>
              <a:t> This is called acute </a:t>
            </a:r>
            <a:r>
              <a:rPr lang="en-US" err="1"/>
              <a:t>promyelocytic</a:t>
            </a:r>
            <a:r>
              <a:rPr lang="en-US"/>
              <a:t> </a:t>
            </a:r>
            <a:r>
              <a:rPr lang="en-US" err="1"/>
              <a:t>leukaemia</a:t>
            </a:r>
            <a:r>
              <a:rPr lang="en-US"/>
              <a:t> (APL). This makes up 1 in 10 cases of AML (10%). </a:t>
            </a:r>
            <a:endParaRPr lang="en-US" smtClean="0"/>
          </a:p>
          <a:p>
            <a:pPr algn="l" rtl="0">
              <a:buFont typeface="Wingdings" panose="05000000000000000000" pitchFamily="2" charset="2"/>
              <a:buChar char="q"/>
            </a:pPr>
            <a:r>
              <a:rPr lang="en-US"/>
              <a:t> M4 and M4eos</a:t>
            </a:r>
          </a:p>
          <a:p>
            <a:pPr algn="l" rtl="0">
              <a:buFont typeface="Wingdings" panose="05000000000000000000" pitchFamily="2" charset="2"/>
              <a:buChar char="q"/>
            </a:pPr>
            <a:r>
              <a:rPr lang="en-US" smtClean="0"/>
              <a:t> </a:t>
            </a:r>
            <a:r>
              <a:rPr lang="en-US"/>
              <a:t>These are both types of acute myelomonocytic leukaemia. Together they make up 1 in 4 cases (25</a:t>
            </a:r>
            <a:r>
              <a:rPr lang="en-US" smtClean="0"/>
              <a:t>%).</a:t>
            </a:r>
          </a:p>
          <a:p>
            <a:pPr algn="l" rtl="0">
              <a:buFont typeface="Wingdings" panose="05000000000000000000" pitchFamily="2" charset="2"/>
              <a:buChar char="q"/>
            </a:pPr>
            <a:r>
              <a:rPr lang="en-US"/>
              <a:t> M5</a:t>
            </a:r>
          </a:p>
          <a:p>
            <a:pPr algn="l" rtl="0">
              <a:buFont typeface="Wingdings" panose="05000000000000000000" pitchFamily="2" charset="2"/>
              <a:buChar char="q"/>
            </a:pPr>
            <a:r>
              <a:rPr lang="en-US" smtClean="0"/>
              <a:t> </a:t>
            </a:r>
            <a:r>
              <a:rPr lang="en-US"/>
              <a:t>This is called acute monocytic leukaemia. It makes up 1 in 10 cases (10</a:t>
            </a:r>
            <a:r>
              <a:rPr lang="en-US" smtClean="0"/>
              <a:t>%).</a:t>
            </a:r>
          </a:p>
          <a:p>
            <a:pPr algn="l" rtl="0">
              <a:buFont typeface="Wingdings" panose="05000000000000000000" pitchFamily="2" charset="2"/>
              <a:buChar char="q"/>
            </a:pPr>
            <a:r>
              <a:rPr lang="en-US"/>
              <a:t> M6</a:t>
            </a:r>
          </a:p>
          <a:p>
            <a:pPr algn="l" rtl="0">
              <a:buFont typeface="Wingdings" panose="05000000000000000000" pitchFamily="2" charset="2"/>
              <a:buChar char="q"/>
            </a:pPr>
            <a:r>
              <a:rPr lang="en-US" smtClean="0"/>
              <a:t> </a:t>
            </a:r>
            <a:r>
              <a:rPr lang="en-US"/>
              <a:t>This is acute erythroleukaemia. It's very rare</a:t>
            </a:r>
            <a:r>
              <a:rPr lang="en-US" smtClean="0"/>
              <a:t>.</a:t>
            </a:r>
          </a:p>
          <a:p>
            <a:pPr algn="l" rtl="0">
              <a:buFont typeface="Wingdings" panose="05000000000000000000" pitchFamily="2" charset="2"/>
              <a:buChar char="q"/>
            </a:pPr>
            <a:r>
              <a:rPr lang="en-US"/>
              <a:t> M7</a:t>
            </a:r>
          </a:p>
          <a:p>
            <a:pPr algn="l" rtl="0">
              <a:buFont typeface="Wingdings" panose="05000000000000000000" pitchFamily="2" charset="2"/>
              <a:buChar char="q"/>
            </a:pPr>
            <a:r>
              <a:rPr lang="en-US" smtClean="0"/>
              <a:t> </a:t>
            </a:r>
            <a:r>
              <a:rPr lang="en-US"/>
              <a:t>This is acute megakaryoblastic leukaemia. It's very rare. </a:t>
            </a:r>
          </a:p>
          <a:p>
            <a:pPr algn="l" rtl="0">
              <a:buFont typeface="Wingdings" panose="05000000000000000000" pitchFamily="2" charset="2"/>
              <a:buChar char="q"/>
            </a:pPr>
            <a:r>
              <a:rPr lang="en-US"/>
              <a:t> World Health Organisation (WHO) types } Granulocytic sarcoma } Panmyelosis</a:t>
            </a:r>
          </a:p>
          <a:p>
            <a:pPr algn="l" rtl="0">
              <a:buFont typeface="Wingdings" panose="05000000000000000000" pitchFamily="2" charset="2"/>
              <a:buChar char="q"/>
            </a:pPr>
            <a:r>
              <a:rPr lang="en-US"/>
              <a:t>} Mixture of AML/ALL</a:t>
            </a:r>
          </a:p>
          <a:p>
            <a:pPr algn="l" rtl="0">
              <a:buFont typeface="Wingdings" panose="05000000000000000000" pitchFamily="2" charset="2"/>
              <a:buChar char="q"/>
            </a:pPr>
            <a:endParaRPr lang="en-US" smtClean="0"/>
          </a:p>
          <a:p>
            <a:pPr algn="l" rtl="0">
              <a:buFont typeface="Wingdings" panose="05000000000000000000" pitchFamily="2" charset="2"/>
              <a:buChar char="q"/>
            </a:pPr>
            <a:endParaRPr lang="en-US"/>
          </a:p>
        </p:txBody>
      </p:sp>
    </p:spTree>
    <p:extLst>
      <p:ext uri="{BB962C8B-B14F-4D97-AF65-F5344CB8AC3E}">
        <p14:creationId xmlns:p14="http://schemas.microsoft.com/office/powerpoint/2010/main" val="3502418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treatment</a:t>
            </a:r>
            <a:endParaRPr lang="fa-I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q"/>
            </a:pPr>
            <a:r>
              <a:rPr lang="en-US" sz="2400"/>
              <a:t>Decisions about your treatment </a:t>
            </a:r>
            <a:endParaRPr lang="en-US" sz="2400" smtClean="0"/>
          </a:p>
          <a:p>
            <a:pPr algn="l" rtl="0">
              <a:buFont typeface="Wingdings" panose="05000000000000000000" pitchFamily="2" charset="2"/>
              <a:buChar char="q"/>
            </a:pPr>
            <a:r>
              <a:rPr lang="en-US" sz="2400"/>
              <a:t> </a:t>
            </a:r>
            <a:r>
              <a:rPr lang="en-US" sz="2400" smtClean="0"/>
              <a:t>Chemotherapy</a:t>
            </a:r>
          </a:p>
          <a:p>
            <a:pPr algn="l" rtl="0">
              <a:buFont typeface="Wingdings" panose="05000000000000000000" pitchFamily="2" charset="2"/>
              <a:buChar char="q"/>
            </a:pPr>
            <a:r>
              <a:rPr lang="en-US" sz="2400"/>
              <a:t> Growth </a:t>
            </a:r>
            <a:r>
              <a:rPr lang="en-US" sz="2400" smtClean="0"/>
              <a:t>factors</a:t>
            </a:r>
          </a:p>
          <a:p>
            <a:pPr algn="l" rtl="0">
              <a:buFont typeface="Wingdings" panose="05000000000000000000" pitchFamily="2" charset="2"/>
              <a:buChar char="q"/>
            </a:pPr>
            <a:r>
              <a:rPr lang="en-US" sz="2400"/>
              <a:t> Bone marrow or stem cell transplants for acute myeloid </a:t>
            </a:r>
            <a:r>
              <a:rPr lang="en-US" sz="2400" err="1"/>
              <a:t>leukaemia</a:t>
            </a:r>
            <a:r>
              <a:rPr lang="en-US" sz="2400"/>
              <a:t> (AML</a:t>
            </a:r>
            <a:r>
              <a:rPr lang="en-US" sz="2400" smtClean="0"/>
              <a:t>)</a:t>
            </a:r>
          </a:p>
          <a:p>
            <a:pPr algn="l" rtl="0">
              <a:buFont typeface="Wingdings" panose="05000000000000000000" pitchFamily="2" charset="2"/>
              <a:buChar char="q"/>
            </a:pPr>
            <a:r>
              <a:rPr lang="en-US" sz="2400"/>
              <a:t>Treatment to remove abnormal white blood cells</a:t>
            </a:r>
            <a:endParaRPr lang="fa-IR" sz="2400"/>
          </a:p>
        </p:txBody>
      </p:sp>
    </p:spTree>
    <p:extLst>
      <p:ext uri="{BB962C8B-B14F-4D97-AF65-F5344CB8AC3E}">
        <p14:creationId xmlns:p14="http://schemas.microsoft.com/office/powerpoint/2010/main" val="215755777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981823" cy="706964"/>
          </a:xfrm>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879"/>
            <a:ext cx="12192000" cy="7040879"/>
          </a:xfrm>
        </p:spPr>
      </p:pic>
    </p:spTree>
    <p:extLst>
      <p:ext uri="{BB962C8B-B14F-4D97-AF65-F5344CB8AC3E}">
        <p14:creationId xmlns:p14="http://schemas.microsoft.com/office/powerpoint/2010/main" val="419993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mtClean="0"/>
              <a:t>NB-4</a:t>
            </a:r>
            <a:endParaRPr lang="fa-IR"/>
          </a:p>
        </p:txBody>
      </p:sp>
      <p:sp>
        <p:nvSpPr>
          <p:cNvPr id="3" name="Content Placeholder 2"/>
          <p:cNvSpPr>
            <a:spLocks noGrp="1"/>
          </p:cNvSpPr>
          <p:nvPr>
            <p:ph idx="1"/>
          </p:nvPr>
        </p:nvSpPr>
        <p:spPr/>
        <p:txBody>
          <a:bodyPr>
            <a:normAutofit/>
          </a:bodyPr>
          <a:lstStyle/>
          <a:p>
            <a:pPr algn="l" rtl="0"/>
            <a:r>
              <a:rPr lang="en-US" sz="2400"/>
              <a:t> established from the bone marrow of a 23-year-old woman with acute </a:t>
            </a:r>
            <a:r>
              <a:rPr lang="en-US" sz="2400" err="1"/>
              <a:t>promyelocytic</a:t>
            </a:r>
            <a:r>
              <a:rPr lang="en-US" sz="2400"/>
              <a:t> leukemia (APL = AML FAB M3) in second relapse in 1989; patented cell line; cells carry the t(15;17) PML-RARA fusion gene </a:t>
            </a:r>
            <a:endParaRPr lang="fa-IR" sz="2400"/>
          </a:p>
        </p:txBody>
      </p:sp>
    </p:spTree>
    <p:extLst>
      <p:ext uri="{BB962C8B-B14F-4D97-AF65-F5344CB8AC3E}">
        <p14:creationId xmlns:p14="http://schemas.microsoft.com/office/powerpoint/2010/main" val="1275931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Ion Boardroom</Template>
  <TotalTime>218</TotalTime>
  <Words>735</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2  Arabic Style</vt:lpstr>
      <vt:lpstr>Arial</vt:lpstr>
      <vt:lpstr>B Nazanin</vt:lpstr>
      <vt:lpstr>Calibri</vt:lpstr>
      <vt:lpstr>Tahoma</vt:lpstr>
      <vt:lpstr>Trebuchet MS</vt:lpstr>
      <vt:lpstr>Wingdings</vt:lpstr>
      <vt:lpstr>Wingdings 3</vt:lpstr>
      <vt:lpstr>Facet</vt:lpstr>
      <vt:lpstr>1_Facet</vt:lpstr>
      <vt:lpstr>PowerPoint Presentation</vt:lpstr>
      <vt:lpstr>PowerPoint Presentation</vt:lpstr>
      <vt:lpstr>PowerPoint Presentation</vt:lpstr>
      <vt:lpstr>symptoms</vt:lpstr>
      <vt:lpstr>Risks and couses</vt:lpstr>
      <vt:lpstr>types</vt:lpstr>
      <vt:lpstr>treatment</vt:lpstr>
      <vt:lpstr>PowerPoint Presentation</vt:lpstr>
      <vt:lpstr>NB-4</vt:lpstr>
      <vt:lpstr>PowerPoint Presentation</vt:lpstr>
      <vt:lpstr>PowerPoint Presentation</vt:lpstr>
      <vt:lpstr>OCT4 AND NANOG</vt:lpstr>
      <vt:lpstr>PowerPoint Presentation</vt:lpstr>
      <vt:lpstr>oct4</vt:lpstr>
      <vt:lpstr>PowerPoint Presentation</vt:lpstr>
      <vt:lpstr>PowerPoint Presentation</vt:lpstr>
      <vt:lpstr>PowerPoint Presentation</vt:lpstr>
      <vt:lpstr>PowerPoint Presentation</vt:lpstr>
      <vt:lpstr>PowerPoint Presentation</vt:lpstr>
      <vt:lpstr>INDOLE CHEMOTHERAPY DRUGS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myeloid leukaemia (AML) is a type of blood cancer that starts from young white blood cells called granulocytes or monocytes in the bone marrow. Adults and children can get it but it is most often diagnosed in older people. Chemotherapy is the main treatment, you might also have a bone marrow or stem cell transplant.</dc:title>
  <dc:creator>Behin Afzar</dc:creator>
  <cp:lastModifiedBy>Behin Afzar</cp:lastModifiedBy>
  <cp:revision>22</cp:revision>
  <dcterms:created xsi:type="dcterms:W3CDTF">2018-02-15T19:50:16Z</dcterms:created>
  <dcterms:modified xsi:type="dcterms:W3CDTF">2018-02-16T15:54:11Z</dcterms:modified>
</cp:coreProperties>
</file>