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8000"/>
    <a:srgbClr val="AB0D8D"/>
    <a:srgbClr val="FF0066"/>
    <a:srgbClr val="0000FF"/>
    <a:srgbClr val="EF8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84DB4-1D2E-43D3-95F9-A4DFA5D78785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F39C333F-552C-4E22-8B25-BF2A2D5A2CF3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DA3E1CF-88DD-4A8A-AADE-8C159C717B3F}" type="parTrans" cxnId="{841259C7-98A2-4507-8E2D-53F266C9E31C}">
      <dgm:prSet/>
      <dgm:spPr/>
      <dgm:t>
        <a:bodyPr/>
        <a:lstStyle/>
        <a:p>
          <a:endParaRPr lang="en-US"/>
        </a:p>
      </dgm:t>
    </dgm:pt>
    <dgm:pt modelId="{76E5901A-0260-433C-8D3B-6E1101460664}" type="sibTrans" cxnId="{841259C7-98A2-4507-8E2D-53F266C9E31C}">
      <dgm:prSet/>
      <dgm:spPr/>
      <dgm:t>
        <a:bodyPr/>
        <a:lstStyle/>
        <a:p>
          <a:endParaRPr lang="en-US"/>
        </a:p>
      </dgm:t>
    </dgm:pt>
    <dgm:pt modelId="{D6572E17-E465-4408-A756-48CC7A27999B}">
      <dgm:prSet phldrT="[Text]"/>
      <dgm:spPr/>
      <dgm:t>
        <a:bodyPr/>
        <a:lstStyle/>
        <a:p>
          <a:r>
            <a:rPr lang="en-US" dirty="0" smtClean="0"/>
            <a:t>EV biogenesis and secretion</a:t>
          </a:r>
          <a:endParaRPr lang="en-US" dirty="0"/>
        </a:p>
      </dgm:t>
    </dgm:pt>
    <dgm:pt modelId="{C17EBF4E-3BB2-4919-9B92-05E40400F119}" type="parTrans" cxnId="{1EC81EF7-B350-48AB-8C92-B27E9D6C481F}">
      <dgm:prSet/>
      <dgm:spPr/>
      <dgm:t>
        <a:bodyPr/>
        <a:lstStyle/>
        <a:p>
          <a:endParaRPr lang="en-US"/>
        </a:p>
      </dgm:t>
    </dgm:pt>
    <dgm:pt modelId="{149B26F8-4793-49A1-8016-050E3E8B6889}" type="sibTrans" cxnId="{1EC81EF7-B350-48AB-8C92-B27E9D6C481F}">
      <dgm:prSet/>
      <dgm:spPr/>
      <dgm:t>
        <a:bodyPr/>
        <a:lstStyle/>
        <a:p>
          <a:endParaRPr lang="en-US"/>
        </a:p>
      </dgm:t>
    </dgm:pt>
    <dgm:pt modelId="{30A7EF29-90DC-4CF1-8531-B5D4F2F8D37F}">
      <dgm:prSet phldrT="[Text]"/>
      <dgm:spPr/>
      <dgm:t>
        <a:bodyPr/>
        <a:lstStyle/>
        <a:p>
          <a:r>
            <a:rPr lang="en-US" dirty="0" smtClean="0"/>
            <a:t>EV uptake and cell-cell communication</a:t>
          </a:r>
          <a:endParaRPr lang="en-US" dirty="0"/>
        </a:p>
      </dgm:t>
    </dgm:pt>
    <dgm:pt modelId="{25529BCF-7708-44FB-BCAA-FAFC9BD91810}" type="parTrans" cxnId="{03F4275B-BB0E-4436-9927-F5B48DC060A9}">
      <dgm:prSet/>
      <dgm:spPr/>
      <dgm:t>
        <a:bodyPr/>
        <a:lstStyle/>
        <a:p>
          <a:endParaRPr lang="en-US"/>
        </a:p>
      </dgm:t>
    </dgm:pt>
    <dgm:pt modelId="{D5033E4C-333A-475E-A1E3-661E644696BA}" type="sibTrans" cxnId="{03F4275B-BB0E-4436-9927-F5B48DC060A9}">
      <dgm:prSet/>
      <dgm:spPr/>
      <dgm:t>
        <a:bodyPr/>
        <a:lstStyle/>
        <a:p>
          <a:endParaRPr lang="en-US"/>
        </a:p>
      </dgm:t>
    </dgm:pt>
    <dgm:pt modelId="{012BEFC1-79FD-48C7-943C-05FC23B6BC7B}">
      <dgm:prSet phldrT="[Text]"/>
      <dgm:spPr/>
      <dgm:t>
        <a:bodyPr/>
        <a:lstStyle/>
        <a:p>
          <a:r>
            <a:rPr lang="en-US" dirty="0" smtClean="0"/>
            <a:t>EV bioengineering</a:t>
          </a:r>
          <a:endParaRPr lang="en-US" dirty="0"/>
        </a:p>
      </dgm:t>
    </dgm:pt>
    <dgm:pt modelId="{D99EC0AA-504B-4FB5-87F4-01A32C8E224A}" type="parTrans" cxnId="{EC9FB512-F5E2-4B8C-9D01-D35DB1C2BB63}">
      <dgm:prSet/>
      <dgm:spPr/>
      <dgm:t>
        <a:bodyPr/>
        <a:lstStyle/>
        <a:p>
          <a:endParaRPr lang="en-US"/>
        </a:p>
      </dgm:t>
    </dgm:pt>
    <dgm:pt modelId="{349E9C13-73B5-4284-B202-A29B05617E42}" type="sibTrans" cxnId="{EC9FB512-F5E2-4B8C-9D01-D35DB1C2BB63}">
      <dgm:prSet/>
      <dgm:spPr/>
      <dgm:t>
        <a:bodyPr/>
        <a:lstStyle/>
        <a:p>
          <a:endParaRPr lang="en-US"/>
        </a:p>
      </dgm:t>
    </dgm:pt>
    <dgm:pt modelId="{9C800CCA-367E-4D66-B8A6-E65061C365BF}">
      <dgm:prSet phldrT="[Text]"/>
      <dgm:spPr/>
      <dgm:t>
        <a:bodyPr/>
        <a:lstStyle/>
        <a:p>
          <a:r>
            <a:rPr lang="en-US" dirty="0" smtClean="0"/>
            <a:t>conclusions</a:t>
          </a:r>
          <a:endParaRPr lang="en-US" dirty="0"/>
        </a:p>
      </dgm:t>
    </dgm:pt>
    <dgm:pt modelId="{30CADA4E-A00C-498A-B3E4-6EAE536AB3E5}" type="parTrans" cxnId="{4EB09337-01EF-4B35-B0E6-C73F1FFD2476}">
      <dgm:prSet/>
      <dgm:spPr/>
      <dgm:t>
        <a:bodyPr/>
        <a:lstStyle/>
        <a:p>
          <a:endParaRPr lang="en-US"/>
        </a:p>
      </dgm:t>
    </dgm:pt>
    <dgm:pt modelId="{2537D9F9-BA27-428B-9D3B-56A66AE11326}" type="sibTrans" cxnId="{4EB09337-01EF-4B35-B0E6-C73F1FFD2476}">
      <dgm:prSet/>
      <dgm:spPr/>
      <dgm:t>
        <a:bodyPr/>
        <a:lstStyle/>
        <a:p>
          <a:endParaRPr lang="en-US"/>
        </a:p>
      </dgm:t>
    </dgm:pt>
    <dgm:pt modelId="{D258D09E-1CC9-44D1-B5AC-768F9028A712}" type="pres">
      <dgm:prSet presAssocID="{27384DB4-1D2E-43D3-95F9-A4DFA5D78785}" presName="Name0" presStyleCnt="0">
        <dgm:presLayoutVars>
          <dgm:dir/>
          <dgm:resizeHandles val="exact"/>
        </dgm:presLayoutVars>
      </dgm:prSet>
      <dgm:spPr/>
    </dgm:pt>
    <dgm:pt modelId="{F35F5210-5536-4A67-B1AF-04382FAD6485}" type="pres">
      <dgm:prSet presAssocID="{F39C333F-552C-4E22-8B25-BF2A2D5A2CF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ADF87-D2A6-4F4C-84CA-1092761067A7}" type="pres">
      <dgm:prSet presAssocID="{76E5901A-0260-433C-8D3B-6E1101460664}" presName="parSpace" presStyleCnt="0"/>
      <dgm:spPr/>
    </dgm:pt>
    <dgm:pt modelId="{B8E910C9-00FE-409E-9E7C-4789BC693A4A}" type="pres">
      <dgm:prSet presAssocID="{D6572E17-E465-4408-A756-48CC7A27999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D08C0-2B21-4718-B354-32A07C39E54E}" type="pres">
      <dgm:prSet presAssocID="{149B26F8-4793-49A1-8016-050E3E8B6889}" presName="parSpace" presStyleCnt="0"/>
      <dgm:spPr/>
    </dgm:pt>
    <dgm:pt modelId="{82B4740B-2CEE-437D-A6F8-4B8BC2C99714}" type="pres">
      <dgm:prSet presAssocID="{30A7EF29-90DC-4CF1-8531-B5D4F2F8D37F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1380D-6D13-43F6-A388-73337E4FCE12}" type="pres">
      <dgm:prSet presAssocID="{D5033E4C-333A-475E-A1E3-661E644696BA}" presName="parSpace" presStyleCnt="0"/>
      <dgm:spPr/>
    </dgm:pt>
    <dgm:pt modelId="{ADFAB1FF-0B98-4FA7-912A-D43C7BC4C621}" type="pres">
      <dgm:prSet presAssocID="{012BEFC1-79FD-48C7-943C-05FC23B6BC7B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E568D-37B3-4911-9401-5597290EAF95}" type="pres">
      <dgm:prSet presAssocID="{349E9C13-73B5-4284-B202-A29B05617E42}" presName="parSpace" presStyleCnt="0"/>
      <dgm:spPr/>
    </dgm:pt>
    <dgm:pt modelId="{ED7D32F0-44F8-4DE6-9B90-3D449FCA3E76}" type="pres">
      <dgm:prSet presAssocID="{9C800CCA-367E-4D66-B8A6-E65061C365BF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E5479-939C-4667-8030-F58D806EC6AA}" type="presOf" srcId="{30A7EF29-90DC-4CF1-8531-B5D4F2F8D37F}" destId="{82B4740B-2CEE-437D-A6F8-4B8BC2C99714}" srcOrd="0" destOrd="0" presId="urn:microsoft.com/office/officeart/2005/8/layout/hChevron3"/>
    <dgm:cxn modelId="{0A128C1F-45BE-4116-96DC-3F40BC6E9F3E}" type="presOf" srcId="{D6572E17-E465-4408-A756-48CC7A27999B}" destId="{B8E910C9-00FE-409E-9E7C-4789BC693A4A}" srcOrd="0" destOrd="0" presId="urn:microsoft.com/office/officeart/2005/8/layout/hChevron3"/>
    <dgm:cxn modelId="{5DB1A544-887F-47AF-8F6C-2AA5078B25BF}" type="presOf" srcId="{9C800CCA-367E-4D66-B8A6-E65061C365BF}" destId="{ED7D32F0-44F8-4DE6-9B90-3D449FCA3E76}" srcOrd="0" destOrd="0" presId="urn:microsoft.com/office/officeart/2005/8/layout/hChevron3"/>
    <dgm:cxn modelId="{4E6875EB-24A4-469C-8034-64E47E686D90}" type="presOf" srcId="{F39C333F-552C-4E22-8B25-BF2A2D5A2CF3}" destId="{F35F5210-5536-4A67-B1AF-04382FAD6485}" srcOrd="0" destOrd="0" presId="urn:microsoft.com/office/officeart/2005/8/layout/hChevron3"/>
    <dgm:cxn modelId="{4EB09337-01EF-4B35-B0E6-C73F1FFD2476}" srcId="{27384DB4-1D2E-43D3-95F9-A4DFA5D78785}" destId="{9C800CCA-367E-4D66-B8A6-E65061C365BF}" srcOrd="4" destOrd="0" parTransId="{30CADA4E-A00C-498A-B3E4-6EAE536AB3E5}" sibTransId="{2537D9F9-BA27-428B-9D3B-56A66AE11326}"/>
    <dgm:cxn modelId="{8F3158EA-0347-4776-9F27-804155937A86}" type="presOf" srcId="{012BEFC1-79FD-48C7-943C-05FC23B6BC7B}" destId="{ADFAB1FF-0B98-4FA7-912A-D43C7BC4C621}" srcOrd="0" destOrd="0" presId="urn:microsoft.com/office/officeart/2005/8/layout/hChevron3"/>
    <dgm:cxn modelId="{1EC81EF7-B350-48AB-8C92-B27E9D6C481F}" srcId="{27384DB4-1D2E-43D3-95F9-A4DFA5D78785}" destId="{D6572E17-E465-4408-A756-48CC7A27999B}" srcOrd="1" destOrd="0" parTransId="{C17EBF4E-3BB2-4919-9B92-05E40400F119}" sibTransId="{149B26F8-4793-49A1-8016-050E3E8B6889}"/>
    <dgm:cxn modelId="{03F4275B-BB0E-4436-9927-F5B48DC060A9}" srcId="{27384DB4-1D2E-43D3-95F9-A4DFA5D78785}" destId="{30A7EF29-90DC-4CF1-8531-B5D4F2F8D37F}" srcOrd="2" destOrd="0" parTransId="{25529BCF-7708-44FB-BCAA-FAFC9BD91810}" sibTransId="{D5033E4C-333A-475E-A1E3-661E644696BA}"/>
    <dgm:cxn modelId="{841259C7-98A2-4507-8E2D-53F266C9E31C}" srcId="{27384DB4-1D2E-43D3-95F9-A4DFA5D78785}" destId="{F39C333F-552C-4E22-8B25-BF2A2D5A2CF3}" srcOrd="0" destOrd="0" parTransId="{FDA3E1CF-88DD-4A8A-AADE-8C159C717B3F}" sibTransId="{76E5901A-0260-433C-8D3B-6E1101460664}"/>
    <dgm:cxn modelId="{A3F5C15D-1168-432D-9E15-D6BF286C46CA}" type="presOf" srcId="{27384DB4-1D2E-43D3-95F9-A4DFA5D78785}" destId="{D258D09E-1CC9-44D1-B5AC-768F9028A712}" srcOrd="0" destOrd="0" presId="urn:microsoft.com/office/officeart/2005/8/layout/hChevron3"/>
    <dgm:cxn modelId="{EC9FB512-F5E2-4B8C-9D01-D35DB1C2BB63}" srcId="{27384DB4-1D2E-43D3-95F9-A4DFA5D78785}" destId="{012BEFC1-79FD-48C7-943C-05FC23B6BC7B}" srcOrd="3" destOrd="0" parTransId="{D99EC0AA-504B-4FB5-87F4-01A32C8E224A}" sibTransId="{349E9C13-73B5-4284-B202-A29B05617E42}"/>
    <dgm:cxn modelId="{0C85507A-21C4-42A1-9D8D-CF2235362C21}" type="presParOf" srcId="{D258D09E-1CC9-44D1-B5AC-768F9028A712}" destId="{F35F5210-5536-4A67-B1AF-04382FAD6485}" srcOrd="0" destOrd="0" presId="urn:microsoft.com/office/officeart/2005/8/layout/hChevron3"/>
    <dgm:cxn modelId="{A22D50E5-7139-4D55-B875-DF8029100FA1}" type="presParOf" srcId="{D258D09E-1CC9-44D1-B5AC-768F9028A712}" destId="{573ADF87-D2A6-4F4C-84CA-1092761067A7}" srcOrd="1" destOrd="0" presId="urn:microsoft.com/office/officeart/2005/8/layout/hChevron3"/>
    <dgm:cxn modelId="{2A30AD1E-AA15-46A5-A02B-58FE5F43A176}" type="presParOf" srcId="{D258D09E-1CC9-44D1-B5AC-768F9028A712}" destId="{B8E910C9-00FE-409E-9E7C-4789BC693A4A}" srcOrd="2" destOrd="0" presId="urn:microsoft.com/office/officeart/2005/8/layout/hChevron3"/>
    <dgm:cxn modelId="{10E310C1-A01C-4024-A4F9-CFC6D8EEB319}" type="presParOf" srcId="{D258D09E-1CC9-44D1-B5AC-768F9028A712}" destId="{9EFD08C0-2B21-4718-B354-32A07C39E54E}" srcOrd="3" destOrd="0" presId="urn:microsoft.com/office/officeart/2005/8/layout/hChevron3"/>
    <dgm:cxn modelId="{84D48BEC-2966-411B-A3A4-C48E2F17CD6A}" type="presParOf" srcId="{D258D09E-1CC9-44D1-B5AC-768F9028A712}" destId="{82B4740B-2CEE-437D-A6F8-4B8BC2C99714}" srcOrd="4" destOrd="0" presId="urn:microsoft.com/office/officeart/2005/8/layout/hChevron3"/>
    <dgm:cxn modelId="{5FDFC209-9221-45BE-8728-279FAB637946}" type="presParOf" srcId="{D258D09E-1CC9-44D1-B5AC-768F9028A712}" destId="{6661380D-6D13-43F6-A388-73337E4FCE12}" srcOrd="5" destOrd="0" presId="urn:microsoft.com/office/officeart/2005/8/layout/hChevron3"/>
    <dgm:cxn modelId="{5E0BA2B2-A481-4FED-A0D2-E352C8F780BF}" type="presParOf" srcId="{D258D09E-1CC9-44D1-B5AC-768F9028A712}" destId="{ADFAB1FF-0B98-4FA7-912A-D43C7BC4C621}" srcOrd="6" destOrd="0" presId="urn:microsoft.com/office/officeart/2005/8/layout/hChevron3"/>
    <dgm:cxn modelId="{2266CC51-D9EA-426F-9234-BDD7909676DF}" type="presParOf" srcId="{D258D09E-1CC9-44D1-B5AC-768F9028A712}" destId="{7B8E568D-37B3-4911-9401-5597290EAF95}" srcOrd="7" destOrd="0" presId="urn:microsoft.com/office/officeart/2005/8/layout/hChevron3"/>
    <dgm:cxn modelId="{206DA055-3021-4B80-A25E-BE50E4E0235B}" type="presParOf" srcId="{D258D09E-1CC9-44D1-B5AC-768F9028A712}" destId="{ED7D32F0-44F8-4DE6-9B90-3D449FCA3E7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7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9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9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83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46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5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85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5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3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4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95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02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1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8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7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1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5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6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9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7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8E0FF6B-4FA9-4DED-9C35-F1F6F4062EB5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8483C20-B698-48EA-BFC1-7F10734B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147" y="5108867"/>
            <a:ext cx="9088191" cy="87981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Supervisor : Dr .  mardani</a:t>
            </a:r>
          </a:p>
          <a:p>
            <a:pPr algn="l"/>
            <a:r>
              <a:rPr lang="en-US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Presenter : f.eshagh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0" y="940158"/>
            <a:ext cx="8571790" cy="395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7" y="779524"/>
            <a:ext cx="2539982" cy="3108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1251"/>
              </p:ext>
            </p:extLst>
          </p:nvPr>
        </p:nvGraphicFramePr>
        <p:xfrm>
          <a:off x="9646276" y="3591655"/>
          <a:ext cx="146675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759"/>
              </a:tblGrid>
              <a:tr h="73564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666699"/>
                          </a:solidFill>
                        </a:rPr>
                        <a:t>2020 Impact Factor of 16.806</a:t>
                      </a:r>
                      <a:endParaRPr lang="en-US" sz="1600" dirty="0">
                        <a:solidFill>
                          <a:srgbClr val="66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493" y="256436"/>
            <a:ext cx="5614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3. EV Uptake and Cell–Cell Communication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9047" y="868079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AB0D8D"/>
                </a:solidFill>
              </a:rPr>
              <a:t>1) </a:t>
            </a:r>
            <a:r>
              <a:rPr lang="en-US" dirty="0" smtClean="0"/>
              <a:t>They can </a:t>
            </a:r>
            <a:r>
              <a:rPr lang="en-US" u="sng" dirty="0" smtClean="0"/>
              <a:t>transmit information </a:t>
            </a:r>
            <a:r>
              <a:rPr lang="en-US" dirty="0" smtClean="0"/>
              <a:t>to recipient cells by direct contact via their surface </a:t>
            </a:r>
            <a:r>
              <a:rPr lang="en-US" u="sng" dirty="0" smtClean="0"/>
              <a:t>ligands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AB0D8D"/>
                </a:solidFill>
              </a:rPr>
              <a:t>2) </a:t>
            </a:r>
            <a:r>
              <a:rPr lang="en-US" dirty="0" smtClean="0"/>
              <a:t>they can transfer proteins and nucleic acids, including RNAs and DNAs to target cells. 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2905601"/>
            <a:ext cx="10844012" cy="30315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10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r="-359" b="-2858"/>
          <a:stretch/>
        </p:blipFill>
        <p:spPr>
          <a:xfrm>
            <a:off x="898835" y="307830"/>
            <a:ext cx="11142914" cy="6183121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3416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286" y="439909"/>
            <a:ext cx="9908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EV tetraspanins </a:t>
            </a:r>
            <a:r>
              <a:rPr lang="en-US" dirty="0" smtClean="0">
                <a:solidFill>
                  <a:srgbClr val="FF0000"/>
                </a:solidFill>
              </a:rPr>
              <a:t>CD9 and CD81 </a:t>
            </a:r>
            <a:r>
              <a:rPr lang="en-US" dirty="0" smtClean="0"/>
              <a:t>and cellular integrin </a:t>
            </a:r>
            <a:r>
              <a:rPr lang="en-US" dirty="0" smtClean="0">
                <a:solidFill>
                  <a:srgbClr val="FF0000"/>
                </a:solidFill>
              </a:rPr>
              <a:t>𝛼v/𝛽3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EV uptake by DCs.</a:t>
            </a:r>
          </a:p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CD11a</a:t>
            </a:r>
            <a:r>
              <a:rPr lang="en-US" dirty="0" smtClean="0"/>
              <a:t> and its ligand </a:t>
            </a:r>
            <a:r>
              <a:rPr lang="en-US" dirty="0" smtClean="0">
                <a:solidFill>
                  <a:srgbClr val="FF0000"/>
                </a:solidFill>
              </a:rPr>
              <a:t>CD54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EV uptake by DCs.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Integrins </a:t>
            </a:r>
            <a:r>
              <a:rPr lang="en-US" dirty="0" smtClean="0">
                <a:solidFill>
                  <a:srgbClr val="FF0000"/>
                </a:solidFill>
              </a:rPr>
              <a:t>𝛼6/𝛽4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𝛼v/𝛽5 </a:t>
            </a:r>
            <a:r>
              <a:rPr lang="en-US" dirty="0" smtClean="0"/>
              <a:t>on </a:t>
            </a:r>
            <a:r>
              <a:rPr lang="en-US" u="sng" dirty="0" smtClean="0"/>
              <a:t>tumor-derived EVs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scavenger receptors </a:t>
            </a:r>
            <a:r>
              <a:rPr lang="en-US" dirty="0" smtClean="0"/>
              <a:t>on </a:t>
            </a:r>
            <a:r>
              <a:rPr lang="en-US" u="sng" dirty="0" smtClean="0"/>
              <a:t>endothelial cells and macrophages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cell-speciﬁc uptake of EVs.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4703" y="3282971"/>
            <a:ext cx="8597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chemical or antibody intervention or genetic deﬁciency   </a:t>
            </a:r>
            <a:r>
              <a:rPr lang="en-US" dirty="0" smtClean="0">
                <a:sym typeface="Wingdings" panose="05000000000000000000" pitchFamily="2" charset="2"/>
              </a:rPr>
              <a:t>                 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503831" y="3258356"/>
            <a:ext cx="167425" cy="43788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23572" y="3282970"/>
            <a:ext cx="143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 EV uptake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331" y="4248886"/>
            <a:ext cx="5693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Endocytosis is a more common entry route of Evs:   </a:t>
            </a:r>
            <a:r>
              <a:rPr lang="en-US" dirty="0" smtClean="0">
                <a:sym typeface="Wingdings" panose="05000000000000000000" pitchFamily="2" charset="2"/>
              </a:rPr>
              <a:t>  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lysosomal degradation    back-fusion 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3116687" y="4559123"/>
            <a:ext cx="244699" cy="3606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22" y="3616296"/>
            <a:ext cx="3986556" cy="27973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2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6" y="3569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two strategies are applied to maximize therapeutic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efficacy of Evs: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4392" y="4287522"/>
            <a:ext cx="27336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cargo engineering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dirty="0" smtClean="0"/>
              <a:t>Pre‑loading   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Post‑loading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surface engineering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7759" y="282195"/>
            <a:ext cx="26003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666699"/>
                </a:solidFill>
              </a:rPr>
              <a:t>4. EV Bioengineering</a:t>
            </a:r>
            <a:endParaRPr lang="en-US" sz="2200" b="1" dirty="0">
              <a:solidFill>
                <a:srgbClr val="6666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223" y="880958"/>
            <a:ext cx="97536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All cells can secrete Evs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to apply bioengineered EVs for clinical applications : MSCs* / ESCs / iPSCs</a:t>
            </a:r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EVs can be obtained from </a:t>
            </a:r>
            <a:r>
              <a:rPr lang="en-US" u="sng" dirty="0" smtClean="0"/>
              <a:t>cell cultures  </a:t>
            </a:r>
            <a:r>
              <a:rPr lang="en-US" dirty="0" smtClean="0">
                <a:sym typeface="Wingdings" panose="05000000000000000000" pitchFamily="2" charset="2"/>
              </a:rPr>
              <a:t>  drug delivery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</a:t>
            </a:r>
            <a:r>
              <a:rPr lang="en-US" u="sng" dirty="0" smtClean="0"/>
              <a:t>body fluids</a:t>
            </a:r>
            <a:r>
              <a:rPr lang="en-US" dirty="0" smtClean="0"/>
              <a:t>, such as blood, saliva, cerebrospinal fluid, </a:t>
            </a:r>
          </a:p>
          <a:p>
            <a:r>
              <a:rPr lang="en-US" dirty="0" smtClean="0"/>
              <a:t>urine, semen, and tracheal aspirates </a:t>
            </a:r>
            <a:r>
              <a:rPr lang="en-US" dirty="0" smtClean="0">
                <a:sym typeface="Wingdings" panose="05000000000000000000" pitchFamily="2" charset="2"/>
              </a:rPr>
              <a:t>   detection tools for different </a:t>
            </a:r>
            <a:r>
              <a:rPr lang="en-US" u="sng" dirty="0" smtClean="0">
                <a:sym typeface="Wingdings" panose="05000000000000000000" pitchFamily="2" charset="2"/>
              </a:rPr>
              <a:t>disease diagnostic biomarkers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" r="2174" b="9750"/>
          <a:stretch/>
        </p:blipFill>
        <p:spPr>
          <a:xfrm>
            <a:off x="5769735" y="3309872"/>
            <a:ext cx="6177566" cy="3107132"/>
          </a:xfrm>
          <a:prstGeom prst="rect">
            <a:avLst/>
          </a:prstGeom>
          <a:ln>
            <a:solidFill>
              <a:srgbClr val="AB0D8D"/>
            </a:solidFill>
          </a:ln>
        </p:spPr>
      </p:pic>
    </p:spTree>
    <p:extLst>
      <p:ext uri="{BB962C8B-B14F-4D97-AF65-F5344CB8AC3E}">
        <p14:creationId xmlns:p14="http://schemas.microsoft.com/office/powerpoint/2010/main" val="41251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29" y="114767"/>
            <a:ext cx="542379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AB0D8D"/>
                </a:solidFill>
              </a:rPr>
              <a:t>4. EV Bioengineering</a:t>
            </a:r>
          </a:p>
          <a:p>
            <a:r>
              <a:rPr lang="en-US" sz="2000" dirty="0" smtClean="0">
                <a:solidFill>
                  <a:srgbClr val="AB0D8D"/>
                </a:solidFill>
              </a:rPr>
              <a:t>surface engineering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load small RNAs into Evs  through cell </a:t>
            </a:r>
          </a:p>
          <a:p>
            <a:r>
              <a:rPr lang="en-US" dirty="0" smtClean="0"/>
              <a:t>transfection approaches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b="1" dirty="0" smtClean="0"/>
              <a:t>RBP</a:t>
            </a:r>
            <a:r>
              <a:rPr lang="en-US" dirty="0" smtClean="0"/>
              <a:t>:  hnRNPA2B1  </a:t>
            </a:r>
            <a:r>
              <a:rPr lang="en-US" dirty="0" smtClean="0">
                <a:sym typeface="Wingdings" panose="05000000000000000000" pitchFamily="2" charset="2"/>
              </a:rPr>
              <a:t>  EXOmotif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GGAG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SYNCRIP  </a:t>
            </a:r>
            <a:r>
              <a:rPr lang="en-US" dirty="0" smtClean="0">
                <a:sym typeface="Wingdings" panose="05000000000000000000" pitchFamily="2" charset="2"/>
              </a:rPr>
              <a:t>   EXOmotif 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GGCU</a:t>
            </a:r>
          </a:p>
          <a:p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 to encapsulate anti-inflammatory proteins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ym typeface="Wingdings" panose="05000000000000000000" pitchFamily="2" charset="2"/>
              </a:rPr>
              <a:t> into Evs :  </a:t>
            </a:r>
            <a:r>
              <a:rPr lang="en-US" dirty="0" err="1">
                <a:sym typeface="Wingdings" panose="05000000000000000000" pitchFamily="2" charset="2"/>
              </a:rPr>
              <a:t>O</a:t>
            </a:r>
            <a:r>
              <a:rPr lang="en-US" dirty="0" err="1" smtClean="0">
                <a:sym typeface="Wingdings" panose="05000000000000000000" pitchFamily="2" charset="2"/>
              </a:rPr>
              <a:t>Ptogenetic</a:t>
            </a:r>
            <a:r>
              <a:rPr lang="en-US" dirty="0" smtClean="0">
                <a:sym typeface="Wingdings" panose="05000000000000000000" pitchFamily="2" charset="2"/>
              </a:rPr>
              <a:t> methodology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6"/>
                </a:solidFill>
                <a:sym typeface="Wingdings" panose="05000000000000000000" pitchFamily="2" charset="2"/>
              </a:rPr>
              <a:t>“EXPLORs”</a:t>
            </a:r>
            <a:endParaRPr lang="en-US" dirty="0">
              <a:solidFill>
                <a:schemeClr val="accent6"/>
              </a:solidFill>
              <a:sym typeface="Wingdings" panose="05000000000000000000" pitchFamily="2" charset="2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9756" r="6909" b="683"/>
          <a:stretch/>
        </p:blipFill>
        <p:spPr>
          <a:xfrm>
            <a:off x="5572259" y="0"/>
            <a:ext cx="6619741" cy="591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2939" y="3991307"/>
            <a:ext cx="398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concentrate therapeutic proteins </a:t>
            </a:r>
          </a:p>
          <a:p>
            <a:r>
              <a:rPr lang="en-US" dirty="0" smtClean="0"/>
              <a:t> into the lumen of Evs </a:t>
            </a:r>
            <a:r>
              <a:rPr lang="en-US" dirty="0" smtClean="0">
                <a:sym typeface="Wingdings" panose="05000000000000000000" pitchFamily="2" charset="2"/>
              </a:rPr>
              <a:t>  PPI dimerizers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087" y="4711384"/>
            <a:ext cx="4966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accent6"/>
                </a:solidFill>
              </a:rPr>
              <a:t>reversible protein protein interaction dimerizers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" b="13647"/>
          <a:stretch/>
        </p:blipFill>
        <p:spPr>
          <a:xfrm>
            <a:off x="532466" y="5228824"/>
            <a:ext cx="11097158" cy="1390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9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280" y="285252"/>
            <a:ext cx="6255199" cy="6283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951" y="739290"/>
            <a:ext cx="5220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change the tropism of Evs</a:t>
            </a:r>
          </a:p>
          <a:p>
            <a:r>
              <a:rPr lang="en-US" dirty="0" smtClean="0"/>
              <a:t>      Diﬀerent ligands or receptors </a:t>
            </a:r>
          </a:p>
          <a:p>
            <a:r>
              <a:rPr lang="en-US" dirty="0" smtClean="0"/>
              <a:t>      can be fused with EV surface proteins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11556" y="5974655"/>
            <a:ext cx="58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RVG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194" y="2127042"/>
            <a:ext cx="3958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To protect Evs from phagocytosis 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 CD47/CD59/CD55/CD200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98294" y="5253438"/>
            <a:ext cx="1593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CD47/55/59/200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82074" y="3221745"/>
            <a:ext cx="4241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fuse a </a:t>
            </a:r>
            <a:r>
              <a:rPr lang="en-US" u="sng" dirty="0" smtClean="0">
                <a:solidFill>
                  <a:srgbClr val="008000"/>
                </a:solidFill>
              </a:rPr>
              <a:t>poly(A) binding protein </a:t>
            </a:r>
            <a:r>
              <a:rPr lang="en-US" dirty="0" smtClean="0"/>
              <a:t>with EV membrane proteins to selectively recruit mRNAs into EVs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2073" y="4635045"/>
            <a:ext cx="4743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To load therapeutic mRNAs : RBDs can be fused with EV membrane proteins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recruit mRNAs with their 3′UTR fused with an RBD recognition element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06698" y="475376"/>
            <a:ext cx="2915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tetraspanins: CD9, CD63 or CD81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20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768" y="385224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 5. Conclusions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408" y="1766434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Various ESCRT-dependent and -independent pathways have been uncovered 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balance between exosome secretion and lysosomal degradation have emerged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Molecules involved in MVB traﬃcking have been partially uncovered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Molecules on the EV surface certainly inﬂuence recognition and capture by acceptor cells </a:t>
            </a:r>
          </a:p>
          <a:p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To change the tropism of </a:t>
            </a:r>
            <a:r>
              <a:rPr lang="en-US" dirty="0" err="1" smtClean="0"/>
              <a:t>Evs</a:t>
            </a:r>
            <a:r>
              <a:rPr lang="en-US" dirty="0" smtClean="0"/>
              <a:t> Diﬀerent </a:t>
            </a:r>
            <a:r>
              <a:rPr lang="en-US" dirty="0"/>
              <a:t>ligands or receptors </a:t>
            </a:r>
            <a:r>
              <a:rPr lang="en-US" dirty="0" smtClean="0"/>
              <a:t>      </a:t>
            </a:r>
            <a:r>
              <a:rPr lang="en-US" dirty="0"/>
              <a:t>can be fused with EV surface proteins 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produce engineered EVs in clinically authorized cell types, such as (MSCs), (ESCs), (iPSCs)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10/main" val="3597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"/>
          <a:stretch/>
        </p:blipFill>
        <p:spPr>
          <a:xfrm>
            <a:off x="5666704" y="360608"/>
            <a:ext cx="5950037" cy="6259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682579" y="1295399"/>
            <a:ext cx="4083679" cy="408367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636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686317"/>
              </p:ext>
            </p:extLst>
          </p:nvPr>
        </p:nvGraphicFramePr>
        <p:xfrm>
          <a:off x="643944" y="-128787"/>
          <a:ext cx="10844011" cy="211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6" y="1618176"/>
            <a:ext cx="5628067" cy="51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941" y="953037"/>
            <a:ext cx="3348507" cy="528033"/>
          </a:xfrm>
        </p:spPr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B050"/>
                </a:solidFill>
                <a:latin typeface="+mn-lt"/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71" y="871716"/>
            <a:ext cx="6478074" cy="5342341"/>
          </a:xfrm>
        </p:spPr>
        <p:txBody>
          <a:bodyPr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1800" dirty="0" smtClean="0">
                <a:latin typeface="+mj-lt"/>
              </a:rPr>
              <a:t>Evs: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latin typeface="+mj-lt"/>
              </a:rPr>
              <a:t> cell-derived membrane structures 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latin typeface="+mj-lt"/>
              </a:rPr>
              <a:t>enclosing proteins, lipids, RNAs, metabolites, growth factors, and cytokines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latin typeface="+mj-lt"/>
              </a:rPr>
              <a:t> intercellular communication regulators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biocompatible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nano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-sized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low immunogenicity 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ability to functionally modify recipient cells by transferring diverse bioactive constituents </a:t>
            </a:r>
          </a:p>
          <a:p>
            <a:pPr algn="l">
              <a:lnSpc>
                <a:spcPct val="120000"/>
              </a:lnSpc>
            </a:pPr>
            <a:r>
              <a:rPr lang="en-US" sz="1800" dirty="0" smtClean="0">
                <a:latin typeface="+mj-lt"/>
              </a:rPr>
              <a:t>         candidate for a next-generation </a:t>
            </a:r>
            <a:r>
              <a:rPr lang="en-US" sz="1800" u="sng" dirty="0" smtClean="0">
                <a:latin typeface="+mj-lt"/>
              </a:rPr>
              <a:t>drug delivery </a:t>
            </a:r>
            <a:r>
              <a:rPr lang="en-US" sz="1800" dirty="0" smtClean="0">
                <a:latin typeface="+mj-lt"/>
              </a:rPr>
              <a:t>system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366714" y="359467"/>
            <a:ext cx="422327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 there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three</a:t>
            </a:r>
            <a:r>
              <a:rPr lang="en-US" dirty="0" smtClean="0">
                <a:latin typeface="+mj-lt"/>
              </a:rPr>
              <a:t> major subtypes of Evs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+mj-lt"/>
              </a:rPr>
              <a:t>deﬁned on  biological pathways: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Exosomes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 micro vesicles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 and apoptotic bodies</a:t>
            </a:r>
          </a:p>
          <a:p>
            <a:pPr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25002" y="5318976"/>
            <a:ext cx="373487" cy="206062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46544"/>
              </p:ext>
            </p:extLst>
          </p:nvPr>
        </p:nvGraphicFramePr>
        <p:xfrm>
          <a:off x="244699" y="914399"/>
          <a:ext cx="6658378" cy="492616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658378"/>
              </a:tblGrid>
              <a:tr h="4926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601371"/>
              </p:ext>
            </p:extLst>
          </p:nvPr>
        </p:nvGraphicFramePr>
        <p:xfrm>
          <a:off x="7302321" y="386367"/>
          <a:ext cx="4353059" cy="24598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353059"/>
              </a:tblGrid>
              <a:tr h="24598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734" y="2910789"/>
            <a:ext cx="4992357" cy="37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45" y="309092"/>
            <a:ext cx="2562897" cy="14553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EV Biogenesis and Secretion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 t="3795" r="7161" b="1346"/>
          <a:stretch/>
        </p:blipFill>
        <p:spPr>
          <a:xfrm>
            <a:off x="2781836" y="104602"/>
            <a:ext cx="8770513" cy="664392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231286"/>
              </p:ext>
            </p:extLst>
          </p:nvPr>
        </p:nvGraphicFramePr>
        <p:xfrm>
          <a:off x="8500057" y="2446986"/>
          <a:ext cx="2382592" cy="284623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82592"/>
              </a:tblGrid>
              <a:tr h="28462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8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309092"/>
            <a:ext cx="11200326" cy="625657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3" name="Rectangle 2"/>
          <p:cNvSpPr/>
          <p:nvPr/>
        </p:nvSpPr>
        <p:spPr>
          <a:xfrm rot="16200000">
            <a:off x="-1398646" y="1430546"/>
            <a:ext cx="3580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EF8715"/>
                </a:solidFill>
              </a:rPr>
              <a:t>2.1. MVB Biogenesis</a:t>
            </a:r>
            <a:endParaRPr lang="en-US" sz="2400" b="1" dirty="0">
              <a:solidFill>
                <a:srgbClr val="EF871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982" y="1605457"/>
            <a:ext cx="43285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41" y="1777284"/>
            <a:ext cx="9461678" cy="1184857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+mj-lt"/>
              </a:rPr>
              <a:t>MVB             exosome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latin typeface="+mj-lt"/>
              </a:rPr>
              <a:t>                      degradation </a:t>
            </a:r>
            <a:r>
              <a:rPr lang="en-US" sz="2000" dirty="0" smtClean="0">
                <a:latin typeface="+mj-lt"/>
                <a:sym typeface="Wingdings" panose="05000000000000000000" pitchFamily="2" charset="2"/>
              </a:rPr>
              <a:t> ISGylation TSG101 &amp; tetraspanin6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490175" y="5125791"/>
            <a:ext cx="566670" cy="463640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2585" y="5100034"/>
            <a:ext cx="4584880" cy="128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42810" y="4454948"/>
            <a:ext cx="1068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 </a:t>
            </a:r>
          </a:p>
          <a:p>
            <a:r>
              <a:rPr lang="en-US" dirty="0" smtClean="0"/>
              <a:t>Secretion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1055" y="4364795"/>
            <a:ext cx="118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macro</a:t>
            </a:r>
          </a:p>
          <a:p>
            <a:r>
              <a:rPr lang="en-US" dirty="0" smtClean="0"/>
              <a:t>autophagy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65915" y="1970470"/>
            <a:ext cx="463640" cy="386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65916" y="2021982"/>
            <a:ext cx="412124" cy="5151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60" y="644277"/>
            <a:ext cx="5098023" cy="354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2" name="Straight Arrow Connector 21"/>
          <p:cNvCxnSpPr/>
          <p:nvPr/>
        </p:nvCxnSpPr>
        <p:spPr>
          <a:xfrm>
            <a:off x="1107583" y="4365938"/>
            <a:ext cx="0" cy="88864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426558" y="4378817"/>
            <a:ext cx="1" cy="8371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28" y="256436"/>
            <a:ext cx="24450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2.2. MVB Transport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7279" y="916427"/>
            <a:ext cx="6156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interaction with the </a:t>
            </a:r>
            <a:r>
              <a:rPr lang="en-US" dirty="0" smtClean="0">
                <a:solidFill>
                  <a:srgbClr val="FF0000"/>
                </a:solidFill>
              </a:rPr>
              <a:t>cytoskeleton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molecular motor </a:t>
            </a:r>
            <a:r>
              <a:rPr lang="en-US" dirty="0" smtClean="0"/>
              <a:t>and small </a:t>
            </a:r>
            <a:r>
              <a:rPr lang="en-US" dirty="0" smtClean="0">
                <a:solidFill>
                  <a:srgbClr val="FF0000"/>
                </a:solidFill>
              </a:rPr>
              <a:t>GTPases</a:t>
            </a:r>
          </a:p>
          <a:p>
            <a:endParaRPr lang="en-US" dirty="0"/>
          </a:p>
          <a:p>
            <a:r>
              <a:rPr lang="en-US" dirty="0" smtClean="0"/>
              <a:t>Cortactin      :   EV secretion   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H="1" flipV="1">
            <a:off x="1906073" y="1777284"/>
            <a:ext cx="141668" cy="283336"/>
          </a:xfrm>
          <a:prstGeom prst="downArrow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644719" y="1790164"/>
            <a:ext cx="128790" cy="321971"/>
          </a:xfrm>
          <a:prstGeom prst="down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5939" y="2832210"/>
            <a:ext cx="742876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RAB GTPases:</a:t>
            </a:r>
          </a:p>
          <a:p>
            <a:endParaRPr lang="en-US" dirty="0"/>
          </a:p>
          <a:p>
            <a:r>
              <a:rPr lang="en-US" dirty="0" smtClean="0"/>
              <a:t>RAB11       </a:t>
            </a:r>
            <a:r>
              <a:rPr lang="en-US" dirty="0" smtClean="0">
                <a:sym typeface="Wingdings" panose="05000000000000000000" pitchFamily="2" charset="2"/>
              </a:rPr>
              <a:t>      TFR  &amp;   HSP 70    (K562)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ym typeface="Wingdings" panose="05000000000000000000" pitchFamily="2" charset="2"/>
              </a:rPr>
              <a:t> the regulation of EV secretion by RAB proteins is </a:t>
            </a:r>
            <a:r>
              <a:rPr lang="en-US" b="1" dirty="0" smtClean="0">
                <a:solidFill>
                  <a:srgbClr val="FF0066"/>
                </a:solidFill>
                <a:sym typeface="Wingdings" panose="05000000000000000000" pitchFamily="2" charset="2"/>
              </a:rPr>
              <a:t>cell-type-dependent</a:t>
            </a:r>
            <a:r>
              <a:rPr lang="en-US" sz="1600" dirty="0" smtClean="0">
                <a:sym typeface="Wingdings" panose="05000000000000000000" pitchFamily="2" charset="2"/>
              </a:rPr>
              <a:t>. </a:t>
            </a:r>
            <a:r>
              <a:rPr lang="en-US" sz="1600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(HELA)   RAB   9A        </a:t>
            </a:r>
            <a:r>
              <a:rPr lang="en-US" dirty="0" smtClean="0">
                <a:sym typeface="Wingdings" panose="05000000000000000000" pitchFamily="2" charset="2"/>
              </a:rPr>
              <a:t>      EV secretion 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5A</a:t>
            </a:r>
          </a:p>
          <a:p>
            <a:r>
              <a:rPr lang="en-US" dirty="0" smtClean="0"/>
              <a:t>                        27A/B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RAB7  </a:t>
            </a:r>
            <a:r>
              <a:rPr lang="en-US" dirty="0" smtClean="0">
                <a:sym typeface="Wingdings" panose="05000000000000000000" pitchFamily="2" charset="2"/>
              </a:rPr>
              <a:t>    secretion of </a:t>
            </a:r>
            <a:r>
              <a:rPr lang="en-US" dirty="0" err="1" smtClean="0">
                <a:sym typeface="Wingdings" panose="05000000000000000000" pitchFamily="2" charset="2"/>
              </a:rPr>
              <a:t>syndecan</a:t>
            </a:r>
            <a:r>
              <a:rPr lang="en-US" dirty="0" smtClean="0">
                <a:sym typeface="Wingdings" panose="05000000000000000000" pitchFamily="2" charset="2"/>
              </a:rPr>
              <a:t>-</a:t>
            </a:r>
            <a:r>
              <a:rPr lang="en-US" dirty="0" err="1" smtClean="0">
                <a:sym typeface="Wingdings" panose="05000000000000000000" pitchFamily="2" charset="2"/>
              </a:rPr>
              <a:t>syntenin</a:t>
            </a:r>
            <a:r>
              <a:rPr lang="en-US" dirty="0" smtClean="0">
                <a:sym typeface="Wingdings" panose="05000000000000000000" pitchFamily="2" charset="2"/>
              </a:rPr>
              <a:t>-ALIXE Vs 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42" y="180304"/>
            <a:ext cx="4610638" cy="3847189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0991" y="3374265"/>
            <a:ext cx="228665" cy="386365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7588" y="3380989"/>
            <a:ext cx="193183" cy="414987"/>
          </a:xfrm>
          <a:prstGeom prst="rect">
            <a:avLst/>
          </a:prstGeom>
          <a:ln>
            <a:noFill/>
          </a:ln>
        </p:spPr>
      </p:pic>
      <p:sp>
        <p:nvSpPr>
          <p:cNvPr id="11" name="Down Arrow 10"/>
          <p:cNvSpPr/>
          <p:nvPr/>
        </p:nvSpPr>
        <p:spPr>
          <a:xfrm>
            <a:off x="1313644" y="4584879"/>
            <a:ext cx="154546" cy="46363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539" y="5892369"/>
            <a:ext cx="164606" cy="353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6823" y="5890222"/>
            <a:ext cx="164606" cy="3535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1208" b="839"/>
          <a:stretch/>
        </p:blipFill>
        <p:spPr>
          <a:xfrm>
            <a:off x="9646277" y="636593"/>
            <a:ext cx="2278067" cy="60181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1064" y="4582153"/>
            <a:ext cx="187139" cy="5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505" y="398103"/>
            <a:ext cx="5303824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2.3. Fusion of MVBs with the Plasma Membrane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VAMP7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 </a:t>
            </a:r>
            <a:r>
              <a:rPr lang="en-US" dirty="0" smtClean="0">
                <a:solidFill>
                  <a:srgbClr val="EF8715"/>
                </a:solidFill>
                <a:sym typeface="Wingdings" panose="05000000000000000000" pitchFamily="2" charset="2"/>
              </a:rPr>
              <a:t>release of EVs in K562 </a:t>
            </a:r>
            <a:r>
              <a:rPr lang="en-US" dirty="0" smtClean="0">
                <a:sym typeface="Wingdings" panose="05000000000000000000" pitchFamily="2" charset="2"/>
              </a:rPr>
              <a:t>leukemia cells</a:t>
            </a:r>
          </a:p>
          <a:p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Syx1A</a:t>
            </a:r>
            <a:r>
              <a:rPr lang="en-US" dirty="0" smtClean="0">
                <a:sym typeface="Wingdings" panose="05000000000000000000" pitchFamily="2" charset="2"/>
              </a:rPr>
              <a:t>      secretion of EVs containing </a:t>
            </a:r>
            <a:r>
              <a:rPr lang="en-US" dirty="0" err="1" smtClean="0">
                <a:solidFill>
                  <a:srgbClr val="EF8715"/>
                </a:solidFill>
                <a:sym typeface="Wingdings" panose="05000000000000000000" pitchFamily="2" charset="2"/>
              </a:rPr>
              <a:t>Evi</a:t>
            </a:r>
            <a:r>
              <a:rPr lang="en-US" dirty="0" smtClean="0">
                <a:solidFill>
                  <a:srgbClr val="EF8715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rgbClr val="7030A0"/>
                </a:solidFill>
                <a:sym typeface="Wingdings" panose="05000000000000000000" pitchFamily="2" charset="2"/>
              </a:rPr>
              <a:t>Ykt6</a:t>
            </a:r>
            <a:r>
              <a:rPr lang="en-US" dirty="0" smtClean="0">
                <a:sym typeface="Wingdings" panose="05000000000000000000" pitchFamily="2" charset="2"/>
              </a:rPr>
              <a:t>      secretion of EVs containing  </a:t>
            </a:r>
            <a:r>
              <a:rPr lang="en-US" dirty="0" err="1" smtClean="0">
                <a:solidFill>
                  <a:srgbClr val="EF8715"/>
                </a:solidFill>
                <a:sym typeface="Wingdings" panose="05000000000000000000" pitchFamily="2" charset="2"/>
              </a:rPr>
              <a:t>wnt</a:t>
            </a:r>
            <a:endParaRPr lang="en-US" dirty="0">
              <a:solidFill>
                <a:srgbClr val="EF8715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1929299"/>
            <a:ext cx="6067147" cy="4353886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91166" y="10901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ﬁnal step</a:t>
            </a:r>
            <a:r>
              <a:rPr lang="en-US" dirty="0" smtClean="0"/>
              <a:t> of exosome secretion is the fusion of MVBs to the plasma membrane, driven by </a:t>
            </a:r>
            <a:r>
              <a:rPr lang="en-US" dirty="0" smtClean="0">
                <a:solidFill>
                  <a:schemeClr val="accent1"/>
                </a:solidFill>
              </a:rPr>
              <a:t>soluble NSF attachment protein receptor </a:t>
            </a:r>
            <a:r>
              <a:rPr lang="en-US" dirty="0" smtClean="0">
                <a:solidFill>
                  <a:srgbClr val="FF0000"/>
                </a:solidFill>
              </a:rPr>
              <a:t>(SNARE)</a:t>
            </a:r>
            <a:r>
              <a:rPr lang="en-US" dirty="0" smtClean="0"/>
              <a:t>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2090" y="320830"/>
            <a:ext cx="4879862" cy="30315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2.4. Biogenesis and Release of Microvesicles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1-</a:t>
            </a:r>
            <a:r>
              <a:rPr lang="en-US" dirty="0" smtClean="0"/>
              <a:t> ESCRT    ------ MV secretion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2-</a:t>
            </a:r>
            <a:r>
              <a:rPr lang="en-US" dirty="0" smtClean="0"/>
              <a:t> ARRDCT------TSG101 &amp; VPS4  ------ ARRMS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3-</a:t>
            </a:r>
            <a:r>
              <a:rPr lang="en-US" dirty="0" smtClean="0"/>
              <a:t> GTPasas : ARF1 / ARF6 / Rho A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4- </a:t>
            </a:r>
            <a:r>
              <a:rPr lang="en-US" dirty="0" smtClean="0"/>
              <a:t>A-</a:t>
            </a:r>
            <a:r>
              <a:rPr lang="en-US" dirty="0" err="1" smtClean="0"/>
              <a:t>Smase</a:t>
            </a:r>
            <a:r>
              <a:rPr lang="en-US" dirty="0" smtClean="0"/>
              <a:t>  ----- ceramide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13570" r="9273" b="6736"/>
          <a:stretch/>
        </p:blipFill>
        <p:spPr>
          <a:xfrm>
            <a:off x="8590209" y="225381"/>
            <a:ext cx="3369972" cy="3312923"/>
          </a:xfrm>
          <a:prstGeom prst="rect">
            <a:avLst/>
          </a:prstGeom>
          <a:ln w="28575">
            <a:solidFill>
              <a:srgbClr val="FF006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437" y="3134266"/>
            <a:ext cx="6194738" cy="3491581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8199"/>
          <a:stretch/>
        </p:blipFill>
        <p:spPr>
          <a:xfrm>
            <a:off x="8615966" y="3747753"/>
            <a:ext cx="3250161" cy="2833351"/>
          </a:xfrm>
          <a:prstGeom prst="rect">
            <a:avLst/>
          </a:prstGeom>
          <a:ln w="28575">
            <a:solidFill>
              <a:srgbClr val="FF0066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1390918" y="1429556"/>
            <a:ext cx="1" cy="360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982" y="1429192"/>
            <a:ext cx="164606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Custom 3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2CEBB"/>
      </a:hlink>
      <a:folHlink>
        <a:srgbClr val="98E6D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702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Aldhabi</vt:lpstr>
      <vt:lpstr>Arial</vt:lpstr>
      <vt:lpstr>Calibri</vt:lpstr>
      <vt:lpstr>Calibri Light</vt:lpstr>
      <vt:lpstr>Century Gothic</vt:lpstr>
      <vt:lpstr>Courier New</vt:lpstr>
      <vt:lpstr>Wingdings</vt:lpstr>
      <vt:lpstr>Wingdings 3</vt:lpstr>
      <vt:lpstr>Office Theme</vt:lpstr>
      <vt:lpstr>Ion Boardroom</vt:lpstr>
      <vt:lpstr>PowerPoint Presentation</vt:lpstr>
      <vt:lpstr>PowerPoint Presentation</vt:lpstr>
      <vt:lpstr>INTRODUCTION </vt:lpstr>
      <vt:lpstr>2. EV Biogenesis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88</cp:revision>
  <dcterms:created xsi:type="dcterms:W3CDTF">2022-05-03T12:17:41Z</dcterms:created>
  <dcterms:modified xsi:type="dcterms:W3CDTF">2022-05-10T17:03:21Z</dcterms:modified>
</cp:coreProperties>
</file>