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85" r:id="rId2"/>
    <p:sldId id="257" r:id="rId3"/>
    <p:sldId id="278" r:id="rId4"/>
    <p:sldId id="279" r:id="rId5"/>
    <p:sldId id="258" r:id="rId6"/>
    <p:sldId id="280" r:id="rId7"/>
    <p:sldId id="259" r:id="rId8"/>
    <p:sldId id="260" r:id="rId9"/>
    <p:sldId id="282" r:id="rId10"/>
    <p:sldId id="262" r:id="rId11"/>
    <p:sldId id="261" r:id="rId12"/>
    <p:sldId id="263" r:id="rId13"/>
    <p:sldId id="264" r:id="rId14"/>
    <p:sldId id="265" r:id="rId15"/>
    <p:sldId id="267" r:id="rId16"/>
    <p:sldId id="283" r:id="rId17"/>
    <p:sldId id="266" r:id="rId18"/>
    <p:sldId id="268" r:id="rId19"/>
    <p:sldId id="269" r:id="rId20"/>
    <p:sldId id="271" r:id="rId21"/>
    <p:sldId id="272" r:id="rId22"/>
    <p:sldId id="273" r:id="rId23"/>
    <p:sldId id="284" r:id="rId24"/>
    <p:sldId id="287" r:id="rId25"/>
    <p:sldId id="276" r:id="rId26"/>
    <p:sldId id="288" r:id="rId27"/>
    <p:sldId id="275" r:id="rId28"/>
    <p:sldId id="277" r:id="rId29"/>
    <p:sldId id="286"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8AA0E-AD12-4B64-934F-E2D56E68886C}"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913C3-C7D5-4B1A-A1D6-3D3FE22FC113}" type="slidenum">
              <a:rPr lang="en-US" smtClean="0"/>
              <a:t>‹#›</a:t>
            </a:fld>
            <a:endParaRPr lang="en-US"/>
          </a:p>
        </p:txBody>
      </p:sp>
    </p:spTree>
    <p:extLst>
      <p:ext uri="{BB962C8B-B14F-4D97-AF65-F5344CB8AC3E}">
        <p14:creationId xmlns:p14="http://schemas.microsoft.com/office/powerpoint/2010/main" val="235337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smtClean="0">
                <a:solidFill>
                  <a:schemeClr val="tx1"/>
                </a:solidFill>
                <a:latin typeface="+mn-lt"/>
                <a:ea typeface="+mn-ea"/>
                <a:cs typeface="+mn-cs"/>
              </a:rPr>
              <a:t>HA is a linear glycosaminoglycan that is negatively charged and</a:t>
            </a:r>
          </a:p>
          <a:p>
            <a:r>
              <a:rPr lang="en-US" sz="1200" b="0" i="0" u="none" strike="noStrike" kern="1200" baseline="0" smtClean="0">
                <a:solidFill>
                  <a:schemeClr val="tx1"/>
                </a:solidFill>
                <a:latin typeface="+mn-lt"/>
                <a:ea typeface="+mn-ea"/>
                <a:cs typeface="+mn-cs"/>
              </a:rPr>
              <a:t>hydrophilic in physiological conditions [153]. High biocompatibility,</a:t>
            </a:r>
          </a:p>
          <a:p>
            <a:r>
              <a:rPr lang="en-US" sz="1200" b="0" i="0" u="none" strike="noStrike" kern="1200" baseline="0" smtClean="0">
                <a:solidFill>
                  <a:schemeClr val="tx1"/>
                </a:solidFill>
                <a:latin typeface="+mn-lt"/>
                <a:ea typeface="+mn-ea"/>
                <a:cs typeface="+mn-cs"/>
              </a:rPr>
              <a:t>biodegradability and lack of immunogenicity are among the benefits of</a:t>
            </a:r>
          </a:p>
          <a:p>
            <a:r>
              <a:rPr lang="en-US" sz="1200" b="0" i="0" u="none" strike="noStrike" kern="1200" baseline="0" smtClean="0">
                <a:solidFill>
                  <a:schemeClr val="tx1"/>
                </a:solidFill>
                <a:latin typeface="+mn-lt"/>
                <a:ea typeface="+mn-ea"/>
                <a:cs typeface="+mn-cs"/>
              </a:rPr>
              <a:t>HA, making it an appropriate agent for application in drug delivery</a:t>
            </a:r>
          </a:p>
          <a:p>
            <a:r>
              <a:rPr lang="en-US" sz="1200" b="0" i="0" u="none" strike="noStrike" kern="1200" baseline="0" smtClean="0">
                <a:solidFill>
                  <a:schemeClr val="tx1"/>
                </a:solidFill>
                <a:latin typeface="+mn-lt"/>
                <a:ea typeface="+mn-ea"/>
                <a:cs typeface="+mn-cs"/>
              </a:rPr>
              <a:t>systems [154,155]. Further, surface modification of nanoparticles with</a:t>
            </a:r>
          </a:p>
          <a:p>
            <a:r>
              <a:rPr lang="en-US" sz="1200" b="0" i="0" u="none" strike="noStrike" kern="1200" baseline="0" smtClean="0">
                <a:solidFill>
                  <a:schemeClr val="tx1"/>
                </a:solidFill>
                <a:latin typeface="+mn-lt"/>
                <a:ea typeface="+mn-ea"/>
                <a:cs typeface="+mn-cs"/>
              </a:rPr>
              <a:t>HA promotes their selectivity towards cancer cells by binding to CD44</a:t>
            </a:r>
          </a:p>
          <a:p>
            <a:r>
              <a:rPr lang="en-US" sz="1200" b="0" i="0" u="none" strike="noStrike" kern="1200" baseline="0" smtClean="0">
                <a:solidFill>
                  <a:schemeClr val="tx1"/>
                </a:solidFill>
                <a:latin typeface="+mn-lt"/>
                <a:ea typeface="+mn-ea"/>
                <a:cs typeface="+mn-cs"/>
              </a:rPr>
              <a:t>receptors [156]. An experiment has prepared PLGA core-shell nanoparticles</a:t>
            </a:r>
          </a:p>
          <a:p>
            <a:r>
              <a:rPr lang="en-US" sz="1200" b="0" i="0" u="none" strike="noStrike" kern="1200" baseline="0" smtClean="0">
                <a:solidFill>
                  <a:schemeClr val="tx1"/>
                </a:solidFill>
                <a:latin typeface="+mn-lt"/>
                <a:ea typeface="+mn-ea"/>
                <a:cs typeface="+mn-cs"/>
              </a:rPr>
              <a:t>for co-delivery of chloroquine and receptor-interacting protein</a:t>
            </a:r>
          </a:p>
          <a:p>
            <a:r>
              <a:rPr lang="en-US" sz="1200" b="0" i="0" u="none" strike="noStrike" kern="1200" baseline="0" smtClean="0">
                <a:solidFill>
                  <a:schemeClr val="tx1"/>
                </a:solidFill>
                <a:latin typeface="+mn-lt"/>
                <a:ea typeface="+mn-ea"/>
                <a:cs typeface="+mn-cs"/>
              </a:rPr>
              <a:t>kinase 3 (RIP3) in colon cancer therapy. The surface of these nanoparticles</a:t>
            </a:r>
          </a:p>
          <a:p>
            <a:r>
              <a:rPr lang="en-US" sz="1200" b="0" i="0" u="none" strike="noStrike" kern="1200" baseline="0" smtClean="0">
                <a:solidFill>
                  <a:schemeClr val="tx1"/>
                </a:solidFill>
                <a:latin typeface="+mn-lt"/>
                <a:ea typeface="+mn-ea"/>
                <a:cs typeface="+mn-cs"/>
              </a:rPr>
              <a:t>was modified with HA to enhance selectivity towards cancer</a:t>
            </a:r>
          </a:p>
          <a:p>
            <a:r>
              <a:rPr lang="en-US" sz="1200" b="0" i="0" u="none" strike="noStrike" kern="1200" baseline="0" smtClean="0">
                <a:solidFill>
                  <a:schemeClr val="tx1"/>
                </a:solidFill>
                <a:latin typeface="+mn-lt"/>
                <a:ea typeface="+mn-ea"/>
                <a:cs typeface="+mn-cs"/>
              </a:rPr>
              <a:t>cells. The investigation of molecular pathways revealed that RIP3- and</a:t>
            </a:r>
          </a:p>
          <a:p>
            <a:r>
              <a:rPr lang="en-US" sz="1200" b="0" i="0" u="none" strike="noStrike" kern="1200" baseline="0" smtClean="0">
                <a:solidFill>
                  <a:schemeClr val="tx1"/>
                </a:solidFill>
                <a:latin typeface="+mn-lt"/>
                <a:ea typeface="+mn-ea"/>
                <a:cs typeface="+mn-cs"/>
              </a:rPr>
              <a:t>chloroquine-loaded HA-modified PLGA nanostructures could increase</a:t>
            </a:r>
          </a:p>
          <a:p>
            <a:r>
              <a:rPr lang="en-US" sz="1200" b="0" i="0" u="none" strike="noStrike" kern="1200" baseline="0" smtClean="0">
                <a:solidFill>
                  <a:schemeClr val="tx1"/>
                </a:solidFill>
                <a:latin typeface="+mn-lt"/>
                <a:ea typeface="+mn-ea"/>
                <a:cs typeface="+mn-cs"/>
              </a:rPr>
              <a:t>the expression of p62 and LC3-II and trigger autophagy</a:t>
            </a:r>
            <a:endParaRPr lang="en-US"/>
          </a:p>
        </p:txBody>
      </p:sp>
      <p:sp>
        <p:nvSpPr>
          <p:cNvPr id="4" name="Slide Number Placeholder 3"/>
          <p:cNvSpPr>
            <a:spLocks noGrp="1"/>
          </p:cNvSpPr>
          <p:nvPr>
            <p:ph type="sldNum" sz="quarter" idx="10"/>
          </p:nvPr>
        </p:nvSpPr>
        <p:spPr/>
        <p:txBody>
          <a:bodyPr/>
          <a:lstStyle/>
          <a:p>
            <a:fld id="{42D913C3-C7D5-4B1A-A1D6-3D3FE22FC113}" type="slidenum">
              <a:rPr lang="en-US" smtClean="0"/>
              <a:t>18</a:t>
            </a:fld>
            <a:endParaRPr lang="en-US"/>
          </a:p>
        </p:txBody>
      </p:sp>
    </p:spTree>
    <p:extLst>
      <p:ext uri="{BB962C8B-B14F-4D97-AF65-F5344CB8AC3E}">
        <p14:creationId xmlns:p14="http://schemas.microsoft.com/office/powerpoint/2010/main" val="359016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solidFill>
                  <a:srgbClr val="000000"/>
                </a:solidFill>
                <a:latin typeface="CharisSIL"/>
              </a:rPr>
              <a:t>The efficiency of QDs is attributed to the increased</a:t>
            </a:r>
          </a:p>
          <a:p>
            <a:r>
              <a:rPr lang="en-US" sz="1200" smtClean="0">
                <a:solidFill>
                  <a:srgbClr val="000000"/>
                </a:solidFill>
                <a:latin typeface="CharisSIL"/>
              </a:rPr>
              <a:t>bioavailability of anti-tumor agents in cancer chemotherapy. Recently,</a:t>
            </a:r>
          </a:p>
          <a:p>
            <a:r>
              <a:rPr lang="en-US" sz="1200" smtClean="0">
                <a:solidFill>
                  <a:srgbClr val="000000"/>
                </a:solidFill>
                <a:latin typeface="CharisSIL"/>
              </a:rPr>
              <a:t>an experiment has prepared black phosphorus quantum dots (BPQDs)</a:t>
            </a:r>
          </a:p>
          <a:p>
            <a:r>
              <a:rPr lang="en-US" sz="1200" smtClean="0">
                <a:solidFill>
                  <a:srgbClr val="000000"/>
                </a:solidFill>
                <a:latin typeface="CharisSIL"/>
              </a:rPr>
              <a:t>camouflaged with a platelet membrane (PLTm) for delivery of Hederagenin</a:t>
            </a:r>
          </a:p>
          <a:p>
            <a:r>
              <a:rPr lang="en-US" sz="1200" smtClean="0">
                <a:solidFill>
                  <a:srgbClr val="000000"/>
                </a:solidFill>
                <a:latin typeface="CharisSIL"/>
              </a:rPr>
              <a:t>(HED) in breast tumor treatment (MCF-7 cells). These HEDloaded</a:t>
            </a:r>
          </a:p>
          <a:p>
            <a:r>
              <a:rPr lang="en-US" sz="1200" smtClean="0">
                <a:solidFill>
                  <a:srgbClr val="000000"/>
                </a:solidFill>
                <a:latin typeface="CharisSIL"/>
              </a:rPr>
              <a:t>QDs stimulated autophagy by upregulating Beclin-1 and LC3-II</a:t>
            </a:r>
          </a:p>
          <a:p>
            <a:r>
              <a:rPr lang="en-US" sz="1200" smtClean="0">
                <a:solidFill>
                  <a:srgbClr val="000000"/>
                </a:solidFill>
                <a:latin typeface="CharisSIL"/>
              </a:rPr>
              <a:t>to enhance the anti-tumor activity of HED against breast cancer</a:t>
            </a:r>
          </a:p>
          <a:p>
            <a:r>
              <a:rPr lang="en-US" sz="1200" smtClean="0">
                <a:solidFill>
                  <a:srgbClr val="000000"/>
                </a:solidFill>
                <a:latin typeface="CharisSIL"/>
              </a:rPr>
              <a:t>(</a:t>
            </a:r>
            <a:r>
              <a:rPr lang="en-US" sz="1200" smtClean="0">
                <a:solidFill>
                  <a:srgbClr val="2197D2"/>
                </a:solidFill>
                <a:latin typeface="CharisSIL"/>
              </a:rPr>
              <a:t>Fig. 6</a:t>
            </a:r>
            <a:r>
              <a:rPr lang="en-US" sz="1200" smtClean="0">
                <a:solidFill>
                  <a:srgbClr val="000000"/>
                </a:solidFill>
                <a:latin typeface="CharisSIL"/>
              </a:rPr>
              <a:t>) </a:t>
            </a:r>
            <a:r>
              <a:rPr lang="en-US" sz="1200" smtClean="0">
                <a:solidFill>
                  <a:srgbClr val="2197D2"/>
                </a:solidFill>
                <a:latin typeface="CharisSIL"/>
              </a:rPr>
              <a:t>[208]</a:t>
            </a:r>
            <a:r>
              <a:rPr lang="en-US" sz="1200" smtClean="0">
                <a:solidFill>
                  <a:srgbClr val="000000"/>
                </a:solidFill>
                <a:latin typeface="CharisSIL"/>
              </a:rPr>
              <a:t>. Future experiments will shed more light on the potential</a:t>
            </a:r>
          </a:p>
          <a:p>
            <a:r>
              <a:rPr lang="en-US" sz="1200" smtClean="0">
                <a:solidFill>
                  <a:srgbClr val="000000"/>
                </a:solidFill>
                <a:latin typeface="CharisSIL"/>
              </a:rPr>
              <a:t>of carbon-based nanoparticles in delivery of autophagy regulators and</a:t>
            </a:r>
          </a:p>
          <a:p>
            <a:r>
              <a:rPr lang="en-US" sz="1200" smtClean="0">
                <a:solidFill>
                  <a:srgbClr val="000000"/>
                </a:solidFill>
                <a:latin typeface="CharisSIL"/>
              </a:rPr>
              <a:t>its association with cancer treatment </a:t>
            </a:r>
            <a:r>
              <a:rPr lang="en-US" sz="1200" smtClean="0">
                <a:solidFill>
                  <a:srgbClr val="2197D2"/>
                </a:solidFill>
                <a:latin typeface="CharisSIL"/>
              </a:rPr>
              <a:t>[192]</a:t>
            </a:r>
            <a:r>
              <a:rPr lang="en-US" sz="1200" smtClean="0">
                <a:solidFill>
                  <a:srgbClr val="000000"/>
                </a:solidFill>
                <a:latin typeface="CharisSIL"/>
              </a:rPr>
              <a:t>.</a:t>
            </a:r>
            <a:endParaRPr lang="en-US" sz="1200" smtClean="0"/>
          </a:p>
          <a:p>
            <a:endParaRPr lang="en-US"/>
          </a:p>
        </p:txBody>
      </p:sp>
      <p:sp>
        <p:nvSpPr>
          <p:cNvPr id="4" name="Slide Number Placeholder 3"/>
          <p:cNvSpPr>
            <a:spLocks noGrp="1"/>
          </p:cNvSpPr>
          <p:nvPr>
            <p:ph type="sldNum" sz="quarter" idx="10"/>
          </p:nvPr>
        </p:nvSpPr>
        <p:spPr/>
        <p:txBody>
          <a:bodyPr/>
          <a:lstStyle/>
          <a:p>
            <a:fld id="{42D913C3-C7D5-4B1A-A1D6-3D3FE22FC113}" type="slidenum">
              <a:rPr lang="en-US" smtClean="0"/>
              <a:t>21</a:t>
            </a:fld>
            <a:endParaRPr lang="en-US"/>
          </a:p>
        </p:txBody>
      </p:sp>
    </p:spTree>
    <p:extLst>
      <p:ext uri="{BB962C8B-B14F-4D97-AF65-F5344CB8AC3E}">
        <p14:creationId xmlns:p14="http://schemas.microsoft.com/office/powerpoint/2010/main" val="182795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B36161-B25D-4EFB-B4B4-40944792C310}" type="datetime1">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39963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40826-459C-49DA-B35E-3F7F46268E5B}" type="datetime1">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1063861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BF6C9-7E9D-45E4-86C0-C3C6D55A2025}" type="datetime1">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187380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8CDB38-8015-4788-BCD9-4DC03D76DB08}" type="datetime1">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224552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2F7064-2E9B-4B56-9487-DCCD172880EA}" type="datetime1">
              <a:rPr lang="en-US" smtClean="0"/>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234055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67ADA-4408-4861-84B1-6B01B06449FF}" type="datetime1">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315897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08EC4-C4A7-403F-BEFC-40A96BA23DDD}" type="datetime1">
              <a:rPr lang="en-US" smtClean="0"/>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62357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60039B-190F-44FC-B83E-13AF3541EEF3}" type="datetime1">
              <a:rPr lang="en-US" smtClean="0"/>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145718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2C6C8-C7A9-4392-A744-C304A8DEFF77}" type="datetime1">
              <a:rPr lang="en-US" smtClean="0"/>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2451420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204077-7BB7-4CFB-9C83-1AA93D439FAE}" type="datetime1">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2737714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C2CE5B-3B7C-4D8D-B3F6-635919186F2C}" type="datetime1">
              <a:rPr lang="en-US" smtClean="0"/>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518BBB-88A5-42F8-BBCD-4A4C70CC7130}" type="slidenum">
              <a:rPr lang="en-US" smtClean="0"/>
              <a:t>‹#›</a:t>
            </a:fld>
            <a:endParaRPr lang="en-US"/>
          </a:p>
        </p:txBody>
      </p:sp>
    </p:spTree>
    <p:extLst>
      <p:ext uri="{BB962C8B-B14F-4D97-AF65-F5344CB8AC3E}">
        <p14:creationId xmlns:p14="http://schemas.microsoft.com/office/powerpoint/2010/main" val="230600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CD71-5741-45ED-93AC-9799361C4531}" type="datetime1">
              <a:rPr lang="en-US" smtClean="0"/>
              <a:t>6/9/2023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18BBB-88A5-42F8-BBCD-4A4C70CC7130}" type="slidenum">
              <a:rPr lang="en-US" smtClean="0"/>
              <a:t>‹#›</a:t>
            </a:fld>
            <a:endParaRPr lang="en-US"/>
          </a:p>
        </p:txBody>
      </p:sp>
    </p:spTree>
    <p:extLst>
      <p:ext uri="{BB962C8B-B14F-4D97-AF65-F5344CB8AC3E}">
        <p14:creationId xmlns:p14="http://schemas.microsoft.com/office/powerpoint/2010/main" val="403980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150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smtClean="0"/>
              <a:t>Pre-clinical </a:t>
            </a:r>
            <a:r>
              <a:rPr lang="en-US" b="1"/>
              <a:t>models of autophagy</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240" y="1432768"/>
            <a:ext cx="3917671" cy="4558730"/>
          </a:xfrm>
          <a:prstGeom prst="rect">
            <a:avLst/>
          </a:prstGeom>
        </p:spPr>
      </p:pic>
      <p:pic>
        <p:nvPicPr>
          <p:cNvPr id="5" name="Picture 4" descr="Investigating Mitophagy and Mitochondrial Morphology In Vivo Using mito-QC:  A Comprehensive Guide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950" y="1432769"/>
            <a:ext cx="3917671" cy="455873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73518BBB-88A5-42F8-BBCD-4A4C70CC7130}" type="slidenum">
              <a:rPr lang="en-US" sz="1800" b="1" smtClean="0">
                <a:solidFill>
                  <a:schemeClr val="tx1"/>
                </a:solidFill>
              </a:rPr>
              <a:t>10</a:t>
            </a:fld>
            <a:endParaRPr lang="en-US" sz="1800" b="1">
              <a:solidFill>
                <a:schemeClr val="tx1"/>
              </a:solidFill>
            </a:endParaRPr>
          </a:p>
        </p:txBody>
      </p:sp>
    </p:spTree>
    <p:extLst>
      <p:ext uri="{BB962C8B-B14F-4D97-AF65-F5344CB8AC3E}">
        <p14:creationId xmlns:p14="http://schemas.microsoft.com/office/powerpoint/2010/main" val="3443082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591548"/>
            <a:ext cx="10515600" cy="1325563"/>
          </a:xfrm>
        </p:spPr>
        <p:txBody>
          <a:bodyPr>
            <a:normAutofit fontScale="90000"/>
          </a:bodyPr>
          <a:lstStyle/>
          <a:p>
            <a:pPr algn="ctr"/>
            <a:r>
              <a:rPr lang="en-US" b="1" smtClean="0"/>
              <a:t>Pre-clinical </a:t>
            </a:r>
            <a:r>
              <a:rPr lang="en-US" b="1"/>
              <a:t>models of </a:t>
            </a:r>
            <a:r>
              <a:rPr lang="en-US" b="1" smtClean="0"/>
              <a:t>autophagy</a:t>
            </a:r>
            <a:r>
              <a:rPr lang="en-US" sz="2000" b="1" smtClean="0"/>
              <a:t/>
            </a:r>
            <a:br>
              <a:rPr lang="en-US" sz="2000" b="1" smtClean="0"/>
            </a:br>
            <a:r>
              <a:rPr lang="en-US" sz="2000" b="1" smtClean="0"/>
              <a:t/>
            </a:r>
            <a:br>
              <a:rPr lang="en-US" sz="2000" b="1" smtClean="0"/>
            </a:br>
            <a:r>
              <a:rPr lang="en-US" sz="2000" smtClean="0">
                <a:latin typeface="Arial" panose="020B0604020202020204" pitchFamily="34" charset="0"/>
                <a:cs typeface="Arial" panose="020B0604020202020204" pitchFamily="34" charset="0"/>
              </a:rPr>
              <a:t>Animal </a:t>
            </a:r>
            <a:r>
              <a:rPr lang="en-US" sz="2000">
                <a:latin typeface="Arial" panose="020B0604020202020204" pitchFamily="34" charset="0"/>
                <a:cs typeface="Arial" panose="020B0604020202020204" pitchFamily="34" charset="0"/>
              </a:rPr>
              <a:t>models have been developed for studying autophagy.</a:t>
            </a:r>
            <a:br>
              <a:rPr lang="en-US" sz="2000">
                <a:latin typeface="Arial" panose="020B0604020202020204" pitchFamily="34" charset="0"/>
                <a:cs typeface="Arial" panose="020B0604020202020204" pitchFamily="34" charset="0"/>
              </a:rPr>
            </a:br>
            <a:endParaRPr lang="en-US" sz="2000"/>
          </a:p>
        </p:txBody>
      </p:sp>
      <p:pic>
        <p:nvPicPr>
          <p:cNvPr id="5" name="Picture 4"/>
          <p:cNvPicPr>
            <a:picLocks noChangeAspect="1"/>
          </p:cNvPicPr>
          <p:nvPr/>
        </p:nvPicPr>
        <p:blipFill rotWithShape="1">
          <a:blip r:embed="rId2"/>
          <a:srcRect t="5498" b="11336"/>
          <a:stretch/>
        </p:blipFill>
        <p:spPr>
          <a:xfrm>
            <a:off x="1644024" y="2062806"/>
            <a:ext cx="4023691" cy="3346338"/>
          </a:xfrm>
          <a:prstGeom prst="rect">
            <a:avLst/>
          </a:prstGeom>
        </p:spPr>
      </p:pic>
      <p:sp>
        <p:nvSpPr>
          <p:cNvPr id="6" name="Rectangle 5"/>
          <p:cNvSpPr/>
          <p:nvPr/>
        </p:nvSpPr>
        <p:spPr>
          <a:xfrm>
            <a:off x="1644023" y="4956298"/>
            <a:ext cx="4023691" cy="4528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monkey kidney MARC-145 cells</a:t>
            </a:r>
          </a:p>
        </p:txBody>
      </p:sp>
      <p:pic>
        <p:nvPicPr>
          <p:cNvPr id="7" name="Picture 6"/>
          <p:cNvPicPr>
            <a:picLocks noChangeAspect="1"/>
          </p:cNvPicPr>
          <p:nvPr/>
        </p:nvPicPr>
        <p:blipFill>
          <a:blip r:embed="rId3"/>
          <a:stretch>
            <a:fillRect/>
          </a:stretch>
        </p:blipFill>
        <p:spPr>
          <a:xfrm>
            <a:off x="6096000" y="2062806"/>
            <a:ext cx="4023691" cy="3346338"/>
          </a:xfrm>
          <a:prstGeom prst="rect">
            <a:avLst/>
          </a:prstGeom>
        </p:spPr>
      </p:pic>
      <p:sp>
        <p:nvSpPr>
          <p:cNvPr id="9" name="Rectangle 8"/>
          <p:cNvSpPr/>
          <p:nvPr/>
        </p:nvSpPr>
        <p:spPr>
          <a:xfrm>
            <a:off x="6095999" y="4956298"/>
            <a:ext cx="4023692" cy="4528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mtClean="0"/>
              <a:t>Zebra Fish</a:t>
            </a:r>
            <a:endParaRPr lang="en-US"/>
          </a:p>
        </p:txBody>
      </p:sp>
      <p:sp>
        <p:nvSpPr>
          <p:cNvPr id="10" name="Slide Number Placeholder 9"/>
          <p:cNvSpPr>
            <a:spLocks noGrp="1"/>
          </p:cNvSpPr>
          <p:nvPr>
            <p:ph type="sldNum" sz="quarter" idx="12"/>
          </p:nvPr>
        </p:nvSpPr>
        <p:spPr/>
        <p:txBody>
          <a:bodyPr/>
          <a:lstStyle/>
          <a:p>
            <a:fld id="{73518BBB-88A5-42F8-BBCD-4A4C70CC7130}" type="slidenum">
              <a:rPr lang="en-US" sz="1800" b="1" smtClean="0">
                <a:solidFill>
                  <a:schemeClr val="tx1"/>
                </a:solidFill>
              </a:rPr>
              <a:t>11</a:t>
            </a:fld>
            <a:endParaRPr lang="en-US" sz="1800" b="1">
              <a:solidFill>
                <a:schemeClr val="tx1"/>
              </a:solidFill>
            </a:endParaRPr>
          </a:p>
        </p:txBody>
      </p:sp>
    </p:spTree>
    <p:extLst>
      <p:ext uri="{BB962C8B-B14F-4D97-AF65-F5344CB8AC3E}">
        <p14:creationId xmlns:p14="http://schemas.microsoft.com/office/powerpoint/2010/main" val="3138615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smtClean="0"/>
              <a:t>Nanomaterials </a:t>
            </a:r>
            <a:r>
              <a:rPr lang="en-US" b="1"/>
              <a:t>and autophagy regulation</a:t>
            </a:r>
            <a:endParaRPr lang="en-US"/>
          </a:p>
        </p:txBody>
      </p:sp>
      <p:sp>
        <p:nvSpPr>
          <p:cNvPr id="3" name="Content Placeholder 2"/>
          <p:cNvSpPr>
            <a:spLocks noGrp="1"/>
          </p:cNvSpPr>
          <p:nvPr>
            <p:ph idx="1"/>
          </p:nvPr>
        </p:nvSpPr>
        <p:spPr>
          <a:xfrm>
            <a:off x="1123950" y="2286000"/>
            <a:ext cx="10229850" cy="2714625"/>
          </a:xfrm>
          <a:solidFill>
            <a:schemeClr val="bg1"/>
          </a:solidFill>
          <a:ln>
            <a:noFill/>
          </a:ln>
        </p:spPr>
        <p:txBody>
          <a:bodyPr>
            <a:normAutofit fontScale="85000" lnSpcReduction="20000"/>
          </a:bodyPr>
          <a:lstStyle/>
          <a:p>
            <a:pPr marL="514350" indent="-514350" algn="just">
              <a:buAutoNum type="arabicPeriod"/>
            </a:pPr>
            <a:r>
              <a:rPr lang="en-US" sz="3200" b="1" smtClean="0"/>
              <a:t>Polymeric</a:t>
            </a:r>
            <a:r>
              <a:rPr lang="en-US" sz="3200" b="1" i="1" smtClean="0"/>
              <a:t> nanoparticles</a:t>
            </a:r>
          </a:p>
          <a:p>
            <a:pPr marL="0" indent="0" algn="just">
              <a:buNone/>
            </a:pPr>
            <a:endParaRPr lang="en-US" sz="3200" b="1" i="1" smtClean="0">
              <a:latin typeface="Arial" panose="020B0604020202020204" pitchFamily="34" charset="0"/>
              <a:cs typeface="Arial" panose="020B0604020202020204" pitchFamily="34" charset="0"/>
            </a:endParaRPr>
          </a:p>
          <a:p>
            <a:pPr algn="just"/>
            <a:r>
              <a:rPr lang="en-US" sz="2000" smtClean="0">
                <a:latin typeface="Arial" panose="020B0604020202020204" pitchFamily="34" charset="0"/>
                <a:cs typeface="Arial" panose="020B0604020202020204" pitchFamily="34" charset="0"/>
              </a:rPr>
              <a:t>polymeric </a:t>
            </a:r>
            <a:r>
              <a:rPr lang="en-US" sz="2000">
                <a:latin typeface="Arial" panose="020B0604020202020204" pitchFamily="34" charset="0"/>
                <a:cs typeface="Arial" panose="020B0604020202020204" pitchFamily="34" charset="0"/>
              </a:rPr>
              <a:t>nanoparticles have </a:t>
            </a:r>
            <a:r>
              <a:rPr lang="en-US" sz="2000" smtClean="0">
                <a:latin typeface="Arial" panose="020B0604020202020204" pitchFamily="34" charset="0"/>
                <a:cs typeface="Arial" panose="020B0604020202020204" pitchFamily="34" charset="0"/>
              </a:rPr>
              <a:t>demonstrated considerable </a:t>
            </a:r>
            <a:r>
              <a:rPr lang="en-US" sz="2000">
                <a:latin typeface="Arial" panose="020B0604020202020204" pitchFamily="34" charset="0"/>
                <a:cs typeface="Arial" panose="020B0604020202020204" pitchFamily="34" charset="0"/>
              </a:rPr>
              <a:t>potential in cancer </a:t>
            </a:r>
            <a:r>
              <a:rPr lang="en-US" sz="2000" smtClean="0">
                <a:latin typeface="Arial" panose="020B0604020202020204" pitchFamily="34" charset="0"/>
                <a:cs typeface="Arial" panose="020B0604020202020204" pitchFamily="34" charset="0"/>
              </a:rPr>
              <a:t>therapy</a:t>
            </a:r>
          </a:p>
          <a:p>
            <a:pPr marL="0" indent="0" algn="just">
              <a:buNone/>
            </a:pPr>
            <a:endParaRPr lang="en-US" sz="2000" smtClean="0">
              <a:latin typeface="Arial" panose="020B0604020202020204" pitchFamily="34" charset="0"/>
              <a:cs typeface="Arial" panose="020B0604020202020204" pitchFamily="34" charset="0"/>
            </a:endParaRPr>
          </a:p>
          <a:p>
            <a:pPr algn="just"/>
            <a:r>
              <a:rPr lang="en-US" sz="2000" smtClean="0">
                <a:latin typeface="Arial" panose="020B0604020202020204" pitchFamily="34" charset="0"/>
                <a:cs typeface="Arial" panose="020B0604020202020204" pitchFamily="34" charset="0"/>
              </a:rPr>
              <a:t>Different </a:t>
            </a:r>
            <a:r>
              <a:rPr lang="en-US" sz="2000">
                <a:latin typeface="Arial" panose="020B0604020202020204" pitchFamily="34" charset="0"/>
                <a:cs typeface="Arial" panose="020B0604020202020204" pitchFamily="34" charset="0"/>
              </a:rPr>
              <a:t>polymers can </a:t>
            </a:r>
            <a:r>
              <a:rPr lang="en-US" sz="2000" smtClean="0">
                <a:latin typeface="Arial" panose="020B0604020202020204" pitchFamily="34" charset="0"/>
                <a:cs typeface="Arial" panose="020B0604020202020204" pitchFamily="34" charset="0"/>
              </a:rPr>
              <a:t>be used </a:t>
            </a:r>
            <a:r>
              <a:rPr lang="en-US" sz="2000">
                <a:latin typeface="Arial" panose="020B0604020202020204" pitchFamily="34" charset="0"/>
                <a:cs typeface="Arial" panose="020B0604020202020204" pitchFamily="34" charset="0"/>
              </a:rPr>
              <a:t>to synthesize polymeric nanoparticles such as collagen, </a:t>
            </a:r>
            <a:r>
              <a:rPr lang="en-US" sz="2000" smtClean="0">
                <a:latin typeface="Arial" panose="020B0604020202020204" pitchFamily="34" charset="0"/>
                <a:cs typeface="Arial" panose="020B0604020202020204" pitchFamily="34" charset="0"/>
              </a:rPr>
              <a:t>gelatin, PLGA </a:t>
            </a:r>
            <a:r>
              <a:rPr lang="en-US" sz="2000">
                <a:latin typeface="Arial" panose="020B0604020202020204" pitchFamily="34" charset="0"/>
                <a:cs typeface="Arial" panose="020B0604020202020204" pitchFamily="34" charset="0"/>
              </a:rPr>
              <a:t>and </a:t>
            </a:r>
            <a:r>
              <a:rPr lang="en-US" sz="2000" smtClean="0">
                <a:latin typeface="Arial" panose="020B0604020202020204" pitchFamily="34" charset="0"/>
                <a:cs typeface="Arial" panose="020B0604020202020204" pitchFamily="34" charset="0"/>
              </a:rPr>
              <a:t>albumin.</a:t>
            </a:r>
          </a:p>
          <a:p>
            <a:pPr marL="0" indent="0" algn="just">
              <a:buNone/>
            </a:pPr>
            <a:endParaRPr lang="en-US" sz="2000" smtClean="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This section </a:t>
            </a:r>
            <a:r>
              <a:rPr lang="en-US" sz="2000" smtClean="0">
                <a:latin typeface="Arial" panose="020B0604020202020204" pitchFamily="34" charset="0"/>
                <a:cs typeface="Arial" panose="020B0604020202020204" pitchFamily="34" charset="0"/>
              </a:rPr>
              <a:t>describes the </a:t>
            </a:r>
            <a:r>
              <a:rPr lang="en-US" sz="2000">
                <a:latin typeface="Arial" panose="020B0604020202020204" pitchFamily="34" charset="0"/>
                <a:cs typeface="Arial" panose="020B0604020202020204" pitchFamily="34" charset="0"/>
              </a:rPr>
              <a:t>role of polymers in the synthesis of nanocarriers and evaluates </a:t>
            </a:r>
            <a:r>
              <a:rPr lang="en-US" sz="2000" smtClean="0">
                <a:latin typeface="Arial" panose="020B0604020202020204" pitchFamily="34" charset="0"/>
                <a:cs typeface="Arial" panose="020B0604020202020204" pitchFamily="34" charset="0"/>
              </a:rPr>
              <a:t>their potential </a:t>
            </a:r>
            <a:r>
              <a:rPr lang="en-US" sz="2000">
                <a:latin typeface="Arial" panose="020B0604020202020204" pitchFamily="34" charset="0"/>
                <a:cs typeface="Arial" panose="020B0604020202020204" pitchFamily="34" charset="0"/>
              </a:rPr>
              <a:t>for delivery of autophagy regulators in cancer treatment.</a:t>
            </a:r>
            <a:endParaRPr lang="en-US" sz="2000" smtClean="0">
              <a:latin typeface="Arial" panose="020B0604020202020204" pitchFamily="34" charset="0"/>
              <a:cs typeface="Arial" panose="020B0604020202020204" pitchFamily="34" charset="0"/>
            </a:endParaRPr>
          </a:p>
          <a:p>
            <a:pPr algn="just"/>
            <a:endParaRPr lang="en-US" sz="1800" i="1"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12</a:t>
            </a:fld>
            <a:endParaRPr lang="en-US" sz="1800" b="1">
              <a:solidFill>
                <a:schemeClr val="tx1"/>
              </a:solidFill>
            </a:endParaRPr>
          </a:p>
        </p:txBody>
      </p:sp>
    </p:spTree>
    <p:extLst>
      <p:ext uri="{BB962C8B-B14F-4D97-AF65-F5344CB8AC3E}">
        <p14:creationId xmlns:p14="http://schemas.microsoft.com/office/powerpoint/2010/main" val="4024624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smtClean="0"/>
              <a:t> </a:t>
            </a:r>
            <a:r>
              <a:rPr lang="en-US" b="1" smtClean="0"/>
              <a:t>Polymeric</a:t>
            </a:r>
            <a:r>
              <a:rPr lang="en-US" b="1" i="1" smtClean="0"/>
              <a:t> nanoparticles</a:t>
            </a:r>
            <a:br>
              <a:rPr lang="en-US" b="1" i="1" smtClean="0"/>
            </a:br>
            <a:endParaRPr lang="en-US" b="1"/>
          </a:p>
        </p:txBody>
      </p:sp>
      <p:pic>
        <p:nvPicPr>
          <p:cNvPr id="4" name="Content Placeholder 3"/>
          <p:cNvPicPr>
            <a:picLocks noGrp="1" noChangeAspect="1"/>
          </p:cNvPicPr>
          <p:nvPr>
            <p:ph idx="1"/>
          </p:nvPr>
        </p:nvPicPr>
        <p:blipFill rotWithShape="1">
          <a:blip r:embed="rId2"/>
          <a:srcRect t="-1001" b="49693"/>
          <a:stretch/>
        </p:blipFill>
        <p:spPr>
          <a:xfrm>
            <a:off x="2933404" y="1143092"/>
            <a:ext cx="6325185" cy="4581434"/>
          </a:xfrm>
          <a:prstGeom prst="rect">
            <a:avLst/>
          </a:prstGeom>
        </p:spPr>
      </p:pic>
      <p:sp>
        <p:nvSpPr>
          <p:cNvPr id="3" name="Rectangle 2"/>
          <p:cNvSpPr/>
          <p:nvPr/>
        </p:nvSpPr>
        <p:spPr>
          <a:xfrm>
            <a:off x="2473850" y="6094740"/>
            <a:ext cx="7244291" cy="261610"/>
          </a:xfrm>
          <a:prstGeom prst="rect">
            <a:avLst/>
          </a:prstGeom>
        </p:spPr>
        <p:txBody>
          <a:bodyPr wrap="none">
            <a:spAutoFit/>
          </a:bodyPr>
          <a:lstStyle/>
          <a:p>
            <a:pPr algn="ctr"/>
            <a:r>
              <a:rPr lang="en-US" sz="1100" b="1">
                <a:latin typeface="CharisSIL-Bold"/>
              </a:rPr>
              <a:t>Fig. 2. </a:t>
            </a:r>
            <a:r>
              <a:rPr lang="en-US" sz="1100">
                <a:latin typeface="CharisSIL"/>
              </a:rPr>
              <a:t>A) The synthesis of nanostructures and their impact on cell death and providing synergistic cancer therapy</a:t>
            </a:r>
            <a:endParaRPr lang="en-US" sz="1100"/>
          </a:p>
        </p:txBody>
      </p:sp>
      <p:sp>
        <p:nvSpPr>
          <p:cNvPr id="5" name="Slide Number Placeholder 4"/>
          <p:cNvSpPr>
            <a:spLocks noGrp="1"/>
          </p:cNvSpPr>
          <p:nvPr>
            <p:ph type="sldNum" sz="quarter" idx="12"/>
          </p:nvPr>
        </p:nvSpPr>
        <p:spPr/>
        <p:txBody>
          <a:bodyPr/>
          <a:lstStyle/>
          <a:p>
            <a:fld id="{73518BBB-88A5-42F8-BBCD-4A4C70CC7130}" type="slidenum">
              <a:rPr lang="en-US" sz="1800" b="1" smtClean="0">
                <a:solidFill>
                  <a:schemeClr val="tx1"/>
                </a:solidFill>
              </a:rPr>
              <a:t>13</a:t>
            </a:fld>
            <a:endParaRPr lang="en-US" sz="1800" b="1">
              <a:solidFill>
                <a:schemeClr val="tx1"/>
              </a:solidFill>
            </a:endParaRPr>
          </a:p>
        </p:txBody>
      </p:sp>
      <p:sp>
        <p:nvSpPr>
          <p:cNvPr id="6" name="Rectangle 5"/>
          <p:cNvSpPr/>
          <p:nvPr/>
        </p:nvSpPr>
        <p:spPr>
          <a:xfrm>
            <a:off x="8055428" y="1245326"/>
            <a:ext cx="1515291" cy="6444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smtClean="0"/>
              <a:t>Poly B amino ester+AU/MCF7</a:t>
            </a:r>
            <a:endParaRPr lang="en-US" sz="800"/>
          </a:p>
        </p:txBody>
      </p:sp>
    </p:spTree>
    <p:extLst>
      <p:ext uri="{BB962C8B-B14F-4D97-AF65-F5344CB8AC3E}">
        <p14:creationId xmlns:p14="http://schemas.microsoft.com/office/powerpoint/2010/main" val="2329189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smtClean="0"/>
              <a:t> </a:t>
            </a:r>
            <a:r>
              <a:rPr lang="en-US" b="1" smtClean="0"/>
              <a:t>Polymeric</a:t>
            </a:r>
            <a:r>
              <a:rPr lang="en-US" b="1" i="1" smtClean="0"/>
              <a:t> nanoparticles</a:t>
            </a:r>
            <a:endParaRPr lang="en-US" b="1"/>
          </a:p>
        </p:txBody>
      </p:sp>
      <p:pic>
        <p:nvPicPr>
          <p:cNvPr id="1028" name="Picture 4" descr="https://ars.els-cdn.com/content/image/1-s2.0-S0925443921002593-gr2_lrg.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50707"/>
          <a:stretch/>
        </p:blipFill>
        <p:spPr bwMode="auto">
          <a:xfrm>
            <a:off x="2867025" y="1418768"/>
            <a:ext cx="6991349" cy="46892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48964" y="6108025"/>
            <a:ext cx="6427469" cy="430887"/>
          </a:xfrm>
          <a:prstGeom prst="rect">
            <a:avLst/>
          </a:prstGeom>
        </p:spPr>
        <p:txBody>
          <a:bodyPr wrap="square">
            <a:spAutoFit/>
          </a:bodyPr>
          <a:lstStyle/>
          <a:p>
            <a:pPr algn="ctr"/>
            <a:r>
              <a:rPr lang="en-US" sz="1100" b="1">
                <a:latin typeface="CharisSIL-Bold"/>
              </a:rPr>
              <a:t>Fig. 2. </a:t>
            </a:r>
            <a:r>
              <a:rPr lang="en-US" sz="1100" b="1" smtClean="0">
                <a:latin typeface="CharisSIL"/>
              </a:rPr>
              <a:t> </a:t>
            </a:r>
            <a:r>
              <a:rPr lang="en-US" sz="1100" b="1">
                <a:latin typeface="CharisSIL"/>
              </a:rPr>
              <a:t>B) Apoptosis assay by Flow-cytometry; </a:t>
            </a:r>
            <a:r>
              <a:rPr lang="en-US" sz="1100" b="1" smtClean="0">
                <a:latin typeface="CharisSIL"/>
              </a:rPr>
              <a:t>C) Quantitative </a:t>
            </a:r>
            <a:r>
              <a:rPr lang="en-US" sz="1100" b="1">
                <a:latin typeface="CharisSIL"/>
              </a:rPr>
              <a:t>clarification; D) Investigating the level of ROS production in MCF-7 cells after exposing to </a:t>
            </a:r>
            <a:r>
              <a:rPr lang="en-US" sz="1100" b="1" smtClean="0">
                <a:latin typeface="CharisSIL"/>
              </a:rPr>
              <a:t>nanoparticles.</a:t>
            </a:r>
            <a:endParaRPr lang="en-US" sz="1100" b="1"/>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14</a:t>
            </a:fld>
            <a:endParaRPr lang="en-US" sz="1800" b="1">
              <a:solidFill>
                <a:schemeClr val="tx1"/>
              </a:solidFill>
            </a:endParaRPr>
          </a:p>
        </p:txBody>
      </p:sp>
    </p:spTree>
    <p:extLst>
      <p:ext uri="{BB962C8B-B14F-4D97-AF65-F5344CB8AC3E}">
        <p14:creationId xmlns:p14="http://schemas.microsoft.com/office/powerpoint/2010/main" val="198705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121285"/>
            <a:ext cx="10515600" cy="1325563"/>
          </a:xfrm>
        </p:spPr>
        <p:txBody>
          <a:bodyPr/>
          <a:lstStyle/>
          <a:p>
            <a:pPr algn="ctr"/>
            <a:r>
              <a:rPr lang="en-US" b="1" i="1" smtClean="0"/>
              <a:t> </a:t>
            </a:r>
            <a:r>
              <a:rPr lang="en-US" b="1" i="1"/>
              <a:t>Polymeric nanoparticles</a:t>
            </a:r>
            <a:endParaRPr lang="en-US" b="1"/>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576" t="15854" r="32121" b="5338"/>
          <a:stretch/>
        </p:blipFill>
        <p:spPr>
          <a:xfrm>
            <a:off x="2814637" y="1284208"/>
            <a:ext cx="6562725" cy="4696403"/>
          </a:xfrm>
          <a:prstGeom prst="rect">
            <a:avLst/>
          </a:prstGeom>
        </p:spPr>
      </p:pic>
      <p:sp>
        <p:nvSpPr>
          <p:cNvPr id="8" name="Rectangle 7"/>
          <p:cNvSpPr/>
          <p:nvPr/>
        </p:nvSpPr>
        <p:spPr>
          <a:xfrm>
            <a:off x="3469093" y="6079351"/>
            <a:ext cx="5253811" cy="276999"/>
          </a:xfrm>
          <a:prstGeom prst="rect">
            <a:avLst/>
          </a:prstGeom>
        </p:spPr>
        <p:txBody>
          <a:bodyPr wrap="none">
            <a:spAutoFit/>
          </a:bodyPr>
          <a:lstStyle/>
          <a:p>
            <a:pPr algn="ctr"/>
            <a:r>
              <a:rPr lang="en-US" sz="1200" b="1">
                <a:latin typeface="CharisSIL-Bold"/>
              </a:rPr>
              <a:t>Fig. 3. </a:t>
            </a:r>
            <a:r>
              <a:rPr lang="en-US" sz="1200">
                <a:latin typeface="CharisSIL"/>
              </a:rPr>
              <a:t>A) The regulatory impact of prepared nanostructures on autophagy;</a:t>
            </a:r>
            <a:endParaRPr lang="en-US" sz="1200"/>
          </a:p>
        </p:txBody>
      </p:sp>
      <p:sp>
        <p:nvSpPr>
          <p:cNvPr id="3" name="Slide Number Placeholder 2"/>
          <p:cNvSpPr>
            <a:spLocks noGrp="1"/>
          </p:cNvSpPr>
          <p:nvPr>
            <p:ph type="sldNum" sz="quarter" idx="12"/>
          </p:nvPr>
        </p:nvSpPr>
        <p:spPr/>
        <p:txBody>
          <a:bodyPr/>
          <a:lstStyle/>
          <a:p>
            <a:fld id="{73518BBB-88A5-42F8-BBCD-4A4C70CC7130}" type="slidenum">
              <a:rPr lang="en-US" sz="1800" b="1" smtClean="0">
                <a:solidFill>
                  <a:schemeClr val="tx1"/>
                </a:solidFill>
              </a:rPr>
              <a:t>15</a:t>
            </a:fld>
            <a:endParaRPr lang="en-US" sz="1800" b="1">
              <a:solidFill>
                <a:schemeClr val="tx1"/>
              </a:solidFill>
            </a:endParaRPr>
          </a:p>
        </p:txBody>
      </p:sp>
    </p:spTree>
    <p:extLst>
      <p:ext uri="{BB962C8B-B14F-4D97-AF65-F5344CB8AC3E}">
        <p14:creationId xmlns:p14="http://schemas.microsoft.com/office/powerpoint/2010/main" val="923829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t>Nanomaterials and autophagy regulation</a:t>
            </a:r>
            <a:endParaRPr lang="en-US"/>
          </a:p>
        </p:txBody>
      </p:sp>
      <p:sp>
        <p:nvSpPr>
          <p:cNvPr id="3" name="Content Placeholder 2"/>
          <p:cNvSpPr>
            <a:spLocks noGrp="1"/>
          </p:cNvSpPr>
          <p:nvPr>
            <p:ph idx="1"/>
          </p:nvPr>
        </p:nvSpPr>
        <p:spPr>
          <a:solidFill>
            <a:schemeClr val="bg1"/>
          </a:solidFill>
        </p:spPr>
        <p:txBody>
          <a:bodyPr>
            <a:normAutofit/>
          </a:bodyPr>
          <a:lstStyle/>
          <a:p>
            <a:pPr marL="0" indent="0">
              <a:buNone/>
            </a:pPr>
            <a:r>
              <a:rPr lang="en-US" b="1" i="1" smtClean="0"/>
              <a:t>2</a:t>
            </a:r>
            <a:r>
              <a:rPr lang="en-US" b="1" i="1"/>
              <a:t>. Green-modified </a:t>
            </a:r>
            <a:r>
              <a:rPr lang="en-US" b="1" i="1" smtClean="0"/>
              <a:t>nanoparticles</a:t>
            </a:r>
          </a:p>
          <a:p>
            <a:pPr algn="just"/>
            <a:r>
              <a:rPr lang="en-US" sz="2000" smtClean="0"/>
              <a:t>Polymers </a:t>
            </a:r>
            <a:r>
              <a:rPr lang="en-US" sz="2000"/>
              <a:t>derived from natural </a:t>
            </a:r>
            <a:r>
              <a:rPr lang="en-US" sz="2000" smtClean="0"/>
              <a:t>sources: </a:t>
            </a:r>
            <a:r>
              <a:rPr lang="en-US" sz="1600" smtClean="0"/>
              <a:t>high </a:t>
            </a:r>
            <a:r>
              <a:rPr lang="en-US" sz="1600"/>
              <a:t>potential for </a:t>
            </a:r>
            <a:r>
              <a:rPr lang="en-US" sz="1600" b="1"/>
              <a:t>cargo </a:t>
            </a:r>
            <a:r>
              <a:rPr lang="en-US" sz="1600" b="1" smtClean="0"/>
              <a:t>delivery </a:t>
            </a:r>
            <a:r>
              <a:rPr lang="en-US" sz="1600" smtClean="0"/>
              <a:t>and </a:t>
            </a:r>
            <a:r>
              <a:rPr lang="en-US" sz="1600" b="1"/>
              <a:t>high </a:t>
            </a:r>
            <a:r>
              <a:rPr lang="en-US" sz="1600" b="1" smtClean="0"/>
              <a:t>biocompatibility</a:t>
            </a:r>
            <a:r>
              <a:rPr lang="en-US" sz="1600" smtClean="0"/>
              <a:t>.</a:t>
            </a:r>
          </a:p>
          <a:p>
            <a:pPr marL="0" indent="0" algn="just">
              <a:buNone/>
            </a:pPr>
            <a:endParaRPr lang="en-US" sz="1600" smtClean="0"/>
          </a:p>
          <a:p>
            <a:r>
              <a:rPr lang="en-US" sz="2000" smtClean="0"/>
              <a:t>CITOSAN </a:t>
            </a:r>
            <a:r>
              <a:rPr lang="en-US" sz="2000"/>
              <a:t>is derived from chitin </a:t>
            </a:r>
            <a:r>
              <a:rPr lang="en-US" sz="2000" smtClean="0"/>
              <a:t>has several beneficial </a:t>
            </a:r>
            <a:r>
              <a:rPr lang="en-US" sz="2000"/>
              <a:t>features</a:t>
            </a:r>
            <a:r>
              <a:rPr lang="en-US" sz="1600"/>
              <a:t> </a:t>
            </a:r>
            <a:endParaRPr lang="en-US" sz="1600" smtClean="0"/>
          </a:p>
          <a:p>
            <a:pPr>
              <a:buClr>
                <a:srgbClr val="FF0000"/>
              </a:buClr>
              <a:buFont typeface="Wingdings" panose="05000000000000000000" pitchFamily="2" charset="2"/>
              <a:buChar char="Ø"/>
            </a:pPr>
            <a:r>
              <a:rPr lang="en-US" sz="1600" b="1" smtClean="0"/>
              <a:t>biocompatibility</a:t>
            </a:r>
            <a:r>
              <a:rPr lang="en-US" sz="1600"/>
              <a:t>, </a:t>
            </a:r>
            <a:r>
              <a:rPr lang="en-US" sz="1600" b="1"/>
              <a:t>biodegradability</a:t>
            </a:r>
            <a:r>
              <a:rPr lang="en-US" sz="1600"/>
              <a:t> and </a:t>
            </a:r>
            <a:r>
              <a:rPr lang="en-US" sz="1600" b="1" smtClean="0"/>
              <a:t>its ability </a:t>
            </a:r>
            <a:r>
              <a:rPr lang="en-US" sz="1600" b="1"/>
              <a:t>to undergo changes </a:t>
            </a:r>
            <a:r>
              <a:rPr lang="en-US" sz="1600"/>
              <a:t>by different </a:t>
            </a:r>
            <a:r>
              <a:rPr lang="en-US" sz="1600" smtClean="0"/>
              <a:t>methods.</a:t>
            </a:r>
          </a:p>
          <a:p>
            <a:pPr marL="0" indent="0" algn="ctr">
              <a:buNone/>
            </a:pPr>
            <a:endParaRPr lang="en-US" sz="1600" smtClean="0"/>
          </a:p>
          <a:p>
            <a:r>
              <a:rPr lang="en-US" sz="2000" smtClean="0"/>
              <a:t>Co-delivery of </a:t>
            </a:r>
            <a:r>
              <a:rPr lang="en-US" sz="2000" b="1" smtClean="0"/>
              <a:t>shRNA-ATG-5 </a:t>
            </a:r>
            <a:r>
              <a:rPr lang="en-US" sz="2000"/>
              <a:t>and </a:t>
            </a:r>
            <a:r>
              <a:rPr lang="en-US" sz="2000" b="1"/>
              <a:t>gefitinib</a:t>
            </a:r>
            <a:r>
              <a:rPr lang="en-US" sz="2000"/>
              <a:t> </a:t>
            </a:r>
            <a:r>
              <a:rPr lang="en-US" sz="2000">
                <a:solidFill>
                  <a:srgbClr val="FF0000"/>
                </a:solidFill>
              </a:rPr>
              <a:t>by CS-based nanocarriers </a:t>
            </a:r>
            <a:endParaRPr lang="en-US" sz="2000" smtClean="0">
              <a:solidFill>
                <a:srgbClr val="FF0000"/>
              </a:solidFill>
            </a:endParaRPr>
          </a:p>
          <a:p>
            <a:pPr>
              <a:buClr>
                <a:srgbClr val="FF0000"/>
              </a:buClr>
              <a:buFont typeface="Wingdings" panose="05000000000000000000" pitchFamily="2" charset="2"/>
              <a:buChar char="Ø"/>
            </a:pPr>
            <a:r>
              <a:rPr lang="en-US" sz="1600" smtClean="0"/>
              <a:t>These</a:t>
            </a:r>
            <a:r>
              <a:rPr lang="en-US" sz="2000" smtClean="0"/>
              <a:t> </a:t>
            </a:r>
            <a:r>
              <a:rPr lang="en-US" sz="2000"/>
              <a:t>nanoparticles inhibit autophagy </a:t>
            </a:r>
            <a:r>
              <a:rPr lang="en-US" sz="2000" smtClean="0"/>
              <a:t>and promote apoptosis.</a:t>
            </a:r>
          </a:p>
          <a:p>
            <a:pPr marL="0" indent="0" algn="just">
              <a:buNone/>
            </a:pPr>
            <a:endParaRPr lang="en-US" sz="2000" b="1"/>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16</a:t>
            </a:fld>
            <a:endParaRPr lang="en-US" sz="1800" b="1">
              <a:solidFill>
                <a:schemeClr val="tx1"/>
              </a:solidFill>
            </a:endParaRPr>
          </a:p>
        </p:txBody>
      </p:sp>
    </p:spTree>
    <p:extLst>
      <p:ext uri="{BB962C8B-B14F-4D97-AF65-F5344CB8AC3E}">
        <p14:creationId xmlns:p14="http://schemas.microsoft.com/office/powerpoint/2010/main" val="2420738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012"/>
            <a:ext cx="10515600" cy="1325563"/>
          </a:xfrm>
        </p:spPr>
        <p:txBody>
          <a:bodyPr/>
          <a:lstStyle/>
          <a:p>
            <a:pPr algn="ctr"/>
            <a:r>
              <a:rPr lang="en-US" b="1" i="1" smtClean="0"/>
              <a:t> </a:t>
            </a:r>
            <a:r>
              <a:rPr lang="en-US" b="1"/>
              <a:t>Green-modified</a:t>
            </a:r>
            <a:r>
              <a:rPr lang="en-US" b="1" i="1"/>
              <a:t> nanoparticles</a:t>
            </a:r>
            <a:endParaRPr lang="en-US" b="1"/>
          </a:p>
        </p:txBody>
      </p:sp>
      <p:pic>
        <p:nvPicPr>
          <p:cNvPr id="3074" name="Picture 2" descr="https://ars.els-cdn.com/content/image/1-s2.0-S0925443921002593-gr4_lrg.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0687"/>
          <a:stretch/>
        </p:blipFill>
        <p:spPr bwMode="auto">
          <a:xfrm>
            <a:off x="2743200" y="1133888"/>
            <a:ext cx="6704239" cy="49654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8948" y="6097023"/>
            <a:ext cx="8017601" cy="261610"/>
          </a:xfrm>
          <a:prstGeom prst="rect">
            <a:avLst/>
          </a:prstGeom>
        </p:spPr>
        <p:txBody>
          <a:bodyPr wrap="square">
            <a:spAutoFit/>
          </a:bodyPr>
          <a:lstStyle/>
          <a:p>
            <a:r>
              <a:rPr lang="en-US" sz="1100" b="1">
                <a:latin typeface="Arial" panose="020B0604020202020204" pitchFamily="34" charset="0"/>
                <a:cs typeface="Arial" panose="020B0604020202020204" pitchFamily="34" charset="0"/>
              </a:rPr>
              <a:t>Fig. 4. A and B) Nanostructure synthesis and evaluating their impact on autophagy </a:t>
            </a:r>
            <a:r>
              <a:rPr lang="en-US" sz="1100" b="1" smtClean="0">
                <a:latin typeface="Arial" panose="020B0604020202020204" pitchFamily="34" charset="0"/>
                <a:cs typeface="Arial" panose="020B0604020202020204" pitchFamily="34" charset="0"/>
              </a:rPr>
              <a:t>mechanism</a:t>
            </a:r>
            <a:endParaRPr lang="en-US" sz="11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3518BBB-88A5-42F8-BBCD-4A4C70CC7130}" type="slidenum">
              <a:rPr lang="en-US" sz="2000" b="1" smtClean="0">
                <a:solidFill>
                  <a:srgbClr val="002060"/>
                </a:solidFill>
              </a:rPr>
              <a:t>17</a:t>
            </a:fld>
            <a:endParaRPr lang="en-US" sz="2000" b="1">
              <a:solidFill>
                <a:srgbClr val="002060"/>
              </a:solidFill>
            </a:endParaRPr>
          </a:p>
        </p:txBody>
      </p:sp>
    </p:spTree>
    <p:extLst>
      <p:ext uri="{BB962C8B-B14F-4D97-AF65-F5344CB8AC3E}">
        <p14:creationId xmlns:p14="http://schemas.microsoft.com/office/powerpoint/2010/main" val="2277315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0436" y="146050"/>
            <a:ext cx="10515600" cy="1325563"/>
          </a:xfrm>
        </p:spPr>
        <p:txBody>
          <a:bodyPr/>
          <a:lstStyle/>
          <a:p>
            <a:pPr algn="ctr"/>
            <a:r>
              <a:rPr lang="en-US" b="1" smtClean="0"/>
              <a:t> </a:t>
            </a:r>
            <a:r>
              <a:rPr lang="en-US" b="1"/>
              <a:t>Green-modified nanoparticles</a:t>
            </a:r>
          </a:p>
        </p:txBody>
      </p:sp>
      <p:pic>
        <p:nvPicPr>
          <p:cNvPr id="4" name="Content Placeholder 3"/>
          <p:cNvPicPr>
            <a:picLocks noGrp="1" noChangeAspect="1"/>
          </p:cNvPicPr>
          <p:nvPr>
            <p:ph idx="1"/>
          </p:nvPr>
        </p:nvPicPr>
        <p:blipFill rotWithShape="1">
          <a:blip r:embed="rId3"/>
          <a:srcRect l="46304" t="61280" b="2523"/>
          <a:stretch/>
        </p:blipFill>
        <p:spPr>
          <a:xfrm>
            <a:off x="1421840" y="1047750"/>
            <a:ext cx="5113580" cy="4921540"/>
          </a:xfrm>
          <a:prstGeom prst="rect">
            <a:avLst/>
          </a:prstGeom>
        </p:spPr>
      </p:pic>
      <p:sp>
        <p:nvSpPr>
          <p:cNvPr id="3" name="Rectangle 2"/>
          <p:cNvSpPr/>
          <p:nvPr/>
        </p:nvSpPr>
        <p:spPr>
          <a:xfrm>
            <a:off x="720436" y="6064540"/>
            <a:ext cx="6096000" cy="215444"/>
          </a:xfrm>
          <a:prstGeom prst="rect">
            <a:avLst/>
          </a:prstGeom>
        </p:spPr>
        <p:txBody>
          <a:bodyPr>
            <a:spAutoFit/>
          </a:bodyPr>
          <a:lstStyle/>
          <a:p>
            <a:r>
              <a:rPr lang="en-US" sz="800" b="1">
                <a:latin typeface="CharisSIL-Bold"/>
              </a:rPr>
              <a:t>Fig. 4. </a:t>
            </a:r>
            <a:r>
              <a:rPr lang="en-US" sz="800" smtClean="0">
                <a:latin typeface="CharisSIL"/>
              </a:rPr>
              <a:t>F</a:t>
            </a:r>
            <a:r>
              <a:rPr lang="en-US" sz="800">
                <a:latin typeface="CharisSIL"/>
              </a:rPr>
              <a:t>) tumor images</a:t>
            </a:r>
            <a:r>
              <a:rPr lang="en-US" sz="800" smtClean="0">
                <a:latin typeface="CharisSIL"/>
              </a:rPr>
              <a:t>.</a:t>
            </a:r>
            <a:endParaRPr lang="en-US"/>
          </a:p>
        </p:txBody>
      </p:sp>
      <p:sp>
        <p:nvSpPr>
          <p:cNvPr id="5" name="Slide Number Placeholder 4"/>
          <p:cNvSpPr>
            <a:spLocks noGrp="1"/>
          </p:cNvSpPr>
          <p:nvPr>
            <p:ph type="sldNum" sz="quarter" idx="12"/>
          </p:nvPr>
        </p:nvSpPr>
        <p:spPr/>
        <p:txBody>
          <a:bodyPr/>
          <a:lstStyle/>
          <a:p>
            <a:fld id="{73518BBB-88A5-42F8-BBCD-4A4C70CC7130}" type="slidenum">
              <a:rPr lang="en-US" sz="1800" b="1" smtClean="0">
                <a:solidFill>
                  <a:srgbClr val="002060"/>
                </a:solidFill>
              </a:rPr>
              <a:t>18</a:t>
            </a:fld>
            <a:endParaRPr lang="en-US" sz="1800" b="1">
              <a:solidFill>
                <a:srgbClr val="00206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519" t="14776" r="53333" b="19808"/>
          <a:stretch/>
        </p:blipFill>
        <p:spPr>
          <a:xfrm>
            <a:off x="6535420" y="1280160"/>
            <a:ext cx="4411254" cy="4853913"/>
          </a:xfrm>
          <a:prstGeom prst="rect">
            <a:avLst/>
          </a:prstGeom>
        </p:spPr>
      </p:pic>
    </p:spTree>
    <p:extLst>
      <p:ext uri="{BB962C8B-B14F-4D97-AF65-F5344CB8AC3E}">
        <p14:creationId xmlns:p14="http://schemas.microsoft.com/office/powerpoint/2010/main" val="1590754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t>Nanomaterials and autophagy regulation</a:t>
            </a:r>
            <a:endParaRPr lang="en-US"/>
          </a:p>
        </p:txBody>
      </p:sp>
      <p:sp>
        <p:nvSpPr>
          <p:cNvPr id="3" name="Content Placeholder 2"/>
          <p:cNvSpPr>
            <a:spLocks noGrp="1"/>
          </p:cNvSpPr>
          <p:nvPr>
            <p:ph idx="1"/>
          </p:nvPr>
        </p:nvSpPr>
        <p:spPr>
          <a:solidFill>
            <a:schemeClr val="bg1"/>
          </a:solidFill>
        </p:spPr>
        <p:txBody>
          <a:bodyPr>
            <a:normAutofit/>
          </a:bodyPr>
          <a:lstStyle/>
          <a:p>
            <a:pPr marL="0" indent="0">
              <a:buNone/>
            </a:pPr>
            <a:r>
              <a:rPr lang="en-US" b="1" smtClean="0"/>
              <a:t>3</a:t>
            </a:r>
            <a:r>
              <a:rPr lang="en-US" b="1"/>
              <a:t>. Lipid-based nanoparticles</a:t>
            </a:r>
            <a:endParaRPr lang="en-US" b="1" smtClean="0"/>
          </a:p>
          <a:p>
            <a:pPr marL="0" indent="0">
              <a:buNone/>
            </a:pPr>
            <a:r>
              <a:rPr lang="en-US" b="1" smtClean="0">
                <a:solidFill>
                  <a:srgbClr val="00B050"/>
                </a:solidFill>
              </a:rPr>
              <a:t>1</a:t>
            </a:r>
            <a:r>
              <a:rPr lang="en-US" b="1">
                <a:solidFill>
                  <a:srgbClr val="00B050"/>
                </a:solidFill>
              </a:rPr>
              <a:t>. </a:t>
            </a:r>
            <a:r>
              <a:rPr lang="en-US" b="1" smtClean="0">
                <a:solidFill>
                  <a:srgbClr val="00B050"/>
                </a:solidFill>
              </a:rPr>
              <a:t>Liposomes</a:t>
            </a:r>
          </a:p>
          <a:p>
            <a:r>
              <a:rPr lang="en-US" sz="1600" smtClean="0"/>
              <a:t>Ease </a:t>
            </a:r>
            <a:r>
              <a:rPr lang="en-US" sz="1600"/>
              <a:t>of synthesis, biocompatibility, </a:t>
            </a:r>
            <a:r>
              <a:rPr lang="en-US" sz="1600" smtClean="0"/>
              <a:t>biodegradability and </a:t>
            </a:r>
            <a:r>
              <a:rPr lang="en-US" sz="1600"/>
              <a:t>capacity in loading hydrophilic and hydrophobic </a:t>
            </a:r>
            <a:r>
              <a:rPr lang="en-US" sz="1600" smtClean="0"/>
              <a:t>drugs are </a:t>
            </a:r>
            <a:r>
              <a:rPr lang="en-US" sz="1600"/>
              <a:t>among the benefits of liposomes, making them appropriate </a:t>
            </a:r>
            <a:r>
              <a:rPr lang="en-US" sz="1600" smtClean="0"/>
              <a:t>choices in </a:t>
            </a:r>
            <a:r>
              <a:rPr lang="en-US" sz="1600"/>
              <a:t>nanoscale </a:t>
            </a:r>
            <a:r>
              <a:rPr lang="en-US" sz="1600" smtClean="0"/>
              <a:t>delivery.</a:t>
            </a:r>
            <a:endParaRPr lang="fa-IR" sz="1600" i="1" smtClean="0"/>
          </a:p>
          <a:p>
            <a:pPr marL="0" indent="0">
              <a:buNone/>
            </a:pPr>
            <a:r>
              <a:rPr lang="en-US" b="1" i="1" smtClean="0">
                <a:solidFill>
                  <a:srgbClr val="00B050"/>
                </a:solidFill>
              </a:rPr>
              <a:t>2</a:t>
            </a:r>
            <a:r>
              <a:rPr lang="en-US" b="1">
                <a:solidFill>
                  <a:srgbClr val="00B050"/>
                </a:solidFill>
              </a:rPr>
              <a:t>. </a:t>
            </a:r>
            <a:r>
              <a:rPr lang="en-US" b="1" smtClean="0">
                <a:solidFill>
                  <a:srgbClr val="00B050"/>
                </a:solidFill>
              </a:rPr>
              <a:t>Micelles</a:t>
            </a:r>
          </a:p>
          <a:p>
            <a:r>
              <a:rPr lang="en-US" sz="1600" i="1" smtClean="0"/>
              <a:t>Micelles </a:t>
            </a:r>
            <a:r>
              <a:rPr lang="en-US" sz="1600" i="1"/>
              <a:t>are another ideal candidate in cancer therapy that belong </a:t>
            </a:r>
            <a:r>
              <a:rPr lang="en-US" sz="1600" i="1" smtClean="0"/>
              <a:t>to lipid-based </a:t>
            </a:r>
            <a:r>
              <a:rPr lang="en-US" sz="1600" i="1"/>
              <a:t>nanocarriers. By enhancing the intracellular accumulation </a:t>
            </a:r>
            <a:r>
              <a:rPr lang="en-US" sz="1600" i="1" smtClean="0"/>
              <a:t>of anti-tumor </a:t>
            </a:r>
            <a:r>
              <a:rPr lang="en-US" sz="1600" i="1"/>
              <a:t>compounds, micelles can effectively suppress cancer </a:t>
            </a:r>
            <a:r>
              <a:rPr lang="en-US" sz="1600" i="1" smtClean="0"/>
              <a:t>progression.</a:t>
            </a:r>
            <a:endParaRPr lang="en-US" sz="1600" i="1"/>
          </a:p>
          <a:p>
            <a:pPr marL="0" indent="0">
              <a:buNone/>
            </a:pPr>
            <a:endParaRPr lang="en-US" i="1" smtClean="0"/>
          </a:p>
          <a:p>
            <a:pPr marL="0" indent="0">
              <a:buNone/>
            </a:pPr>
            <a:endParaRPr lang="en-US"/>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rgbClr val="002060"/>
                </a:solidFill>
              </a:rPr>
              <a:t>19</a:t>
            </a:fld>
            <a:endParaRPr lang="en-US" sz="1800" b="1">
              <a:solidFill>
                <a:srgbClr val="002060"/>
              </a:solidFill>
            </a:endParaRPr>
          </a:p>
        </p:txBody>
      </p:sp>
    </p:spTree>
    <p:extLst>
      <p:ext uri="{BB962C8B-B14F-4D97-AF65-F5344CB8AC3E}">
        <p14:creationId xmlns:p14="http://schemas.microsoft.com/office/powerpoint/2010/main" val="438475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06595" y="430960"/>
            <a:ext cx="1410944" cy="1367469"/>
          </a:xfrm>
          <a:prstGeom prst="rect">
            <a:avLst/>
          </a:prstGeom>
        </p:spPr>
      </p:pic>
      <p:pic>
        <p:nvPicPr>
          <p:cNvPr id="9" name="Picture 8"/>
          <p:cNvPicPr>
            <a:picLocks noChangeAspect="1"/>
          </p:cNvPicPr>
          <p:nvPr/>
        </p:nvPicPr>
        <p:blipFill>
          <a:blip r:embed="rId3"/>
          <a:stretch>
            <a:fillRect/>
          </a:stretch>
        </p:blipFill>
        <p:spPr>
          <a:xfrm>
            <a:off x="529113" y="445860"/>
            <a:ext cx="1378063" cy="1352569"/>
          </a:xfrm>
          <a:prstGeom prst="rect">
            <a:avLst/>
          </a:prstGeom>
        </p:spPr>
      </p:pic>
      <p:sp>
        <p:nvSpPr>
          <p:cNvPr id="10" name="Rectangle 9"/>
          <p:cNvSpPr/>
          <p:nvPr/>
        </p:nvSpPr>
        <p:spPr>
          <a:xfrm>
            <a:off x="1689463" y="4084320"/>
            <a:ext cx="6604919" cy="1938992"/>
          </a:xfrm>
          <a:prstGeom prst="rect">
            <a:avLst/>
          </a:prstGeom>
        </p:spPr>
        <p:txBody>
          <a:bodyPr wrap="square">
            <a:spAutoFit/>
          </a:bodyPr>
          <a:lstStyle/>
          <a:p>
            <a:r>
              <a:rPr lang="en-US" sz="2400" b="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Supervisor</a:t>
            </a:r>
            <a:endParaRPr lang="en-US" sz="2400" b="1">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b="1">
                <a:latin typeface="Arial Unicode MS" panose="020B0604020202020204" pitchFamily="34" charset="-128"/>
                <a:ea typeface="Arial Unicode MS" panose="020B0604020202020204" pitchFamily="34" charset="-128"/>
                <a:cs typeface="Arial Unicode MS" panose="020B0604020202020204" pitchFamily="34" charset="-128"/>
              </a:rPr>
              <a:t> Dr.Farsinejad</a:t>
            </a:r>
          </a:p>
          <a:p>
            <a:r>
              <a:rPr lang="en-US" sz="2400" b="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Presenter</a:t>
            </a:r>
            <a:r>
              <a:rPr lang="en-US" sz="2400">
                <a:latin typeface="Arial Unicode MS" panose="020B0604020202020204" pitchFamily="34" charset="-128"/>
                <a:ea typeface="Arial Unicode MS" panose="020B0604020202020204" pitchFamily="34" charset="-128"/>
                <a:cs typeface="Arial Unicode MS" panose="020B0604020202020204" pitchFamily="34" charset="-128"/>
              </a:rPr>
              <a:t>   </a:t>
            </a:r>
          </a:p>
          <a:p>
            <a:r>
              <a:rPr lang="en-US" sz="240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b="1">
                <a:latin typeface="Arial Unicode MS" panose="020B0604020202020204" pitchFamily="34" charset="-128"/>
                <a:ea typeface="Arial Unicode MS" panose="020B0604020202020204" pitchFamily="34" charset="-128"/>
                <a:cs typeface="Arial Unicode MS" panose="020B0604020202020204" pitchFamily="34" charset="-128"/>
              </a:rPr>
              <a:t>Mahsa</a:t>
            </a:r>
            <a:r>
              <a:rPr lang="en-US" sz="240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b="1">
                <a:latin typeface="Arial Unicode MS" panose="020B0604020202020204" pitchFamily="34" charset="-128"/>
                <a:ea typeface="Arial Unicode MS" panose="020B0604020202020204" pitchFamily="34" charset="-128"/>
                <a:cs typeface="Arial Unicode MS" panose="020B0604020202020204" pitchFamily="34" charset="-128"/>
              </a:rPr>
              <a:t>Mottaghizadeh</a:t>
            </a:r>
          </a:p>
          <a:p>
            <a:endParaRPr lang="en-US" sz="2400"/>
          </a:p>
        </p:txBody>
      </p:sp>
      <p:sp>
        <p:nvSpPr>
          <p:cNvPr id="11" name="Rectangle 10"/>
          <p:cNvSpPr/>
          <p:nvPr/>
        </p:nvSpPr>
        <p:spPr>
          <a:xfrm>
            <a:off x="1389096" y="2396771"/>
            <a:ext cx="9622971" cy="954107"/>
          </a:xfrm>
          <a:prstGeom prst="rect">
            <a:avLst/>
          </a:prstGeom>
        </p:spPr>
        <p:txBody>
          <a:bodyPr wrap="square">
            <a:spAutoFit/>
          </a:bodyPr>
          <a:lstStyle/>
          <a:p>
            <a:pPr algn="ctr"/>
            <a:r>
              <a:rPr lang="en-US" sz="2800" b="1">
                <a:latin typeface="CharisSIL"/>
              </a:rPr>
              <a:t>Targeted regulation of autophagy using </a:t>
            </a:r>
            <a:r>
              <a:rPr lang="en-US" sz="2800" b="1" smtClean="0">
                <a:latin typeface="CharisSIL"/>
              </a:rPr>
              <a:t>nanoparticles</a:t>
            </a:r>
          </a:p>
          <a:p>
            <a:pPr algn="ctr"/>
            <a:r>
              <a:rPr lang="en-US" sz="2800" b="1" smtClean="0">
                <a:latin typeface="CharisSIL"/>
              </a:rPr>
              <a:t> </a:t>
            </a:r>
            <a:r>
              <a:rPr lang="en-US" sz="2800" b="1">
                <a:latin typeface="CharisSIL"/>
              </a:rPr>
              <a:t>New insight </a:t>
            </a:r>
            <a:r>
              <a:rPr lang="en-US" sz="2800" b="1" smtClean="0">
                <a:latin typeface="CharisSIL"/>
              </a:rPr>
              <a:t>into</a:t>
            </a:r>
            <a:r>
              <a:rPr lang="fa-IR" sz="2800" b="1" smtClean="0">
                <a:latin typeface="CharisSIL"/>
              </a:rPr>
              <a:t> </a:t>
            </a:r>
            <a:r>
              <a:rPr lang="en-US" sz="2800" b="1" smtClean="0">
                <a:latin typeface="CharisSIL"/>
              </a:rPr>
              <a:t>cancer therapy</a:t>
            </a:r>
            <a:endParaRPr lang="en-US" sz="2800" b="1"/>
          </a:p>
        </p:txBody>
      </p:sp>
      <p:sp>
        <p:nvSpPr>
          <p:cNvPr id="2" name="Slide Number Placeholder 1"/>
          <p:cNvSpPr>
            <a:spLocks noGrp="1"/>
          </p:cNvSpPr>
          <p:nvPr>
            <p:ph type="sldNum" sz="quarter" idx="12"/>
          </p:nvPr>
        </p:nvSpPr>
        <p:spPr/>
        <p:txBody>
          <a:bodyPr/>
          <a:lstStyle/>
          <a:p>
            <a:fld id="{73518BBB-88A5-42F8-BBCD-4A4C70CC7130}" type="slidenum">
              <a:rPr lang="en-US" sz="1800" b="1" smtClean="0">
                <a:solidFill>
                  <a:schemeClr val="tx1"/>
                </a:solidFill>
              </a:rPr>
              <a:t>2</a:t>
            </a:fld>
            <a:endParaRPr lang="en-US" sz="1800" b="1">
              <a:solidFill>
                <a:schemeClr val="tx1"/>
              </a:solidFill>
            </a:endParaRPr>
          </a:p>
        </p:txBody>
      </p:sp>
    </p:spTree>
    <p:extLst>
      <p:ext uri="{BB962C8B-B14F-4D97-AF65-F5344CB8AC3E}">
        <p14:creationId xmlns:p14="http://schemas.microsoft.com/office/powerpoint/2010/main" val="1374439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t>Nanomaterials and autophagy regulation</a:t>
            </a:r>
            <a:endParaRPr lang="en-US"/>
          </a:p>
        </p:txBody>
      </p:sp>
      <p:sp>
        <p:nvSpPr>
          <p:cNvPr id="3" name="Content Placeholder 2"/>
          <p:cNvSpPr>
            <a:spLocks noGrp="1"/>
          </p:cNvSpPr>
          <p:nvPr>
            <p:ph idx="1"/>
          </p:nvPr>
        </p:nvSpPr>
        <p:spPr>
          <a:solidFill>
            <a:schemeClr val="bg1"/>
          </a:solidFill>
        </p:spPr>
        <p:txBody>
          <a:bodyPr>
            <a:normAutofit/>
          </a:bodyPr>
          <a:lstStyle/>
          <a:p>
            <a:pPr marL="0" indent="0">
              <a:buNone/>
            </a:pPr>
            <a:r>
              <a:rPr lang="en-US" b="1" i="1" smtClean="0"/>
              <a:t>4.Carbon-based </a:t>
            </a:r>
            <a:r>
              <a:rPr lang="en-US" b="1" i="1"/>
              <a:t>nanomaterials</a:t>
            </a:r>
            <a:endParaRPr lang="en-US" b="1" smtClean="0"/>
          </a:p>
          <a:p>
            <a:pPr marL="0" indent="0">
              <a:buNone/>
            </a:pPr>
            <a:r>
              <a:rPr lang="en-US" b="1" smtClean="0">
                <a:solidFill>
                  <a:srgbClr val="002060"/>
                </a:solidFill>
              </a:rPr>
              <a:t>1</a:t>
            </a:r>
            <a:r>
              <a:rPr lang="en-US" b="1">
                <a:solidFill>
                  <a:srgbClr val="002060"/>
                </a:solidFill>
              </a:rPr>
              <a:t>. Carbon </a:t>
            </a:r>
            <a:r>
              <a:rPr lang="en-US" b="1" smtClean="0">
                <a:solidFill>
                  <a:srgbClr val="002060"/>
                </a:solidFill>
              </a:rPr>
              <a:t>dots</a:t>
            </a:r>
          </a:p>
          <a:p>
            <a:pPr marL="0" indent="0">
              <a:buNone/>
            </a:pPr>
            <a:r>
              <a:rPr lang="en-US" sz="1400" smtClean="0"/>
              <a:t>As </a:t>
            </a:r>
            <a:r>
              <a:rPr lang="en-US" sz="1400"/>
              <a:t>an abundant element, carbon has various allotropes, and to </a:t>
            </a:r>
            <a:r>
              <a:rPr lang="en-US" sz="1400" smtClean="0"/>
              <a:t>date, different </a:t>
            </a:r>
            <a:r>
              <a:rPr lang="en-US" sz="1400"/>
              <a:t>kinds of agents such as fibers, nanotubes and carbon dots (</a:t>
            </a:r>
            <a:r>
              <a:rPr lang="en-US" sz="1400" smtClean="0"/>
              <a:t>CDs) have </a:t>
            </a:r>
            <a:r>
              <a:rPr lang="en-US" sz="1400"/>
              <a:t>been synthesized from carbon</a:t>
            </a:r>
            <a:endParaRPr lang="en-US" sz="1400" smtClean="0"/>
          </a:p>
          <a:p>
            <a:pPr marL="0" indent="0">
              <a:buNone/>
            </a:pPr>
            <a:endParaRPr lang="en-US" i="1" smtClean="0"/>
          </a:p>
          <a:p>
            <a:pPr marL="0" indent="0">
              <a:buNone/>
            </a:pPr>
            <a:r>
              <a:rPr lang="en-US" b="1" smtClean="0">
                <a:solidFill>
                  <a:srgbClr val="002060"/>
                </a:solidFill>
              </a:rPr>
              <a:t>2</a:t>
            </a:r>
            <a:r>
              <a:rPr lang="en-US" b="1">
                <a:solidFill>
                  <a:srgbClr val="002060"/>
                </a:solidFill>
              </a:rPr>
              <a:t>. Graphene </a:t>
            </a:r>
            <a:r>
              <a:rPr lang="en-US" b="1" smtClean="0">
                <a:solidFill>
                  <a:srgbClr val="002060"/>
                </a:solidFill>
              </a:rPr>
              <a:t>nanomaterials</a:t>
            </a:r>
          </a:p>
          <a:p>
            <a:pPr marL="0" indent="0">
              <a:buNone/>
            </a:pPr>
            <a:r>
              <a:rPr lang="en-US" sz="1400" smtClean="0"/>
              <a:t>Graphene </a:t>
            </a:r>
            <a:r>
              <a:rPr lang="en-US" sz="1400"/>
              <a:t>is another allotrope of carbon. It has a honeycomb </a:t>
            </a:r>
            <a:r>
              <a:rPr lang="en-US" sz="1400" smtClean="0"/>
              <a:t>structure with </a:t>
            </a:r>
            <a:r>
              <a:rPr lang="en-US" sz="1400"/>
              <a:t>a high affinity for binding and its electrons involved in </a:t>
            </a:r>
            <a:r>
              <a:rPr lang="en-US" sz="1400" smtClean="0"/>
              <a:t>aromatic conjugate </a:t>
            </a:r>
            <a:r>
              <a:rPr lang="en-US" sz="1400"/>
              <a:t>domains</a:t>
            </a:r>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rgbClr val="002060"/>
                </a:solidFill>
              </a:rPr>
              <a:t>20</a:t>
            </a:fld>
            <a:endParaRPr lang="en-US" sz="1800" b="1">
              <a:solidFill>
                <a:srgbClr val="002060"/>
              </a:solidFill>
            </a:endParaRPr>
          </a:p>
        </p:txBody>
      </p:sp>
    </p:spTree>
    <p:extLst>
      <p:ext uri="{BB962C8B-B14F-4D97-AF65-F5344CB8AC3E}">
        <p14:creationId xmlns:p14="http://schemas.microsoft.com/office/powerpoint/2010/main" val="238729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 Carbon dots</a:t>
            </a:r>
            <a:br>
              <a:rPr lang="en-US" b="1"/>
            </a:br>
            <a:endParaRPr lang="en-US" b="1"/>
          </a:p>
        </p:txBody>
      </p:sp>
      <p:sp>
        <p:nvSpPr>
          <p:cNvPr id="4" name="Rectangle 3"/>
          <p:cNvSpPr/>
          <p:nvPr/>
        </p:nvSpPr>
        <p:spPr>
          <a:xfrm>
            <a:off x="1852757" y="6187073"/>
            <a:ext cx="8486486" cy="338554"/>
          </a:xfrm>
          <a:prstGeom prst="rect">
            <a:avLst/>
          </a:prstGeom>
        </p:spPr>
        <p:txBody>
          <a:bodyPr wrap="square">
            <a:spAutoFit/>
          </a:bodyPr>
          <a:lstStyle/>
          <a:p>
            <a:pPr algn="ctr"/>
            <a:r>
              <a:rPr lang="en-US" sz="800" b="1">
                <a:latin typeface="CharisSIL-Bold"/>
              </a:rPr>
              <a:t>Fig. 6. </a:t>
            </a:r>
            <a:r>
              <a:rPr lang="en-US" sz="800">
                <a:latin typeface="CharisSIL"/>
              </a:rPr>
              <a:t>A) Nanoparticles and their therapeutic application; B) In vivo fluorescence images; C) Ex vivo bioluminescence images; D) Evaluating fluorescence signals</a:t>
            </a:r>
          </a:p>
          <a:p>
            <a:pPr algn="ctr"/>
            <a:r>
              <a:rPr lang="en-US" sz="800">
                <a:latin typeface="CharisSIL"/>
              </a:rPr>
              <a:t>quantitatively; E) Fluorescence imaging of tumor tissues.</a:t>
            </a:r>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359" t="41677" r="22538" b="8228"/>
          <a:stretch/>
        </p:blipFill>
        <p:spPr>
          <a:xfrm>
            <a:off x="1560945" y="1027906"/>
            <a:ext cx="8640619" cy="5058858"/>
          </a:xfrm>
        </p:spPr>
      </p:pic>
      <p:sp>
        <p:nvSpPr>
          <p:cNvPr id="3" name="Slide Number Placeholder 2"/>
          <p:cNvSpPr>
            <a:spLocks noGrp="1"/>
          </p:cNvSpPr>
          <p:nvPr>
            <p:ph type="sldNum" sz="quarter" idx="12"/>
          </p:nvPr>
        </p:nvSpPr>
        <p:spPr/>
        <p:txBody>
          <a:bodyPr/>
          <a:lstStyle/>
          <a:p>
            <a:fld id="{73518BBB-88A5-42F8-BBCD-4A4C70CC7130}" type="slidenum">
              <a:rPr lang="en-US" sz="1800" b="1" smtClean="0">
                <a:solidFill>
                  <a:srgbClr val="002060"/>
                </a:solidFill>
              </a:rPr>
              <a:t>21</a:t>
            </a:fld>
            <a:endParaRPr lang="en-US" sz="1800" b="1">
              <a:solidFill>
                <a:srgbClr val="002060"/>
              </a:solidFill>
            </a:endParaRPr>
          </a:p>
        </p:txBody>
      </p:sp>
    </p:spTree>
    <p:extLst>
      <p:ext uri="{BB962C8B-B14F-4D97-AF65-F5344CB8AC3E}">
        <p14:creationId xmlns:p14="http://schemas.microsoft.com/office/powerpoint/2010/main" val="1879624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Graphene </a:t>
            </a:r>
            <a:r>
              <a:rPr lang="en-US" b="1"/>
              <a:t>nanomaterials</a:t>
            </a:r>
          </a:p>
        </p:txBody>
      </p:sp>
      <p:sp>
        <p:nvSpPr>
          <p:cNvPr id="3" name="Content Placeholder 2"/>
          <p:cNvSpPr>
            <a:spLocks noGrp="1"/>
          </p:cNvSpPr>
          <p:nvPr>
            <p:ph idx="1"/>
          </p:nvPr>
        </p:nvSpPr>
        <p:spPr/>
        <p:txBody>
          <a:bodyPr>
            <a:normAutofit/>
          </a:bodyPr>
          <a:lstStyle/>
          <a:p>
            <a:r>
              <a:rPr lang="en-US" sz="2000"/>
              <a:t>Graphene is another allotrope of carbon. It has a honeycomb </a:t>
            </a:r>
            <a:r>
              <a:rPr lang="en-US" sz="2000" smtClean="0"/>
              <a:t>structure with </a:t>
            </a:r>
            <a:r>
              <a:rPr lang="en-US" sz="2000"/>
              <a:t>a high affinity for binding and its electrons involved in </a:t>
            </a:r>
            <a:r>
              <a:rPr lang="en-US" sz="2000" smtClean="0"/>
              <a:t>aromatic conjugate </a:t>
            </a:r>
            <a:r>
              <a:rPr lang="en-US" sz="2000" smtClean="0"/>
              <a:t>domains.</a:t>
            </a:r>
          </a:p>
          <a:p>
            <a:pPr marL="0" indent="0">
              <a:buNone/>
            </a:pPr>
            <a:endParaRPr lang="en-US" sz="2000" smtClean="0"/>
          </a:p>
          <a:p>
            <a:r>
              <a:rPr lang="en-US" sz="2000"/>
              <a:t>Graphene </a:t>
            </a:r>
            <a:r>
              <a:rPr lang="en-US" sz="2000"/>
              <a:t>oxide </a:t>
            </a:r>
            <a:r>
              <a:rPr lang="en-US" sz="2000" smtClean="0"/>
              <a:t>nanostructures have </a:t>
            </a:r>
            <a:r>
              <a:rPr lang="en-US" sz="2000"/>
              <a:t>been shown to activate autophagy, enhance CP </a:t>
            </a:r>
            <a:r>
              <a:rPr lang="en-US" sz="2000"/>
              <a:t>cytotoxicity </a:t>
            </a:r>
            <a:r>
              <a:rPr lang="en-US" sz="2000" smtClean="0"/>
              <a:t>against colon </a:t>
            </a:r>
            <a:r>
              <a:rPr lang="en-US" sz="2000"/>
              <a:t>cancer cells, and </a:t>
            </a:r>
            <a:r>
              <a:rPr lang="en-US" sz="2000"/>
              <a:t>mediate </a:t>
            </a:r>
            <a:r>
              <a:rPr lang="en-US" sz="2000" smtClean="0"/>
              <a:t>necrosis.</a:t>
            </a:r>
            <a:endParaRPr lang="en-US" sz="2000"/>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rgbClr val="002060"/>
                </a:solidFill>
              </a:rPr>
              <a:t>22</a:t>
            </a:fld>
            <a:endParaRPr lang="en-US" sz="1800" b="1">
              <a:solidFill>
                <a:srgbClr val="002060"/>
              </a:solidFill>
            </a:endParaRPr>
          </a:p>
        </p:txBody>
      </p:sp>
    </p:spTree>
    <p:extLst>
      <p:ext uri="{BB962C8B-B14F-4D97-AF65-F5344CB8AC3E}">
        <p14:creationId xmlns:p14="http://schemas.microsoft.com/office/powerpoint/2010/main" val="3183127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t>Nanomaterials and autophagy regulation</a:t>
            </a:r>
            <a:endParaRPr lang="en-US"/>
          </a:p>
        </p:txBody>
      </p:sp>
      <p:sp>
        <p:nvSpPr>
          <p:cNvPr id="3" name="Content Placeholder 2"/>
          <p:cNvSpPr>
            <a:spLocks noGrp="1"/>
          </p:cNvSpPr>
          <p:nvPr>
            <p:ph idx="1"/>
          </p:nvPr>
        </p:nvSpPr>
        <p:spPr>
          <a:xfrm>
            <a:off x="838200" y="1825625"/>
            <a:ext cx="10515600" cy="1860550"/>
          </a:xfrm>
          <a:solidFill>
            <a:schemeClr val="bg1"/>
          </a:solidFill>
        </p:spPr>
        <p:txBody>
          <a:bodyPr/>
          <a:lstStyle/>
          <a:p>
            <a:pPr marL="0" indent="0">
              <a:buNone/>
            </a:pPr>
            <a:r>
              <a:rPr lang="en-US" b="1" smtClean="0"/>
              <a:t>5</a:t>
            </a:r>
            <a:r>
              <a:rPr lang="en-US" b="1"/>
              <a:t>. Metal </a:t>
            </a:r>
            <a:r>
              <a:rPr lang="en-US" b="1" smtClean="0"/>
              <a:t>nanomaterials </a:t>
            </a:r>
          </a:p>
          <a:p>
            <a:pPr algn="just"/>
            <a:r>
              <a:rPr lang="en-US" sz="2000" smtClean="0"/>
              <a:t>The </a:t>
            </a:r>
            <a:r>
              <a:rPr lang="en-US" sz="2000"/>
              <a:t>Au nanoparticles are chemically inert and have </a:t>
            </a:r>
            <a:r>
              <a:rPr lang="en-US" sz="2000" smtClean="0"/>
              <a:t>demonstrated low </a:t>
            </a:r>
            <a:r>
              <a:rPr lang="en-US" sz="2000"/>
              <a:t>side effects and high biocompatibility, paving their way to </a:t>
            </a:r>
            <a:r>
              <a:rPr lang="en-US" sz="2000" smtClean="0"/>
              <a:t>treat diseases.</a:t>
            </a:r>
            <a:endParaRPr lang="en-US" sz="2000" b="1"/>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rgbClr val="002060"/>
                </a:solidFill>
              </a:rPr>
              <a:t>23</a:t>
            </a:fld>
            <a:endParaRPr lang="en-US" sz="1800" b="1">
              <a:solidFill>
                <a:srgbClr val="002060"/>
              </a:solidFill>
            </a:endParaRPr>
          </a:p>
        </p:txBody>
      </p:sp>
    </p:spTree>
    <p:extLst>
      <p:ext uri="{BB962C8B-B14F-4D97-AF65-F5344CB8AC3E}">
        <p14:creationId xmlns:p14="http://schemas.microsoft.com/office/powerpoint/2010/main" val="2144601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 Metal nanomaterials</a:t>
            </a:r>
            <a:br>
              <a:rPr lang="en-US" b="1"/>
            </a:br>
            <a:endParaRPr lang="en-US"/>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167" t="15283" r="32776" b="23476"/>
          <a:stretch/>
        </p:blipFill>
        <p:spPr>
          <a:xfrm>
            <a:off x="2198914" y="1037362"/>
            <a:ext cx="7794172" cy="4998720"/>
          </a:xfrm>
        </p:spPr>
      </p:pic>
      <p:sp>
        <p:nvSpPr>
          <p:cNvPr id="4" name="Slide Number Placeholder 3"/>
          <p:cNvSpPr>
            <a:spLocks noGrp="1"/>
          </p:cNvSpPr>
          <p:nvPr>
            <p:ph type="sldNum" sz="quarter" idx="12"/>
          </p:nvPr>
        </p:nvSpPr>
        <p:spPr/>
        <p:txBody>
          <a:bodyPr/>
          <a:lstStyle/>
          <a:p>
            <a:fld id="{73518BBB-88A5-42F8-BBCD-4A4C70CC7130}" type="slidenum">
              <a:rPr lang="en-US" smtClean="0"/>
              <a:t>24</a:t>
            </a:fld>
            <a:endParaRPr lang="en-US"/>
          </a:p>
        </p:txBody>
      </p:sp>
      <p:sp>
        <p:nvSpPr>
          <p:cNvPr id="6" name="Rectangle 5"/>
          <p:cNvSpPr/>
          <p:nvPr/>
        </p:nvSpPr>
        <p:spPr>
          <a:xfrm>
            <a:off x="2977197" y="6037124"/>
            <a:ext cx="6237605" cy="369332"/>
          </a:xfrm>
          <a:prstGeom prst="rect">
            <a:avLst/>
          </a:prstGeom>
        </p:spPr>
        <p:txBody>
          <a:bodyPr wrap="none">
            <a:spAutoFit/>
          </a:bodyPr>
          <a:lstStyle/>
          <a:p>
            <a:pPr algn="ctr"/>
            <a:r>
              <a:rPr lang="en-US">
                <a:latin typeface="CharisSIL-Bold"/>
              </a:rPr>
              <a:t>Fig. 7. </a:t>
            </a:r>
            <a:r>
              <a:rPr lang="en-US" smtClean="0">
                <a:latin typeface="CharisSIL"/>
              </a:rPr>
              <a:t>Synthesis </a:t>
            </a:r>
            <a:r>
              <a:rPr lang="en-US">
                <a:latin typeface="CharisSIL"/>
              </a:rPr>
              <a:t>of nanoparticles and conjugation of cargo.</a:t>
            </a:r>
            <a:endParaRPr lang="en-US"/>
          </a:p>
        </p:txBody>
      </p:sp>
    </p:spTree>
    <p:extLst>
      <p:ext uri="{BB962C8B-B14F-4D97-AF65-F5344CB8AC3E}">
        <p14:creationId xmlns:p14="http://schemas.microsoft.com/office/powerpoint/2010/main" val="592101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 Metal nanomaterials</a:t>
            </a:r>
            <a:br>
              <a:rPr lang="en-US" b="1"/>
            </a:br>
            <a:endParaRPr lang="en-US" b="1"/>
          </a:p>
        </p:txBody>
      </p:sp>
      <p:pic>
        <p:nvPicPr>
          <p:cNvPr id="4" name="Content Placeholder 3" descr="شکل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4125" y="1027906"/>
            <a:ext cx="7143750" cy="5190107"/>
          </a:xfrm>
          <a:prstGeom prst="rect">
            <a:avLst/>
          </a:prstGeom>
          <a:noFill/>
          <a:ln>
            <a:noFill/>
          </a:ln>
        </p:spPr>
      </p:pic>
      <p:sp>
        <p:nvSpPr>
          <p:cNvPr id="3" name="Slide Number Placeholder 2"/>
          <p:cNvSpPr>
            <a:spLocks noGrp="1"/>
          </p:cNvSpPr>
          <p:nvPr>
            <p:ph type="sldNum" sz="quarter" idx="12"/>
          </p:nvPr>
        </p:nvSpPr>
        <p:spPr/>
        <p:txBody>
          <a:bodyPr/>
          <a:lstStyle/>
          <a:p>
            <a:fld id="{73518BBB-88A5-42F8-BBCD-4A4C70CC7130}" type="slidenum">
              <a:rPr lang="en-US" sz="1800" b="1" smtClean="0">
                <a:solidFill>
                  <a:srgbClr val="002060"/>
                </a:solidFill>
              </a:rPr>
              <a:t>25</a:t>
            </a:fld>
            <a:endParaRPr lang="en-US" sz="1800" b="1">
              <a:solidFill>
                <a:srgbClr val="002060"/>
              </a:solidFill>
            </a:endParaRPr>
          </a:p>
        </p:txBody>
      </p:sp>
      <p:sp>
        <p:nvSpPr>
          <p:cNvPr id="5" name="Rectangle 4"/>
          <p:cNvSpPr/>
          <p:nvPr/>
        </p:nvSpPr>
        <p:spPr>
          <a:xfrm>
            <a:off x="3044010" y="6218013"/>
            <a:ext cx="6103979" cy="276999"/>
          </a:xfrm>
          <a:prstGeom prst="rect">
            <a:avLst/>
          </a:prstGeom>
        </p:spPr>
        <p:txBody>
          <a:bodyPr wrap="none">
            <a:spAutoFit/>
          </a:bodyPr>
          <a:lstStyle/>
          <a:p>
            <a:r>
              <a:rPr lang="en-US" sz="1200" b="1">
                <a:latin typeface="CharisSIL-Bold"/>
              </a:rPr>
              <a:t>Fig. 8. </a:t>
            </a:r>
            <a:r>
              <a:rPr lang="en-US" sz="1200" b="1">
                <a:latin typeface="CharisSIL"/>
              </a:rPr>
              <a:t>A) Tumor volume; B) Bodyweight; C) Tumor weight; and D) Tumor images.</a:t>
            </a:r>
            <a:endParaRPr lang="en-US" sz="1200" b="1"/>
          </a:p>
        </p:txBody>
      </p:sp>
      <p:sp>
        <p:nvSpPr>
          <p:cNvPr id="6" name="Rectangle 5"/>
          <p:cNvSpPr/>
          <p:nvPr/>
        </p:nvSpPr>
        <p:spPr>
          <a:xfrm>
            <a:off x="600891" y="1358537"/>
            <a:ext cx="1393372" cy="609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smtClean="0"/>
              <a:t>Lung cancer/A549</a:t>
            </a:r>
            <a:endParaRPr lang="en-US" sz="1000"/>
          </a:p>
        </p:txBody>
      </p:sp>
    </p:spTree>
    <p:extLst>
      <p:ext uri="{BB962C8B-B14F-4D97-AF65-F5344CB8AC3E}">
        <p14:creationId xmlns:p14="http://schemas.microsoft.com/office/powerpoint/2010/main" val="878045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 Metal nanomaterials</a:t>
            </a:r>
            <a:br>
              <a:rPr lang="en-US" b="1"/>
            </a:br>
            <a:endParaRPr lang="en-US"/>
          </a:p>
        </p:txBody>
      </p:sp>
      <p:sp>
        <p:nvSpPr>
          <p:cNvPr id="3" name="Content Placeholder 2"/>
          <p:cNvSpPr>
            <a:spLocks noGrp="1"/>
          </p:cNvSpPr>
          <p:nvPr>
            <p:ph idx="1"/>
          </p:nvPr>
        </p:nvSpPr>
        <p:spPr/>
        <p:txBody>
          <a:bodyPr>
            <a:normAutofit/>
          </a:bodyPr>
          <a:lstStyle/>
          <a:p>
            <a:r>
              <a:rPr lang="en-US" sz="2000">
                <a:solidFill>
                  <a:srgbClr val="FF0000"/>
                </a:solidFill>
              </a:rPr>
              <a:t>Silver (Ag) nanocarriers </a:t>
            </a:r>
            <a:r>
              <a:rPr lang="en-US" sz="2000"/>
              <a:t>are applied in various fields such as </a:t>
            </a:r>
            <a:r>
              <a:rPr lang="en-US" sz="2000" smtClean="0"/>
              <a:t>the </a:t>
            </a:r>
            <a:r>
              <a:rPr lang="en-US" sz="1800" b="1" smtClean="0"/>
              <a:t>pharmaceutical </a:t>
            </a:r>
            <a:r>
              <a:rPr lang="en-US" sz="1800" b="1"/>
              <a:t>industry, cosmetic products, biomedicine for </a:t>
            </a:r>
            <a:r>
              <a:rPr lang="en-US" sz="1800" b="1" smtClean="0"/>
              <a:t>wound healing, infection therapy and suppressing cancer progression.</a:t>
            </a:r>
          </a:p>
          <a:p>
            <a:pPr algn="just"/>
            <a:endParaRPr lang="en-US" sz="1800" b="1"/>
          </a:p>
          <a:p>
            <a:pPr algn="just"/>
            <a:r>
              <a:rPr lang="en-US" sz="1800">
                <a:solidFill>
                  <a:srgbClr val="FF0000"/>
                </a:solidFill>
              </a:rPr>
              <a:t>Iron nanoparticles </a:t>
            </a:r>
            <a:r>
              <a:rPr lang="en-US" sz="1800"/>
              <a:t>have also been applied in cancer therapy. </a:t>
            </a:r>
            <a:endParaRPr lang="en-US" sz="1800" smtClean="0"/>
          </a:p>
          <a:p>
            <a:pPr algn="just">
              <a:buClr>
                <a:srgbClr val="002060"/>
              </a:buClr>
              <a:buFont typeface="Wingdings" panose="05000000000000000000" pitchFamily="2" charset="2"/>
              <a:buChar char="Ø"/>
            </a:pPr>
            <a:r>
              <a:rPr lang="en-US" sz="1800" smtClean="0"/>
              <a:t>These nanocarriers </a:t>
            </a:r>
            <a:r>
              <a:rPr lang="en-US" sz="1800"/>
              <a:t>can </a:t>
            </a:r>
            <a:r>
              <a:rPr lang="en-US" sz="1800" b="1">
                <a:solidFill>
                  <a:srgbClr val="00B050"/>
                </a:solidFill>
              </a:rPr>
              <a:t>induce apoptosis</a:t>
            </a:r>
            <a:r>
              <a:rPr lang="en-US" sz="1800"/>
              <a:t>, </a:t>
            </a:r>
            <a:r>
              <a:rPr lang="en-US" sz="1800">
                <a:solidFill>
                  <a:srgbClr val="00B050"/>
                </a:solidFill>
              </a:rPr>
              <a:t>provide photothermal therapy </a:t>
            </a:r>
            <a:r>
              <a:rPr lang="en-US" sz="1800" smtClean="0"/>
              <a:t>and </a:t>
            </a:r>
            <a:r>
              <a:rPr lang="en-US" sz="1800" smtClean="0">
                <a:solidFill>
                  <a:srgbClr val="00B050"/>
                </a:solidFill>
              </a:rPr>
              <a:t>remain </a:t>
            </a:r>
            <a:r>
              <a:rPr lang="en-US" sz="1800">
                <a:solidFill>
                  <a:srgbClr val="00B050"/>
                </a:solidFill>
              </a:rPr>
              <a:t>at the tumor </a:t>
            </a:r>
            <a:r>
              <a:rPr lang="en-US" sz="1800" smtClean="0">
                <a:solidFill>
                  <a:srgbClr val="00B050"/>
                </a:solidFill>
              </a:rPr>
              <a:t>site</a:t>
            </a:r>
            <a:r>
              <a:rPr lang="en-US" sz="1800" smtClean="0"/>
              <a:t>.</a:t>
            </a:r>
          </a:p>
          <a:p>
            <a:pPr algn="just">
              <a:buClr>
                <a:srgbClr val="002060"/>
              </a:buClr>
              <a:buFont typeface="Wingdings" panose="05000000000000000000" pitchFamily="2" charset="2"/>
              <a:buChar char="Ø"/>
            </a:pPr>
            <a:r>
              <a:rPr lang="en-US" sz="1800" smtClean="0"/>
              <a:t> iron </a:t>
            </a:r>
            <a:r>
              <a:rPr lang="en-US" sz="1800"/>
              <a:t>nanoparticles can accumulate in </a:t>
            </a:r>
            <a:r>
              <a:rPr lang="en-US" sz="1800" smtClean="0"/>
              <a:t>the mitochondria </a:t>
            </a:r>
            <a:r>
              <a:rPr lang="en-US" sz="1800"/>
              <a:t>affecting glucose metabolism of </a:t>
            </a:r>
            <a:r>
              <a:rPr lang="en-US" sz="1800" b="1"/>
              <a:t>colorectal cancer </a:t>
            </a:r>
            <a:r>
              <a:rPr lang="en-US" sz="1800" smtClean="0"/>
              <a:t>cells and </a:t>
            </a:r>
            <a:r>
              <a:rPr lang="en-US" sz="1800"/>
              <a:t>triggering </a:t>
            </a:r>
            <a:r>
              <a:rPr lang="en-US" sz="1800" smtClean="0"/>
              <a:t>autophagy.</a:t>
            </a:r>
            <a:endParaRPr lang="en-US" sz="1800" b="1" smtClean="0"/>
          </a:p>
        </p:txBody>
      </p:sp>
      <p:sp>
        <p:nvSpPr>
          <p:cNvPr id="4" name="Slide Number Placeholder 3"/>
          <p:cNvSpPr>
            <a:spLocks noGrp="1"/>
          </p:cNvSpPr>
          <p:nvPr>
            <p:ph type="sldNum" sz="quarter" idx="12"/>
          </p:nvPr>
        </p:nvSpPr>
        <p:spPr/>
        <p:txBody>
          <a:bodyPr/>
          <a:lstStyle/>
          <a:p>
            <a:fld id="{73518BBB-88A5-42F8-BBCD-4A4C70CC7130}" type="slidenum">
              <a:rPr lang="en-US" smtClean="0"/>
              <a:t>26</a:t>
            </a:fld>
            <a:endParaRPr lang="en-US"/>
          </a:p>
        </p:txBody>
      </p:sp>
    </p:spTree>
    <p:extLst>
      <p:ext uri="{BB962C8B-B14F-4D97-AF65-F5344CB8AC3E}">
        <p14:creationId xmlns:p14="http://schemas.microsoft.com/office/powerpoint/2010/main" val="1798664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 Metal nanomaterials</a:t>
            </a:r>
            <a:br>
              <a:rPr lang="en-US" b="1"/>
            </a:br>
            <a:endParaRPr lang="en-US" b="1"/>
          </a:p>
        </p:txBody>
      </p:sp>
      <p:pic>
        <p:nvPicPr>
          <p:cNvPr id="4" name="Content Placeholder 3"/>
          <p:cNvPicPr>
            <a:picLocks noGrp="1" noChangeAspect="1"/>
          </p:cNvPicPr>
          <p:nvPr>
            <p:ph idx="1"/>
          </p:nvPr>
        </p:nvPicPr>
        <p:blipFill>
          <a:blip r:embed="rId2"/>
          <a:stretch>
            <a:fillRect/>
          </a:stretch>
        </p:blipFill>
        <p:spPr>
          <a:xfrm>
            <a:off x="1742255" y="1176793"/>
            <a:ext cx="8707490" cy="4919663"/>
          </a:xfrm>
          <a:prstGeom prst="rect">
            <a:avLst/>
          </a:prstGeom>
        </p:spPr>
      </p:pic>
      <p:sp>
        <p:nvSpPr>
          <p:cNvPr id="3" name="Rectangle 2"/>
          <p:cNvSpPr/>
          <p:nvPr/>
        </p:nvSpPr>
        <p:spPr>
          <a:xfrm>
            <a:off x="2541180" y="6096456"/>
            <a:ext cx="7109639" cy="369332"/>
          </a:xfrm>
          <a:prstGeom prst="rect">
            <a:avLst/>
          </a:prstGeom>
        </p:spPr>
        <p:txBody>
          <a:bodyPr wrap="none">
            <a:spAutoFit/>
          </a:bodyPr>
          <a:lstStyle/>
          <a:p>
            <a:r>
              <a:rPr lang="en-US" b="1">
                <a:latin typeface="CharisSIL-Bold"/>
              </a:rPr>
              <a:t>Fig. 9. </a:t>
            </a:r>
            <a:r>
              <a:rPr lang="en-US" b="1">
                <a:latin typeface="CharisSIL"/>
              </a:rPr>
              <a:t>Nanoparticles regulating autophagy in cancer treatment.</a:t>
            </a:r>
            <a:endParaRPr lang="en-US" b="1"/>
          </a:p>
        </p:txBody>
      </p:sp>
      <p:sp>
        <p:nvSpPr>
          <p:cNvPr id="5" name="Slide Number Placeholder 4"/>
          <p:cNvSpPr>
            <a:spLocks noGrp="1"/>
          </p:cNvSpPr>
          <p:nvPr>
            <p:ph type="sldNum" sz="quarter" idx="12"/>
          </p:nvPr>
        </p:nvSpPr>
        <p:spPr/>
        <p:txBody>
          <a:bodyPr/>
          <a:lstStyle/>
          <a:p>
            <a:fld id="{73518BBB-88A5-42F8-BBCD-4A4C70CC7130}" type="slidenum">
              <a:rPr lang="en-US" sz="1800" b="1" smtClean="0">
                <a:solidFill>
                  <a:srgbClr val="002060"/>
                </a:solidFill>
              </a:rPr>
              <a:t>27</a:t>
            </a:fld>
            <a:endParaRPr lang="en-US" sz="1800" b="1">
              <a:solidFill>
                <a:srgbClr val="002060"/>
              </a:solidFill>
            </a:endParaRPr>
          </a:p>
        </p:txBody>
      </p:sp>
    </p:spTree>
    <p:extLst>
      <p:ext uri="{BB962C8B-B14F-4D97-AF65-F5344CB8AC3E}">
        <p14:creationId xmlns:p14="http://schemas.microsoft.com/office/powerpoint/2010/main" val="3665211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Conclusion </a:t>
            </a:r>
            <a:r>
              <a:rPr lang="en-US" b="1"/>
              <a:t>and remarks</a:t>
            </a:r>
            <a:endParaRPr lang="en-US"/>
          </a:p>
        </p:txBody>
      </p:sp>
      <p:sp>
        <p:nvSpPr>
          <p:cNvPr id="3" name="Content Placeholder 2"/>
          <p:cNvSpPr>
            <a:spLocks noGrp="1"/>
          </p:cNvSpPr>
          <p:nvPr>
            <p:ph idx="1"/>
          </p:nvPr>
        </p:nvSpPr>
        <p:spPr/>
        <p:txBody>
          <a:bodyPr>
            <a:normAutofit/>
          </a:bodyPr>
          <a:lstStyle/>
          <a:p>
            <a:pPr marL="342900" indent="-342900" algn="just">
              <a:buClr>
                <a:srgbClr val="FFC000"/>
              </a:buClr>
              <a:buFont typeface="+mj-lt"/>
              <a:buAutoNum type="arabicPeriod"/>
            </a:pPr>
            <a:r>
              <a:rPr lang="en-US" sz="1600"/>
              <a:t>Modulation of autophagy is an important but challenging strategy </a:t>
            </a:r>
            <a:r>
              <a:rPr lang="en-US" sz="1600" smtClean="0"/>
              <a:t>in cancer </a:t>
            </a:r>
            <a:r>
              <a:rPr lang="en-US" sz="1600"/>
              <a:t>therapy since autophagy possesses both tumor-promoting </a:t>
            </a:r>
            <a:r>
              <a:rPr lang="en-US" sz="1600" smtClean="0"/>
              <a:t>and tumor-suppressing </a:t>
            </a:r>
            <a:r>
              <a:rPr lang="en-US" sz="1600"/>
              <a:t>roles </a:t>
            </a:r>
            <a:r>
              <a:rPr lang="en-US" sz="1600" smtClean="0"/>
              <a:t>.</a:t>
            </a:r>
          </a:p>
          <a:p>
            <a:pPr marL="342900" indent="-342900" algn="just">
              <a:buClr>
                <a:srgbClr val="FFC000"/>
              </a:buClr>
              <a:buFont typeface="+mj-lt"/>
              <a:buAutoNum type="arabicPeriod"/>
            </a:pPr>
            <a:r>
              <a:rPr lang="en-US" sz="1600"/>
              <a:t>T</a:t>
            </a:r>
            <a:r>
              <a:rPr lang="en-US" sz="1600" smtClean="0"/>
              <a:t>argeting autophagy should </a:t>
            </a:r>
            <a:r>
              <a:rPr lang="en-US" sz="1600"/>
              <a:t>be considered after determining its role</a:t>
            </a:r>
            <a:r>
              <a:rPr lang="en-US" sz="1600" smtClean="0"/>
              <a:t>.</a:t>
            </a:r>
          </a:p>
          <a:p>
            <a:pPr marL="342900" indent="-342900" algn="just">
              <a:buClr>
                <a:srgbClr val="FFC000"/>
              </a:buClr>
              <a:buFont typeface="+mj-lt"/>
              <a:buAutoNum type="arabicPeriod"/>
            </a:pPr>
            <a:r>
              <a:rPr lang="en-US" sz="1600" smtClean="0"/>
              <a:t>More </a:t>
            </a:r>
            <a:r>
              <a:rPr lang="en-US" sz="1600"/>
              <a:t>investigation should be </a:t>
            </a:r>
            <a:r>
              <a:rPr lang="en-US" sz="1600" smtClean="0"/>
              <a:t>conducted about </a:t>
            </a:r>
            <a:r>
              <a:rPr lang="en-US" sz="1600"/>
              <a:t>clinical application of nanoarchitectures for delivery </a:t>
            </a:r>
            <a:r>
              <a:rPr lang="en-US" sz="1600" smtClean="0"/>
              <a:t>of autophagy </a:t>
            </a:r>
            <a:r>
              <a:rPr lang="en-US" sz="1600"/>
              <a:t>modulators</a:t>
            </a:r>
            <a:r>
              <a:rPr lang="en-US" sz="1600" smtClean="0"/>
              <a:t>.</a:t>
            </a:r>
          </a:p>
          <a:p>
            <a:pPr marL="342900" indent="-342900">
              <a:buClr>
                <a:srgbClr val="FFC000"/>
              </a:buClr>
              <a:buFont typeface="+mj-lt"/>
              <a:buAutoNum type="arabicPeriod"/>
            </a:pPr>
            <a:r>
              <a:rPr lang="en-US" sz="1600"/>
              <a:t>which nanocarrier </a:t>
            </a:r>
            <a:r>
              <a:rPr lang="en-US" sz="1600" smtClean="0"/>
              <a:t>type is </a:t>
            </a:r>
            <a:r>
              <a:rPr lang="en-US" sz="1600"/>
              <a:t>better for clinical application and delivery of autophagy modulators?</a:t>
            </a:r>
            <a:endParaRPr lang="en-US" sz="1600" smtClean="0"/>
          </a:p>
          <a:p>
            <a:pPr marL="457200" indent="-457200">
              <a:buClr>
                <a:srgbClr val="FFC000"/>
              </a:buClr>
              <a:buFont typeface="+mj-lt"/>
              <a:buAutoNum type="arabicPeriod"/>
            </a:pPr>
            <a:endParaRPr lang="en-US" sz="2000"/>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rgbClr val="002060"/>
                </a:solidFill>
              </a:rPr>
              <a:t>28</a:t>
            </a:fld>
            <a:endParaRPr lang="en-US" sz="1800" b="1">
              <a:solidFill>
                <a:srgbClr val="002060"/>
              </a:solidFill>
            </a:endParaRPr>
          </a:p>
        </p:txBody>
      </p:sp>
      <p:pic>
        <p:nvPicPr>
          <p:cNvPr id="1026" name="Picture 2" descr="What is a Conclusion? | Writing a Conclusion - Twinkl"/>
          <p:cNvPicPr>
            <a:picLocks noChangeAspect="1" noChangeArrowheads="1"/>
          </p:cNvPicPr>
          <p:nvPr/>
        </p:nvPicPr>
        <p:blipFill rotWithShape="1">
          <a:blip r:embed="rId2">
            <a:extLst>
              <a:ext uri="{28A0092B-C50C-407E-A947-70E740481C1C}">
                <a14:useLocalDpi xmlns:a14="http://schemas.microsoft.com/office/drawing/2010/main" val="0"/>
              </a:ext>
            </a:extLst>
          </a:blip>
          <a:srcRect r="26547"/>
          <a:stretch/>
        </p:blipFill>
        <p:spPr bwMode="auto">
          <a:xfrm>
            <a:off x="6994683" y="2956764"/>
            <a:ext cx="5530568" cy="3764711"/>
          </a:xfrm>
          <a:prstGeom prst="rect">
            <a:avLst/>
          </a:prstGeom>
          <a:noFill/>
          <a:extLst>
            <a:ext uri="{909E8E84-426E-40DD-AFC4-6F175D3DCCD1}">
              <a14:hiddenFill xmlns:a14="http://schemas.microsoft.com/office/drawing/2010/main">
                <a:solidFill>
                  <a:srgbClr val="FFFFFF"/>
                </a:solidFill>
              </a14:hiddenFill>
            </a:ext>
          </a:extLst>
        </p:spPr>
      </p:pic>
      <p:sp>
        <p:nvSpPr>
          <p:cNvPr id="7" name="Hexagon 6"/>
          <p:cNvSpPr/>
          <p:nvPr/>
        </p:nvSpPr>
        <p:spPr>
          <a:xfrm>
            <a:off x="1645443" y="3735966"/>
            <a:ext cx="1783080" cy="1436914"/>
          </a:xfrm>
          <a:prstGeom prst="hexagon">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mtClean="0"/>
              <a:t>Large-scale </a:t>
            </a:r>
            <a:r>
              <a:rPr lang="en-US"/>
              <a:t>production</a:t>
            </a:r>
          </a:p>
        </p:txBody>
      </p:sp>
      <p:sp>
        <p:nvSpPr>
          <p:cNvPr id="8" name="Hexagon 7"/>
          <p:cNvSpPr/>
          <p:nvPr/>
        </p:nvSpPr>
        <p:spPr>
          <a:xfrm>
            <a:off x="3428523" y="3735966"/>
            <a:ext cx="1783080" cy="1436914"/>
          </a:xfrm>
          <a:prstGeom prst="hexagon">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mtClean="0"/>
              <a:t>Biocompatibility</a:t>
            </a:r>
            <a:endParaRPr lang="en-US"/>
          </a:p>
        </p:txBody>
      </p:sp>
      <p:sp>
        <p:nvSpPr>
          <p:cNvPr id="9" name="Hexagon 8"/>
          <p:cNvSpPr/>
          <p:nvPr/>
        </p:nvSpPr>
        <p:spPr>
          <a:xfrm>
            <a:off x="6994683" y="3735966"/>
            <a:ext cx="1783080" cy="1436914"/>
          </a:xfrm>
          <a:prstGeom prst="hexagon">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mtClean="0"/>
              <a:t>Tolerance</a:t>
            </a:r>
            <a:endParaRPr lang="en-US"/>
          </a:p>
        </p:txBody>
      </p:sp>
      <p:sp>
        <p:nvSpPr>
          <p:cNvPr id="10" name="Hexagon 9"/>
          <p:cNvSpPr/>
          <p:nvPr/>
        </p:nvSpPr>
        <p:spPr>
          <a:xfrm>
            <a:off x="5211603" y="3735966"/>
            <a:ext cx="1783080" cy="1436914"/>
          </a:xfrm>
          <a:prstGeom prst="hexagon">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mtClean="0"/>
              <a:t>Safety</a:t>
            </a:r>
            <a:endParaRPr lang="en-US"/>
          </a:p>
        </p:txBody>
      </p:sp>
    </p:spTree>
    <p:extLst>
      <p:ext uri="{BB962C8B-B14F-4D97-AF65-F5344CB8AC3E}">
        <p14:creationId xmlns:p14="http://schemas.microsoft.com/office/powerpoint/2010/main" val="544633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44049" y="114300"/>
            <a:ext cx="2543175" cy="6242050"/>
          </a:xfrm>
          <a:solidFill>
            <a:schemeClr val="accent2">
              <a:lumMod val="40000"/>
              <a:lumOff val="60000"/>
            </a:schemeClr>
          </a:solidFill>
        </p:spPr>
        <p:txBody>
          <a:bodyPr>
            <a:normAutofit/>
          </a:bodyPr>
          <a:lstStyle/>
          <a:p>
            <a:pPr marL="0" indent="0" algn="just" rtl="1">
              <a:buNone/>
            </a:pPr>
            <a:endParaRPr lang="fa-IR" sz="1800" smtClean="0"/>
          </a:p>
          <a:p>
            <a:pPr marL="0" indent="0" algn="just" rtl="1">
              <a:buNone/>
            </a:pPr>
            <a:endParaRPr lang="fa-IR" sz="1800"/>
          </a:p>
          <a:p>
            <a:pPr marL="0" indent="0" algn="just" rtl="1">
              <a:buNone/>
            </a:pPr>
            <a:r>
              <a:rPr lang="fa-IR" sz="1800" smtClean="0"/>
              <a:t>گل ها </a:t>
            </a:r>
            <a:r>
              <a:rPr lang="fa-IR" sz="1800"/>
              <a:t>بدون آنکه بدانند چه کسی در برابرشان قرار گرفته، به همه یکسان بو می دهند اما آدم ها برای انجام دادن یک کار برای کسی، به هزاران چیز نامربوط فکر می کنند و اگر با ذهن خودشان جور در آمد آن را انجام می دهند.</a:t>
            </a:r>
          </a:p>
          <a:p>
            <a:pPr marL="0" indent="0" algn="just" rtl="1">
              <a:buNone/>
            </a:pPr>
            <a:r>
              <a:rPr lang="fa-IR" sz="1800"/>
              <a:t>حضرت امیرالمومنین علیه السلام می فرمایند: «اگر در مقامی قرار گرفتید که می توانید برای مردم کاری بکنید، این کار را با اشتیاق و با تشکر از خداوند انجام دهید زیرا خداوند شما را لایق این کار دانسته اند و این جای سپاسگزاری دارد</a:t>
            </a:r>
            <a:r>
              <a:rPr lang="fa-IR" sz="1800" smtClean="0"/>
              <a:t>.»</a:t>
            </a:r>
          </a:p>
          <a:p>
            <a:pPr marL="0" indent="0" algn="just" rtl="1">
              <a:buNone/>
            </a:pPr>
            <a:r>
              <a:rPr lang="fa-IR" sz="1800" smtClean="0"/>
              <a:t>20/خرداد/1402</a:t>
            </a:r>
            <a:endParaRPr lang="fa-IR" sz="1800"/>
          </a:p>
          <a:p>
            <a:pPr marL="0" indent="0" algn="just" rtl="1">
              <a:buNone/>
            </a:pPr>
            <a:endParaRPr lang="en-US" sz="1800"/>
          </a:p>
        </p:txBody>
      </p:sp>
    </p:spTree>
    <p:extLst>
      <p:ext uri="{BB962C8B-B14F-4D97-AF65-F5344CB8AC3E}">
        <p14:creationId xmlns:p14="http://schemas.microsoft.com/office/powerpoint/2010/main" val="3280553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735" b="5783"/>
          <a:stretch/>
        </p:blipFill>
        <p:spPr>
          <a:xfrm>
            <a:off x="1374684" y="994001"/>
            <a:ext cx="9406527" cy="4823325"/>
          </a:xfrm>
          <a:prstGeom prst="rect">
            <a:avLst/>
          </a:prstGeom>
        </p:spPr>
      </p:pic>
      <p:sp>
        <p:nvSpPr>
          <p:cNvPr id="3" name="Slide Number Placeholder 2"/>
          <p:cNvSpPr>
            <a:spLocks noGrp="1"/>
          </p:cNvSpPr>
          <p:nvPr>
            <p:ph type="sldNum" sz="quarter" idx="12"/>
          </p:nvPr>
        </p:nvSpPr>
        <p:spPr/>
        <p:txBody>
          <a:bodyPr/>
          <a:lstStyle/>
          <a:p>
            <a:fld id="{73518BBB-88A5-42F8-BBCD-4A4C70CC7130}" type="slidenum">
              <a:rPr lang="en-US" sz="1800" b="1" smtClean="0">
                <a:solidFill>
                  <a:schemeClr val="tx1"/>
                </a:solidFill>
              </a:rPr>
              <a:t>3</a:t>
            </a:fld>
            <a:endParaRPr lang="en-US" sz="1800" b="1">
              <a:solidFill>
                <a:schemeClr val="tx1"/>
              </a:solidFill>
            </a:endParaRPr>
          </a:p>
        </p:txBody>
      </p:sp>
    </p:spTree>
    <p:extLst>
      <p:ext uri="{BB962C8B-B14F-4D97-AF65-F5344CB8AC3E}">
        <p14:creationId xmlns:p14="http://schemas.microsoft.com/office/powerpoint/2010/main" val="2709742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30</a:t>
            </a:fld>
            <a:endParaRPr lang="en-US" sz="1800" b="1">
              <a:solidFill>
                <a:schemeClr val="tx1"/>
              </a:solidFill>
            </a:endParaRPr>
          </a:p>
        </p:txBody>
      </p:sp>
      <p:pic>
        <p:nvPicPr>
          <p:cNvPr id="1026" name="Picture 2" descr="Free painted background thank you label templat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3963" y="1495425"/>
            <a:ext cx="10184074" cy="47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13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solidFill>
                  <a:prstClr val="black"/>
                </a:solidFill>
              </a:rPr>
              <a:t>Introduction</a:t>
            </a:r>
            <a:endParaRPr lang="en-US"/>
          </a:p>
        </p:txBody>
      </p:sp>
      <p:sp>
        <p:nvSpPr>
          <p:cNvPr id="3" name="Content Placeholder 2"/>
          <p:cNvSpPr>
            <a:spLocks noGrp="1"/>
          </p:cNvSpPr>
          <p:nvPr>
            <p:ph idx="1"/>
          </p:nvPr>
        </p:nvSpPr>
        <p:spPr/>
        <p:txBody>
          <a:bodyPr>
            <a:normAutofit/>
          </a:bodyPr>
          <a:lstStyle/>
          <a:p>
            <a:pPr algn="just"/>
            <a:r>
              <a:rPr lang="en-US" sz="2000">
                <a:latin typeface="Arial" panose="020B0604020202020204" pitchFamily="34" charset="0"/>
                <a:cs typeface="Arial" panose="020B0604020202020204" pitchFamily="34" charset="0"/>
              </a:rPr>
              <a:t>Cells are continuously exposed to various </a:t>
            </a:r>
            <a:r>
              <a:rPr lang="en-US" sz="2000" smtClean="0">
                <a:latin typeface="Arial" panose="020B0604020202020204" pitchFamily="34" charset="0"/>
                <a:cs typeface="Arial" panose="020B0604020202020204" pitchFamily="34" charset="0"/>
              </a:rPr>
              <a:t>stressors</a:t>
            </a:r>
            <a:r>
              <a:rPr lang="en-US" sz="2000">
                <a:latin typeface="Arial" panose="020B0604020202020204" pitchFamily="34" charset="0"/>
                <a:cs typeface="Arial" panose="020B0604020202020204" pitchFamily="34" charset="0"/>
              </a:rPr>
              <a:t>, requiring strategies or mechanisms </a:t>
            </a:r>
            <a:r>
              <a:rPr lang="en-US" sz="2000" smtClean="0">
                <a:latin typeface="Arial" panose="020B0604020202020204" pitchFamily="34" charset="0"/>
                <a:cs typeface="Arial" panose="020B0604020202020204" pitchFamily="34" charset="0"/>
              </a:rPr>
              <a:t>to</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maintain homeostasis</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and </a:t>
            </a:r>
            <a:r>
              <a:rPr lang="en-US" sz="2000">
                <a:latin typeface="Arial" panose="020B0604020202020204" pitchFamily="34" charset="0"/>
                <a:cs typeface="Arial" panose="020B0604020202020204" pitchFamily="34" charset="0"/>
              </a:rPr>
              <a:t>prevent cell </a:t>
            </a:r>
            <a:r>
              <a:rPr lang="en-US" sz="2000" smtClean="0">
                <a:latin typeface="Arial" panose="020B0604020202020204" pitchFamily="34" charset="0"/>
                <a:cs typeface="Arial" panose="020B0604020202020204" pitchFamily="34" charset="0"/>
              </a:rPr>
              <a:t>death</a:t>
            </a:r>
            <a:r>
              <a:rPr lang="fa-IR" sz="2000" smtClean="0">
                <a:latin typeface="Arial" panose="020B0604020202020204" pitchFamily="34" charset="0"/>
                <a:cs typeface="Arial" panose="020B0604020202020204" pitchFamily="34" charset="0"/>
              </a:rPr>
              <a:t>.</a:t>
            </a:r>
            <a:endParaRPr lang="en-US" sz="2000" smtClean="0">
              <a:latin typeface="Arial" panose="020B0604020202020204" pitchFamily="34" charset="0"/>
              <a:cs typeface="Arial" panose="020B0604020202020204" pitchFamily="34" charset="0"/>
            </a:endParaRPr>
          </a:p>
          <a:p>
            <a:pPr marL="0" indent="0" algn="just">
              <a:buNone/>
            </a:pPr>
            <a:endParaRPr lang="fa-IR" sz="2000" smtClean="0">
              <a:latin typeface="Arial" panose="020B0604020202020204" pitchFamily="34" charset="0"/>
              <a:cs typeface="Arial" panose="020B0604020202020204" pitchFamily="34" charset="0"/>
            </a:endParaRPr>
          </a:p>
          <a:p>
            <a:pPr algn="just"/>
            <a:r>
              <a:rPr lang="en-US" sz="2000" smtClean="0">
                <a:latin typeface="Arial" panose="020B0604020202020204" pitchFamily="34" charset="0"/>
                <a:cs typeface="Arial" panose="020B0604020202020204" pitchFamily="34" charset="0"/>
              </a:rPr>
              <a:t>Autophagy</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is </a:t>
            </a:r>
            <a:r>
              <a:rPr lang="en-US" sz="2000">
                <a:latin typeface="Arial" panose="020B0604020202020204" pitchFamily="34" charset="0"/>
                <a:cs typeface="Arial" panose="020B0604020202020204" pitchFamily="34" charset="0"/>
              </a:rPr>
              <a:t>a highly-conserved eukaryotic process that functions to degrade </a:t>
            </a:r>
            <a:r>
              <a:rPr lang="en-US" sz="2000" smtClean="0">
                <a:latin typeface="Arial" panose="020B0604020202020204" pitchFamily="34" charset="0"/>
                <a:cs typeface="Arial" panose="020B0604020202020204" pitchFamily="34" charset="0"/>
              </a:rPr>
              <a:t>and</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recycle </a:t>
            </a:r>
            <a:r>
              <a:rPr lang="en-US" sz="2000">
                <a:latin typeface="Arial" panose="020B0604020202020204" pitchFamily="34" charset="0"/>
                <a:cs typeface="Arial" panose="020B0604020202020204" pitchFamily="34" charset="0"/>
              </a:rPr>
              <a:t>cellular </a:t>
            </a:r>
            <a:r>
              <a:rPr lang="en-US" sz="2000" smtClean="0">
                <a:latin typeface="Arial" panose="020B0604020202020204" pitchFamily="34" charset="0"/>
                <a:cs typeface="Arial" panose="020B0604020202020204" pitchFamily="34" charset="0"/>
              </a:rPr>
              <a:t>components.</a:t>
            </a:r>
          </a:p>
          <a:p>
            <a:pPr marL="0" indent="0" algn="just">
              <a:buNone/>
            </a:pPr>
            <a:endParaRPr lang="fa-IR" sz="2000" smtClean="0">
              <a:latin typeface="Arial" panose="020B0604020202020204" pitchFamily="34" charset="0"/>
              <a:cs typeface="Arial" panose="020B0604020202020204" pitchFamily="34" charset="0"/>
            </a:endParaRPr>
          </a:p>
          <a:p>
            <a:pPr algn="just"/>
            <a:r>
              <a:rPr lang="en-US" sz="2000" smtClean="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C</a:t>
            </a:r>
            <a:r>
              <a:rPr lang="en-US" sz="2000" smtClean="0">
                <a:latin typeface="Arial" panose="020B0604020202020204" pitchFamily="34" charset="0"/>
                <a:cs typeface="Arial" panose="020B0604020202020204" pitchFamily="34" charset="0"/>
              </a:rPr>
              <a:t>ompounds administered</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in </a:t>
            </a:r>
            <a:r>
              <a:rPr lang="en-US" sz="2000">
                <a:latin typeface="Arial" panose="020B0604020202020204" pitchFamily="34" charset="0"/>
                <a:cs typeface="Arial" panose="020B0604020202020204" pitchFamily="34" charset="0"/>
              </a:rPr>
              <a:t>autophagy regulation often suffer from poor bioavailability that </a:t>
            </a:r>
            <a:r>
              <a:rPr lang="en-US" sz="2000" smtClean="0">
                <a:latin typeface="Arial" panose="020B0604020202020204" pitchFamily="34" charset="0"/>
                <a:cs typeface="Arial" panose="020B0604020202020204" pitchFamily="34" charset="0"/>
              </a:rPr>
              <a:t>can</a:t>
            </a:r>
            <a:r>
              <a:rPr lang="fa-IR" sz="2000"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benefit </a:t>
            </a:r>
            <a:r>
              <a:rPr lang="en-US" sz="2000">
                <a:latin typeface="Arial" panose="020B0604020202020204" pitchFamily="34" charset="0"/>
                <a:cs typeface="Arial" panose="020B0604020202020204" pitchFamily="34" charset="0"/>
              </a:rPr>
              <a:t>from the use of nanoparticles for their </a:t>
            </a:r>
            <a:r>
              <a:rPr lang="en-US" sz="2000" smtClean="0">
                <a:latin typeface="Arial" panose="020B0604020202020204" pitchFamily="34" charset="0"/>
                <a:cs typeface="Arial" panose="020B0604020202020204" pitchFamily="34" charset="0"/>
              </a:rPr>
              <a:t>delivery</a:t>
            </a:r>
            <a:r>
              <a:rPr lang="fa-IR" sz="2000" smtClean="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4</a:t>
            </a:fld>
            <a:endParaRPr lang="en-US" sz="1800" b="1">
              <a:solidFill>
                <a:schemeClr val="tx1"/>
              </a:solidFill>
            </a:endParaRPr>
          </a:p>
        </p:txBody>
      </p:sp>
    </p:spTree>
    <p:extLst>
      <p:ext uri="{BB962C8B-B14F-4D97-AF65-F5344CB8AC3E}">
        <p14:creationId xmlns:p14="http://schemas.microsoft.com/office/powerpoint/2010/main" val="620924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Introduction</a:t>
            </a:r>
            <a:endParaRPr lang="en-US"/>
          </a:p>
        </p:txBody>
      </p:sp>
      <p:pic>
        <p:nvPicPr>
          <p:cNvPr id="5" name="Picture 4"/>
          <p:cNvPicPr>
            <a:picLocks noChangeAspect="1"/>
          </p:cNvPicPr>
          <p:nvPr/>
        </p:nvPicPr>
        <p:blipFill>
          <a:blip r:embed="rId2"/>
          <a:stretch>
            <a:fillRect/>
          </a:stretch>
        </p:blipFill>
        <p:spPr>
          <a:xfrm>
            <a:off x="1783116" y="1235423"/>
            <a:ext cx="8625767" cy="4833921"/>
          </a:xfrm>
          <a:prstGeom prst="rect">
            <a:avLst/>
          </a:prstGeom>
        </p:spPr>
      </p:pic>
      <p:sp>
        <p:nvSpPr>
          <p:cNvPr id="3" name="Slide Number Placeholder 2"/>
          <p:cNvSpPr>
            <a:spLocks noGrp="1"/>
          </p:cNvSpPr>
          <p:nvPr>
            <p:ph type="sldNum" sz="quarter" idx="12"/>
          </p:nvPr>
        </p:nvSpPr>
        <p:spPr/>
        <p:txBody>
          <a:bodyPr/>
          <a:lstStyle/>
          <a:p>
            <a:fld id="{73518BBB-88A5-42F8-BBCD-4A4C70CC7130}" type="slidenum">
              <a:rPr lang="en-US" sz="1800" b="1" smtClean="0">
                <a:solidFill>
                  <a:schemeClr val="tx1"/>
                </a:solidFill>
              </a:rPr>
              <a:t>5</a:t>
            </a:fld>
            <a:endParaRPr lang="en-US" sz="1800" b="1">
              <a:solidFill>
                <a:schemeClr val="tx1"/>
              </a:solidFill>
            </a:endParaRPr>
          </a:p>
        </p:txBody>
      </p:sp>
    </p:spTree>
    <p:extLst>
      <p:ext uri="{BB962C8B-B14F-4D97-AF65-F5344CB8AC3E}">
        <p14:creationId xmlns:p14="http://schemas.microsoft.com/office/powerpoint/2010/main" val="987117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solidFill>
                  <a:prstClr val="black"/>
                </a:solidFill>
              </a:rPr>
              <a:t>Introduction</a:t>
            </a:r>
            <a:endParaRPr lang="en-US"/>
          </a:p>
        </p:txBody>
      </p:sp>
      <p:sp>
        <p:nvSpPr>
          <p:cNvPr id="3" name="Content Placeholder 2"/>
          <p:cNvSpPr>
            <a:spLocks noGrp="1"/>
          </p:cNvSpPr>
          <p:nvPr>
            <p:ph idx="1"/>
          </p:nvPr>
        </p:nvSpPr>
        <p:spPr/>
        <p:txBody>
          <a:bodyPr/>
          <a:lstStyle/>
          <a:p>
            <a:pPr algn="just"/>
            <a:r>
              <a:rPr lang="en-US" sz="2000" b="1"/>
              <a:t>In the present review, </a:t>
            </a:r>
            <a:r>
              <a:rPr lang="en-US" sz="2000" b="1" smtClean="0"/>
              <a:t>we aim </a:t>
            </a:r>
            <a:r>
              <a:rPr lang="en-US" sz="2000" b="1"/>
              <a:t>to focus on </a:t>
            </a:r>
            <a:r>
              <a:rPr lang="en-US" sz="2000" b="1" smtClean="0">
                <a:solidFill>
                  <a:srgbClr val="FF0000"/>
                </a:solidFill>
              </a:rPr>
              <a:t>autophagy </a:t>
            </a:r>
            <a:r>
              <a:rPr lang="en-US" sz="2000" b="1">
                <a:solidFill>
                  <a:srgbClr val="FF0000"/>
                </a:solidFill>
              </a:rPr>
              <a:t>regulation by nanoparticles</a:t>
            </a:r>
            <a:r>
              <a:rPr lang="en-US" sz="1400"/>
              <a:t>. </a:t>
            </a:r>
            <a:endParaRPr lang="en-US" sz="1400" smtClean="0"/>
          </a:p>
          <a:p>
            <a:pPr marL="0" indent="0" algn="just">
              <a:buNone/>
            </a:pPr>
            <a:endParaRPr lang="en-US" sz="1400"/>
          </a:p>
          <a:p>
            <a:pPr marL="0" indent="0" algn="just">
              <a:buNone/>
            </a:pPr>
            <a:endParaRPr lang="en-US" sz="1400" smtClean="0"/>
          </a:p>
          <a:p>
            <a:pPr marL="0" indent="0" algn="just">
              <a:buNone/>
            </a:pPr>
            <a:r>
              <a:rPr lang="en-US" smtClean="0">
                <a:solidFill>
                  <a:srgbClr val="FF0000"/>
                </a:solidFill>
              </a:rPr>
              <a:t>First</a:t>
            </a:r>
            <a:r>
              <a:rPr lang="en-US" smtClean="0"/>
              <a:t>, provide an </a:t>
            </a:r>
            <a:r>
              <a:rPr lang="en-US"/>
              <a:t>overview of the autophagy machinery, related molecular </a:t>
            </a:r>
            <a:r>
              <a:rPr lang="en-US" smtClean="0"/>
              <a:t>pathways, and </a:t>
            </a:r>
            <a:r>
              <a:rPr lang="en-US"/>
              <a:t>its role in oncology. </a:t>
            </a:r>
            <a:endParaRPr lang="en-US" smtClean="0"/>
          </a:p>
          <a:p>
            <a:pPr marL="0" indent="0">
              <a:buNone/>
            </a:pPr>
            <a:r>
              <a:rPr lang="en-US" smtClean="0">
                <a:solidFill>
                  <a:srgbClr val="FF0000"/>
                </a:solidFill>
              </a:rPr>
              <a:t>Then</a:t>
            </a:r>
            <a:r>
              <a:rPr lang="en-US"/>
              <a:t>, </a:t>
            </a:r>
            <a:r>
              <a:rPr lang="en-US" smtClean="0"/>
              <a:t>describe </a:t>
            </a:r>
            <a:r>
              <a:rPr lang="en-US"/>
              <a:t>how nanoparticles can </a:t>
            </a:r>
            <a:r>
              <a:rPr lang="en-US" smtClean="0"/>
              <a:t>be used </a:t>
            </a:r>
            <a:r>
              <a:rPr lang="en-US"/>
              <a:t>to regulate autophagy for cancer treatment.</a:t>
            </a:r>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6</a:t>
            </a:fld>
            <a:endParaRPr lang="en-US" sz="1800" b="1">
              <a:solidFill>
                <a:schemeClr val="tx1"/>
              </a:solidFill>
            </a:endParaRPr>
          </a:p>
        </p:txBody>
      </p:sp>
    </p:spTree>
    <p:extLst>
      <p:ext uri="{BB962C8B-B14F-4D97-AF65-F5344CB8AC3E}">
        <p14:creationId xmlns:p14="http://schemas.microsoft.com/office/powerpoint/2010/main" val="2697865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Autophagy </a:t>
            </a:r>
            <a:r>
              <a:rPr lang="en-US" b="1"/>
              <a:t>machinery</a:t>
            </a:r>
            <a:endParaRPr lang="en-US"/>
          </a:p>
        </p:txBody>
      </p:sp>
      <p:pic>
        <p:nvPicPr>
          <p:cNvPr id="4" name="Content Placeholder 3"/>
          <p:cNvPicPr>
            <a:picLocks noGrp="1" noChangeAspect="1"/>
          </p:cNvPicPr>
          <p:nvPr>
            <p:ph idx="1"/>
          </p:nvPr>
        </p:nvPicPr>
        <p:blipFill>
          <a:blip r:embed="rId2"/>
          <a:stretch>
            <a:fillRect/>
          </a:stretch>
        </p:blipFill>
        <p:spPr>
          <a:xfrm>
            <a:off x="1892350" y="1334258"/>
            <a:ext cx="8407299" cy="4762363"/>
          </a:xfrm>
          <a:prstGeom prst="rect">
            <a:avLst/>
          </a:prstGeom>
        </p:spPr>
      </p:pic>
      <p:sp>
        <p:nvSpPr>
          <p:cNvPr id="3" name="Rectangle 2"/>
          <p:cNvSpPr/>
          <p:nvPr/>
        </p:nvSpPr>
        <p:spPr>
          <a:xfrm>
            <a:off x="4505756" y="6079351"/>
            <a:ext cx="3180486" cy="276999"/>
          </a:xfrm>
          <a:prstGeom prst="rect">
            <a:avLst/>
          </a:prstGeom>
        </p:spPr>
        <p:txBody>
          <a:bodyPr wrap="none">
            <a:spAutoFit/>
          </a:bodyPr>
          <a:lstStyle/>
          <a:p>
            <a:r>
              <a:rPr lang="en-US" sz="1200" b="1">
                <a:latin typeface="CharisSIL-Bold"/>
              </a:rPr>
              <a:t>Fig. 1. </a:t>
            </a:r>
            <a:r>
              <a:rPr lang="en-US" sz="1200" b="1">
                <a:latin typeface="CharisSIL"/>
              </a:rPr>
              <a:t>Molecular pathways of autophagy.</a:t>
            </a:r>
            <a:endParaRPr lang="en-US" sz="1200" b="1"/>
          </a:p>
        </p:txBody>
      </p:sp>
      <p:sp>
        <p:nvSpPr>
          <p:cNvPr id="5" name="Slide Number Placeholder 4"/>
          <p:cNvSpPr>
            <a:spLocks noGrp="1"/>
          </p:cNvSpPr>
          <p:nvPr>
            <p:ph type="sldNum" sz="quarter" idx="12"/>
          </p:nvPr>
        </p:nvSpPr>
        <p:spPr/>
        <p:txBody>
          <a:bodyPr/>
          <a:lstStyle/>
          <a:p>
            <a:fld id="{73518BBB-88A5-42F8-BBCD-4A4C70CC7130}" type="slidenum">
              <a:rPr lang="en-US" sz="1800" b="1" smtClean="0">
                <a:solidFill>
                  <a:schemeClr val="tx1"/>
                </a:solidFill>
              </a:rPr>
              <a:t>7</a:t>
            </a:fld>
            <a:endParaRPr lang="en-US" sz="1800" b="1">
              <a:solidFill>
                <a:schemeClr val="tx1"/>
              </a:solidFill>
            </a:endParaRPr>
          </a:p>
        </p:txBody>
      </p:sp>
    </p:spTree>
    <p:extLst>
      <p:ext uri="{BB962C8B-B14F-4D97-AF65-F5344CB8AC3E}">
        <p14:creationId xmlns:p14="http://schemas.microsoft.com/office/powerpoint/2010/main" val="3001718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smtClean="0"/>
              <a:t>Autophagy </a:t>
            </a:r>
            <a:r>
              <a:rPr lang="en-US" sz="4000" b="1"/>
              <a:t>role in oncology</a:t>
            </a:r>
          </a:p>
        </p:txBody>
      </p:sp>
      <p:sp>
        <p:nvSpPr>
          <p:cNvPr id="3" name="Content Placeholder 2"/>
          <p:cNvSpPr>
            <a:spLocks noGrp="1"/>
          </p:cNvSpPr>
          <p:nvPr>
            <p:ph idx="1"/>
          </p:nvPr>
        </p:nvSpPr>
        <p:spPr/>
        <p:txBody>
          <a:bodyPr>
            <a:normAutofit/>
          </a:bodyPr>
          <a:lstStyle/>
          <a:p>
            <a:r>
              <a:rPr lang="en-US" sz="2000" b="1">
                <a:solidFill>
                  <a:srgbClr val="FF0000"/>
                </a:solidFill>
              </a:rPr>
              <a:t>Autophagy's dual role as a tumor-promoting and a </a:t>
            </a:r>
            <a:r>
              <a:rPr lang="en-US" sz="2000" b="1" smtClean="0">
                <a:solidFill>
                  <a:srgbClr val="FF0000"/>
                </a:solidFill>
              </a:rPr>
              <a:t>tumorsuppressing</a:t>
            </a:r>
            <a:r>
              <a:rPr lang="fa-IR" sz="2000" b="1" smtClean="0">
                <a:solidFill>
                  <a:srgbClr val="FF0000"/>
                </a:solidFill>
              </a:rPr>
              <a:t> </a:t>
            </a:r>
            <a:r>
              <a:rPr lang="en-US" sz="2000" smtClean="0"/>
              <a:t>factor </a:t>
            </a:r>
            <a:r>
              <a:rPr lang="en-US" sz="2000"/>
              <a:t>in cancer cells makes it a particularly </a:t>
            </a:r>
            <a:r>
              <a:rPr lang="en-US" sz="2000" smtClean="0"/>
              <a:t>complex</a:t>
            </a:r>
            <a:r>
              <a:rPr lang="fa-IR" sz="2000" smtClean="0"/>
              <a:t> </a:t>
            </a:r>
            <a:r>
              <a:rPr lang="en-US" sz="2000" smtClean="0"/>
              <a:t>issue.</a:t>
            </a:r>
          </a:p>
          <a:p>
            <a:r>
              <a:rPr lang="en-US" sz="2000" smtClean="0"/>
              <a:t>Autophagy </a:t>
            </a:r>
            <a:r>
              <a:rPr lang="en-US" sz="2000"/>
              <a:t>induction as a promising strategy </a:t>
            </a:r>
            <a:r>
              <a:rPr lang="en-US" sz="2000" smtClean="0"/>
              <a:t>in</a:t>
            </a:r>
            <a:r>
              <a:rPr lang="fa-IR" sz="2000" smtClean="0"/>
              <a:t> </a:t>
            </a:r>
            <a:r>
              <a:rPr lang="en-US" sz="2000" smtClean="0"/>
              <a:t>cancer </a:t>
            </a:r>
            <a:r>
              <a:rPr lang="en-US" sz="2000"/>
              <a:t>treatment, while another experiment may suggest </a:t>
            </a:r>
            <a:r>
              <a:rPr lang="en-US" sz="2000" smtClean="0"/>
              <a:t>autophagy</a:t>
            </a:r>
            <a:r>
              <a:rPr lang="fa-IR" sz="2000" smtClean="0"/>
              <a:t> </a:t>
            </a:r>
            <a:r>
              <a:rPr lang="en-US" sz="2000" smtClean="0"/>
              <a:t>inhibition </a:t>
            </a:r>
            <a:r>
              <a:rPr lang="en-US" sz="2000"/>
              <a:t>in cancer therapy</a:t>
            </a:r>
            <a:r>
              <a:rPr lang="en-US" sz="2000" smtClean="0"/>
              <a:t>.</a:t>
            </a:r>
          </a:p>
          <a:p>
            <a:r>
              <a:rPr lang="en-US" sz="2000"/>
              <a:t>However, </a:t>
            </a:r>
            <a:r>
              <a:rPr lang="en-US" sz="2000" smtClean="0"/>
              <a:t>this complexity </a:t>
            </a:r>
            <a:r>
              <a:rPr lang="en-US" sz="2000"/>
              <a:t>illustrates the </a:t>
            </a:r>
            <a:r>
              <a:rPr lang="en-US" sz="2000">
                <a:solidFill>
                  <a:srgbClr val="FF0000"/>
                </a:solidFill>
              </a:rPr>
              <a:t>“double-edged sword” </a:t>
            </a:r>
            <a:r>
              <a:rPr lang="en-US" sz="2000"/>
              <a:t>nature of autophagy </a:t>
            </a:r>
            <a:r>
              <a:rPr lang="en-US" sz="2000" smtClean="0"/>
              <a:t>in tumors </a:t>
            </a:r>
            <a:r>
              <a:rPr lang="en-US" sz="2000"/>
              <a:t>and autophagy regulation depends on its </a:t>
            </a:r>
            <a:r>
              <a:rPr lang="en-US" sz="2000" smtClean="0"/>
              <a:t>activity.</a:t>
            </a:r>
            <a:endParaRPr lang="fa-IR" sz="2000" smtClean="0"/>
          </a:p>
        </p:txBody>
      </p:sp>
      <p:sp>
        <p:nvSpPr>
          <p:cNvPr id="4" name="Slide Number Placeholder 3"/>
          <p:cNvSpPr>
            <a:spLocks noGrp="1"/>
          </p:cNvSpPr>
          <p:nvPr>
            <p:ph type="sldNum" sz="quarter" idx="12"/>
          </p:nvPr>
        </p:nvSpPr>
        <p:spPr>
          <a:xfrm>
            <a:off x="8610600" y="6311900"/>
            <a:ext cx="2743200" cy="365125"/>
          </a:xfrm>
        </p:spPr>
        <p:txBody>
          <a:bodyPr/>
          <a:lstStyle/>
          <a:p>
            <a:fld id="{73518BBB-88A5-42F8-BBCD-4A4C70CC7130}" type="slidenum">
              <a:rPr lang="en-US" sz="1800" b="1" smtClean="0">
                <a:solidFill>
                  <a:schemeClr val="tx1"/>
                </a:solidFill>
              </a:rPr>
              <a:t>8</a:t>
            </a:fld>
            <a:endParaRPr lang="en-US" sz="1800" b="1">
              <a:solidFill>
                <a:schemeClr val="tx1"/>
              </a:solidFill>
            </a:endParaRPr>
          </a:p>
        </p:txBody>
      </p:sp>
    </p:spTree>
    <p:extLst>
      <p:ext uri="{BB962C8B-B14F-4D97-AF65-F5344CB8AC3E}">
        <p14:creationId xmlns:p14="http://schemas.microsoft.com/office/powerpoint/2010/main" val="143548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Autophagy </a:t>
            </a:r>
            <a:r>
              <a:rPr lang="en-US" b="1"/>
              <a:t>role in oncology</a:t>
            </a:r>
            <a:endParaRPr lang="en-US"/>
          </a:p>
        </p:txBody>
      </p:sp>
      <p:sp>
        <p:nvSpPr>
          <p:cNvPr id="3" name="Content Placeholder 2"/>
          <p:cNvSpPr>
            <a:spLocks noGrp="1"/>
          </p:cNvSpPr>
          <p:nvPr>
            <p:ph idx="1"/>
          </p:nvPr>
        </p:nvSpPr>
        <p:spPr/>
        <p:txBody>
          <a:bodyPr>
            <a:normAutofit/>
          </a:bodyPr>
          <a:lstStyle/>
          <a:p>
            <a:r>
              <a:rPr lang="en-US" sz="2400"/>
              <a:t>According to new experiments, apoptosis induction and stimulating </a:t>
            </a:r>
            <a:r>
              <a:rPr lang="en-US" sz="2400" b="1">
                <a:solidFill>
                  <a:srgbClr val="FF0000"/>
                </a:solidFill>
              </a:rPr>
              <a:t>pro-death</a:t>
            </a:r>
            <a:r>
              <a:rPr lang="en-US" sz="2400"/>
              <a:t> autophagy can significantly decrease survival of glioma cells, as one of the malignant brain tumors. However</a:t>
            </a:r>
            <a:r>
              <a:rPr lang="en-US" sz="2400" b="1">
                <a:solidFill>
                  <a:srgbClr val="FF0000"/>
                </a:solidFill>
              </a:rPr>
              <a:t>, pro-survival</a:t>
            </a:r>
            <a:r>
              <a:rPr lang="en-US" sz="2400"/>
              <a:t> autophagy may prevent apoptosis in tumor cells. </a:t>
            </a:r>
          </a:p>
          <a:p>
            <a:r>
              <a:rPr lang="en-US" sz="2400"/>
              <a:t>Matrine is an anti-tumor agent that induces apoptosis in reducing breast cancer progression. Notably, matrine simultaneously induces autophagy that functions as a prosurvival mechanism </a:t>
            </a:r>
            <a:r>
              <a:rPr lang="en-US" sz="2400" smtClean="0"/>
              <a:t>.</a:t>
            </a:r>
          </a:p>
          <a:p>
            <a:r>
              <a:rPr lang="en-US" sz="2400" smtClean="0"/>
              <a:t>In </a:t>
            </a:r>
            <a:r>
              <a:rPr lang="en-US" sz="2400"/>
              <a:t>this case, autophagy inhibition can be beneficial in promoting cytotoxicity of matrine against breast cancer </a:t>
            </a:r>
            <a:r>
              <a:rPr lang="en-US" sz="2400" smtClean="0"/>
              <a:t>cells.</a:t>
            </a:r>
            <a:endParaRPr lang="en-US" sz="2400"/>
          </a:p>
          <a:p>
            <a:endParaRPr lang="en-US" sz="2400"/>
          </a:p>
        </p:txBody>
      </p:sp>
      <p:sp>
        <p:nvSpPr>
          <p:cNvPr id="4" name="Slide Number Placeholder 3"/>
          <p:cNvSpPr>
            <a:spLocks noGrp="1"/>
          </p:cNvSpPr>
          <p:nvPr>
            <p:ph type="sldNum" sz="quarter" idx="12"/>
          </p:nvPr>
        </p:nvSpPr>
        <p:spPr/>
        <p:txBody>
          <a:bodyPr/>
          <a:lstStyle/>
          <a:p>
            <a:fld id="{73518BBB-88A5-42F8-BBCD-4A4C70CC7130}" type="slidenum">
              <a:rPr lang="en-US" sz="1800" b="1" smtClean="0">
                <a:solidFill>
                  <a:schemeClr val="tx1"/>
                </a:solidFill>
              </a:rPr>
              <a:t>9</a:t>
            </a:fld>
            <a:endParaRPr lang="en-US" sz="1800" b="1">
              <a:solidFill>
                <a:schemeClr val="tx1"/>
              </a:solidFill>
            </a:endParaRPr>
          </a:p>
        </p:txBody>
      </p:sp>
    </p:spTree>
    <p:extLst>
      <p:ext uri="{BB962C8B-B14F-4D97-AF65-F5344CB8AC3E}">
        <p14:creationId xmlns:p14="http://schemas.microsoft.com/office/powerpoint/2010/main" val="464819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1286</Words>
  <Application>Microsoft Office PowerPoint</Application>
  <PresentationFormat>Widescreen</PresentationFormat>
  <Paragraphs>164</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 Unicode MS</vt:lpstr>
      <vt:lpstr>Arial</vt:lpstr>
      <vt:lpstr>Calibri</vt:lpstr>
      <vt:lpstr>Calibri Light</vt:lpstr>
      <vt:lpstr>CharisSIL</vt:lpstr>
      <vt:lpstr>CharisSIL-Bold</vt:lpstr>
      <vt:lpstr>Wingdings</vt:lpstr>
      <vt:lpstr>Office Theme</vt:lpstr>
      <vt:lpstr>PowerPoint Presentation</vt:lpstr>
      <vt:lpstr>PowerPoint Presentation</vt:lpstr>
      <vt:lpstr>PowerPoint Presentation</vt:lpstr>
      <vt:lpstr>Introduction</vt:lpstr>
      <vt:lpstr>Introduction</vt:lpstr>
      <vt:lpstr>Introduction</vt:lpstr>
      <vt:lpstr>Autophagy machinery</vt:lpstr>
      <vt:lpstr>Autophagy role in oncology</vt:lpstr>
      <vt:lpstr>Autophagy role in oncology</vt:lpstr>
      <vt:lpstr>Pre-clinical models of autophagy</vt:lpstr>
      <vt:lpstr>Pre-clinical models of autophagy  Animal models have been developed for studying autophagy. </vt:lpstr>
      <vt:lpstr>Nanomaterials and autophagy regulation</vt:lpstr>
      <vt:lpstr> Polymeric nanoparticles </vt:lpstr>
      <vt:lpstr> Polymeric nanoparticles</vt:lpstr>
      <vt:lpstr> Polymeric nanoparticles</vt:lpstr>
      <vt:lpstr>Nanomaterials and autophagy regulation</vt:lpstr>
      <vt:lpstr> Green-modified nanoparticles</vt:lpstr>
      <vt:lpstr> Green-modified nanoparticles</vt:lpstr>
      <vt:lpstr>Nanomaterials and autophagy regulation</vt:lpstr>
      <vt:lpstr>Nanomaterials and autophagy regulation</vt:lpstr>
      <vt:lpstr> Carbon dots </vt:lpstr>
      <vt:lpstr>Graphene nanomaterials</vt:lpstr>
      <vt:lpstr>Nanomaterials and autophagy regulation</vt:lpstr>
      <vt:lpstr> Metal nanomaterials </vt:lpstr>
      <vt:lpstr> Metal nanomaterials </vt:lpstr>
      <vt:lpstr> Metal nanomaterials </vt:lpstr>
      <vt:lpstr> Metal nanomaterials </vt:lpstr>
      <vt:lpstr>Conclusion and remarks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dc:creator>
  <cp:lastModifiedBy>PASCAL</cp:lastModifiedBy>
  <cp:revision>68</cp:revision>
  <dcterms:created xsi:type="dcterms:W3CDTF">2023-05-30T06:54:13Z</dcterms:created>
  <dcterms:modified xsi:type="dcterms:W3CDTF">2023-06-09T21:18:04Z</dcterms:modified>
</cp:coreProperties>
</file>