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48" r:id="rId2"/>
    <p:sldId id="287" r:id="rId3"/>
    <p:sldId id="288" r:id="rId4"/>
    <p:sldId id="268" r:id="rId5"/>
    <p:sldId id="294" r:id="rId6"/>
    <p:sldId id="291" r:id="rId7"/>
    <p:sldId id="311" r:id="rId8"/>
    <p:sldId id="310" r:id="rId9"/>
    <p:sldId id="300" r:id="rId10"/>
    <p:sldId id="303" r:id="rId11"/>
    <p:sldId id="306" r:id="rId12"/>
    <p:sldId id="314" r:id="rId13"/>
    <p:sldId id="316" r:id="rId14"/>
    <p:sldId id="321" r:id="rId15"/>
    <p:sldId id="345" r:id="rId16"/>
    <p:sldId id="324" r:id="rId17"/>
    <p:sldId id="347" r:id="rId18"/>
    <p:sldId id="346" r:id="rId19"/>
    <p:sldId id="318" r:id="rId20"/>
    <p:sldId id="326" r:id="rId21"/>
    <p:sldId id="325" r:id="rId22"/>
    <p:sldId id="327" r:id="rId23"/>
    <p:sldId id="319" r:id="rId24"/>
    <p:sldId id="328" r:id="rId25"/>
    <p:sldId id="329" r:id="rId26"/>
    <p:sldId id="332" r:id="rId27"/>
    <p:sldId id="344" r:id="rId28"/>
    <p:sldId id="340" r:id="rId29"/>
    <p:sldId id="341" r:id="rId30"/>
    <p:sldId id="342" r:id="rId31"/>
    <p:sldId id="338" r:id="rId32"/>
    <p:sldId id="349" r:id="rId33"/>
    <p:sldId id="26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a" initials="N" lastIdx="6" clrIdx="0">
    <p:extLst>
      <p:ext uri="{19B8F6BF-5375-455C-9EA6-DF929625EA0E}">
        <p15:presenceInfo xmlns:p15="http://schemas.microsoft.com/office/powerpoint/2012/main" userId="Ne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DE810-EB25-4EC6-89FB-3E7B40DA33C2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7AADC-3E82-47AF-8E51-F28442486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6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5033-8F3E-4563-AAB8-C4CA0791E8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1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7AADC-3E82-47AF-8E51-F28442486C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60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7AADC-3E82-47AF-8E51-F28442486C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5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7AADC-3E82-47AF-8E51-F28442486C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84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7AADC-3E82-47AF-8E51-F28442486C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7AADC-3E82-47AF-8E51-F28442486C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48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5033-8F3E-4563-AAB8-C4CA0791E8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4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2B80-2B4F-425B-81D4-985E1B09076A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CF8-988D-47E7-A29D-382AB11B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9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2B80-2B4F-425B-81D4-985E1B09076A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CF8-988D-47E7-A29D-382AB11B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2B80-2B4F-425B-81D4-985E1B09076A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CF8-988D-47E7-A29D-382AB11B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2B80-2B4F-425B-81D4-985E1B09076A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CF8-988D-47E7-A29D-382AB11B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1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2B80-2B4F-425B-81D4-985E1B09076A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CF8-988D-47E7-A29D-382AB11B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9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2B80-2B4F-425B-81D4-985E1B09076A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CF8-988D-47E7-A29D-382AB11B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9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2B80-2B4F-425B-81D4-985E1B09076A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CF8-988D-47E7-A29D-382AB11B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2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2B80-2B4F-425B-81D4-985E1B09076A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CF8-988D-47E7-A29D-382AB11B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3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2B80-2B4F-425B-81D4-985E1B09076A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CF8-988D-47E7-A29D-382AB11B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8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2B80-2B4F-425B-81D4-985E1B09076A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CF8-988D-47E7-A29D-382AB11B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1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2B80-2B4F-425B-81D4-985E1B09076A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CF8-988D-47E7-A29D-382AB11B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2B80-2B4F-425B-81D4-985E1B09076A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47CF8-988D-47E7-A29D-382AB11B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9529" y="4874079"/>
            <a:ext cx="61721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Rahgoshay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 Student Of Hematology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376" y="227075"/>
            <a:ext cx="11715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10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3331" y="3189284"/>
            <a:ext cx="9216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Arial Unicode MS" panose="020B060402020202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Arial Unicode MS" panose="020B060402020202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0003" y="997153"/>
            <a:ext cx="4227969" cy="6771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CRISPR-mediated adaptive immunity</a:t>
            </a:r>
            <a:endParaRPr lang="en-US" sz="2000" b="1" dirty="0">
              <a:latin typeface="Arial Unicode MS" panose="020B0604020202020204" pitchFamily="34" charset="-128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1" y="2673382"/>
            <a:ext cx="8591739" cy="276998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system created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CRISPR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bacteria consists of two main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phase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Immunization phase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73863" y="3908833"/>
            <a:ext cx="4870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CRISPR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loci are transcribed and formed a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called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crRNA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0" y="869212"/>
            <a:ext cx="4525420" cy="5628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9958" y="1484768"/>
            <a:ext cx="46353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foreign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(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viral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plasmid) is</a:t>
            </a:r>
          </a:p>
          <a:p>
            <a:pPr lvl="0"/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inserted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CRISPR locus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host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64594" y="96052"/>
            <a:ext cx="25837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 </a:t>
            </a:r>
            <a:endParaRPr lang="en-US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343" y="298764"/>
            <a:ext cx="836540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 and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cas9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of  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tracrRNA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tracrRNA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  to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crRNA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formed gRNA </a:t>
            </a:r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(((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tracrRNA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crRN</a:t>
            </a:r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 RNA bound to cas9 and formed Complex </a:t>
            </a:r>
            <a:r>
              <a:rPr lang="en-GB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crRNA </a:t>
            </a:r>
            <a:r>
              <a:rPr lang="en-GB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tracrRNA</a:t>
            </a:r>
            <a:r>
              <a:rPr lang="fa-IR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cas9</a:t>
            </a:r>
            <a:r>
              <a:rPr lang="en-GB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CAS9)</a:t>
            </a:r>
            <a:endParaRPr lang="en-GB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" y="2543434"/>
            <a:ext cx="8446883" cy="410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6" y="3820289"/>
            <a:ext cx="7387628" cy="291322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Rectangle 1"/>
          <p:cNvSpPr/>
          <p:nvPr/>
        </p:nvSpPr>
        <p:spPr>
          <a:xfrm>
            <a:off x="280656" y="294872"/>
            <a:ext cx="7387628" cy="34009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(crRNA + tracrRNA + CAS9</a:t>
            </a:r>
            <a:r>
              <a:rPr lang="en-GB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goes through  target DNA until finding a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sequence with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crRNA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 : </a:t>
            </a:r>
            <a:r>
              <a:rPr lang="en-GB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Protospacer</a:t>
            </a:r>
            <a:r>
              <a:rPr lang="en-GB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Adjacent Motif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   Short </a:t>
            </a:r>
            <a:r>
              <a:rPr lang="en-US" sz="2000" b="1" dirty="0">
                <a:solidFill>
                  <a:schemeClr val="bg1"/>
                </a:solidFill>
              </a:rPr>
              <a:t>conserved </a:t>
            </a:r>
            <a:r>
              <a:rPr lang="en-US" sz="2000" b="1" dirty="0" smtClean="0">
                <a:solidFill>
                  <a:schemeClr val="bg1"/>
                </a:solidFill>
              </a:rPr>
              <a:t>sequences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fa-IR" sz="2000" dirty="0">
                <a:solidFill>
                  <a:schemeClr val="bg1"/>
                </a:solidFill>
              </a:rPr>
              <a:t>)</a:t>
            </a:r>
            <a:r>
              <a:rPr lang="en-US" sz="2000" b="1" dirty="0" smtClean="0">
                <a:solidFill>
                  <a:schemeClr val="bg1"/>
                </a:solidFill>
              </a:rPr>
              <a:t>NGG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N </a:t>
            </a:r>
            <a:r>
              <a:rPr lang="en-US" sz="2000" b="1" dirty="0">
                <a:solidFill>
                  <a:schemeClr val="bg1"/>
                </a:solidFill>
              </a:rPr>
              <a:t>is A, T, C, or </a:t>
            </a:r>
            <a:r>
              <a:rPr lang="en-US" sz="2000" b="1" dirty="0" smtClean="0">
                <a:solidFill>
                  <a:schemeClr val="bg1"/>
                </a:solidFill>
              </a:rPr>
              <a:t>G</a:t>
            </a:r>
            <a:r>
              <a:rPr lang="fa-IR" sz="2000" b="1" dirty="0" smtClean="0">
                <a:solidFill>
                  <a:schemeClr val="bg1"/>
                </a:solidFill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fa-IR" sz="2000" b="1" dirty="0" smtClean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schemeClr val="bg1"/>
                </a:solidFill>
              </a:rPr>
              <a:t> </a:t>
            </a:r>
            <a:r>
              <a:rPr lang="fa-IR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required for Cas9-DNArecognition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stranded DNA is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cleaved by CAS9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is repaired by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299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4"/>
            <a:ext cx="12192000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88852" y="1629501"/>
            <a:ext cx="10112721" cy="49341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900" b="1" dirty="0">
                <a:solidFill>
                  <a:srgbClr val="FF0000"/>
                </a:solidFill>
              </a:rPr>
              <a:t>CRISPR is a remarkably flexible tool for </a:t>
            </a:r>
            <a:r>
              <a:rPr lang="en-US" sz="2900" b="1" i="1" dirty="0">
                <a:solidFill>
                  <a:srgbClr val="FF0000"/>
                </a:solidFill>
              </a:rPr>
              <a:t>genome </a:t>
            </a:r>
            <a:r>
              <a:rPr lang="en-US" sz="2900" b="1" i="1" dirty="0" smtClean="0">
                <a:solidFill>
                  <a:srgbClr val="FF0000"/>
                </a:solidFill>
              </a:rPr>
              <a:t>manipulation</a:t>
            </a:r>
          </a:p>
          <a:p>
            <a:endParaRPr lang="en-US" sz="2300" dirty="0"/>
          </a:p>
          <a:p>
            <a:r>
              <a:rPr lang="en-US" sz="2900" b="1" dirty="0" smtClean="0">
                <a:solidFill>
                  <a:srgbClr val="FF0000"/>
                </a:solidFill>
              </a:rPr>
              <a:t>Genomic </a:t>
            </a:r>
            <a:r>
              <a:rPr lang="en-US" sz="2900" b="1" dirty="0">
                <a:solidFill>
                  <a:srgbClr val="FF0000"/>
                </a:solidFill>
              </a:rPr>
              <a:t>manipulation requires only </a:t>
            </a:r>
            <a:r>
              <a:rPr lang="en-US" sz="2600" b="1" dirty="0" smtClean="0">
                <a:solidFill>
                  <a:srgbClr val="FF0000"/>
                </a:solidFill>
              </a:rPr>
              <a:t>:</a:t>
            </a:r>
          </a:p>
          <a:p>
            <a:endParaRPr lang="en-US" sz="2600" b="1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900" b="1" dirty="0" smtClean="0"/>
              <a:t>Cas9 </a:t>
            </a:r>
            <a:r>
              <a:rPr lang="en-US" sz="2900" b="1" dirty="0"/>
              <a:t>protein </a:t>
            </a:r>
            <a:endParaRPr lang="en-US" sz="29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900" b="1" dirty="0" smtClean="0"/>
              <a:t>Engineered </a:t>
            </a:r>
            <a:r>
              <a:rPr lang="en-US" sz="2900" b="1" dirty="0"/>
              <a:t>small guide RNA (</a:t>
            </a:r>
            <a:r>
              <a:rPr lang="en-US" sz="2900" b="1" dirty="0" err="1" smtClean="0"/>
              <a:t>sgRNA</a:t>
            </a:r>
            <a:r>
              <a:rPr lang="en-US" sz="2900" b="1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900" b="1" dirty="0" smtClean="0"/>
              <a:t>DNA Template Sequence </a:t>
            </a:r>
          </a:p>
          <a:p>
            <a:pPr lvl="1"/>
            <a:endParaRPr lang="en-US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09936" y="648770"/>
            <a:ext cx="481034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Genome Manipulation  by CRISPER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4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NexusSerif-Regular"/>
              </a:rPr>
              <a:t/>
            </a:r>
            <a:br>
              <a:rPr lang="en-US" dirty="0">
                <a:solidFill>
                  <a:srgbClr val="231F20"/>
                </a:solidFill>
                <a:latin typeface="NexusSerif-Regular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4032" y="892402"/>
            <a:ext cx="7333306" cy="2954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Non-Viral Gene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Delivery:</a:t>
            </a: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Electroporation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 phosphate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 mediated transfection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decrease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of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off-target effects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566" y="196600"/>
            <a:ext cx="43501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 System Of CRISPER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4001632"/>
            <a:ext cx="8005763" cy="27651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096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6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9212" y="722169"/>
            <a:ext cx="676293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n-CA" altLang="en-US" dirty="0">
              <a:latin typeface="Candara" panose="020E0502030303020204" pitchFamily="34" charset="0"/>
            </a:endParaRPr>
          </a:p>
          <a:p>
            <a:pPr>
              <a:lnSpc>
                <a:spcPct val="170000"/>
              </a:lnSpc>
              <a:buClr>
                <a:srgbClr val="C00000"/>
              </a:buClr>
              <a:defRPr/>
            </a:pPr>
            <a:endParaRPr lang="en-CA" altLang="en-US" dirty="0"/>
          </a:p>
          <a:p>
            <a:endParaRPr lang="en-CA" altLang="en-US" dirty="0">
              <a:latin typeface="Candara" panose="020E0502030303020204" pitchFamily="34" charset="0"/>
            </a:endParaRPr>
          </a:p>
          <a:p>
            <a:endParaRPr lang="en-CA" altLang="en-US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NexusSerif-Regular"/>
              </a:rPr>
              <a:t/>
            </a:r>
            <a:br>
              <a:rPr lang="en-US" dirty="0">
                <a:solidFill>
                  <a:srgbClr val="231F20"/>
                </a:solidFill>
                <a:latin typeface="NexusSerif-Regular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4691" y="738171"/>
            <a:ext cx="54275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Of CRISPER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6829" y="1659285"/>
            <a:ext cx="8709434" cy="49244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/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Viral Gene Delivery</a:t>
            </a:r>
          </a:p>
          <a:p>
            <a:pPr lvl="1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Lentivirus</a:t>
            </a:r>
            <a:endParaRPr lang="en-US" sz="2400" b="1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A</a:t>
            </a:r>
            <a:r>
              <a:rPr lang="en-US" sz="2400" b="1" dirty="0" smtClean="0"/>
              <a:t>deno Virus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AAV                                </a:t>
            </a:r>
            <a:r>
              <a:rPr lang="en-US" sz="2400" dirty="0" smtClean="0"/>
              <a:t>Low </a:t>
            </a:r>
            <a:r>
              <a:rPr lang="en-US" sz="2400" dirty="0"/>
              <a:t>degree of immune </a:t>
            </a:r>
            <a:r>
              <a:rPr lang="en-US" sz="2400" dirty="0" smtClean="0"/>
              <a:t>stimulation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                             Target </a:t>
            </a:r>
            <a:r>
              <a:rPr lang="en-US" sz="2400" dirty="0"/>
              <a:t>diverse </a:t>
            </a:r>
            <a:r>
              <a:rPr lang="en-US" sz="2400" dirty="0" smtClean="0"/>
              <a:t>tissue</a:t>
            </a:r>
          </a:p>
          <a:p>
            <a:pPr>
              <a:buClr>
                <a:srgbClr val="FF0000"/>
              </a:buClr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                        </a:t>
            </a:r>
            <a:endParaRPr lang="en-US" sz="2400" b="1" dirty="0"/>
          </a:p>
          <a:p>
            <a:r>
              <a:rPr lang="en-US" dirty="0"/>
              <a:t/>
            </a:r>
            <a:br>
              <a:rPr lang="en-US" dirty="0"/>
            </a:b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b="1" dirty="0" smtClean="0"/>
              <a:t>most </a:t>
            </a:r>
            <a:r>
              <a:rPr lang="en-US" sz="2000" b="1" dirty="0"/>
              <a:t>common delivery </a:t>
            </a:r>
            <a:r>
              <a:rPr lang="en-US" sz="2000" b="1" dirty="0" smtClean="0"/>
              <a:t>system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b="1" dirty="0" smtClean="0"/>
              <a:t>approved </a:t>
            </a:r>
            <a:r>
              <a:rPr lang="en-US" sz="2000" b="1" dirty="0"/>
              <a:t>for clinical </a:t>
            </a:r>
            <a:r>
              <a:rPr lang="en-US" sz="2000" b="1" dirty="0" smtClean="0"/>
              <a:t>use</a:t>
            </a:r>
            <a:endParaRPr lang="en-US" dirty="0" smtClean="0"/>
          </a:p>
        </p:txBody>
      </p:sp>
      <p:sp>
        <p:nvSpPr>
          <p:cNvPr id="11" name="Right Arrow 10"/>
          <p:cNvSpPr/>
          <p:nvPr/>
        </p:nvSpPr>
        <p:spPr>
          <a:xfrm>
            <a:off x="2082296" y="4024735"/>
            <a:ext cx="1774480" cy="574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7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539" y="1413352"/>
            <a:ext cx="10212310" cy="51398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1)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Nonhomologous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joining (NHEJ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a-IR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does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require a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 ends are directly ligated without the need for a repair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template,</a:t>
            </a:r>
            <a:endParaRPr lang="fa-I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forms short insertions or deletions (indels)</a:t>
            </a:r>
          </a:p>
          <a:p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indels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cause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 - shift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mutations that lead to the production of nonfunctional</a:t>
            </a:r>
            <a:r>
              <a:rPr lang="fa-I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incomplete proteins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Homology-directed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 (HDR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dirty="0">
                <a:solidFill>
                  <a:srgbClr val="7030A0"/>
                </a:solidFill>
              </a:rPr>
              <a:t> Thus, exploitation of HDR has allowed researchers to insert new genetic information at a target site</a:t>
            </a:r>
          </a:p>
          <a:p>
            <a:endParaRPr lang="en-US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exchange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genetic information with similar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sequences</a:t>
            </a:r>
            <a:endParaRPr lang="fa-I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More accurate and suitable  repair mechanism</a:t>
            </a:r>
            <a:r>
              <a:rPr lang="en-US" sz="1600" b="1" dirty="0"/>
              <a:t/>
            </a:r>
            <a:br>
              <a:rPr lang="en-US" sz="1600" b="1" dirty="0"/>
            </a:br>
            <a:endParaRPr lang="en-US" sz="1600" b="1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51323" y="492379"/>
            <a:ext cx="68263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endogenous Double-strand Breaks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repair pathways</a:t>
            </a:r>
            <a:r>
              <a:rPr lang="en-US" dirty="0"/>
              <a:t/>
            </a:r>
            <a:br>
              <a:rPr lang="en-US" dirty="0"/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400" y="4019560"/>
            <a:ext cx="9448800" cy="1825096"/>
          </a:xfrm>
        </p:spPr>
        <p:txBody>
          <a:bodyPr/>
          <a:lstStyle/>
          <a:p>
            <a:r>
              <a:rPr lang="en-US" dirty="0" err="1" smtClean="0"/>
              <a:t>crispr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9132"/>
            <a:ext cx="12192000" cy="59787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0"/>
            <a:ext cx="12191999" cy="147732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exusMix-Regular"/>
              </a:rPr>
              <a:t>CRISPR-CAS9</a:t>
            </a:r>
          </a:p>
          <a:p>
            <a:pPr algn="ctr"/>
            <a:endParaRPr lang="fa-IR" b="1" dirty="0">
              <a:solidFill>
                <a:schemeClr val="bg1"/>
              </a:solidFill>
              <a:latin typeface="NexusMix-Regular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 promising tool for gene editing </a:t>
            </a:r>
          </a:p>
        </p:txBody>
      </p:sp>
    </p:spTree>
    <p:extLst>
      <p:ext uri="{BB962C8B-B14F-4D97-AF65-F5344CB8AC3E}">
        <p14:creationId xmlns:p14="http://schemas.microsoft.com/office/powerpoint/2010/main" val="102412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83" y="950613"/>
            <a:ext cx="10244920" cy="5332491"/>
          </a:xfrm>
          <a:prstGeom prst="rect">
            <a:avLst/>
          </a:prstGeom>
          <a:ln>
            <a:solidFill>
              <a:srgbClr val="00206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923453" y="375717"/>
            <a:ext cx="6934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two major endogenous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Double-strand Breaks </a:t>
            </a:r>
            <a:r>
              <a:rPr lang="en-US" sz="2000" b="1" dirty="0"/>
              <a:t>repair pathways</a:t>
            </a:r>
          </a:p>
        </p:txBody>
      </p:sp>
    </p:spTree>
    <p:extLst>
      <p:ext uri="{BB962C8B-B14F-4D97-AF65-F5344CB8AC3E}">
        <p14:creationId xmlns:p14="http://schemas.microsoft.com/office/powerpoint/2010/main" val="27475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6863" y="434814"/>
            <a:ext cx="341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61173" y="12679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665" y="1568018"/>
            <a:ext cx="771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 smtClean="0"/>
              <a:t>: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65" y="619480"/>
            <a:ext cx="10782677" cy="57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512" y="1256530"/>
            <a:ext cx="8618900" cy="46720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Engineered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nucleases which will cut at a desired position in the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genome</a:t>
            </a:r>
          </a:p>
          <a:p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fa-IR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 </a:t>
            </a:r>
            <a:r>
              <a:rPr lang="en-CA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nuclease</a:t>
            </a:r>
            <a:endParaRPr lang="fa-IR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Zinc </a:t>
            </a:r>
            <a:r>
              <a:rPr lang="en-CA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Finger nucleases (ZFN)</a:t>
            </a:r>
            <a:endParaRPr lang="fa-IR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Clr>
                <a:srgbClr val="C00000"/>
              </a:buClr>
              <a:defRPr/>
            </a:pPr>
            <a:r>
              <a:rPr lang="en-CA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Transcription </a:t>
            </a:r>
            <a:r>
              <a:rPr lang="en-CA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activator-like effector nucleases (TALEN)</a:t>
            </a:r>
          </a:p>
          <a:p>
            <a:pPr>
              <a:lnSpc>
                <a:spcPct val="170000"/>
              </a:lnSpc>
              <a:buClr>
                <a:srgbClr val="C00000"/>
              </a:buClr>
              <a:defRPr/>
            </a:pP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CRISPR </a:t>
            </a:r>
            <a:r>
              <a:rPr lang="fa-IR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70000"/>
              </a:lnSpc>
              <a:buClr>
                <a:srgbClr val="C00000"/>
              </a:buClr>
              <a:defRPr/>
            </a:pPr>
            <a:r>
              <a:rPr lang="en-CA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CA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and more innovative </a:t>
            </a:r>
            <a:r>
              <a:rPr lang="en-CA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faster, cheaper and more accurate than previous techniques of editing DNA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3655" y="327108"/>
            <a:ext cx="4581054" cy="67710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Nuclease </a:t>
            </a:r>
            <a:r>
              <a:rPr lang="en-GB" sz="2000" b="1" dirty="0" smtClean="0">
                <a:solidFill>
                  <a:schemeClr val="bg1"/>
                </a:solidFill>
              </a:rPr>
              <a:t>Based </a:t>
            </a:r>
            <a:r>
              <a:rPr lang="en-CA" altLang="en-US" sz="2000" b="1" dirty="0" smtClean="0">
                <a:solidFill>
                  <a:schemeClr val="bg1"/>
                </a:solidFill>
              </a:rPr>
              <a:t>Genome Editing</a:t>
            </a:r>
          </a:p>
          <a:p>
            <a:endParaRPr lang="fa-I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4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2" y="1530034"/>
            <a:ext cx="8609846" cy="4807392"/>
          </a:xfrm>
          <a:ln>
            <a:solidFill>
              <a:srgbClr val="00B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2082296" y="732726"/>
            <a:ext cx="532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makes CRISPR system the ideal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8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5505" y="580206"/>
            <a:ext cx="526006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 Target Effect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CRISPR/Cas9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3785" y="1381676"/>
            <a:ext cx="9307041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drawback of using CRISPR/Cas9 in clinical use is unwanted mutations at off-target sites that resemble the on-target </a:t>
            </a:r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Off-target mutations arise when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genomic modifications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place at unintended sequences in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genome.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Unexpected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off-target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mutations may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cells to become carcinogenic or functionally impotent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4" descr="https://hms.harvard.edu/sites/default/files/uploads/news/off-targ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06" y="3736167"/>
            <a:ext cx="3429000" cy="19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7362" y="344032"/>
            <a:ext cx="676293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n-CA" altLang="en-US" dirty="0">
              <a:latin typeface="Candara" panose="020E0502030303020204" pitchFamily="34" charset="0"/>
            </a:endParaRPr>
          </a:p>
          <a:p>
            <a:pPr>
              <a:lnSpc>
                <a:spcPct val="170000"/>
              </a:lnSpc>
              <a:buClr>
                <a:srgbClr val="C00000"/>
              </a:buClr>
              <a:defRPr/>
            </a:pPr>
            <a:endParaRPr lang="en-CA" altLang="en-US" dirty="0"/>
          </a:p>
          <a:p>
            <a:endParaRPr lang="en-CA" altLang="en-US" dirty="0">
              <a:latin typeface="Candara" panose="020E0502030303020204" pitchFamily="34" charset="0"/>
            </a:endParaRPr>
          </a:p>
          <a:p>
            <a:endParaRPr lang="en-CA" altLang="en-US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NexusSerif-Regular"/>
              </a:rPr>
              <a:t/>
            </a:r>
            <a:br>
              <a:rPr lang="en-US" dirty="0">
                <a:solidFill>
                  <a:srgbClr val="231F20"/>
                </a:solidFill>
                <a:latin typeface="NexusSerif-Regular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2996" y="2316592"/>
            <a:ext cx="8619768" cy="3231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fa-I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HDR is inherently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because of: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HDR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are expressed only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S/G2 phase,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HDR-based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post-mitotic cells, such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neurons and cardiac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myocytes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require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repair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template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HDR efficiency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suppression of 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enzyme in the NHEJ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pathway induction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HDR-like corrections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post-mitotic cells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76127" y="1309755"/>
            <a:ext cx="734236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Improvements in CRISPR/Cas9 technology and reduce off target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7362" y="344032"/>
            <a:ext cx="676293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n-CA" altLang="en-US" dirty="0">
              <a:latin typeface="Candara" panose="020E0502030303020204" pitchFamily="34" charset="0"/>
            </a:endParaRPr>
          </a:p>
          <a:p>
            <a:pPr>
              <a:lnSpc>
                <a:spcPct val="170000"/>
              </a:lnSpc>
              <a:buClr>
                <a:srgbClr val="C00000"/>
              </a:buClr>
              <a:defRPr/>
            </a:pPr>
            <a:endParaRPr lang="en-CA" altLang="en-US" dirty="0"/>
          </a:p>
          <a:p>
            <a:endParaRPr lang="en-CA" altLang="en-US" dirty="0">
              <a:latin typeface="Candara" panose="020E0502030303020204" pitchFamily="34" charset="0"/>
            </a:endParaRPr>
          </a:p>
          <a:p>
            <a:endParaRPr lang="en-CA" altLang="en-US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NexusSerif-Regular"/>
              </a:rPr>
              <a:t/>
            </a:r>
            <a:br>
              <a:rPr lang="en-US" dirty="0">
                <a:solidFill>
                  <a:srgbClr val="231F20"/>
                </a:solidFill>
                <a:latin typeface="NexusSerif-Regular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63778" y="669956"/>
            <a:ext cx="3449371" cy="1013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674" y="1459230"/>
            <a:ext cx="7926216" cy="45858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1)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design of the gRNA–Cas9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lower concentrations of gRNA–Cas9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truncated-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Grna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fusion protein of catalytically inactive Cas9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nuclease (fCas9) can recognize the target DNA site with 140-fold greater specificity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 system improvements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Non-viral method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HDR efficiency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979" y="321601"/>
            <a:ext cx="75053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Improvements in CRISPR/Cas9 technology and reduce off target effect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5" y="9054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7362" y="344032"/>
            <a:ext cx="676293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n-CA" altLang="en-US" dirty="0">
              <a:latin typeface="Candara" panose="020E0502030303020204" pitchFamily="34" charset="0"/>
            </a:endParaRPr>
          </a:p>
          <a:p>
            <a:pPr>
              <a:lnSpc>
                <a:spcPct val="170000"/>
              </a:lnSpc>
              <a:buClr>
                <a:srgbClr val="C00000"/>
              </a:buClr>
              <a:defRPr/>
            </a:pPr>
            <a:endParaRPr lang="en-CA" altLang="en-US" dirty="0"/>
          </a:p>
          <a:p>
            <a:endParaRPr lang="en-CA" altLang="en-US" dirty="0">
              <a:latin typeface="Candara" panose="020E0502030303020204" pitchFamily="34" charset="0"/>
            </a:endParaRPr>
          </a:p>
          <a:p>
            <a:endParaRPr lang="en-CA" altLang="en-US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NexusSerif-Regular"/>
              </a:rPr>
              <a:t/>
            </a:r>
            <a:br>
              <a:rPr lang="en-US" dirty="0">
                <a:solidFill>
                  <a:srgbClr val="231F20"/>
                </a:solidFill>
                <a:latin typeface="NexusSerif-Regular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2094" y="630164"/>
            <a:ext cx="7921783" cy="34470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Vivo Gene Editing</a:t>
            </a:r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target cell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population(T cell</a:t>
            </a:r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HSCs-IPS)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removed from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genome-editing reagents (CRISPER cas9+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Grna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template DNA) is delivered to cells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  by viral or non viral delivery 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therapeutically cells are expanded in the culture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modified cells transplanted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into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host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7362" y="4302607"/>
            <a:ext cx="7926308" cy="23391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Vivo Gene Editing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genome-editing reagents (CRISPER cas9+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Grna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template DNA)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packaged in a delivery vehicle such as AAV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therapeutic is delivered to a target organ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7362" y="344032"/>
            <a:ext cx="676293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n-CA" altLang="en-US" dirty="0">
              <a:latin typeface="Candara" panose="020E0502030303020204" pitchFamily="34" charset="0"/>
            </a:endParaRPr>
          </a:p>
          <a:p>
            <a:pPr>
              <a:lnSpc>
                <a:spcPct val="170000"/>
              </a:lnSpc>
              <a:buClr>
                <a:srgbClr val="C00000"/>
              </a:buClr>
              <a:defRPr/>
            </a:pPr>
            <a:endParaRPr lang="en-CA" altLang="en-US" dirty="0"/>
          </a:p>
          <a:p>
            <a:endParaRPr lang="en-CA" altLang="en-US" dirty="0">
              <a:latin typeface="Candara" panose="020E0502030303020204" pitchFamily="34" charset="0"/>
            </a:endParaRPr>
          </a:p>
          <a:p>
            <a:endParaRPr lang="en-CA" altLang="en-US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NexusSerif-Regular"/>
              </a:rPr>
              <a:t/>
            </a:r>
            <a:br>
              <a:rPr lang="en-US" dirty="0">
                <a:solidFill>
                  <a:srgbClr val="231F20"/>
                </a:solidFill>
                <a:latin typeface="NexusSerif-Regular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3" y="488887"/>
            <a:ext cx="9605726" cy="62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97"/>
            <a:ext cx="12192000" cy="6858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" name="TextBox 2"/>
          <p:cNvSpPr txBox="1"/>
          <p:nvPr/>
        </p:nvSpPr>
        <p:spPr>
          <a:xfrm>
            <a:off x="1195981" y="2250791"/>
            <a:ext cx="9125892" cy="34163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CRISPR-Cas9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unique technology that enables geneticists and medical researchers to edit parts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sections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rapidly evolving technology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has revolutionized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research</a:t>
            </a:r>
            <a:endParaRPr lang="en-IN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a family of DNA repeats in most archaeal (~90%) and bacterial (~40%)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genomes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 </a:t>
            </a:r>
            <a:r>
              <a:rPr lang="en-I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immunity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genetic elements such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 and phages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dirty="0" smtClean="0"/>
              <a:t>                   </a:t>
            </a:r>
            <a:endParaRPr lang="en-IN" dirty="0"/>
          </a:p>
          <a:p>
            <a:endParaRPr lang="en-IN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86405" y="747934"/>
            <a:ext cx="3576119" cy="1015663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CRISPER – CAS9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4530" y="3035632"/>
            <a:ext cx="676293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n-CA" altLang="en-US" dirty="0">
              <a:latin typeface="Candara" panose="020E0502030303020204" pitchFamily="34" charset="0"/>
            </a:endParaRPr>
          </a:p>
          <a:p>
            <a:pPr>
              <a:lnSpc>
                <a:spcPct val="170000"/>
              </a:lnSpc>
              <a:buClr>
                <a:srgbClr val="C00000"/>
              </a:buClr>
              <a:defRPr/>
            </a:pPr>
            <a:endParaRPr lang="en-CA" altLang="en-US" dirty="0"/>
          </a:p>
          <a:p>
            <a:endParaRPr lang="en-CA" altLang="en-US" dirty="0">
              <a:latin typeface="Candara" panose="020E0502030303020204" pitchFamily="34" charset="0"/>
            </a:endParaRPr>
          </a:p>
          <a:p>
            <a:endParaRPr lang="en-CA" altLang="en-US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NexusSerif-Regular"/>
              </a:rPr>
              <a:t/>
            </a:r>
            <a:br>
              <a:rPr lang="en-US" dirty="0">
                <a:solidFill>
                  <a:srgbClr val="231F20"/>
                </a:solidFill>
                <a:latin typeface="NexusSerif-Regular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2877" y="1599154"/>
            <a:ext cx="45086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pluripotent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that are very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embryonic stem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self-renewal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into almost all cell types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themselves so avoid</a:t>
            </a:r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immune rejection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transplanted</a:t>
            </a:r>
            <a:r>
              <a:rPr lang="en-US" dirty="0"/>
              <a:t/>
            </a:r>
            <a:br>
              <a:rPr lang="en-US" dirty="0"/>
            </a:b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a-I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cs typeface="+mj-cs"/>
              </a:rPr>
              <a:t>less ethical controversy </a:t>
            </a:r>
            <a:r>
              <a:rPr lang="en-US" b="1" dirty="0" smtClean="0">
                <a:cs typeface="+mj-cs"/>
              </a:rPr>
              <a:t>than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cs typeface="+mj-cs"/>
              </a:rPr>
              <a:t>embryonic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cs typeface="+mj-cs"/>
              </a:rPr>
              <a:t> stem cell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" y="96466"/>
            <a:ext cx="4363854" cy="6665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9159" y="858163"/>
            <a:ext cx="404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rgbClr val="FF0000"/>
                </a:solidFill>
              </a:rPr>
              <a:t>Induced </a:t>
            </a:r>
            <a:r>
              <a:rPr lang="en-US" sz="2000" b="1" i="1" u="sng" dirty="0" err="1" smtClean="0">
                <a:solidFill>
                  <a:srgbClr val="FF0000"/>
                </a:solidFill>
              </a:rPr>
              <a:t>Pluripotential</a:t>
            </a:r>
            <a:r>
              <a:rPr lang="en-US" sz="2000" b="1" i="1" u="sng" dirty="0" smtClean="0">
                <a:solidFill>
                  <a:srgbClr val="FF0000"/>
                </a:solidFill>
              </a:rPr>
              <a:t> Stem Cell</a:t>
            </a:r>
          </a:p>
          <a:p>
            <a:pPr algn="ctr"/>
            <a:r>
              <a:rPr lang="en-US" sz="2000" b="1" i="1" u="sng" dirty="0" smtClean="0">
                <a:solidFill>
                  <a:srgbClr val="FF0000"/>
                </a:solidFill>
              </a:rPr>
              <a:t>(IPS)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7362" y="344032"/>
            <a:ext cx="676293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n-CA" altLang="en-US" dirty="0">
              <a:latin typeface="Candara" panose="020E0502030303020204" pitchFamily="34" charset="0"/>
            </a:endParaRPr>
          </a:p>
          <a:p>
            <a:pPr>
              <a:lnSpc>
                <a:spcPct val="170000"/>
              </a:lnSpc>
              <a:buClr>
                <a:srgbClr val="C00000"/>
              </a:buClr>
              <a:defRPr/>
            </a:pPr>
            <a:endParaRPr lang="en-CA" altLang="en-US" dirty="0"/>
          </a:p>
          <a:p>
            <a:endParaRPr lang="en-CA" altLang="en-US" dirty="0">
              <a:latin typeface="Candara" panose="020E0502030303020204" pitchFamily="34" charset="0"/>
            </a:endParaRPr>
          </a:p>
          <a:p>
            <a:endParaRPr lang="en-CA" altLang="en-US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NexusSerif-Regular"/>
              </a:rPr>
              <a:t/>
            </a:r>
            <a:br>
              <a:rPr lang="en-US" dirty="0">
                <a:solidFill>
                  <a:srgbClr val="231F20"/>
                </a:solidFill>
                <a:latin typeface="NexusSerif-Regular"/>
              </a:rPr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8425" y="98425"/>
          <a:ext cx="6254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Packager Shell Object" showAsIcon="1" r:id="rId4" imgW="625680" imgH="437400" progId="Package">
                  <p:embed/>
                </p:oleObj>
              </mc:Choice>
              <mc:Fallback>
                <p:oleObj name="Packager Shell Object" showAsIcon="1" r:id="rId4" imgW="62568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6254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62" y="1490694"/>
            <a:ext cx="7679094" cy="520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6246" y="536575"/>
            <a:ext cx="65500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CRISPR/Cas9 shows great potential to correct disease-causing mutations in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haemophilia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mice</a:t>
            </a:r>
          </a:p>
        </p:txBody>
      </p:sp>
    </p:spTree>
    <p:extLst>
      <p:ext uri="{BB962C8B-B14F-4D97-AF65-F5344CB8AC3E}">
        <p14:creationId xmlns:p14="http://schemas.microsoft.com/office/powerpoint/2010/main" val="28990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0337" y="609601"/>
            <a:ext cx="9432757" cy="5755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References“:</a:t>
            </a:r>
          </a:p>
          <a:p>
            <a:endParaRPr lang="en-US" sz="1600" dirty="0"/>
          </a:p>
          <a:p>
            <a:r>
              <a:rPr lang="en-US" sz="1600" dirty="0" smtClean="0"/>
              <a:t>Sander</a:t>
            </a:r>
            <a:r>
              <a:rPr lang="en-US" sz="1600" dirty="0"/>
              <a:t>, J.D. and J.K. </a:t>
            </a:r>
            <a:r>
              <a:rPr lang="en-US" sz="1600" dirty="0" err="1"/>
              <a:t>Joung</a:t>
            </a:r>
            <a:r>
              <a:rPr lang="en-US" sz="1600" dirty="0"/>
              <a:t>, </a:t>
            </a:r>
            <a:r>
              <a:rPr lang="en-US" sz="1600" i="1" dirty="0"/>
              <a:t>CRISPR-</a:t>
            </a:r>
            <a:r>
              <a:rPr lang="en-US" sz="1600" i="1" dirty="0" err="1"/>
              <a:t>Cas</a:t>
            </a:r>
            <a:r>
              <a:rPr lang="en-US" sz="1600" i="1" dirty="0"/>
              <a:t> systems for editing, regulating </a:t>
            </a:r>
            <a:r>
              <a:rPr lang="en-US" sz="1600" i="1" dirty="0" smtClean="0"/>
              <a:t>and targeting </a:t>
            </a:r>
            <a:r>
              <a:rPr lang="en-US" sz="1600" i="1" dirty="0"/>
              <a:t>genomes. </a:t>
            </a:r>
            <a:r>
              <a:rPr lang="en-US" sz="1600" dirty="0"/>
              <a:t>Nature </a:t>
            </a:r>
            <a:r>
              <a:rPr lang="en-US" sz="1600" dirty="0" smtClean="0"/>
              <a:t>biotechnology</a:t>
            </a:r>
          </a:p>
          <a:p>
            <a:endParaRPr lang="en-US" sz="1600" dirty="0" smtClean="0"/>
          </a:p>
          <a:p>
            <a:r>
              <a:rPr lang="en-US" sz="1600" dirty="0" err="1"/>
              <a:t>Nihongaki</a:t>
            </a:r>
            <a:r>
              <a:rPr lang="en-US" sz="1600" dirty="0"/>
              <a:t>, Y., et al., </a:t>
            </a:r>
            <a:r>
              <a:rPr lang="en-US" sz="1600" i="1" dirty="0" err="1"/>
              <a:t>Photoactivatable</a:t>
            </a:r>
            <a:r>
              <a:rPr lang="en-US" sz="1600" i="1" dirty="0"/>
              <a:t> CRISPR-</a:t>
            </a:r>
            <a:r>
              <a:rPr lang="en-US" sz="1600" i="1" dirty="0" err="1"/>
              <a:t>Cas</a:t>
            </a:r>
            <a:r>
              <a:rPr lang="en-US" sz="1600" i="1" dirty="0"/>
              <a:t> </a:t>
            </a:r>
            <a:r>
              <a:rPr lang="en-US" sz="1600" dirty="0"/>
              <a:t>9</a:t>
            </a:r>
            <a:r>
              <a:rPr lang="en-US" sz="1600" i="1" dirty="0"/>
              <a:t>for </a:t>
            </a:r>
            <a:r>
              <a:rPr lang="en-US" sz="1600" i="1" dirty="0" err="1"/>
              <a:t>optogenetic</a:t>
            </a:r>
            <a:r>
              <a:rPr lang="en-US" sz="1600" i="1" dirty="0"/>
              <a:t> </a:t>
            </a:r>
            <a:r>
              <a:rPr lang="en-US" sz="1600" i="1" dirty="0" smtClean="0"/>
              <a:t>genome editing</a:t>
            </a:r>
            <a:r>
              <a:rPr lang="en-US" sz="1600" i="1" dirty="0"/>
              <a:t>. </a:t>
            </a:r>
            <a:r>
              <a:rPr lang="en-US" sz="1600" dirty="0"/>
              <a:t>Nature </a:t>
            </a:r>
            <a:r>
              <a:rPr lang="en-US" sz="1600" dirty="0" smtClean="0"/>
              <a:t>biotechnology </a:t>
            </a:r>
          </a:p>
          <a:p>
            <a:endParaRPr lang="en-US" sz="1600" dirty="0"/>
          </a:p>
          <a:p>
            <a:r>
              <a:rPr lang="en-US" sz="1600" dirty="0" err="1" smtClean="0"/>
              <a:t>Barrangou</a:t>
            </a:r>
            <a:r>
              <a:rPr lang="en-US" sz="1600" dirty="0"/>
              <a:t>, R. and J. van der </a:t>
            </a:r>
            <a:r>
              <a:rPr lang="en-US" sz="1600" dirty="0" err="1"/>
              <a:t>Oost</a:t>
            </a:r>
            <a:r>
              <a:rPr lang="en-US" sz="1600" dirty="0"/>
              <a:t>, </a:t>
            </a:r>
            <a:r>
              <a:rPr lang="en-US" sz="1600" i="1" dirty="0"/>
              <a:t>RNA-mediated Adaptive Immunity in </a:t>
            </a:r>
            <a:r>
              <a:rPr lang="en-US" sz="1600" i="1" dirty="0" smtClean="0"/>
              <a:t>Bacteria and </a:t>
            </a:r>
            <a:r>
              <a:rPr lang="en-US" sz="1600" i="1" dirty="0" err="1"/>
              <a:t>Archaea</a:t>
            </a:r>
            <a:r>
              <a:rPr lang="en-US" sz="1600" dirty="0"/>
              <a:t>, in </a:t>
            </a:r>
            <a:r>
              <a:rPr lang="en-US" sz="1600" i="1" dirty="0"/>
              <a:t>CRISPR-</a:t>
            </a:r>
            <a:r>
              <a:rPr lang="en-US" sz="1600" i="1" dirty="0" err="1"/>
              <a:t>Cas</a:t>
            </a:r>
            <a:r>
              <a:rPr lang="en-US" sz="1600" i="1" dirty="0"/>
              <a:t> </a:t>
            </a:r>
            <a:r>
              <a:rPr lang="en-US" sz="1600" i="1" dirty="0" smtClean="0"/>
              <a:t>Systems</a:t>
            </a:r>
          </a:p>
          <a:p>
            <a:endParaRPr lang="en-US" sz="1600" i="1" dirty="0"/>
          </a:p>
          <a:p>
            <a:r>
              <a:rPr lang="en-US" sz="1600" dirty="0" err="1"/>
              <a:t>Barrangou</a:t>
            </a:r>
            <a:r>
              <a:rPr lang="en-US" sz="1600" dirty="0"/>
              <a:t> ,R. and J.A. </a:t>
            </a:r>
            <a:r>
              <a:rPr lang="en-US" sz="1600" dirty="0" err="1"/>
              <a:t>Doudna</a:t>
            </a:r>
            <a:r>
              <a:rPr lang="en-US" sz="1600" dirty="0"/>
              <a:t>, </a:t>
            </a:r>
            <a:r>
              <a:rPr lang="en-US" sz="1600" i="1" dirty="0"/>
              <a:t>Applications of CRISPR technologies in </a:t>
            </a:r>
            <a:r>
              <a:rPr lang="en-US" sz="1600" i="1" dirty="0" smtClean="0"/>
              <a:t>research and </a:t>
            </a:r>
            <a:r>
              <a:rPr lang="en-US" sz="1600" i="1" dirty="0"/>
              <a:t>beyond. </a:t>
            </a:r>
            <a:r>
              <a:rPr lang="en-US" sz="1600" dirty="0"/>
              <a:t>Nature </a:t>
            </a:r>
            <a:r>
              <a:rPr lang="en-US" sz="1600" dirty="0" smtClean="0"/>
              <a:t>biotechnology</a:t>
            </a:r>
          </a:p>
          <a:p>
            <a:endParaRPr lang="en-US" sz="1600" dirty="0"/>
          </a:p>
          <a:p>
            <a:r>
              <a:rPr lang="en-US" sz="1600" dirty="0"/>
              <a:t>Tsai, S.Q. and J.K. </a:t>
            </a:r>
            <a:r>
              <a:rPr lang="en-US" sz="1600" dirty="0" err="1"/>
              <a:t>Joung</a:t>
            </a:r>
            <a:r>
              <a:rPr lang="en-US" sz="1600" dirty="0"/>
              <a:t>, </a:t>
            </a:r>
            <a:r>
              <a:rPr lang="en-US" sz="1600" i="1" dirty="0"/>
              <a:t>Defining and improving the genome-wide specificities </a:t>
            </a:r>
            <a:r>
              <a:rPr lang="en-US" sz="1600" i="1" dirty="0" smtClean="0"/>
              <a:t>of CRISPR-</a:t>
            </a:r>
            <a:r>
              <a:rPr lang="en-US" sz="1600" i="1" dirty="0" err="1" smtClean="0"/>
              <a:t>Cas</a:t>
            </a:r>
            <a:r>
              <a:rPr lang="en-US" sz="1600" i="1" dirty="0" smtClean="0"/>
              <a:t> </a:t>
            </a:r>
            <a:r>
              <a:rPr lang="en-US" sz="1600" dirty="0"/>
              <a:t>9</a:t>
            </a:r>
            <a:r>
              <a:rPr lang="en-US" sz="1600" i="1" dirty="0"/>
              <a:t>nucleases. </a:t>
            </a:r>
            <a:r>
              <a:rPr lang="en-US" sz="1600" dirty="0"/>
              <a:t>Nature Reviews </a:t>
            </a:r>
            <a:r>
              <a:rPr lang="en-US" sz="1600" dirty="0" smtClean="0"/>
              <a:t>Genetics</a:t>
            </a:r>
          </a:p>
          <a:p>
            <a:endParaRPr lang="en-US" sz="1600" dirty="0"/>
          </a:p>
          <a:p>
            <a:r>
              <a:rPr lang="en-US" sz="1600" dirty="0" err="1"/>
              <a:t>Gaj</a:t>
            </a:r>
            <a:r>
              <a:rPr lang="en-US" sz="1600" dirty="0"/>
              <a:t>, T., C.A. </a:t>
            </a:r>
            <a:r>
              <a:rPr lang="en-US" sz="1600" dirty="0" err="1"/>
              <a:t>Gersbach</a:t>
            </a:r>
            <a:r>
              <a:rPr lang="en-US" sz="1600" dirty="0"/>
              <a:t>, and C.F. </a:t>
            </a:r>
            <a:r>
              <a:rPr lang="en-US" sz="1600" dirty="0" err="1"/>
              <a:t>Barbas</a:t>
            </a:r>
            <a:r>
              <a:rPr lang="en-US" sz="1600" dirty="0"/>
              <a:t>, </a:t>
            </a:r>
            <a:r>
              <a:rPr lang="en-US" sz="1600" i="1" dirty="0"/>
              <a:t>ZFN, TALEN, and </a:t>
            </a:r>
            <a:r>
              <a:rPr lang="en-US" sz="1600" i="1" dirty="0" smtClean="0"/>
              <a:t>CRISPR/</a:t>
            </a:r>
            <a:r>
              <a:rPr lang="en-US" sz="1600" i="1" dirty="0" err="1" smtClean="0"/>
              <a:t>Cas</a:t>
            </a:r>
            <a:r>
              <a:rPr lang="en-US" sz="1600" i="1" dirty="0" smtClean="0"/>
              <a:t>-based methods </a:t>
            </a:r>
            <a:r>
              <a:rPr lang="en-US" sz="1600" i="1" dirty="0"/>
              <a:t>for genome engineering. </a:t>
            </a:r>
            <a:r>
              <a:rPr lang="en-US" sz="1600" dirty="0"/>
              <a:t>Trends in </a:t>
            </a:r>
            <a:r>
              <a:rPr lang="en-US" sz="1600" dirty="0" smtClean="0"/>
              <a:t>biotechnology,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err="1"/>
              <a:t>Rath</a:t>
            </a:r>
            <a:r>
              <a:rPr lang="en-US" sz="1600" dirty="0"/>
              <a:t>, D., et al., </a:t>
            </a:r>
            <a:r>
              <a:rPr lang="en-US" sz="1600" i="1" dirty="0"/>
              <a:t>The CRISPR-</a:t>
            </a:r>
            <a:r>
              <a:rPr lang="en-US" sz="1600" i="1" dirty="0" err="1"/>
              <a:t>Cas</a:t>
            </a:r>
            <a:r>
              <a:rPr lang="en-US" sz="1600" i="1" dirty="0"/>
              <a:t> immune system: biology, mechanisms and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i="1" dirty="0"/>
              <a:t>applications. </a:t>
            </a:r>
            <a:r>
              <a:rPr lang="en-US" sz="1600" dirty="0" err="1" smtClean="0"/>
              <a:t>Biochimistry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9629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00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49" y="348310"/>
            <a:ext cx="10672592" cy="630623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>T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/>
            </a:r>
            <a:b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>h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/>
            </a:r>
            <a:b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>a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/>
            </a:r>
            <a:b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>n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/>
            </a:r>
            <a:b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>k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>s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/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>F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/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</a:b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>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>r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/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>y  o   u   r           a  t 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>t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>  e  n  t 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>i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>  o  n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  <a:t>           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Heavy" pitchFamily="2" charset="0"/>
              </a:rPr>
            </a:b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xHeav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6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8018" y="323376"/>
            <a:ext cx="712507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CRISPR: </a:t>
            </a:r>
            <a:r>
              <a:rPr lang="en-IN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clustered regularly interspaced short palindromic </a:t>
            </a:r>
            <a:r>
              <a:rPr lang="en-IN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repeat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1283" y="1035126"/>
            <a:ext cx="6455122" cy="76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3020" y="1261253"/>
            <a:ext cx="8220270" cy="26776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system CRISPER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/CAS9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consists of three parts</a:t>
            </a: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030A0"/>
                </a:solidFill>
                <a:latin typeface="Arial Unicode MS" panose="020B0604020202020204" pitchFamily="34" charset="-128"/>
                <a:cs typeface="+mj-cs"/>
              </a:rPr>
              <a:t>CAS genes</a:t>
            </a:r>
            <a:r>
              <a:rPr lang="fa-IR" sz="1400" dirty="0" smtClean="0">
                <a:solidFill>
                  <a:schemeClr val="tx1"/>
                </a:solidFill>
                <a:latin typeface="Arial Unicode MS" panose="020B0604020202020204" pitchFamily="34" charset="-128"/>
                <a:cs typeface="+mj-cs"/>
              </a:rPr>
              <a:t>        </a:t>
            </a:r>
            <a:r>
              <a:rPr lang="en-US" sz="1400" dirty="0" smtClean="0">
                <a:solidFill>
                  <a:schemeClr val="tx1"/>
                </a:solidFill>
                <a:latin typeface="Arial Unicode MS" panose="020B0604020202020204" pitchFamily="34" charset="-128"/>
                <a:cs typeface="+mj-cs"/>
              </a:rPr>
              <a:t>There </a:t>
            </a:r>
            <a:r>
              <a:rPr lang="en-US" sz="1400" dirty="0">
                <a:solidFill>
                  <a:schemeClr val="tx1"/>
                </a:solidFill>
                <a:latin typeface="Arial Unicode MS" panose="020B0604020202020204" pitchFamily="34" charset="-128"/>
                <a:cs typeface="+mj-cs"/>
              </a:rPr>
              <a:t>are 4-20 different CASs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 Unicode MS" panose="020B0604020202020204" pitchFamily="34" charset="-128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030A0"/>
                </a:solidFill>
                <a:cs typeface="+mj-cs"/>
              </a:rPr>
              <a:t> CRISPR area</a:t>
            </a:r>
            <a:r>
              <a:rPr lang="en-US" sz="1600" b="1" dirty="0" smtClean="0">
                <a:solidFill>
                  <a:schemeClr val="bg1"/>
                </a:solidFill>
                <a:cs typeface="+mj-cs"/>
              </a:rPr>
              <a:t>  </a:t>
            </a:r>
            <a:r>
              <a:rPr lang="fa-IR" sz="1600" b="1" dirty="0" smtClean="0">
                <a:solidFill>
                  <a:schemeClr val="bg1"/>
                </a:solidFill>
                <a:cs typeface="+mj-cs"/>
              </a:rPr>
              <a:t>     </a:t>
            </a:r>
            <a:r>
              <a:rPr lang="en-US" sz="1600" dirty="0" smtClean="0">
                <a:cs typeface="+mj-cs"/>
              </a:rPr>
              <a:t>Repeat + spacer DNA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sz="1600" dirty="0">
              <a:latin typeface="Arial" panose="020B0604020202020204" pitchFamily="34" charset="0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+mj-cs"/>
              </a:rPr>
              <a:t> Leader</a:t>
            </a:r>
            <a:r>
              <a:rPr lang="fa-IR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+mj-cs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+mj-cs"/>
              </a:rPr>
              <a:t>   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     </a:t>
            </a:r>
            <a:r>
              <a:rPr lang="en-US" sz="1600" dirty="0" smtClean="0">
                <a:latin typeface="Arial Unicode MS" panose="020B0604020202020204" pitchFamily="34" charset="-128"/>
                <a:cs typeface="+mj-cs"/>
              </a:rPr>
              <a:t>A-T </a:t>
            </a:r>
            <a:r>
              <a:rPr lang="en-US" sz="1600" dirty="0">
                <a:latin typeface="Arial Unicode MS" panose="020B0604020202020204" pitchFamily="34" charset="-128"/>
                <a:cs typeface="+mj-cs"/>
              </a:rPr>
              <a:t>rich </a:t>
            </a:r>
            <a:r>
              <a:rPr lang="en-US" sz="1600" dirty="0" smtClean="0">
                <a:latin typeface="Arial Unicode MS" panose="020B0604020202020204" pitchFamily="34" charset="-128"/>
                <a:cs typeface="+mj-cs"/>
              </a:rPr>
              <a:t>region</a:t>
            </a:r>
            <a:r>
              <a:rPr lang="fa-IR" sz="1600" dirty="0" smtClean="0">
                <a:latin typeface="Arial Unicode MS" panose="020B0604020202020204" pitchFamily="34" charset="-128"/>
                <a:cs typeface="+mj-cs"/>
              </a:rPr>
              <a:t>، </a:t>
            </a:r>
            <a:r>
              <a:rPr lang="en-US" sz="1600" dirty="0" smtClean="0">
                <a:latin typeface="Arial" panose="020B0604020202020204" pitchFamily="34" charset="0"/>
                <a:cs typeface="+mj-cs"/>
              </a:rPr>
              <a:t> </a:t>
            </a:r>
            <a:r>
              <a:rPr lang="en-US" sz="1600" dirty="0" smtClean="0">
                <a:latin typeface="Arial Unicode MS" panose="020B0604020202020204" pitchFamily="34" charset="-128"/>
                <a:cs typeface="+mj-cs"/>
              </a:rPr>
              <a:t>located on the upstream side of the Crisper array</a:t>
            </a:r>
            <a:endParaRPr lang="fa-IR" sz="1600" dirty="0" smtClean="0">
              <a:latin typeface="Arial Unicode MS" panose="020B0604020202020204" pitchFamily="34" charset="-128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2" y="4284778"/>
            <a:ext cx="9731828" cy="23622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8185" y="1041454"/>
            <a:ext cx="79505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1987-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CRISPR sequences were first discovered in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Identification of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genes that are associated with DNA repeats in prokaryotes.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CRISPR provides acquired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against viruses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prokaryotes.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Idea of using CRISPR- Cas9 as a genome engineering tool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         published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Jennifer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Doudna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Emmanuelle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Charpentier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50" y="3964957"/>
            <a:ext cx="3413157" cy="2647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443" y="3893190"/>
            <a:ext cx="3199188" cy="2652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457064" y="4760564"/>
            <a:ext cx="3232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Breakthrough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Awards, 2015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88054" y="320672"/>
            <a:ext cx="2824681" cy="4001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CRISPER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3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" y="-264103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5553" y="88409"/>
            <a:ext cx="676293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n-CA" altLang="en-US" dirty="0">
              <a:latin typeface="Candara" panose="020E0502030303020204" pitchFamily="34" charset="0"/>
            </a:endParaRPr>
          </a:p>
          <a:p>
            <a:pPr>
              <a:lnSpc>
                <a:spcPct val="170000"/>
              </a:lnSpc>
              <a:buClr>
                <a:srgbClr val="C00000"/>
              </a:buClr>
              <a:defRPr/>
            </a:pPr>
            <a:endParaRPr lang="en-CA" altLang="en-US" dirty="0"/>
          </a:p>
          <a:p>
            <a:endParaRPr lang="en-CA" altLang="en-US" dirty="0">
              <a:latin typeface="Candara" panose="020E0502030303020204" pitchFamily="34" charset="0"/>
            </a:endParaRPr>
          </a:p>
          <a:p>
            <a:endParaRPr lang="en-CA" altLang="en-US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0613" y="3056681"/>
            <a:ext cx="6971170" cy="3447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CRISPR-Cas9 Type II consists of two key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</a:p>
          <a:p>
            <a:endParaRPr lang="en-US" dirty="0"/>
          </a:p>
          <a:p>
            <a:endParaRPr lang="en-US" dirty="0"/>
          </a:p>
          <a:p>
            <a:pPr marL="0" lvl="2"/>
            <a:r>
              <a:rPr lang="en-US" sz="2000" dirty="0" smtClean="0"/>
              <a:t>                               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pyogenes</a:t>
            </a:r>
          </a:p>
          <a:p>
            <a:pPr marL="342900" indent="-342900">
              <a:buAutoNum type="arabi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crRNA + tracrRNA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00614" y="223524"/>
            <a:ext cx="691232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There are six distinct types of bacterial CRISPR systems </a:t>
            </a:r>
          </a:p>
          <a:p>
            <a:endParaRPr lang="fa-IR" b="1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main types (types I to III)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additional types (types IV to VI)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614" y="1896105"/>
            <a:ext cx="6971170" cy="9233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Owing to </a:t>
            </a:r>
            <a:r>
              <a:rPr lang="en-US" dirty="0">
                <a:solidFill>
                  <a:srgbClr val="FF0000"/>
                </a:solidFill>
              </a:rPr>
              <a:t>their simplicity</a:t>
            </a:r>
            <a:r>
              <a:rPr lang="en-US" dirty="0">
                <a:solidFill>
                  <a:schemeClr val="tx1"/>
                </a:solidFill>
              </a:rPr>
              <a:t>, class 2 systems </a:t>
            </a:r>
            <a:r>
              <a:rPr lang="en-US" dirty="0"/>
              <a:t>have been adopted for genome engineering</a:t>
            </a:r>
          </a:p>
          <a:p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661314" y="4061493"/>
            <a:ext cx="1290116" cy="78739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Enzyme </a:t>
            </a:r>
            <a:r>
              <a:rPr lang="en-US" dirty="0" smtClean="0"/>
              <a:t>cas9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61313" y="5350857"/>
            <a:ext cx="1290118" cy="79865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 </a:t>
            </a:r>
            <a:r>
              <a:rPr lang="en-US" sz="1600" dirty="0"/>
              <a:t>guide </a:t>
            </a:r>
            <a:r>
              <a:rPr lang="en-US" sz="1600" dirty="0" smtClean="0"/>
              <a:t>RNA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953" y="167279"/>
            <a:ext cx="255307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CAS-9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953" y="1220939"/>
            <a:ext cx="3376946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CRISPER associated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953" y="1952242"/>
            <a:ext cx="4055956" cy="40011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as ‘molecular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scissors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953" y="2840864"/>
            <a:ext cx="5413975" cy="36933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RNA-guided DNA 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endonuclease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</a:t>
            </a:r>
            <a:endParaRPr lang="fa-I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953" y="3784804"/>
            <a:ext cx="8365405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the CRISPR adaptive immunity system in 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pyogenes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3" y="4431135"/>
            <a:ext cx="9388447" cy="21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6" y="-17201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4" y="3780893"/>
            <a:ext cx="8446883" cy="27149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820" y="81482"/>
            <a:ext cx="9050694" cy="3447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Cas9 contains two nuclease domains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HNH domain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cleaves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strand 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RNA-guide sequence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RuvC</a:t>
            </a: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-like domain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cleaves the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FF0000"/>
                </a:solidFill>
              </a:rPr>
              <a:t>Cas9</a:t>
            </a:r>
            <a:r>
              <a:rPr lang="en-US" sz="2400" b="1" dirty="0">
                <a:solidFill>
                  <a:srgbClr val="FF0000"/>
                </a:solidFill>
              </a:rPr>
              <a:t> protein </a:t>
            </a:r>
            <a:r>
              <a:rPr lang="en-US" sz="2400" b="1" dirty="0" smtClean="0">
                <a:solidFill>
                  <a:srgbClr val="FF0000"/>
                </a:solidFill>
              </a:rPr>
              <a:t>induce </a:t>
            </a:r>
            <a:r>
              <a:rPr lang="en-US" sz="2400" b="1" i="1" u="sng" dirty="0">
                <a:solidFill>
                  <a:srgbClr val="FF0000"/>
                </a:solidFill>
              </a:rPr>
              <a:t>double</a:t>
            </a:r>
            <a:r>
              <a:rPr lang="en-US" sz="2400" b="1" u="sng" dirty="0">
                <a:solidFill>
                  <a:srgbClr val="FF0000"/>
                </a:solidFill>
              </a:rPr>
              <a:t>-</a:t>
            </a:r>
            <a:r>
              <a:rPr lang="en-US" sz="2400" b="1" i="1" u="sng" dirty="0">
                <a:solidFill>
                  <a:srgbClr val="FF0000"/>
                </a:solidFill>
              </a:rPr>
              <a:t>strand breaks</a:t>
            </a:r>
            <a:r>
              <a:rPr lang="en-US" sz="2400" b="1" u="sng" dirty="0">
                <a:solidFill>
                  <a:srgbClr val="FF0000"/>
                </a:solidFill>
              </a:rPr>
              <a:t> (DSBs) </a:t>
            </a:r>
            <a:r>
              <a:rPr lang="en-US" sz="2400" b="1" dirty="0">
                <a:solidFill>
                  <a:srgbClr val="FF0000"/>
                </a:solidFill>
              </a:rPr>
              <a:t>at the target </a:t>
            </a:r>
            <a:r>
              <a:rPr lang="en-US" sz="2400" b="1" dirty="0" smtClean="0">
                <a:solidFill>
                  <a:srgbClr val="FF0000"/>
                </a:solidFill>
              </a:rPr>
              <a:t>site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5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910" y="2254312"/>
            <a:ext cx="5857591" cy="424731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GB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 smtClean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guide RNA directs the Cas9 protein to a target </a:t>
            </a:r>
            <a:r>
              <a:rPr lang="en-GB" b="1" dirty="0" smtClean="0">
                <a:solidFill>
                  <a:schemeClr val="tx1"/>
                </a:solidFill>
              </a:rPr>
              <a:t>site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b="1" dirty="0">
              <a:solidFill>
                <a:schemeClr val="tx1"/>
              </a:solidFill>
            </a:endParaRP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Cr RNA + tracer RNA = guide RNA (g RNA)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Cr RNA (Crisper RNA)</a:t>
            </a:r>
          </a:p>
          <a:p>
            <a:r>
              <a:rPr lang="en-US" dirty="0" smtClean="0"/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cr</a:t>
            </a:r>
            <a:r>
              <a:rPr lang="en-US" dirty="0" smtClean="0">
                <a:solidFill>
                  <a:schemeClr val="tx1"/>
                </a:solidFill>
              </a:rPr>
              <a:t> RNA is a 20 nucleotide sequence that is </a:t>
            </a:r>
            <a:r>
              <a:rPr lang="en-US" dirty="0" smtClean="0">
                <a:solidFill>
                  <a:srgbClr val="FF0000"/>
                </a:solidFill>
              </a:rPr>
              <a:t>complementary    to a  target region</a:t>
            </a:r>
            <a:r>
              <a:rPr lang="en-US" dirty="0" smtClean="0">
                <a:solidFill>
                  <a:schemeClr val="tx1"/>
                </a:solidFill>
              </a:rPr>
              <a:t> in your gene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tracrRNA(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trans-activating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crRNA)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tx1"/>
                </a:solidFill>
              </a:rPr>
              <a:t>tracrRNA provides a </a:t>
            </a:r>
            <a:r>
              <a:rPr lang="en-US" dirty="0" smtClean="0">
                <a:solidFill>
                  <a:srgbClr val="FF0000"/>
                </a:solidFill>
              </a:rPr>
              <a:t>scaffold </a:t>
            </a:r>
            <a:r>
              <a:rPr lang="en-US" dirty="0" smtClean="0">
                <a:solidFill>
                  <a:schemeClr val="tx1"/>
                </a:solidFill>
              </a:rPr>
              <a:t>for the crRNA binding and stabilization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88055" y="731997"/>
            <a:ext cx="402879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Guide </a:t>
            </a:r>
            <a:r>
              <a:rPr lang="en-US" sz="2400" b="1" i="1" dirty="0">
                <a:solidFill>
                  <a:schemeClr val="bg1"/>
                </a:solidFill>
              </a:rPr>
              <a:t>RNA (g- RNA</a:t>
            </a:r>
            <a:r>
              <a:rPr lang="en-US" sz="2400" b="1" i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5999"/>
            <a:ext cx="3156296" cy="42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1103</Words>
  <Application>Microsoft Office PowerPoint</Application>
  <PresentationFormat>Widescreen</PresentationFormat>
  <Paragraphs>293</Paragraphs>
  <Slides>33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 Unicode MS</vt:lpstr>
      <vt:lpstr>Arial</vt:lpstr>
      <vt:lpstr>Calibri</vt:lpstr>
      <vt:lpstr>Calibri Light</vt:lpstr>
      <vt:lpstr>Candara</vt:lpstr>
      <vt:lpstr>ComixHeavy</vt:lpstr>
      <vt:lpstr>NexusMix-Regular</vt:lpstr>
      <vt:lpstr>NexusSerif-Regular</vt:lpstr>
      <vt:lpstr>Times New Roman</vt:lpstr>
      <vt:lpstr>Wingdings</vt:lpstr>
      <vt:lpstr>Office Theme</vt:lpstr>
      <vt:lpstr>Packager Shell Object</vt:lpstr>
      <vt:lpstr>PowerPoint Presentation</vt:lpstr>
      <vt:lpstr>crispr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 h a n k s   F o r    y  o   u   r           a  t  t  e  n  t  i  o  n  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bahman</dc:creator>
  <cp:lastModifiedBy>bahman</cp:lastModifiedBy>
  <cp:revision>110</cp:revision>
  <dcterms:created xsi:type="dcterms:W3CDTF">2017-12-24T05:17:46Z</dcterms:created>
  <dcterms:modified xsi:type="dcterms:W3CDTF">2018-02-07T11:27:52Z</dcterms:modified>
</cp:coreProperties>
</file>