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3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8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6058-8ABD-4AB4-B330-500A0BD8EBE0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A5DA-7405-4B4D-B50A-34B8B7C2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11" y="901520"/>
            <a:ext cx="6950299" cy="1552375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Platelet-Based Drug Delivery for</a:t>
            </a:r>
            <a:b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Cancer Applications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517" y="2636122"/>
            <a:ext cx="2026277" cy="4548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Adviser : Dr.Mardani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332" y="3464417"/>
            <a:ext cx="7830758" cy="31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17" y="514014"/>
            <a:ext cx="2627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Surface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binding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8896" y="4084423"/>
            <a:ext cx="8221014" cy="234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900" dirty="0"/>
              <a:t>Advantages   : </a:t>
            </a:r>
            <a:endParaRPr lang="en-US" sz="19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more volume and larger diameter  ------&gt;  can deliver more therapeutic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drugs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/>
              <a:t>platelets </a:t>
            </a:r>
            <a:r>
              <a:rPr lang="en-US" sz="1900" dirty="0"/>
              <a:t>can remain up to 9 days in circulation &gt; nanoparticle stay for 2–50 h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deep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tumor penetration / involvement in metastasis and angiogenesis</a:t>
            </a:r>
          </a:p>
        </p:txBody>
      </p:sp>
    </p:spTree>
    <p:extLst>
      <p:ext uri="{BB962C8B-B14F-4D97-AF65-F5344CB8AC3E}">
        <p14:creationId xmlns:p14="http://schemas.microsoft.com/office/powerpoint/2010/main" val="2257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623" y="414150"/>
            <a:ext cx="3365679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2.4 Drug Delivery Systems</a:t>
            </a:r>
          </a:p>
          <a:p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Inspired by Platelets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109" y="1901557"/>
            <a:ext cx="70619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silica particles that </a:t>
            </a:r>
            <a:r>
              <a:rPr lang="en-US" dirty="0" smtClean="0"/>
              <a:t>are coated </a:t>
            </a:r>
            <a:r>
              <a:rPr lang="en-US" dirty="0"/>
              <a:t>with platelet membranes conjugated </a:t>
            </a:r>
            <a:r>
              <a:rPr lang="en-US" dirty="0" smtClean="0"/>
              <a:t>with tumor </a:t>
            </a:r>
            <a:r>
              <a:rPr lang="en-US" dirty="0"/>
              <a:t>necrosis factor-related </a:t>
            </a:r>
            <a:r>
              <a:rPr lang="en-US" dirty="0" smtClean="0"/>
              <a:t>apoptosis-inducing ligands </a:t>
            </a:r>
            <a:r>
              <a:rPr lang="en-US" dirty="0"/>
              <a:t>(TRAIL) to target circulating tumor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473" y="37303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engineered platelets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express TRAIL on their surface by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 genetic modification in hematopoietic stem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progenitor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2231" y="55302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platelet </a:t>
            </a:r>
            <a:r>
              <a:rPr lang="en-US" dirty="0" smtClean="0"/>
              <a:t>membrane coated Nano gel-based Nano carriers </a:t>
            </a:r>
            <a:r>
              <a:rPr lang="en-US" dirty="0"/>
              <a:t>was used </a:t>
            </a:r>
            <a:r>
              <a:rPr lang="en-US" dirty="0" smtClean="0"/>
              <a:t>to deliver </a:t>
            </a:r>
            <a:r>
              <a:rPr lang="en-US" dirty="0"/>
              <a:t>TRAIL and doxorubicin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84" y="3125092"/>
            <a:ext cx="2562583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18" y="890378"/>
            <a:ext cx="9102984" cy="45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3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2" y="439907"/>
            <a:ext cx="47565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  Cancer Metastasis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1.1   Primary tumor support</a:t>
            </a:r>
            <a:endParaRPr lang="en-US" sz="32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470" y="2033721"/>
            <a:ext cx="3604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Cancer-associated thrombosis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5170" y="3682216"/>
            <a:ext cx="1079295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 tumor microenvironment -------&gt; P-MP -----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&gt;  VEGF /PDGF /PF4 /MMP,…</a:t>
            </a:r>
          </a:p>
          <a:p>
            <a:endParaRPr lang="en-US" sz="20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P-MP -----&gt; MAPK , AKT ------&gt; overexpression tumor cell proliferation.</a:t>
            </a:r>
          </a:p>
          <a:p>
            <a:endParaRPr lang="en-US" sz="20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VEGF -----&gt;  vascularization to supply nutrients and oxygen -------&gt;  tumor overgrowth --------&gt; MMP </a:t>
            </a:r>
          </a:p>
          <a:p>
            <a:r>
              <a:rPr lang="en-US" sz="2000" dirty="0" smtClean="0">
                <a:solidFill>
                  <a:srgbClr val="C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-------&gt; more invasive phenotype  in malignant cells</a:t>
            </a:r>
          </a:p>
          <a:p>
            <a:endParaRPr lang="en-US" sz="2000" dirty="0">
              <a:solidFill>
                <a:srgbClr val="7030A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P-MP -----&gt;  deliver adhesion molecules to tumor cells</a:t>
            </a:r>
            <a:endParaRPr lang="en-US" sz="20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92" y="940829"/>
            <a:ext cx="3692397" cy="24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69" y="539770"/>
            <a:ext cx="670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P-MPs are considered a vital part of the TME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their roles depend on the level of platelet activation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572" y="1840537"/>
            <a:ext cx="8513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platelet activation     :     express tissue factor (TF) --------- thrombin synthesis  </a:t>
            </a:r>
          </a:p>
          <a:p>
            <a:r>
              <a:rPr lang="en-US" sz="2000" dirty="0" smtClean="0"/>
              <a:t>----------- PARs (protease-activated receptors)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49916" y="3179940"/>
            <a:ext cx="1831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TF expression  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Left-Up Arrow 4"/>
          <p:cNvSpPr/>
          <p:nvPr/>
        </p:nvSpPr>
        <p:spPr>
          <a:xfrm rot="8591951">
            <a:off x="2245983" y="3235017"/>
            <a:ext cx="469816" cy="483212"/>
          </a:xfrm>
          <a:prstGeom prst="leftUpArrow">
            <a:avLst>
              <a:gd name="adj1" fmla="val 4851"/>
              <a:gd name="adj2" fmla="val 9063"/>
              <a:gd name="adj3" fmla="val 296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4796" y="2973877"/>
            <a:ext cx="3499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alteration in the k-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oncogene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1634" y="3556595"/>
            <a:ext cx="136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loss of p53 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553" y="4722031"/>
            <a:ext cx="7495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positive feedback between tumor cells and platelets ------- proliferation, invasion, metastasis.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695460" y="4855335"/>
            <a:ext cx="592428" cy="20606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32" y="2390239"/>
            <a:ext cx="3777718" cy="28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20" y="362635"/>
            <a:ext cx="730661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1.2  Epithelial-Mesenchymal Transition and Intravasation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07" y="1351139"/>
            <a:ext cx="878958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EMT : Epithelial-mesenchymal transition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morphological change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phenotype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intracellular adhesion complex</a:t>
            </a:r>
            <a:r>
              <a:rPr lang="fa-I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------- tumor cells migrate 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invade the vasculature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EMT activation in tumor cells 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450760" y="3477296"/>
            <a:ext cx="399245" cy="412124"/>
          </a:xfrm>
          <a:prstGeom prst="mathMultiply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10800000">
            <a:off x="4494725" y="4237149"/>
            <a:ext cx="708339" cy="721216"/>
          </a:xfrm>
          <a:prstGeom prst="leftUpArrow">
            <a:avLst>
              <a:gd name="adj1" fmla="val 4105"/>
              <a:gd name="adj2" fmla="val 1007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3264" y="409433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factors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2986" y="4970104"/>
            <a:ext cx="743023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between platelet and tumor cells  </a:t>
            </a:r>
            <a:r>
              <a:rPr lang="en-US" dirty="0" smtClean="0"/>
              <a:t>----&gt; 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adhesion molecules :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                        </a:t>
            </a:r>
            <a:r>
              <a:rPr lang="en-US" dirty="0" err="1" smtClean="0">
                <a:solidFill>
                  <a:srgbClr val="C00000"/>
                </a:solidFill>
              </a:rPr>
              <a:t>GPIIb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IIIa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                                                                                       plasma proteins :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                        fibrinogen, </a:t>
            </a:r>
            <a:r>
              <a:rPr lang="en-US" dirty="0" err="1" smtClean="0">
                <a:solidFill>
                  <a:srgbClr val="C00000"/>
                </a:solidFill>
              </a:rPr>
              <a:t>fibronectin,vWF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tumor cells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  <a:r>
              <a:rPr lang="el-GR" dirty="0">
                <a:solidFill>
                  <a:srgbClr val="FF0000"/>
                </a:solidFill>
              </a:rPr>
              <a:t>ανβ3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098" y="5897382"/>
            <a:ext cx="83413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NF-kB -----&gt; EMT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TGF-</a:t>
            </a:r>
            <a:r>
              <a:rPr lang="el-GR" dirty="0" smtClean="0"/>
              <a:t>β </a:t>
            </a:r>
            <a:r>
              <a:rPr lang="en-US" dirty="0" smtClean="0"/>
              <a:t>and NF-kB -------&gt;   MMP  --------&gt; ECM  degradation   -----&gt; tumor cell invasion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13656" y="6130343"/>
            <a:ext cx="0" cy="334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3" y="441067"/>
            <a:ext cx="8872156" cy="59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25" y="388392"/>
            <a:ext cx="7010400" cy="46166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  <a:cs typeface="Arabic Typesetting" panose="03020402040406030203" pitchFamily="66" charset="-78"/>
              </a:rPr>
              <a:t>1.3 Protection </a:t>
            </a:r>
            <a:r>
              <a:rPr lang="en-US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Conferred</a:t>
            </a:r>
            <a:r>
              <a:rPr lang="fa-IR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</a:t>
            </a:r>
            <a:r>
              <a:rPr lang="en-US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to </a:t>
            </a:r>
            <a:r>
              <a:rPr lang="en-US" sz="2400" dirty="0">
                <a:latin typeface="Bell MT" panose="02020503060305020303" pitchFamily="18" charset="0"/>
                <a:cs typeface="Arabic Typesetting" panose="03020402040406030203" pitchFamily="66" charset="-78"/>
              </a:rPr>
              <a:t>Circulating Tumor Cells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093059"/>
            <a:ext cx="7888799" cy="559504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02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6" y="517181"/>
            <a:ext cx="3211132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  <a:cs typeface="Arabic Typesetting" panose="03020402040406030203" pitchFamily="66" charset="-78"/>
              </a:rPr>
              <a:t>1.4 </a:t>
            </a:r>
            <a:r>
              <a:rPr lang="en-US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Circulating </a:t>
            </a:r>
            <a:r>
              <a:rPr lang="en-US" sz="2400" dirty="0">
                <a:latin typeface="Bell MT" panose="02020503060305020303" pitchFamily="18" charset="0"/>
                <a:cs typeface="Arabic Typesetting" panose="03020402040406030203" pitchFamily="66" charset="-78"/>
              </a:rPr>
              <a:t>Tumor Cell </a:t>
            </a:r>
            <a:r>
              <a:rPr lang="en-US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Arrest</a:t>
            </a:r>
            <a:r>
              <a:rPr lang="fa-IR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 </a:t>
            </a:r>
            <a:r>
              <a:rPr lang="en-US" sz="2400" dirty="0" smtClean="0">
                <a:latin typeface="Bell MT" panose="02020503060305020303" pitchFamily="18" charset="0"/>
                <a:cs typeface="Arabic Typesetting" panose="03020402040406030203" pitchFamily="66" charset="-78"/>
              </a:rPr>
              <a:t>and </a:t>
            </a:r>
            <a:r>
              <a:rPr lang="en-US" sz="2400" dirty="0">
                <a:latin typeface="Bell MT" panose="02020503060305020303" pitchFamily="18" charset="0"/>
                <a:cs typeface="Arabic Typesetting" panose="03020402040406030203" pitchFamily="66" charset="-78"/>
              </a:rPr>
              <a:t>Extravasation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407086"/>
            <a:ext cx="7699499" cy="60662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41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440" y="420486"/>
            <a:ext cx="60960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Bell MT" panose="02020503060305020303" pitchFamily="18" charset="0"/>
              </a:rPr>
              <a:t>2</a:t>
            </a:r>
            <a:r>
              <a:rPr lang="fa-IR" sz="2000" dirty="0" smtClean="0">
                <a:latin typeface="Bell MT" panose="02020503060305020303" pitchFamily="18" charset="0"/>
              </a:rPr>
              <a:t>-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>
                <a:latin typeface="Bell MT" panose="02020503060305020303" pitchFamily="18" charset="0"/>
              </a:rPr>
              <a:t>Platelet-Based </a:t>
            </a:r>
            <a:r>
              <a:rPr lang="en-US" sz="2000" dirty="0" smtClean="0">
                <a:latin typeface="Bell MT" panose="02020503060305020303" pitchFamily="18" charset="0"/>
              </a:rPr>
              <a:t>Cancer</a:t>
            </a:r>
            <a:r>
              <a:rPr lang="fa-IR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smtClean="0">
                <a:latin typeface="Bell MT" panose="02020503060305020303" pitchFamily="18" charset="0"/>
              </a:rPr>
              <a:t>Therapy</a:t>
            </a:r>
            <a:endParaRPr lang="en-US" sz="20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ell MT" panose="02020503060305020303" pitchFamily="18" charset="0"/>
              </a:rPr>
              <a:t>2.1</a:t>
            </a:r>
            <a:r>
              <a:rPr lang="fa-IR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>
                <a:latin typeface="Bell MT" panose="02020503060305020303" pitchFamily="18" charset="0"/>
              </a:rPr>
              <a:t>Anticoagulants as </a:t>
            </a:r>
            <a:r>
              <a:rPr lang="en-US" sz="2000" dirty="0" smtClean="0">
                <a:latin typeface="Bell MT" panose="02020503060305020303" pitchFamily="18" charset="0"/>
              </a:rPr>
              <a:t>Cancer</a:t>
            </a:r>
            <a:r>
              <a:rPr lang="fa-IR" sz="2000" dirty="0" smtClean="0">
                <a:latin typeface="Bell MT" panose="02020503060305020303" pitchFamily="18" charset="0"/>
              </a:rPr>
              <a:t> </a:t>
            </a:r>
            <a:r>
              <a:rPr lang="en-US" sz="2000" dirty="0" smtClean="0">
                <a:latin typeface="Bell MT" panose="02020503060305020303" pitchFamily="18" charset="0"/>
              </a:rPr>
              <a:t>Therapy</a:t>
            </a:r>
            <a:endParaRPr lang="en-US" sz="2000" dirty="0"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865" y="233310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Venous</a:t>
            </a:r>
            <a:r>
              <a:rPr lang="fa-IR" sz="2000" dirty="0" smtClean="0"/>
              <a:t> </a:t>
            </a:r>
            <a:r>
              <a:rPr lang="en-US" sz="2000" dirty="0" smtClean="0"/>
              <a:t>thromboembolism </a:t>
            </a:r>
            <a:r>
              <a:rPr lang="en-US" sz="2000" dirty="0"/>
              <a:t>(VTE</a:t>
            </a:r>
            <a:r>
              <a:rPr lang="en-US" sz="2000" dirty="0" smtClean="0"/>
              <a:t>)</a:t>
            </a:r>
            <a:endParaRPr lang="fa-IR" sz="2000" dirty="0" smtClean="0"/>
          </a:p>
          <a:p>
            <a:endParaRPr lang="fa-IR" dirty="0"/>
          </a:p>
          <a:p>
            <a:r>
              <a:rPr lang="en-US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tissue factor (TF) and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cancer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procoagulant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(CP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a-I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a-IR" dirty="0" smtClean="0"/>
          </a:p>
          <a:p>
            <a:endParaRPr lang="fa-IR" dirty="0"/>
          </a:p>
          <a:p>
            <a:r>
              <a:rPr lang="en-US" dirty="0"/>
              <a:t>Common </a:t>
            </a:r>
            <a:r>
              <a:rPr lang="en-US" dirty="0" smtClean="0"/>
              <a:t>anticoagulants :  </a:t>
            </a:r>
            <a:r>
              <a:rPr lang="en-US" dirty="0" smtClean="0">
                <a:solidFill>
                  <a:srgbClr val="C00000"/>
                </a:solidFill>
              </a:rPr>
              <a:t>warfarin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LMWH</a:t>
            </a:r>
          </a:p>
          <a:p>
            <a:r>
              <a:rPr lang="en-US" dirty="0">
                <a:solidFill>
                  <a:srgbClr val="C00000"/>
                </a:solidFill>
              </a:rPr>
              <a:t>aspirin</a:t>
            </a:r>
            <a:r>
              <a:rPr lang="en-US" dirty="0"/>
              <a:t> ------&gt; </a:t>
            </a:r>
            <a:r>
              <a:rPr lang="en-US" dirty="0" smtClean="0"/>
              <a:t>inhibition COX-1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807" b="14695"/>
          <a:stretch/>
        </p:blipFill>
        <p:spPr>
          <a:xfrm>
            <a:off x="8038093" y="1094704"/>
            <a:ext cx="2143125" cy="133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68" y="3002387"/>
            <a:ext cx="3607809" cy="2020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64" y="5004449"/>
            <a:ext cx="2233817" cy="14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198" y="478545"/>
            <a:ext cx="648236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2.3 </a:t>
            </a:r>
            <a:r>
              <a:rPr lang="fa-IR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Drug </a:t>
            </a:r>
            <a:r>
              <a:rPr lang="en-US" sz="2400" dirty="0">
                <a:latin typeface="Arial Narrow" panose="020B0606020202030204" pitchFamily="34" charset="0"/>
              </a:rPr>
              <a:t>Delivery Systems </a:t>
            </a:r>
            <a:r>
              <a:rPr lang="en-US" sz="2400" dirty="0" smtClean="0">
                <a:latin typeface="Arial Narrow" panose="020B0606020202030204" pitchFamily="34" charset="0"/>
              </a:rPr>
              <a:t>Using</a:t>
            </a:r>
            <a:r>
              <a:rPr lang="fa-IR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Platelets </a:t>
            </a:r>
            <a:r>
              <a:rPr lang="en-US" sz="2400" dirty="0">
                <a:latin typeface="Arial Narrow" panose="020B0606020202030204" pitchFamily="34" charset="0"/>
              </a:rPr>
              <a:t>as Carrier</a:t>
            </a:r>
          </a:p>
        </p:txBody>
      </p:sp>
      <p:sp>
        <p:nvSpPr>
          <p:cNvPr id="3" name="Rectangle 2"/>
          <p:cNvSpPr/>
          <p:nvPr/>
        </p:nvSpPr>
        <p:spPr>
          <a:xfrm>
            <a:off x="948742" y="1672905"/>
            <a:ext cx="102429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Internal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Surface binding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Left Brace 3"/>
          <p:cNvSpPr/>
          <p:nvPr/>
        </p:nvSpPr>
        <p:spPr>
          <a:xfrm>
            <a:off x="3090931" y="1738649"/>
            <a:ext cx="425001" cy="862884"/>
          </a:xfrm>
          <a:prstGeom prst="leftBrace">
            <a:avLst>
              <a:gd name="adj1" fmla="val 21213"/>
              <a:gd name="adj2" fmla="val 5370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8826" y="1776142"/>
            <a:ext cx="100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GPIIb/</a:t>
            </a:r>
            <a:r>
              <a:rPr lang="en-US" sz="1600" dirty="0" err="1" smtClean="0"/>
              <a:t>IIIa</a:t>
            </a:r>
            <a:endParaRPr lang="en-US" sz="1600" dirty="0" smtClean="0"/>
          </a:p>
          <a:p>
            <a:r>
              <a:rPr lang="en-US" sz="1600" dirty="0" smtClean="0"/>
              <a:t>lb/V/Lx</a:t>
            </a:r>
          </a:p>
          <a:p>
            <a:r>
              <a:rPr lang="en-US" sz="1600" dirty="0" smtClean="0"/>
              <a:t>P-selectin</a:t>
            </a:r>
            <a:endParaRPr lang="en-US" sz="1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3078051"/>
            <a:ext cx="5533469" cy="3151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8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375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Arabic Typesetting</vt:lpstr>
      <vt:lpstr>Arial</vt:lpstr>
      <vt:lpstr>Arial Narrow</vt:lpstr>
      <vt:lpstr>Bell MT</vt:lpstr>
      <vt:lpstr>Calibri</vt:lpstr>
      <vt:lpstr>Calibri Light</vt:lpstr>
      <vt:lpstr>Courier New</vt:lpstr>
      <vt:lpstr>Wingdings</vt:lpstr>
      <vt:lpstr>Office Theme</vt:lpstr>
      <vt:lpstr>Platelet-Based Drug Delivery for Cancer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Platelet-Based Drug Delivery for Cancer Applications</dc:title>
  <dc:creator>Windows User</dc:creator>
  <cp:lastModifiedBy>Windows User</cp:lastModifiedBy>
  <cp:revision>34</cp:revision>
  <dcterms:created xsi:type="dcterms:W3CDTF">2023-05-11T04:35:54Z</dcterms:created>
  <dcterms:modified xsi:type="dcterms:W3CDTF">2023-05-15T15:51:20Z</dcterms:modified>
</cp:coreProperties>
</file>