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sldIdLst>
    <p:sldId id="306" r:id="rId2"/>
    <p:sldId id="256" r:id="rId3"/>
    <p:sldId id="312" r:id="rId4"/>
    <p:sldId id="283" r:id="rId5"/>
    <p:sldId id="288" r:id="rId6"/>
    <p:sldId id="289" r:id="rId7"/>
    <p:sldId id="269" r:id="rId8"/>
    <p:sldId id="299" r:id="rId9"/>
    <p:sldId id="294" r:id="rId10"/>
    <p:sldId id="296" r:id="rId11"/>
    <p:sldId id="295" r:id="rId12"/>
    <p:sldId id="313" r:id="rId13"/>
    <p:sldId id="259" r:id="rId14"/>
    <p:sldId id="275" r:id="rId15"/>
    <p:sldId id="297" r:id="rId16"/>
    <p:sldId id="277" r:id="rId17"/>
    <p:sldId id="298" r:id="rId18"/>
    <p:sldId id="311" r:id="rId19"/>
    <p:sldId id="301" r:id="rId20"/>
    <p:sldId id="302" r:id="rId21"/>
    <p:sldId id="303" r:id="rId22"/>
    <p:sldId id="304" r:id="rId23"/>
    <p:sldId id="305" r:id="rId24"/>
    <p:sldId id="300" r:id="rId25"/>
    <p:sldId id="27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B0B0B0"/>
    <a:srgbClr val="012060"/>
    <a:srgbClr val="40017E"/>
    <a:srgbClr val="D9D9D9"/>
    <a:srgbClr val="E8DAFB"/>
    <a:srgbClr val="F7EED9"/>
    <a:srgbClr val="FFF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85273" autoAdjust="0"/>
  </p:normalViewPr>
  <p:slideViewPr>
    <p:cSldViewPr snapToGrid="0">
      <p:cViewPr varScale="1">
        <p:scale>
          <a:sx n="73" d="100"/>
          <a:sy n="73" d="100"/>
        </p:scale>
        <p:origin x="68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8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99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0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5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6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96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82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2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9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3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3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08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391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1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1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39436" y="104576"/>
            <a:ext cx="2393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به نام خدا</a:t>
            </a:r>
            <a:endParaRPr lang="en-US" sz="54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7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"/>
            <a:ext cx="12192000" cy="6858748"/>
          </a:xfrm>
        </p:spPr>
      </p:pic>
      <p:sp>
        <p:nvSpPr>
          <p:cNvPr id="6" name="Rectangle 5"/>
          <p:cNvSpPr/>
          <p:nvPr/>
        </p:nvSpPr>
        <p:spPr>
          <a:xfrm rot="5400000">
            <a:off x="8122123" y="4130836"/>
            <a:ext cx="3493727" cy="4297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92286" y="-91440"/>
            <a:ext cx="45719" cy="9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75418" y="3629258"/>
            <a:ext cx="4045132" cy="13260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1236168">
            <a:off x="6373970" y="4587493"/>
            <a:ext cx="2004494" cy="16879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68974" y="3082105"/>
            <a:ext cx="2400095" cy="1303557"/>
            <a:chOff x="4468974" y="3082105"/>
            <a:chExt cx="2400095" cy="1303557"/>
          </a:xfrm>
        </p:grpSpPr>
        <p:grpSp>
          <p:nvGrpSpPr>
            <p:cNvPr id="10" name="Group 9"/>
            <p:cNvGrpSpPr/>
            <p:nvPr/>
          </p:nvGrpSpPr>
          <p:grpSpPr>
            <a:xfrm>
              <a:off x="5106512" y="3306596"/>
              <a:ext cx="489597" cy="368187"/>
              <a:chOff x="3952182" y="2042569"/>
              <a:chExt cx="692217" cy="406336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696256" y="3120519"/>
              <a:ext cx="489597" cy="368187"/>
              <a:chOff x="3952182" y="2042569"/>
              <a:chExt cx="692217" cy="406336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431099" y="4017475"/>
              <a:ext cx="489597" cy="368187"/>
              <a:chOff x="3952182" y="2042569"/>
              <a:chExt cx="692217" cy="406336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55883" y="4008453"/>
              <a:ext cx="489597" cy="368187"/>
              <a:chOff x="3952182" y="2042569"/>
              <a:chExt cx="692217" cy="406336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691518" y="3578350"/>
              <a:ext cx="489597" cy="368187"/>
              <a:chOff x="3952182" y="2042569"/>
              <a:chExt cx="692217" cy="406336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909435" y="3997930"/>
              <a:ext cx="489597" cy="368187"/>
              <a:chOff x="3952182" y="2042569"/>
              <a:chExt cx="692217" cy="40633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468974" y="3533178"/>
              <a:ext cx="489597" cy="368187"/>
              <a:chOff x="3952182" y="2042569"/>
              <a:chExt cx="692217" cy="40633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688174" y="3082105"/>
              <a:ext cx="489597" cy="368187"/>
              <a:chOff x="3952182" y="2042569"/>
              <a:chExt cx="692217" cy="40633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219927" y="3204845"/>
              <a:ext cx="489597" cy="368187"/>
              <a:chOff x="3952182" y="2042569"/>
              <a:chExt cx="692217" cy="40633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379472" y="3678767"/>
              <a:ext cx="489597" cy="368187"/>
              <a:chOff x="3952182" y="2042569"/>
              <a:chExt cx="692217" cy="40633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72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"/>
            <a:ext cx="12192000" cy="6858748"/>
          </a:xfrm>
        </p:spPr>
      </p:pic>
      <p:sp>
        <p:nvSpPr>
          <p:cNvPr id="7" name="Rectangle 6"/>
          <p:cNvSpPr/>
          <p:nvPr/>
        </p:nvSpPr>
        <p:spPr>
          <a:xfrm>
            <a:off x="3592286" y="-91440"/>
            <a:ext cx="45719" cy="9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468974" y="3082105"/>
            <a:ext cx="2400095" cy="1303557"/>
            <a:chOff x="4468974" y="3082105"/>
            <a:chExt cx="2400095" cy="1303557"/>
          </a:xfrm>
        </p:grpSpPr>
        <p:grpSp>
          <p:nvGrpSpPr>
            <p:cNvPr id="6" name="Group 5"/>
            <p:cNvGrpSpPr/>
            <p:nvPr/>
          </p:nvGrpSpPr>
          <p:grpSpPr>
            <a:xfrm>
              <a:off x="5106512" y="3306596"/>
              <a:ext cx="489597" cy="368187"/>
              <a:chOff x="3952182" y="2042569"/>
              <a:chExt cx="692217" cy="406336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96256" y="3120519"/>
              <a:ext cx="489597" cy="368187"/>
              <a:chOff x="3952182" y="2042569"/>
              <a:chExt cx="692217" cy="406336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31099" y="4017475"/>
              <a:ext cx="489597" cy="368187"/>
              <a:chOff x="3952182" y="2042569"/>
              <a:chExt cx="692217" cy="406336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055883" y="4008453"/>
              <a:ext cx="489597" cy="368187"/>
              <a:chOff x="3952182" y="2042569"/>
              <a:chExt cx="692217" cy="40633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691518" y="3578350"/>
              <a:ext cx="489597" cy="368187"/>
              <a:chOff x="3952182" y="2042569"/>
              <a:chExt cx="692217" cy="40633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09435" y="3997930"/>
              <a:ext cx="489597" cy="368187"/>
              <a:chOff x="3952182" y="2042569"/>
              <a:chExt cx="692217" cy="406336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468974" y="3533178"/>
              <a:ext cx="489597" cy="368187"/>
              <a:chOff x="3952182" y="2042569"/>
              <a:chExt cx="692217" cy="40633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688174" y="3082105"/>
              <a:ext cx="489597" cy="368187"/>
              <a:chOff x="3952182" y="2042569"/>
              <a:chExt cx="692217" cy="40633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219927" y="3204845"/>
              <a:ext cx="489597" cy="368187"/>
              <a:chOff x="3952182" y="2042569"/>
              <a:chExt cx="692217" cy="40633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379472" y="3678767"/>
              <a:ext cx="489597" cy="368187"/>
              <a:chOff x="3952182" y="2042569"/>
              <a:chExt cx="692217" cy="40633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868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211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788537" cy="6858000"/>
          </a:xfrm>
          <a:prstGeom prst="rect">
            <a:avLst/>
          </a:prstGeom>
          <a:solidFill>
            <a:srgbClr val="FFF3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545132"/>
            <a:ext cx="10946674" cy="5764229"/>
          </a:xfrm>
        </p:spPr>
      </p:pic>
    </p:spTree>
    <p:extLst>
      <p:ext uri="{BB962C8B-B14F-4D97-AF65-F5344CB8AC3E}">
        <p14:creationId xmlns:p14="http://schemas.microsoft.com/office/powerpoint/2010/main" val="33860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788537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1664" r="2012" b="1540"/>
          <a:stretch/>
        </p:blipFill>
        <p:spPr>
          <a:xfrm>
            <a:off x="2168435" y="496389"/>
            <a:ext cx="8072846" cy="6021977"/>
          </a:xfrm>
        </p:spPr>
      </p:pic>
    </p:spTree>
    <p:extLst>
      <p:ext uri="{BB962C8B-B14F-4D97-AF65-F5344CB8AC3E}">
        <p14:creationId xmlns:p14="http://schemas.microsoft.com/office/powerpoint/2010/main" val="40205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2" y="926072"/>
            <a:ext cx="9905998" cy="1478570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effectLst/>
              </a:rPr>
              <a:t>بقاء سرطان و متاستاز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404643"/>
            <a:ext cx="9905999" cy="3915475"/>
          </a:xfrm>
        </p:spPr>
        <p:txBody>
          <a:bodyPr/>
          <a:lstStyle/>
          <a:p>
            <a:pPr marL="0" indent="0" algn="r" rtl="1">
              <a:buNone/>
            </a:pPr>
            <a:r>
              <a:rPr lang="en-US" dirty="0"/>
              <a:t>MDSC     </a:t>
            </a:r>
            <a:r>
              <a:rPr lang="fa-IR" dirty="0"/>
              <a:t>  </a:t>
            </a:r>
            <a:r>
              <a:rPr lang="fa-IR" dirty="0" smtClean="0"/>
              <a:t>و </a:t>
            </a:r>
            <a:r>
              <a:rPr lang="en-US" dirty="0" smtClean="0"/>
              <a:t>TAM</a:t>
            </a:r>
            <a:endParaRPr lang="en-US" dirty="0"/>
          </a:p>
          <a:p>
            <a:pPr marL="0" indent="0" algn="r" rtl="1">
              <a:buNone/>
            </a:pPr>
            <a:r>
              <a:rPr lang="fa-IR" sz="3200" b="1" dirty="0" smtClean="0">
                <a:effectLst/>
              </a:rPr>
              <a:t>    </a:t>
            </a:r>
            <a:r>
              <a:rPr lang="fa-IR" sz="3200" dirty="0" smtClean="0">
                <a:effectLst/>
              </a:rPr>
              <a:t>رگ</a:t>
            </a:r>
            <a:r>
              <a:rPr lang="fa-IR" dirty="0" smtClean="0">
                <a:effectLst/>
              </a:rPr>
              <a:t>       آنژیوژنز،عامل اصلی بقای توموراست. </a:t>
            </a:r>
            <a:r>
              <a:rPr lang="en-US" dirty="0" smtClean="0">
                <a:effectLst/>
              </a:rPr>
              <a:t>  </a:t>
            </a:r>
            <a:r>
              <a:rPr lang="fa-IR" dirty="0" smtClean="0">
                <a:effectLst/>
              </a:rPr>
              <a:t>                                                  </a:t>
            </a:r>
          </a:p>
          <a:p>
            <a:pPr marL="0" indent="0" algn="r" rtl="1">
              <a:buNone/>
            </a:pPr>
            <a:endParaRPr lang="fa-IR" dirty="0" smtClean="0">
              <a:effectLst/>
            </a:endParaRPr>
          </a:p>
          <a:p>
            <a:pPr marL="0" indent="0" algn="r" rtl="1">
              <a:buNone/>
            </a:pPr>
            <a:endParaRPr lang="fa-IR" dirty="0" smtClean="0">
              <a:effectLst/>
            </a:endParaRP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      هیپوکسی و هیپوگلیسمی        فاکتورهای میکرومحیط </a:t>
            </a:r>
            <a:r>
              <a:rPr lang="en-US" dirty="0" smtClean="0">
                <a:effectLst/>
              </a:rPr>
              <a:t>BM</a:t>
            </a:r>
            <a:r>
              <a:rPr lang="fa-IR" dirty="0" smtClean="0">
                <a:effectLst/>
              </a:rPr>
              <a:t>         ویژگی سلول لوسمی  </a:t>
            </a:r>
          </a:p>
          <a:p>
            <a:pPr marL="0" indent="0" algn="r" rtl="1">
              <a:buNone/>
            </a:pPr>
            <a:r>
              <a:rPr lang="fa-IR" dirty="0">
                <a:effectLst/>
              </a:rPr>
              <a:t> </a:t>
            </a:r>
            <a:r>
              <a:rPr lang="fa-IR" dirty="0" smtClean="0">
                <a:effectLst/>
              </a:rPr>
              <a:t>  </a:t>
            </a:r>
            <a:r>
              <a:rPr lang="en-US" dirty="0" smtClean="0">
                <a:effectLst/>
              </a:rPr>
              <a:t>                            </a:t>
            </a:r>
            <a:r>
              <a:rPr lang="fa-IR" dirty="0" smtClean="0">
                <a:effectLst/>
              </a:rPr>
              <a:t> </a:t>
            </a:r>
            <a:r>
              <a:rPr lang="en-US" b="1" u="sng" dirty="0" smtClean="0">
                <a:effectLst/>
              </a:rPr>
              <a:t>  </a:t>
            </a:r>
            <a:r>
              <a:rPr lang="fa-IR" b="1" u="sng" dirty="0" smtClean="0">
                <a:effectLst/>
              </a:rPr>
              <a:t>ترشح </a:t>
            </a:r>
            <a:r>
              <a:rPr lang="en-US" b="1" u="sng" dirty="0" smtClean="0">
                <a:effectLst/>
              </a:rPr>
              <a:t>VEGF</a:t>
            </a:r>
            <a:r>
              <a:rPr lang="fa-IR" b="1" u="sng" dirty="0" smtClean="0">
                <a:effectLst/>
              </a:rPr>
              <a:t>  و افزایش </a:t>
            </a:r>
            <a:r>
              <a:rPr lang="en-US" b="1" u="sng" dirty="0" smtClean="0">
                <a:effectLst/>
              </a:rPr>
              <a:t>CXCR4</a:t>
            </a:r>
            <a:endParaRPr lang="fa-IR" b="1" u="sng" dirty="0" smtClean="0">
              <a:effectLst/>
            </a:endParaRPr>
          </a:p>
        </p:txBody>
      </p:sp>
      <p:sp>
        <p:nvSpPr>
          <p:cNvPr id="7" name="Cross 6"/>
          <p:cNvSpPr/>
          <p:nvPr/>
        </p:nvSpPr>
        <p:spPr>
          <a:xfrm>
            <a:off x="7771638" y="4743975"/>
            <a:ext cx="335281" cy="287384"/>
          </a:xfrm>
          <a:prstGeom prst="plus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53545" y="4309181"/>
            <a:ext cx="5003072" cy="1306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ross 9"/>
          <p:cNvSpPr/>
          <p:nvPr/>
        </p:nvSpPr>
        <p:spPr>
          <a:xfrm>
            <a:off x="4299770" y="4733071"/>
            <a:ext cx="324463" cy="309191"/>
          </a:xfrm>
          <a:prstGeom prst="plus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788537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6501" r="15159" b="8056"/>
          <a:stretch/>
        </p:blipFill>
        <p:spPr>
          <a:xfrm>
            <a:off x="1240971" y="0"/>
            <a:ext cx="10736212" cy="6857999"/>
          </a:xfrm>
        </p:spPr>
      </p:pic>
    </p:spTree>
    <p:extLst>
      <p:ext uri="{BB962C8B-B14F-4D97-AF65-F5344CB8AC3E}">
        <p14:creationId xmlns:p14="http://schemas.microsoft.com/office/powerpoint/2010/main" val="3332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نظارت ایمنی؟ </a:t>
            </a:r>
            <a:endParaRPr lang="en-US" dirty="0" smtClean="0"/>
          </a:p>
          <a:p>
            <a:pPr marL="0" indent="0" algn="r" rtl="1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fa-IR" dirty="0" smtClean="0">
                <a:solidFill>
                  <a:schemeClr val="tx1"/>
                </a:solidFill>
              </a:rPr>
              <a:t>سلولهای </a:t>
            </a:r>
            <a:r>
              <a:rPr lang="fa-IR" dirty="0">
                <a:solidFill>
                  <a:schemeClr val="tx1"/>
                </a:solidFill>
              </a:rPr>
              <a:t>توموری فرار می کنند</a:t>
            </a:r>
            <a:r>
              <a:rPr lang="fa-IR" dirty="0"/>
              <a:t>.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                                               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5460" y="3413140"/>
            <a:ext cx="415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/>
              <a:t>بیان رسپتورهای مهار کننده</a:t>
            </a:r>
          </a:p>
          <a:p>
            <a:pPr algn="r" rtl="1"/>
            <a:r>
              <a:rPr lang="fa-IR" sz="2400" dirty="0" smtClean="0"/>
              <a:t>کاهش </a:t>
            </a:r>
            <a:r>
              <a:rPr lang="en-US" sz="2400" dirty="0" smtClean="0"/>
              <a:t>MHC</a:t>
            </a:r>
          </a:p>
          <a:p>
            <a:pPr algn="r" rtl="1"/>
            <a:r>
              <a:rPr lang="fa-IR" sz="2400" dirty="0" smtClean="0"/>
              <a:t>کموکاین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80708" y="4306933"/>
            <a:ext cx="151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/>
              <a:t>Anti-</a:t>
            </a:r>
            <a:r>
              <a:rPr lang="en-US" dirty="0" err="1" smtClean="0"/>
              <a:t>apoptose</a:t>
            </a:r>
            <a:endParaRPr lang="en-US" dirty="0" smtClean="0"/>
          </a:p>
          <a:p>
            <a:pPr algn="r" rtl="1"/>
            <a:r>
              <a:rPr lang="en-US" dirty="0" smtClean="0"/>
              <a:t>Pro-survival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788537" cy="6858000"/>
          </a:xfrm>
          <a:prstGeom prst="rect">
            <a:avLst/>
          </a:prstGeom>
          <a:solidFill>
            <a:srgbClr val="01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5496" t="19321" r="39279" b="19811"/>
          <a:stretch/>
        </p:blipFill>
        <p:spPr bwMode="auto">
          <a:xfrm>
            <a:off x="770708" y="202035"/>
            <a:ext cx="10842171" cy="6838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44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788537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9"/>
          <a:stretch/>
        </p:blipFill>
        <p:spPr>
          <a:xfrm>
            <a:off x="776108" y="117565"/>
            <a:ext cx="10639783" cy="6622869"/>
          </a:xfrm>
        </p:spPr>
      </p:pic>
      <p:sp>
        <p:nvSpPr>
          <p:cNvPr id="3" name="Rectangle 2"/>
          <p:cNvSpPr/>
          <p:nvPr/>
        </p:nvSpPr>
        <p:spPr>
          <a:xfrm>
            <a:off x="7550333" y="235132"/>
            <a:ext cx="3944982" cy="6413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6276180" y="-2407919"/>
            <a:ext cx="3944982" cy="6413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5991259">
            <a:off x="5551140" y="2475035"/>
            <a:ext cx="3944982" cy="6413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1440"/>
            <a:ext cx="12192000" cy="6958949"/>
          </a:xfrm>
          <a:prstGeom prst="rect">
            <a:avLst/>
          </a:prstGeom>
        </p:spPr>
      </p:pic>
      <p:pic>
        <p:nvPicPr>
          <p:cNvPr id="6" name="Picture 5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5172705" y="249099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13474" y="2203410"/>
            <a:ext cx="6780628" cy="646331"/>
          </a:xfrm>
          <a:prstGeom prst="rect">
            <a:avLst/>
          </a:prstGeom>
          <a:noFill/>
          <a:ln>
            <a:solidFill>
              <a:srgbClr val="B0B0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Hematology Journal Club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8360" y="3427519"/>
            <a:ext cx="9370855" cy="1569660"/>
          </a:xfrm>
          <a:prstGeom prst="rect">
            <a:avLst/>
          </a:prstGeom>
          <a:noFill/>
          <a:ln cmpd="dbl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en-US" sz="2400" b="1" u="sng" dirty="0" smtClean="0">
                <a:solidFill>
                  <a:srgbClr val="6600CC"/>
                </a:solidFill>
              </a:rPr>
              <a:t>Title:</a:t>
            </a:r>
          </a:p>
          <a:p>
            <a:pPr algn="ctr" rtl="1"/>
            <a:r>
              <a:rPr lang="en-US" sz="5400" b="1" dirty="0" smtClean="0">
                <a:solidFill>
                  <a:schemeClr val="tx1"/>
                </a:solidFill>
              </a:rPr>
              <a:t>Black </a:t>
            </a:r>
            <a:r>
              <a:rPr lang="en-US" sz="5400" b="1" dirty="0" err="1" smtClean="0">
                <a:solidFill>
                  <a:schemeClr val="tx1"/>
                </a:solidFill>
              </a:rPr>
              <a:t>Opc</a:t>
            </a:r>
            <a:endParaRPr lang="fa-IR" sz="5400" b="1" dirty="0" smtClean="0">
              <a:solidFill>
                <a:srgbClr val="6600CC"/>
              </a:solidFill>
            </a:endParaRPr>
          </a:p>
          <a:p>
            <a:pPr algn="ctr" rtl="1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58562" y="5448938"/>
            <a:ext cx="4482905" cy="829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40017E"/>
                </a:solidFill>
              </a:rPr>
              <a:t>Presented by: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Marzie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Motaghi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8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788537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9"/>
          <a:stretch/>
        </p:blipFill>
        <p:spPr>
          <a:xfrm>
            <a:off x="776108" y="117565"/>
            <a:ext cx="10639783" cy="6622869"/>
          </a:xfrm>
        </p:spPr>
      </p:pic>
      <p:sp>
        <p:nvSpPr>
          <p:cNvPr id="3" name="Rectangle 2"/>
          <p:cNvSpPr/>
          <p:nvPr/>
        </p:nvSpPr>
        <p:spPr>
          <a:xfrm>
            <a:off x="7550333" y="235132"/>
            <a:ext cx="3944982" cy="6413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6276180" y="-2407919"/>
            <a:ext cx="3944982" cy="6413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1246" y="3683725"/>
            <a:ext cx="1136468" cy="1188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788537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9"/>
          <a:stretch/>
        </p:blipFill>
        <p:spPr>
          <a:xfrm>
            <a:off x="776108" y="117565"/>
            <a:ext cx="10639783" cy="6622869"/>
          </a:xfrm>
        </p:spPr>
      </p:pic>
      <p:sp>
        <p:nvSpPr>
          <p:cNvPr id="3" name="Rectangle 2"/>
          <p:cNvSpPr/>
          <p:nvPr/>
        </p:nvSpPr>
        <p:spPr>
          <a:xfrm>
            <a:off x="7393577" y="2547257"/>
            <a:ext cx="3944982" cy="410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1246" y="3683725"/>
            <a:ext cx="1136468" cy="1188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8160" y="1365068"/>
            <a:ext cx="4336867" cy="410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788537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9"/>
          <a:stretch/>
        </p:blipFill>
        <p:spPr>
          <a:xfrm>
            <a:off x="776108" y="117565"/>
            <a:ext cx="10639783" cy="6622869"/>
          </a:xfrm>
        </p:spPr>
      </p:pic>
      <p:sp>
        <p:nvSpPr>
          <p:cNvPr id="3" name="Rectangle 2"/>
          <p:cNvSpPr/>
          <p:nvPr/>
        </p:nvSpPr>
        <p:spPr>
          <a:xfrm>
            <a:off x="7393577" y="3252651"/>
            <a:ext cx="3944982" cy="33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1246" y="3683725"/>
            <a:ext cx="1136468" cy="1188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788537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9"/>
          <a:stretch/>
        </p:blipFill>
        <p:spPr>
          <a:xfrm>
            <a:off x="776108" y="117565"/>
            <a:ext cx="10639783" cy="6622869"/>
          </a:xfrm>
        </p:spPr>
      </p:pic>
    </p:spTree>
    <p:extLst>
      <p:ext uri="{BB962C8B-B14F-4D97-AF65-F5344CB8AC3E}">
        <p14:creationId xmlns:p14="http://schemas.microsoft.com/office/powerpoint/2010/main" val="6671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788537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0"/>
            <a:ext cx="8725989" cy="6645888"/>
          </a:xfrm>
        </p:spPr>
      </p:pic>
    </p:spTree>
    <p:extLst>
      <p:ext uri="{BB962C8B-B14F-4D97-AF65-F5344CB8AC3E}">
        <p14:creationId xmlns:p14="http://schemas.microsoft.com/office/powerpoint/2010/main" val="10938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929"/>
            <a:ext cx="12191999" cy="7400000"/>
          </a:xfrm>
        </p:spPr>
      </p:pic>
    </p:spTree>
    <p:extLst>
      <p:ext uri="{BB962C8B-B14F-4D97-AF65-F5344CB8AC3E}">
        <p14:creationId xmlns:p14="http://schemas.microsoft.com/office/powerpoint/2010/main" val="19236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9668" y="-26126"/>
            <a:ext cx="12551668" cy="6915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2334" y="5775796"/>
            <a:ext cx="43877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a-IR" sz="4400" b="1" dirty="0">
                <a:ln w="9525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29997" dir="5400000" sy="-100000" algn="bl" rotWithShape="0"/>
                </a:effectLst>
                <a:latin typeface="Freestyle Script" panose="030804020302050B0404" pitchFamily="66" charset="0"/>
              </a:rPr>
              <a:t>با تشکر از حضور شم</a:t>
            </a:r>
            <a:r>
              <a:rPr lang="fa-IR" sz="4400" b="1" dirty="0">
                <a:ln w="9525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ا</a:t>
            </a:r>
            <a:endParaRPr lang="en-US" sz="4400" b="1" dirty="0">
              <a:ln w="9525">
                <a:solidFill>
                  <a:schemeClr val="tx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3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       </a:t>
            </a:r>
            <a:r>
              <a:rPr lang="fa-IR" sz="6000" b="1" dirty="0" smtClean="0"/>
              <a:t>*</a:t>
            </a:r>
            <a:r>
              <a:rPr lang="fa-IR" dirty="0" smtClean="0"/>
              <a:t>                    سرطان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     </a:t>
            </a:r>
            <a:r>
              <a:rPr lang="fa-IR" dirty="0" smtClean="0"/>
              <a:t>سرطان                </a:t>
            </a:r>
            <a:r>
              <a:rPr lang="en-US" dirty="0" smtClean="0"/>
              <a:t>Th2</a:t>
            </a:r>
            <a:r>
              <a:rPr lang="fa-IR" dirty="0" smtClean="0"/>
              <a:t>            </a:t>
            </a:r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en-US" dirty="0" smtClean="0"/>
              <a:t>    </a:t>
            </a:r>
            <a:r>
              <a:rPr lang="fa-IR" dirty="0" smtClean="0"/>
              <a:t>  غفلت ایمنی   </a:t>
            </a:r>
            <a:r>
              <a:rPr lang="en-US" dirty="0" smtClean="0"/>
              <a:t> 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dirty="0" smtClean="0"/>
              <a:t>شروع سرطان    </a:t>
            </a:r>
            <a:r>
              <a:rPr lang="en-US" dirty="0" smtClean="0"/>
              <a:t>     </a:t>
            </a:r>
            <a:r>
              <a:rPr lang="fa-IR" dirty="0" smtClean="0"/>
              <a:t>   </a:t>
            </a:r>
            <a:r>
              <a:rPr lang="en-US" dirty="0" err="1" smtClean="0"/>
              <a:t>reg</a:t>
            </a:r>
            <a:r>
              <a:rPr lang="fa-IR" dirty="0" smtClean="0"/>
              <a:t> </a:t>
            </a:r>
            <a:r>
              <a:rPr lang="en-US" dirty="0" smtClean="0"/>
              <a:t>T</a:t>
            </a:r>
            <a:r>
              <a:rPr lang="fa-IR" dirty="0" smtClean="0"/>
              <a:t>                   </a:t>
            </a:r>
            <a:r>
              <a:rPr lang="fa-IR" dirty="0" smtClean="0"/>
              <a:t>مصالحه ایمنی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dirty="0" smtClean="0"/>
              <a:t>رشد سرطان</a:t>
            </a:r>
            <a:r>
              <a:rPr lang="en-US" dirty="0" smtClean="0"/>
              <a:t>  </a:t>
            </a:r>
            <a:r>
              <a:rPr lang="fa-IR" dirty="0" smtClean="0"/>
              <a:t>            </a:t>
            </a:r>
            <a:r>
              <a:rPr lang="en-US" dirty="0" smtClean="0"/>
              <a:t>TA,SC</a:t>
            </a:r>
            <a:r>
              <a:rPr lang="fa-IR" dirty="0" smtClean="0"/>
              <a:t>                سرکوب ایمنی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dirty="0" smtClean="0"/>
              <a:t>بقاءسرطان               </a:t>
            </a:r>
            <a:r>
              <a:rPr lang="en-US" dirty="0" err="1" smtClean="0"/>
              <a:t>cyt,chm</a:t>
            </a:r>
            <a:r>
              <a:rPr lang="fa-IR" dirty="0" smtClean="0"/>
              <a:t>            </a:t>
            </a:r>
            <a:r>
              <a:rPr lang="en-US" dirty="0" smtClean="0"/>
              <a:t>  </a:t>
            </a:r>
            <a:r>
              <a:rPr lang="fa-IR" dirty="0" smtClean="0"/>
              <a:t> </a:t>
            </a:r>
            <a:r>
              <a:rPr lang="fa-IR" dirty="0"/>
              <a:t>متاستاز سرطان</a:t>
            </a:r>
            <a:endParaRPr lang="en-US" dirty="0"/>
          </a:p>
          <a:p>
            <a:pPr algn="r" rtl="1">
              <a:buFont typeface="Courier New" panose="02070309020205020404" pitchFamily="49" charset="0"/>
              <a:buChar char="o"/>
            </a:pPr>
            <a:endParaRPr lang="fa-IR" dirty="0" smtClean="0"/>
          </a:p>
        </p:txBody>
      </p:sp>
      <p:sp>
        <p:nvSpPr>
          <p:cNvPr id="5" name="Left Arrow 4"/>
          <p:cNvSpPr/>
          <p:nvPr/>
        </p:nvSpPr>
        <p:spPr>
          <a:xfrm>
            <a:off x="6666405" y="2897782"/>
            <a:ext cx="2259875" cy="182879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666405" y="3599789"/>
            <a:ext cx="2259875" cy="182879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666407" y="4288976"/>
            <a:ext cx="2259875" cy="182879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666406" y="4990982"/>
            <a:ext cx="2259875" cy="182879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066204" y="1612535"/>
            <a:ext cx="2259875" cy="182879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/>
              <a:t>آغاز سرطان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65491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en-US" sz="3600" dirty="0" smtClean="0"/>
              <a:t> </a:t>
            </a:r>
            <a:r>
              <a:rPr lang="fa-IR" sz="3600" dirty="0" smtClean="0"/>
              <a:t>التهاب</a:t>
            </a:r>
          </a:p>
          <a:p>
            <a:pPr marL="0" indent="0" algn="r" rtl="1">
              <a:buNone/>
            </a:pPr>
            <a:r>
              <a:rPr lang="en-US" sz="2800" dirty="0" smtClean="0"/>
              <a:t>Th2               </a:t>
            </a:r>
            <a:r>
              <a:rPr lang="fa-IR" sz="2800" dirty="0" smtClean="0"/>
              <a:t>  </a:t>
            </a:r>
            <a:endParaRPr lang="en-US" sz="2800" dirty="0" smtClean="0"/>
          </a:p>
          <a:p>
            <a:pPr marL="0" indent="0" algn="r" rtl="1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fa-IR" dirty="0" smtClean="0"/>
              <a:t>  </a:t>
            </a:r>
            <a:r>
              <a:rPr lang="en-US" dirty="0" smtClean="0"/>
              <a:t> </a:t>
            </a:r>
            <a:r>
              <a:rPr lang="fa-IR" dirty="0"/>
              <a:t>سرکوب </a:t>
            </a:r>
            <a:r>
              <a:rPr lang="en-US" dirty="0" smtClean="0"/>
              <a:t>,Th1</a:t>
            </a:r>
            <a:r>
              <a:rPr lang="fa-IR" dirty="0" smtClean="0"/>
              <a:t> </a:t>
            </a:r>
            <a:r>
              <a:rPr lang="en-US" dirty="0" smtClean="0"/>
              <a:t>Tc</a:t>
            </a:r>
            <a:r>
              <a:rPr lang="fa-IR" dirty="0" smtClean="0"/>
              <a:t> </a:t>
            </a:r>
          </a:p>
          <a:p>
            <a:pPr marL="0" indent="0" algn="r" rtl="1">
              <a:buNone/>
            </a:pPr>
            <a:r>
              <a:rPr lang="fa-IR" dirty="0" smtClean="0"/>
              <a:t>                                    تمایز </a:t>
            </a:r>
            <a:r>
              <a:rPr lang="en-US" dirty="0" smtClean="0"/>
              <a:t>Th1</a:t>
            </a:r>
            <a:r>
              <a:rPr lang="fa-IR" dirty="0" smtClean="0"/>
              <a:t> به </a:t>
            </a:r>
            <a:r>
              <a:rPr lang="en-US" dirty="0" smtClean="0"/>
              <a:t>Th2</a:t>
            </a:r>
          </a:p>
          <a:p>
            <a:pPr marL="0" indent="0" algn="r" rtl="1">
              <a:buNone/>
            </a:pPr>
            <a:r>
              <a:rPr lang="fa-IR" dirty="0" smtClean="0"/>
              <a:t>                                                   </a:t>
            </a:r>
            <a:r>
              <a:rPr lang="en-US" dirty="0" smtClean="0"/>
              <a:t>      </a:t>
            </a:r>
            <a:r>
              <a:rPr lang="fa-IR" dirty="0" smtClean="0"/>
              <a:t>    </a:t>
            </a:r>
            <a:r>
              <a:rPr lang="en-US" dirty="0" smtClean="0"/>
              <a:t>IL4  </a:t>
            </a:r>
            <a:r>
              <a:rPr lang="fa-IR" dirty="0" smtClean="0"/>
              <a:t> </a:t>
            </a:r>
            <a:r>
              <a:rPr lang="en-US" dirty="0" smtClean="0"/>
              <a:t>IL13   </a:t>
            </a:r>
            <a:r>
              <a:rPr lang="en-US" dirty="0"/>
              <a:t>IL5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                                          </a:t>
            </a:r>
            <a:r>
              <a:rPr lang="en-US" dirty="0" smtClean="0"/>
              <a:t>      </a:t>
            </a:r>
            <a:r>
              <a:rPr lang="fa-IR" dirty="0" smtClean="0"/>
              <a:t>         </a:t>
            </a:r>
            <a:r>
              <a:rPr lang="en-US" dirty="0" smtClean="0"/>
              <a:t>IL7   TSLP</a:t>
            </a:r>
            <a:endParaRPr lang="en-US" dirty="0"/>
          </a:p>
          <a:p>
            <a:pPr marL="0" indent="0" algn="r" rtl="1">
              <a:buNone/>
            </a:pPr>
            <a:r>
              <a:rPr lang="en-US" dirty="0"/>
              <a:t> </a:t>
            </a:r>
            <a:r>
              <a:rPr lang="en-US" dirty="0" err="1"/>
              <a:t>Treg</a:t>
            </a:r>
            <a:r>
              <a:rPr lang="en-US" dirty="0"/>
              <a:t> , MDSC , </a:t>
            </a:r>
            <a:r>
              <a:rPr lang="en-US" dirty="0" smtClean="0"/>
              <a:t>NKT                                                                                       </a:t>
            </a:r>
          </a:p>
          <a:p>
            <a:pPr marL="0" indent="0" algn="r" rtl="1">
              <a:buNone/>
            </a:pPr>
            <a:r>
              <a:rPr lang="en-US" dirty="0" smtClean="0"/>
              <a:t>          </a:t>
            </a:r>
            <a:r>
              <a:rPr lang="fa-IR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68737"/>
            <a:ext cx="9601196" cy="1303867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/>
              <a:t>نظریه نظارت ایمنی </a:t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 smtClean="0"/>
              <a:t>سلولهای اجرائی ایمنی میزبان ،سلول های بدخیم و نابجا را تشخیص می دهد و حذف می کند.</a:t>
            </a:r>
          </a:p>
          <a:p>
            <a:pPr marL="0" indent="0" algn="r" rtl="1">
              <a:buNone/>
            </a:pPr>
            <a:r>
              <a:rPr lang="fa-IR" sz="2800" dirty="0" smtClean="0"/>
              <a:t>پاسخ التهاب چگونه باشد؟؟؟       حاد ؟ مزمن؟</a:t>
            </a:r>
          </a:p>
          <a:p>
            <a:pPr marL="0" indent="0" algn="r" rtl="1">
              <a:buNone/>
            </a:pPr>
            <a:r>
              <a:rPr lang="fa-IR" sz="2800" dirty="0"/>
              <a:t> </a:t>
            </a:r>
            <a:r>
              <a:rPr lang="fa-IR" sz="2800" dirty="0" smtClean="0"/>
              <a:t>                                         قوی؟ ضعیف؟</a:t>
            </a:r>
          </a:p>
          <a:p>
            <a:pPr marL="0" indent="0" algn="r" rtl="1">
              <a:buNone/>
            </a:pPr>
            <a:r>
              <a:rPr lang="fa-IR" sz="2800" dirty="0"/>
              <a:t> </a:t>
            </a:r>
            <a:r>
              <a:rPr lang="fa-IR" sz="2800" dirty="0" smtClean="0"/>
              <a:t>                                            پایدار؟.... </a:t>
            </a:r>
          </a:p>
          <a:p>
            <a:pPr marL="0" indent="0" algn="r" rtl="1">
              <a:buNone/>
            </a:pPr>
            <a:r>
              <a:rPr lang="fa-IR" sz="2800" dirty="0" smtClean="0"/>
              <a:t>استفاده از سلولهای ضداتوایمنی!!!</a:t>
            </a:r>
          </a:p>
        </p:txBody>
      </p:sp>
    </p:spTree>
    <p:extLst>
      <p:ext uri="{BB962C8B-B14F-4D97-AF65-F5344CB8AC3E}">
        <p14:creationId xmlns:p14="http://schemas.microsoft.com/office/powerpoint/2010/main" val="316213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شروع سرطان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3936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effectLst/>
              </a:rPr>
              <a:t>تومور رشد کندی دارد.</a:t>
            </a: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لکوسیتها به میکرومحیط تومور می روند اما انهائیکه تومور نیاز دارد</a:t>
            </a:r>
            <a:endParaRPr lang="en-US" dirty="0" smtClean="0">
              <a:effectLst/>
            </a:endParaRPr>
          </a:p>
          <a:p>
            <a:pPr marL="0" indent="0" algn="r" rtl="1">
              <a:buNone/>
            </a:pPr>
            <a:r>
              <a:rPr lang="fa-IR" dirty="0" smtClean="0"/>
              <a:t>باقی می مانند.</a:t>
            </a:r>
            <a:endParaRPr lang="en-US" dirty="0">
              <a:effectLst/>
            </a:endParaRPr>
          </a:p>
          <a:p>
            <a:pPr marL="0" indent="0" algn="r" rtl="1">
              <a:buNone/>
            </a:pPr>
            <a:endParaRPr lang="en-US" dirty="0" smtClean="0">
              <a:effectLst/>
            </a:endParaRPr>
          </a:p>
          <a:p>
            <a:pPr marL="0" indent="0" algn="r" rtl="1">
              <a:buNone/>
            </a:pPr>
            <a:endParaRPr lang="en-US" dirty="0">
              <a:effectLst/>
            </a:endParaRP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نظارت ایمنی ؟</a:t>
            </a:r>
          </a:p>
          <a:p>
            <a:pPr marL="0" indent="0" algn="r" rtl="1">
              <a:buNone/>
            </a:pPr>
            <a:r>
              <a:rPr lang="fa-IR" dirty="0" smtClean="0">
                <a:effectLst/>
              </a:rPr>
              <a:t>سلولهای </a:t>
            </a:r>
            <a:r>
              <a:rPr lang="en-US" dirty="0" smtClean="0">
                <a:effectLst/>
              </a:rPr>
              <a:t>T, B, NK</a:t>
            </a:r>
            <a:r>
              <a:rPr lang="fa-IR" dirty="0" smtClean="0">
                <a:effectLst/>
              </a:rPr>
              <a:t> ویرایش ایمنی شده اند و کاهش می یابند. </a:t>
            </a:r>
            <a:endParaRPr 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8435" y="2625629"/>
            <a:ext cx="1449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/>
              <a:t>Treg</a:t>
            </a:r>
            <a:endParaRPr lang="en-US" sz="2000" dirty="0" smtClean="0"/>
          </a:p>
          <a:p>
            <a:pPr algn="l"/>
            <a:r>
              <a:rPr lang="en-US" sz="2000" dirty="0" err="1" smtClean="0"/>
              <a:t>Breg</a:t>
            </a:r>
            <a:endParaRPr lang="en-US" sz="2000" dirty="0" smtClean="0"/>
          </a:p>
          <a:p>
            <a:pPr algn="l"/>
            <a:r>
              <a:rPr lang="en-US" sz="2000" dirty="0" smtClean="0"/>
              <a:t>TAM</a:t>
            </a:r>
          </a:p>
          <a:p>
            <a:pPr algn="l"/>
            <a:r>
              <a:rPr lang="en-US" sz="2000" dirty="0" smtClean="0"/>
              <a:t>TAN </a:t>
            </a:r>
            <a:endParaRPr lang="fa-IR" sz="2000" dirty="0" smtClean="0"/>
          </a:p>
          <a:p>
            <a:pPr algn="l"/>
            <a:r>
              <a:rPr lang="en-US" sz="2000" dirty="0"/>
              <a:t>TADC</a:t>
            </a:r>
          </a:p>
          <a:p>
            <a:pPr algn="l"/>
            <a:r>
              <a:rPr lang="en-US" sz="2000" dirty="0" smtClean="0"/>
              <a:t>MDSC</a:t>
            </a:r>
          </a:p>
          <a:p>
            <a:pPr algn="l"/>
            <a:r>
              <a:rPr lang="en-US" sz="2000" dirty="0" smtClean="0"/>
              <a:t>NKT</a:t>
            </a:r>
          </a:p>
          <a:p>
            <a:pPr algn="l"/>
            <a:r>
              <a:rPr lang="en-US" sz="2000" dirty="0" smtClean="0"/>
              <a:t>.… .</a:t>
            </a:r>
          </a:p>
        </p:txBody>
      </p:sp>
    </p:spTree>
    <p:extLst>
      <p:ext uri="{BB962C8B-B14F-4D97-AF65-F5344CB8AC3E}">
        <p14:creationId xmlns:p14="http://schemas.microsoft.com/office/powerpoint/2010/main" val="11700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"/>
            <a:ext cx="12192000" cy="6858748"/>
          </a:xfrm>
        </p:spPr>
      </p:pic>
      <p:sp>
        <p:nvSpPr>
          <p:cNvPr id="5" name="Rectangle 4"/>
          <p:cNvSpPr/>
          <p:nvPr/>
        </p:nvSpPr>
        <p:spPr>
          <a:xfrm>
            <a:off x="-3176" y="0"/>
            <a:ext cx="423554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6268581" y="2277292"/>
            <a:ext cx="3493727" cy="8004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92286" y="-91440"/>
            <a:ext cx="45719" cy="9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1035322" y="-2384597"/>
            <a:ext cx="344306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21086" y="-444137"/>
            <a:ext cx="2155371" cy="10757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99211" y="2540477"/>
            <a:ext cx="2155371" cy="10757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49292" y="3720699"/>
            <a:ext cx="4045132" cy="13260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4468974" y="3082105"/>
            <a:ext cx="2400095" cy="1303557"/>
            <a:chOff x="4468974" y="3082105"/>
            <a:chExt cx="2400095" cy="1303557"/>
          </a:xfrm>
        </p:grpSpPr>
        <p:grpSp>
          <p:nvGrpSpPr>
            <p:cNvPr id="11" name="Group 10"/>
            <p:cNvGrpSpPr/>
            <p:nvPr/>
          </p:nvGrpSpPr>
          <p:grpSpPr>
            <a:xfrm>
              <a:off x="5106512" y="3306596"/>
              <a:ext cx="489597" cy="368187"/>
              <a:chOff x="3952182" y="2042569"/>
              <a:chExt cx="692217" cy="40633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696256" y="3120519"/>
              <a:ext cx="489597" cy="368187"/>
              <a:chOff x="3952182" y="2042569"/>
              <a:chExt cx="692217" cy="406336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431099" y="4017475"/>
              <a:ext cx="489597" cy="368187"/>
              <a:chOff x="3952182" y="2042569"/>
              <a:chExt cx="692217" cy="40633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055883" y="4008453"/>
              <a:ext cx="489597" cy="368187"/>
              <a:chOff x="3952182" y="2042569"/>
              <a:chExt cx="692217" cy="40633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691518" y="3578350"/>
              <a:ext cx="489597" cy="368187"/>
              <a:chOff x="3952182" y="2042569"/>
              <a:chExt cx="692217" cy="40633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909435" y="3997930"/>
              <a:ext cx="489597" cy="368187"/>
              <a:chOff x="3952182" y="2042569"/>
              <a:chExt cx="692217" cy="40633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468974" y="3533178"/>
              <a:ext cx="489597" cy="368187"/>
              <a:chOff x="3952182" y="2042569"/>
              <a:chExt cx="692217" cy="406336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688174" y="3082105"/>
              <a:ext cx="489597" cy="368187"/>
              <a:chOff x="3952182" y="2042569"/>
              <a:chExt cx="692217" cy="40633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219927" y="3204845"/>
              <a:ext cx="489597" cy="368187"/>
              <a:chOff x="3952182" y="2042569"/>
              <a:chExt cx="692217" cy="406336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379472" y="3678767"/>
              <a:ext cx="489597" cy="368187"/>
              <a:chOff x="3952182" y="2042569"/>
              <a:chExt cx="692217" cy="406336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65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"/>
            <a:ext cx="12192000" cy="6858748"/>
          </a:xfrm>
        </p:spPr>
      </p:pic>
      <p:sp>
        <p:nvSpPr>
          <p:cNvPr id="5" name="Rectangle 4"/>
          <p:cNvSpPr/>
          <p:nvPr/>
        </p:nvSpPr>
        <p:spPr>
          <a:xfrm>
            <a:off x="-3176" y="1781380"/>
            <a:ext cx="4235542" cy="5076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6268581" y="2277292"/>
            <a:ext cx="3493727" cy="8004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92286" y="-91440"/>
            <a:ext cx="45719" cy="9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99211" y="2540477"/>
            <a:ext cx="2155371" cy="10757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83977" y="3616195"/>
            <a:ext cx="4045132" cy="13260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79468" y="1652686"/>
            <a:ext cx="2625635" cy="13260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468974" y="3082105"/>
            <a:ext cx="2400095" cy="1303557"/>
            <a:chOff x="4468974" y="3082105"/>
            <a:chExt cx="2400095" cy="1303557"/>
          </a:xfrm>
        </p:grpSpPr>
        <p:grpSp>
          <p:nvGrpSpPr>
            <p:cNvPr id="14" name="Group 13"/>
            <p:cNvGrpSpPr/>
            <p:nvPr/>
          </p:nvGrpSpPr>
          <p:grpSpPr>
            <a:xfrm>
              <a:off x="5106512" y="3306596"/>
              <a:ext cx="489597" cy="368187"/>
              <a:chOff x="3952182" y="2042569"/>
              <a:chExt cx="692217" cy="406336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696256" y="3120519"/>
              <a:ext cx="489597" cy="368187"/>
              <a:chOff x="3952182" y="2042569"/>
              <a:chExt cx="692217" cy="40633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31099" y="4017475"/>
              <a:ext cx="489597" cy="368187"/>
              <a:chOff x="3952182" y="2042569"/>
              <a:chExt cx="692217" cy="40633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55883" y="4008453"/>
              <a:ext cx="489597" cy="368187"/>
              <a:chOff x="3952182" y="2042569"/>
              <a:chExt cx="692217" cy="40633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691518" y="3578350"/>
              <a:ext cx="489597" cy="368187"/>
              <a:chOff x="3952182" y="2042569"/>
              <a:chExt cx="692217" cy="406336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909435" y="3997930"/>
              <a:ext cx="489597" cy="368187"/>
              <a:chOff x="3952182" y="2042569"/>
              <a:chExt cx="692217" cy="406336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468974" y="3533178"/>
              <a:ext cx="489597" cy="368187"/>
              <a:chOff x="3952182" y="2042569"/>
              <a:chExt cx="692217" cy="40633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688174" y="3082105"/>
              <a:ext cx="489597" cy="368187"/>
              <a:chOff x="3952182" y="2042569"/>
              <a:chExt cx="692217" cy="40633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219927" y="3204845"/>
              <a:ext cx="489597" cy="368187"/>
              <a:chOff x="3952182" y="2042569"/>
              <a:chExt cx="692217" cy="406336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379472" y="3678767"/>
              <a:ext cx="489597" cy="368187"/>
              <a:chOff x="3952182" y="2042569"/>
              <a:chExt cx="692217" cy="40633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9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"/>
            <a:ext cx="12192000" cy="6858748"/>
          </a:xfrm>
        </p:spPr>
      </p:pic>
      <p:sp>
        <p:nvSpPr>
          <p:cNvPr id="5" name="Rectangle 4"/>
          <p:cNvSpPr/>
          <p:nvPr/>
        </p:nvSpPr>
        <p:spPr>
          <a:xfrm>
            <a:off x="-3176" y="4382722"/>
            <a:ext cx="4222479" cy="2449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6268581" y="2277292"/>
            <a:ext cx="3493727" cy="8004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92286" y="-91440"/>
            <a:ext cx="45719" cy="90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75418" y="3629258"/>
            <a:ext cx="4045132" cy="13260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468974" y="3082105"/>
            <a:ext cx="2400095" cy="1303557"/>
            <a:chOff x="4468974" y="3082105"/>
            <a:chExt cx="2400095" cy="1303557"/>
          </a:xfrm>
        </p:grpSpPr>
        <p:grpSp>
          <p:nvGrpSpPr>
            <p:cNvPr id="9" name="Group 8"/>
            <p:cNvGrpSpPr/>
            <p:nvPr/>
          </p:nvGrpSpPr>
          <p:grpSpPr>
            <a:xfrm>
              <a:off x="5106512" y="3306596"/>
              <a:ext cx="489597" cy="368187"/>
              <a:chOff x="3952182" y="2042569"/>
              <a:chExt cx="692217" cy="406336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696256" y="3120519"/>
              <a:ext cx="489597" cy="368187"/>
              <a:chOff x="3952182" y="2042569"/>
              <a:chExt cx="692217" cy="406336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431099" y="4017475"/>
              <a:ext cx="489597" cy="368187"/>
              <a:chOff x="3952182" y="2042569"/>
              <a:chExt cx="692217" cy="406336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055883" y="4008453"/>
              <a:ext cx="489597" cy="368187"/>
              <a:chOff x="3952182" y="2042569"/>
              <a:chExt cx="692217" cy="406336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91518" y="3578350"/>
              <a:ext cx="489597" cy="368187"/>
              <a:chOff x="3952182" y="2042569"/>
              <a:chExt cx="692217" cy="406336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909435" y="3997930"/>
              <a:ext cx="489597" cy="368187"/>
              <a:chOff x="3952182" y="2042569"/>
              <a:chExt cx="692217" cy="40633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468974" y="3533178"/>
              <a:ext cx="489597" cy="368187"/>
              <a:chOff x="3952182" y="2042569"/>
              <a:chExt cx="692217" cy="40633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88174" y="3082105"/>
              <a:ext cx="489597" cy="368187"/>
              <a:chOff x="3952182" y="2042569"/>
              <a:chExt cx="692217" cy="40633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219927" y="3204845"/>
              <a:ext cx="489597" cy="368187"/>
              <a:chOff x="3952182" y="2042569"/>
              <a:chExt cx="692217" cy="406336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379472" y="3678767"/>
              <a:ext cx="489597" cy="368187"/>
              <a:chOff x="3952182" y="2042569"/>
              <a:chExt cx="692217" cy="40633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91940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323261" y="2118360"/>
                <a:ext cx="140426" cy="1676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8276473">
                <a:off x="4102634" y="1892117"/>
                <a:ext cx="6661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3926165">
                <a:off x="4415565" y="1916582"/>
                <a:ext cx="90152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4219970" y="2208234"/>
                <a:ext cx="113826" cy="3675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62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216</Words>
  <Application>Microsoft Office PowerPoint</Application>
  <PresentationFormat>Widescreen</PresentationFormat>
  <Paragraphs>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Courier New</vt:lpstr>
      <vt:lpstr>Freestyle Script</vt:lpstr>
      <vt:lpstr>Garamond</vt:lpstr>
      <vt:lpstr>Times New Roman</vt:lpstr>
      <vt:lpstr>Organic</vt:lpstr>
      <vt:lpstr>PowerPoint Presentation</vt:lpstr>
      <vt:lpstr>PowerPoint Presentation</vt:lpstr>
      <vt:lpstr>                  *                    سرطان</vt:lpstr>
      <vt:lpstr>آغاز سرطان</vt:lpstr>
      <vt:lpstr>نظریه نظارت ایمنی  </vt:lpstr>
      <vt:lpstr>شروع سرطان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بقاء سرطان و متاستاز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Mottaghi</dc:creator>
  <cp:lastModifiedBy>Mottaghi</cp:lastModifiedBy>
  <cp:revision>103</cp:revision>
  <dcterms:created xsi:type="dcterms:W3CDTF">2017-12-02T16:43:52Z</dcterms:created>
  <dcterms:modified xsi:type="dcterms:W3CDTF">2018-02-07T11:28:53Z</dcterms:modified>
</cp:coreProperties>
</file>