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6" r:id="rId2"/>
    <p:sldId id="275" r:id="rId3"/>
    <p:sldId id="256" r:id="rId4"/>
    <p:sldId id="257" r:id="rId5"/>
    <p:sldId id="258" r:id="rId6"/>
    <p:sldId id="260" r:id="rId7"/>
    <p:sldId id="259" r:id="rId8"/>
    <p:sldId id="273" r:id="rId9"/>
    <p:sldId id="261" r:id="rId10"/>
    <p:sldId id="262" r:id="rId11"/>
    <p:sldId id="263" r:id="rId12"/>
    <p:sldId id="264" r:id="rId13"/>
    <p:sldId id="27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TRAL2016" initials="C" lastIdx="0" clrIdx="0">
    <p:extLst>
      <p:ext uri="{19B8F6BF-5375-455C-9EA6-DF929625EA0E}">
        <p15:presenceInfo xmlns:p15="http://schemas.microsoft.com/office/powerpoint/2012/main" userId="CENTRAL20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93D57-9214-459F-ABB3-0F8859084C65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7497-13BA-4D8A-A398-827DCF840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3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12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8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87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8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7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5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5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0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BA67-BC14-4EA2-9725-7A0B086ED5B1}" type="datetimeFigureOut">
              <a:rPr lang="en-US" smtClean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D1F31B-E130-4BB9-9307-05852CAE5B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5AF02-1049-4123-8C60-693409CCB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954338"/>
            <a:ext cx="5035826" cy="52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0663-4CB0-4A00-AC1C-489CD637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062" y="556591"/>
            <a:ext cx="10190922" cy="604299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PRP for MSC differentiation to cartilage cells in vitro</a:t>
            </a:r>
            <a:r>
              <a:rPr lang="fa-IR" sz="3600" dirty="0"/>
              <a:t>:</a:t>
            </a:r>
          </a:p>
          <a:p>
            <a:endParaRPr lang="fa-IR" sz="3600" dirty="0"/>
          </a:p>
          <a:p>
            <a:pPr>
              <a:lnSpc>
                <a:spcPct val="150000"/>
              </a:lnSpc>
            </a:pPr>
            <a:r>
              <a:rPr lang="en-US" sz="2800" dirty="0"/>
              <a:t>PRP added to the culture medium retains</a:t>
            </a:r>
            <a:r>
              <a:rPr lang="fa-IR" sz="2800" dirty="0"/>
              <a:t> </a:t>
            </a:r>
            <a:r>
              <a:rPr lang="en-US" sz="2800" dirty="0"/>
              <a:t>the immune-regulatory effect of MSCs.</a:t>
            </a:r>
            <a:endParaRPr lang="fa-IR" sz="2800" dirty="0"/>
          </a:p>
          <a:p>
            <a:endParaRPr lang="fa-IR" sz="2800" dirty="0"/>
          </a:p>
          <a:p>
            <a:pPr>
              <a:lnSpc>
                <a:spcPct val="160000"/>
              </a:lnSpc>
            </a:pPr>
            <a:r>
              <a:rPr lang="en-US" sz="2800" dirty="0"/>
              <a:t> It can decrease alloantigen</a:t>
            </a:r>
            <a:r>
              <a:rPr lang="fa-IR" sz="2800" dirty="0"/>
              <a:t> -</a:t>
            </a:r>
            <a:r>
              <a:rPr lang="en-US" sz="2800" dirty="0"/>
              <a:t>induced</a:t>
            </a:r>
            <a:r>
              <a:rPr lang="fa-IR" sz="2800" dirty="0"/>
              <a:t> </a:t>
            </a:r>
            <a:r>
              <a:rPr lang="en-US" sz="2800" dirty="0"/>
              <a:t>cytotoxic activity, favors differentiation of CD4‏ T-cell</a:t>
            </a:r>
            <a:r>
              <a:rPr lang="fa-IR" sz="2800" dirty="0"/>
              <a:t> </a:t>
            </a:r>
            <a:r>
              <a:rPr lang="en-US" sz="2800" dirty="0"/>
              <a:t>subsets expressing a Trig phenotype and increases early secretion</a:t>
            </a:r>
            <a:r>
              <a:rPr lang="fa-IR" sz="2800" dirty="0"/>
              <a:t> </a:t>
            </a:r>
            <a:r>
              <a:rPr lang="en-US" sz="2800" dirty="0"/>
              <a:t>of IL-10 as well as induces a striking augmentation of IL-6 production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52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19AF-3FEF-4694-8173-630D4A7D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543339"/>
            <a:ext cx="10575234" cy="598998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PRP for OA in animal model</a:t>
            </a:r>
            <a:endParaRPr lang="fa-IR" sz="4000" dirty="0"/>
          </a:p>
          <a:p>
            <a:pPr marL="0" indent="0">
              <a:buNone/>
            </a:pPr>
            <a:endParaRPr lang="fa-IR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In an OA model induced by formalin, collagenase, or anterior</a:t>
            </a:r>
            <a:r>
              <a:rPr lang="fa-IR" sz="2800" dirty="0"/>
              <a:t> </a:t>
            </a:r>
            <a:r>
              <a:rPr lang="en-US" sz="2800" dirty="0"/>
              <a:t>cruciate ligament transfection, treatment with PRP/gelatin hydrogel</a:t>
            </a:r>
            <a:r>
              <a:rPr lang="fa-IR" sz="2800" dirty="0"/>
              <a:t> </a:t>
            </a:r>
            <a:r>
              <a:rPr lang="en-US" sz="2800" dirty="0"/>
              <a:t>injected in knee joints increased mRNA expression of proteoglycan</a:t>
            </a:r>
            <a:r>
              <a:rPr lang="fa-IR" sz="2800" dirty="0"/>
              <a:t> </a:t>
            </a:r>
            <a:r>
              <a:rPr lang="en-US" sz="2800" dirty="0"/>
              <a:t>core protein in the articular cartilage and decreased</a:t>
            </a:r>
            <a:r>
              <a:rPr lang="fa-IR" sz="2800" dirty="0"/>
              <a:t> </a:t>
            </a:r>
            <a:r>
              <a:rPr lang="en-US" sz="2800" dirty="0"/>
              <a:t>chondrocyte apoptosis and suppressed progression of OA</a:t>
            </a:r>
            <a:r>
              <a:rPr lang="fa-I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9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3F82C-3C70-4CE5-9EE4-F65BD25B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3" y="662609"/>
            <a:ext cx="10429461" cy="58707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PRP for CDs in animal model</a:t>
            </a:r>
            <a:endParaRPr lang="fa-IR" sz="4000" dirty="0"/>
          </a:p>
          <a:p>
            <a:pPr marL="0" indent="0" algn="ctr">
              <a:buNone/>
            </a:pPr>
            <a:endParaRPr lang="fa-IR" sz="4000" dirty="0"/>
          </a:p>
          <a:p>
            <a:r>
              <a:rPr lang="en-US" sz="2800" dirty="0"/>
              <a:t>partial thickness</a:t>
            </a:r>
            <a:r>
              <a:rPr lang="fa-IR" sz="2800" dirty="0"/>
              <a:t> </a:t>
            </a:r>
            <a:r>
              <a:rPr lang="en-US" sz="2800" dirty="0"/>
              <a:t>defects, with the defect entirely contained in the cartilage</a:t>
            </a:r>
            <a:r>
              <a:rPr lang="fa-IR" sz="2800" dirty="0"/>
              <a:t> </a:t>
            </a:r>
            <a:r>
              <a:rPr lang="en-US" sz="2800" dirty="0"/>
              <a:t>layer</a:t>
            </a:r>
            <a:r>
              <a:rPr lang="fa-IR" sz="2800" dirty="0"/>
              <a:t>.</a:t>
            </a:r>
          </a:p>
          <a:p>
            <a:pPr marL="0" indent="0">
              <a:buNone/>
            </a:pPr>
            <a:endParaRPr lang="fa-IR" sz="2800" dirty="0"/>
          </a:p>
          <a:p>
            <a:r>
              <a:rPr lang="en-US" sz="2800" dirty="0"/>
              <a:t> full-thickness defects, with the defect extending down to</a:t>
            </a:r>
            <a:r>
              <a:rPr lang="fa-IR" sz="2800" dirty="0"/>
              <a:t> </a:t>
            </a:r>
            <a:r>
              <a:rPr lang="en-US" sz="2800" dirty="0"/>
              <a:t>but not into the subchondral bone</a:t>
            </a:r>
            <a:r>
              <a:rPr lang="fa-IR" sz="2800" dirty="0"/>
              <a:t>.</a:t>
            </a:r>
          </a:p>
          <a:p>
            <a:endParaRPr lang="fa-IR" sz="2800" dirty="0"/>
          </a:p>
          <a:p>
            <a:r>
              <a:rPr lang="en-US" sz="2800" dirty="0"/>
              <a:t>osteochondral defects</a:t>
            </a:r>
            <a:r>
              <a:rPr lang="fa-IR" sz="2800" dirty="0"/>
              <a:t> </a:t>
            </a:r>
            <a:r>
              <a:rPr lang="en-US" sz="2800" dirty="0"/>
              <a:t>that extend into the subchondral bone</a:t>
            </a:r>
            <a:r>
              <a:rPr lang="fa-IR" sz="2800" dirty="0"/>
              <a:t>.</a:t>
            </a:r>
          </a:p>
          <a:p>
            <a:endParaRPr lang="fa-I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71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1276-0F18-4205-98E9-65C3B52E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1" y="410817"/>
            <a:ext cx="10151165" cy="6202018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PRP for cartilage defects divided three modalities</a:t>
            </a:r>
            <a:r>
              <a:rPr lang="en-US" sz="3600" dirty="0"/>
              <a:t>:</a:t>
            </a:r>
          </a:p>
          <a:p>
            <a:pPr lvl="1"/>
            <a:endParaRPr lang="en-US" sz="3600" dirty="0"/>
          </a:p>
          <a:p>
            <a:pPr lvl="1"/>
            <a:r>
              <a:rPr lang="en-US" sz="2800" dirty="0"/>
              <a:t>Acellular repair technology</a:t>
            </a:r>
          </a:p>
          <a:p>
            <a:pPr lvl="1"/>
            <a:endParaRPr lang="en-US" sz="3600" dirty="0"/>
          </a:p>
          <a:p>
            <a:pPr lvl="1"/>
            <a:r>
              <a:rPr lang="en-US" sz="2800" dirty="0"/>
              <a:t>PRP with cells</a:t>
            </a:r>
          </a:p>
          <a:p>
            <a:pPr lvl="1"/>
            <a:endParaRPr lang="en-US" sz="3600" dirty="0"/>
          </a:p>
          <a:p>
            <a:pPr lvl="1"/>
            <a:r>
              <a:rPr lang="en-US" sz="2800" dirty="0"/>
              <a:t>Cell-based tissue engineering</a:t>
            </a:r>
          </a:p>
        </p:txBody>
      </p:sp>
    </p:spTree>
    <p:extLst>
      <p:ext uri="{BB962C8B-B14F-4D97-AF65-F5344CB8AC3E}">
        <p14:creationId xmlns:p14="http://schemas.microsoft.com/office/powerpoint/2010/main" val="264712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1286-FE22-45D9-9E38-ABD4459FF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26" y="344557"/>
            <a:ext cx="10336696" cy="628153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PRP for clinical application in OA</a:t>
            </a:r>
            <a:endParaRPr lang="fa-IR" sz="4000" dirty="0"/>
          </a:p>
          <a:p>
            <a:r>
              <a:rPr lang="en-US" sz="2800" dirty="0"/>
              <a:t>PRP is</a:t>
            </a:r>
            <a:r>
              <a:rPr lang="fa-IR" sz="2800" dirty="0"/>
              <a:t> </a:t>
            </a:r>
            <a:r>
              <a:rPr lang="en-US" sz="2800" dirty="0"/>
              <a:t>used for hemostasis and for total joint arthroplasty for OA</a:t>
            </a:r>
            <a:r>
              <a:rPr lang="fa-IR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954E-6E7A-4AC3-9090-F6F9138F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2279375"/>
            <a:ext cx="1048247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A76F-9DF5-4E31-AB12-CCF49F7B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7" y="265043"/>
            <a:ext cx="10058400" cy="641405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PRP for CDs in the clinic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6D2D5-3E08-48C6-8BB4-E4B5348B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1272208"/>
            <a:ext cx="10177669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D866F0-3CC6-4FE9-BE1C-AC2EF3D0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4" y="596348"/>
            <a:ext cx="10098156" cy="5883965"/>
          </a:xfrm>
        </p:spPr>
      </p:pic>
    </p:spTree>
    <p:extLst>
      <p:ext uri="{BB962C8B-B14F-4D97-AF65-F5344CB8AC3E}">
        <p14:creationId xmlns:p14="http://schemas.microsoft.com/office/powerpoint/2010/main" val="335127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7B76-036E-42A2-BF09-1CEF7333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7" y="543339"/>
            <a:ext cx="9886120" cy="600323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Safety of PRP treatment</a:t>
            </a:r>
            <a:endParaRPr lang="fa-IR" sz="4000" dirty="0"/>
          </a:p>
          <a:p>
            <a:pPr marL="0" indent="0" algn="ctr">
              <a:buNone/>
            </a:pPr>
            <a:endParaRPr lang="fa-IR" sz="4000" dirty="0"/>
          </a:p>
          <a:p>
            <a:r>
              <a:rPr lang="en-US" sz="2800" dirty="0"/>
              <a:t>Many studies have suggested safety, pain relief, and functional</a:t>
            </a:r>
            <a:r>
              <a:rPr lang="fa-IR" sz="2800" dirty="0"/>
              <a:t> </a:t>
            </a:r>
            <a:r>
              <a:rPr lang="en-US" sz="2800" dirty="0"/>
              <a:t>improvements with PRP injections for OA</a:t>
            </a:r>
            <a:r>
              <a:rPr lang="fa-IR" sz="2800" dirty="0"/>
              <a:t>.</a:t>
            </a:r>
          </a:p>
          <a:p>
            <a:endParaRPr lang="fa-IR" sz="2800" dirty="0"/>
          </a:p>
          <a:p>
            <a:pPr marL="0" indent="0">
              <a:buNone/>
            </a:pPr>
            <a:endParaRPr lang="fa-IR" sz="2800" dirty="0"/>
          </a:p>
          <a:p>
            <a:r>
              <a:rPr lang="en-US" sz="2800" dirty="0"/>
              <a:t>adverse effects include infection, bleeding, bruising, peripheral</a:t>
            </a:r>
            <a:r>
              <a:rPr lang="fa-IR" sz="2800" dirty="0"/>
              <a:t> </a:t>
            </a:r>
            <a:r>
              <a:rPr lang="en-US" sz="2800" dirty="0"/>
              <a:t>nerve injury, allergy to local anesthetics</a:t>
            </a:r>
            <a:r>
              <a:rPr lang="fa-I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053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9311-8F0D-445C-BDE4-B9D310FC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548" y="384313"/>
            <a:ext cx="9952382" cy="626827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Conclusions</a:t>
            </a:r>
            <a:endParaRPr lang="fa-IR" sz="4000" dirty="0"/>
          </a:p>
          <a:p>
            <a:pPr marL="0" indent="0">
              <a:buNone/>
            </a:pPr>
            <a:endParaRPr lang="fa-IR" sz="2800" dirty="0"/>
          </a:p>
          <a:p>
            <a:pPr>
              <a:lnSpc>
                <a:spcPct val="110000"/>
              </a:lnSpc>
            </a:pPr>
            <a:r>
              <a:rPr lang="en-US" sz="2800" dirty="0"/>
              <a:t>PRP when added on scaffolds of cartilage tissue-engineered constructs </a:t>
            </a:r>
            <a:r>
              <a:rPr lang="fa-IR" sz="2800" dirty="0"/>
              <a:t>،</a:t>
            </a:r>
            <a:r>
              <a:rPr lang="en-US" sz="2800" dirty="0"/>
              <a:t>it can enhance the regeneration of cartilage cells and repair CDs 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Future directions of PRP application may concentrate on seeking an</a:t>
            </a:r>
            <a:r>
              <a:rPr lang="fa-IR" sz="2800" dirty="0"/>
              <a:t> </a:t>
            </a:r>
            <a:r>
              <a:rPr lang="en-US" sz="2800" dirty="0"/>
              <a:t>appropriate and innocuous agent like anti-VEGF antibody that can modulate and control the effect of PRP.</a:t>
            </a:r>
            <a:endParaRPr lang="fa-IR" sz="2800" dirty="0"/>
          </a:p>
          <a:p>
            <a:pPr>
              <a:lnSpc>
                <a:spcPct val="150000"/>
              </a:lnSpc>
            </a:pPr>
            <a:endParaRPr lang="fa-IR" sz="28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998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A03C00-EF78-4DD5-A15C-0C8734FCD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8" y="622852"/>
            <a:ext cx="9144000" cy="5711687"/>
          </a:xfrm>
        </p:spPr>
      </p:pic>
    </p:spTree>
    <p:extLst>
      <p:ext uri="{BB962C8B-B14F-4D97-AF65-F5344CB8AC3E}">
        <p14:creationId xmlns:p14="http://schemas.microsoft.com/office/powerpoint/2010/main" val="92755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4831" y="5190992"/>
            <a:ext cx="4482905" cy="82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6600CC"/>
                </a:solidFill>
              </a:rPr>
              <a:t>Presented by: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Zahra Barzang</a:t>
            </a:r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5009037" y="154991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6016" y="2952668"/>
            <a:ext cx="11926547" cy="1846659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400" dirty="0">
                <a:solidFill>
                  <a:srgbClr val="6600CC"/>
                </a:solidFill>
              </a:rPr>
              <a:t>Title:</a:t>
            </a: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Clinical application of platelet-rich plasma for cartilage defects and osteoarthritis</a:t>
            </a:r>
            <a:endParaRPr lang="fa-IR" sz="3600" dirty="0">
              <a:solidFill>
                <a:srgbClr val="6600CC"/>
              </a:solidFill>
            </a:endParaRPr>
          </a:p>
          <a:p>
            <a:pPr algn="ctr" rtl="1"/>
            <a:r>
              <a:rPr lang="fa-IR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4382" y="1955405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Hematology Journal Club</a:t>
            </a:r>
          </a:p>
        </p:txBody>
      </p:sp>
    </p:spTree>
    <p:extLst>
      <p:ext uri="{BB962C8B-B14F-4D97-AF65-F5344CB8AC3E}">
        <p14:creationId xmlns:p14="http://schemas.microsoft.com/office/powerpoint/2010/main" val="234747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17758F-0617-4F4E-A41C-EC48EC7EA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" y="238539"/>
            <a:ext cx="11781183" cy="642730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PRP Definition</a:t>
            </a:r>
            <a:r>
              <a:rPr lang="fa-IR" sz="4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/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Platelet-Rich Plasma Therapy (PRP) is defined as a sample of autologous blood with concentrations of platelets in a given volume of plasma that is above the concentration found in whole blood</a:t>
            </a:r>
            <a:r>
              <a:rPr lang="fa-IR" dirty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9935A-B5EF-4D89-957E-DA6E6ACC2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3684104"/>
            <a:ext cx="3564834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3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B4C-0F13-4701-92A8-298EDD2B0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450574"/>
            <a:ext cx="10111408" cy="61357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/>
              <a:t>Growth factor in platelets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PDGF (platelet- derived growth factor)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TGF-B1 (transforming growth factor B1)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VEGF (vascular endothelial growth factor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EGF (epidermal growth factor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IGF-1 (insulin-like growth factor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HGF (hepatocyte growth factor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 FGF (basic fibroblast growth factor )</a:t>
            </a:r>
          </a:p>
        </p:txBody>
      </p:sp>
    </p:spTree>
    <p:extLst>
      <p:ext uri="{BB962C8B-B14F-4D97-AF65-F5344CB8AC3E}">
        <p14:creationId xmlns:p14="http://schemas.microsoft.com/office/powerpoint/2010/main" val="8199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628B-2C6C-4E87-B27F-41F0F9E5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17" y="437322"/>
            <a:ext cx="9874595" cy="62947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Products of PRP</a:t>
            </a:r>
          </a:p>
          <a:p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3200" dirty="0"/>
              <a:t>P-PRP (pure platelet-rich plasma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PRGF (plasma rich in growth factor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L-PRP (leukocyte and platelet-rich plasma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P-PRF (pure platelet-rich fibrin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L-PRF ( leukocyte and platelet-rich fibrin )</a:t>
            </a:r>
          </a:p>
        </p:txBody>
      </p:sp>
    </p:spTree>
    <p:extLst>
      <p:ext uri="{BB962C8B-B14F-4D97-AF65-F5344CB8AC3E}">
        <p14:creationId xmlns:p14="http://schemas.microsoft.com/office/powerpoint/2010/main" val="426867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0AAB4-6D18-4BDB-B7C4-17175DEF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91548"/>
            <a:ext cx="11675165" cy="6347791"/>
          </a:xfrm>
        </p:spPr>
        <p:txBody>
          <a:bodyPr>
            <a:normAutofit/>
          </a:bodyPr>
          <a:lstStyle/>
          <a:p>
            <a:pPr lvl="1" algn="ctr">
              <a:lnSpc>
                <a:spcPct val="150000"/>
              </a:lnSpc>
            </a:pPr>
            <a:r>
              <a:rPr lang="en-US" sz="4000" dirty="0"/>
              <a:t>cartilage defects and osteoarthritis:</a:t>
            </a:r>
            <a:endParaRPr lang="fa-IR" sz="2600" dirty="0"/>
          </a:p>
          <a:p>
            <a:pPr lvl="1" algn="just">
              <a:lnSpc>
                <a:spcPct val="150000"/>
              </a:lnSpc>
            </a:pPr>
            <a:r>
              <a:rPr lang="en-US" sz="2600" dirty="0"/>
              <a:t>Cartilage defects (CDs) and the most common joint disease, osteoarthritis (OA), are characterized by</a:t>
            </a:r>
            <a:r>
              <a:rPr lang="fa-IR" sz="2600" dirty="0"/>
              <a:t> </a:t>
            </a:r>
            <a:r>
              <a:rPr lang="en-US" sz="2600" dirty="0"/>
              <a:t>degeneration of the articular cartilage that ultimately leads to joint destruction.</a:t>
            </a:r>
            <a:endParaRPr lang="fa-IR" sz="2600" dirty="0"/>
          </a:p>
          <a:p>
            <a:endParaRPr lang="fa-IR" sz="2800" dirty="0"/>
          </a:p>
          <a:p>
            <a:pPr marL="0" indent="0" algn="just">
              <a:buNone/>
            </a:pPr>
            <a:endParaRPr lang="fa-IR" sz="2800" dirty="0"/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F2AF1-F993-4A37-A20E-FFDF621C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33" y="3233530"/>
            <a:ext cx="5238750" cy="34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9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638B-D437-465F-9A7D-C1062125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397565"/>
            <a:ext cx="9901099" cy="6294783"/>
          </a:xfrm>
        </p:spPr>
        <p:txBody>
          <a:bodyPr>
            <a:normAutofit/>
          </a:bodyPr>
          <a:lstStyle/>
          <a:p>
            <a:r>
              <a:rPr lang="en-US" sz="3200" dirty="0"/>
              <a:t>The most basic method to prepare PRP is centrifugation, divided</a:t>
            </a:r>
            <a:r>
              <a:rPr lang="fa-IR" sz="3200" dirty="0"/>
              <a:t> </a:t>
            </a:r>
            <a:r>
              <a:rPr lang="en-US" sz="3200" dirty="0"/>
              <a:t>in</a:t>
            </a:r>
            <a:r>
              <a:rPr lang="fa-IR" sz="3200" dirty="0"/>
              <a:t> </a:t>
            </a:r>
            <a:r>
              <a:rPr lang="en-US" sz="3200" dirty="0"/>
              <a:t>to a one-step and two-step-centrifugation protocol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028F6-097C-4E1C-A838-99C595A1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2279374"/>
            <a:ext cx="10137913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6D77-89D5-4C40-8845-F07F2515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119270"/>
            <a:ext cx="9901099" cy="67387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TGF-B roles 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Decreases type 1 collagen gene expression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Increases type II collagen and aggrecan gene expression.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98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331B-11AB-44A3-9AE3-9762E139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1" y="450574"/>
            <a:ext cx="10336696" cy="6082748"/>
          </a:xfrm>
        </p:spPr>
        <p:txBody>
          <a:bodyPr>
            <a:normAutofit/>
          </a:bodyPr>
          <a:lstStyle/>
          <a:p>
            <a:r>
              <a:rPr lang="en-US" sz="3600" dirty="0"/>
              <a:t>Application of PRP for cartilage cell culture</a:t>
            </a:r>
            <a:r>
              <a:rPr lang="fa-IR" sz="3600" dirty="0"/>
              <a:t>: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36455-7EAF-4836-B471-FD21481C0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8070" y="1590261"/>
            <a:ext cx="9833113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446</TotalTime>
  <Words>518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CENTRAL2016</dc:creator>
  <cp:lastModifiedBy>CENTRAL2016</cp:lastModifiedBy>
  <cp:revision>48</cp:revision>
  <dcterms:created xsi:type="dcterms:W3CDTF">2017-11-23T17:19:44Z</dcterms:created>
  <dcterms:modified xsi:type="dcterms:W3CDTF">2017-11-27T15:31:19Z</dcterms:modified>
</cp:coreProperties>
</file>