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5" r:id="rId5"/>
    <p:sldId id="268" r:id="rId6"/>
    <p:sldId id="266" r:id="rId7"/>
    <p:sldId id="262" r:id="rId8"/>
    <p:sldId id="267" r:id="rId9"/>
    <p:sldId id="263" r:id="rId10"/>
    <p:sldId id="269" r:id="rId11"/>
    <p:sldId id="264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8A4"/>
    <a:srgbClr val="474D87"/>
    <a:srgbClr val="DCD6F0"/>
    <a:srgbClr val="45877A"/>
    <a:srgbClr val="173E49"/>
    <a:srgbClr val="92C7BD"/>
    <a:srgbClr val="3DA5C1"/>
    <a:srgbClr val="5B8ABE"/>
    <a:srgbClr val="CB8E3D"/>
    <a:srgbClr val="9B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55618"/>
            <a:ext cx="3664920" cy="17810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3793390"/>
            <a:ext cx="4114799" cy="91623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82" y="128472"/>
            <a:ext cx="8354094" cy="76352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DCD6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109"/>
            <a:ext cx="8286617" cy="3375291"/>
          </a:xfrm>
        </p:spPr>
        <p:txBody>
          <a:bodyPr/>
          <a:lstStyle>
            <a:lvl1pPr algn="l">
              <a:defRPr sz="2800">
                <a:solidFill>
                  <a:srgbClr val="474D87"/>
                </a:solidFill>
              </a:defRPr>
            </a:lvl1pPr>
            <a:lvl2pPr algn="l">
              <a:defRPr>
                <a:solidFill>
                  <a:srgbClr val="474D87"/>
                </a:solidFill>
              </a:defRPr>
            </a:lvl2pPr>
            <a:lvl3pPr algn="l">
              <a:defRPr>
                <a:solidFill>
                  <a:srgbClr val="474D87"/>
                </a:solidFill>
              </a:defRPr>
            </a:lvl3pPr>
            <a:lvl4pPr algn="l">
              <a:defRPr>
                <a:solidFill>
                  <a:srgbClr val="474D87"/>
                </a:solidFill>
              </a:defRPr>
            </a:lvl4pPr>
            <a:lvl5pPr algn="l">
              <a:defRPr>
                <a:solidFill>
                  <a:srgbClr val="474D8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42" y="450424"/>
            <a:ext cx="6252670" cy="74698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2" y="1197405"/>
            <a:ext cx="6252670" cy="3495671"/>
          </a:xfrm>
        </p:spPr>
        <p:txBody>
          <a:bodyPr/>
          <a:lstStyle>
            <a:lvl1pPr algn="l">
              <a:defRPr sz="2800">
                <a:solidFill>
                  <a:srgbClr val="DCD6F0"/>
                </a:solidFill>
              </a:defRPr>
            </a:lvl1pPr>
            <a:lvl2pPr algn="l">
              <a:defRPr>
                <a:solidFill>
                  <a:srgbClr val="DCD6F0"/>
                </a:solidFill>
              </a:defRPr>
            </a:lvl2pPr>
            <a:lvl3pPr algn="l">
              <a:defRPr>
                <a:solidFill>
                  <a:srgbClr val="DCD6F0"/>
                </a:solidFill>
              </a:defRPr>
            </a:lvl3pPr>
            <a:lvl4pPr algn="l">
              <a:defRPr>
                <a:solidFill>
                  <a:srgbClr val="DCD6F0"/>
                </a:solidFill>
              </a:defRPr>
            </a:lvl4pPr>
            <a:lvl5pPr algn="l">
              <a:defRPr>
                <a:solidFill>
                  <a:srgbClr val="DCD6F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04" y="140254"/>
            <a:ext cx="8268795" cy="751741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rgbClr val="DCD6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700" y="1407751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74D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771" y="1976394"/>
            <a:ext cx="4035120" cy="2427818"/>
          </a:xfrm>
        </p:spPr>
        <p:txBody>
          <a:bodyPr/>
          <a:lstStyle>
            <a:lvl1pPr algn="ctr">
              <a:defRPr sz="2400">
                <a:solidFill>
                  <a:srgbClr val="6068A4"/>
                </a:solidFill>
              </a:defRPr>
            </a:lvl1pPr>
            <a:lvl2pPr algn="ctr">
              <a:defRPr sz="2000">
                <a:solidFill>
                  <a:srgbClr val="6068A4"/>
                </a:solidFill>
              </a:defRPr>
            </a:lvl2pPr>
            <a:lvl3pPr algn="ctr">
              <a:defRPr sz="1800">
                <a:solidFill>
                  <a:srgbClr val="6068A4"/>
                </a:solidFill>
              </a:defRPr>
            </a:lvl3pPr>
            <a:lvl4pPr algn="ctr">
              <a:defRPr sz="1600">
                <a:solidFill>
                  <a:srgbClr val="6068A4"/>
                </a:solidFill>
              </a:defRPr>
            </a:lvl4pPr>
            <a:lvl5pPr algn="ctr">
              <a:defRPr sz="1600">
                <a:solidFill>
                  <a:srgbClr val="6068A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91" y="1407750"/>
            <a:ext cx="4041775" cy="56864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74D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892" y="1976393"/>
            <a:ext cx="4041775" cy="2427819"/>
          </a:xfrm>
        </p:spPr>
        <p:txBody>
          <a:bodyPr/>
          <a:lstStyle>
            <a:lvl1pPr algn="ctr">
              <a:defRPr sz="2400">
                <a:solidFill>
                  <a:srgbClr val="6068A4"/>
                </a:solidFill>
              </a:defRPr>
            </a:lvl1pPr>
            <a:lvl2pPr algn="ctr">
              <a:defRPr sz="2000">
                <a:solidFill>
                  <a:srgbClr val="6068A4"/>
                </a:solidFill>
              </a:defRPr>
            </a:lvl2pPr>
            <a:lvl3pPr algn="ctr">
              <a:defRPr sz="1800">
                <a:solidFill>
                  <a:srgbClr val="6068A4"/>
                </a:solidFill>
              </a:defRPr>
            </a:lvl3pPr>
            <a:lvl4pPr algn="ctr">
              <a:defRPr sz="1600">
                <a:solidFill>
                  <a:srgbClr val="6068A4"/>
                </a:solidFill>
              </a:defRPr>
            </a:lvl4pPr>
            <a:lvl5pPr algn="ctr">
              <a:defRPr sz="1600">
                <a:solidFill>
                  <a:srgbClr val="6068A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86585"/>
            <a:ext cx="3351276" cy="2697324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</a:t>
            </a:r>
            <a:r>
              <a:rPr lang="en-US" dirty="0" err="1"/>
              <a:t>luspatercept</a:t>
            </a:r>
            <a:r>
              <a:rPr lang="en-US" dirty="0"/>
              <a:t> to treat ineffective erythropoiesis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7900" y="3793390"/>
            <a:ext cx="212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Adviser by: </a:t>
            </a:r>
            <a:r>
              <a:rPr lang="en-US" dirty="0" err="1"/>
              <a:t>Dr.Mirzai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9" y="1039918"/>
            <a:ext cx="7614620" cy="40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1" y="1039918"/>
            <a:ext cx="80676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external file that holds a picture, illustration, etc.&#10;Object name is advancesADV2020002177C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4" y="1197405"/>
            <a:ext cx="7776550" cy="32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6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cshperspect-TGF-022053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69" y="891994"/>
            <a:ext cx="4708862" cy="42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5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y Reblozyl (luspatercept) Online • Price &amp; Costs | Everyone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10261" r="12747" b="24756"/>
          <a:stretch/>
        </p:blipFill>
        <p:spPr bwMode="auto">
          <a:xfrm>
            <a:off x="4256700" y="1268424"/>
            <a:ext cx="4894595" cy="36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555" y="1147682"/>
            <a:ext cx="4123035" cy="386734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503" y="1096196"/>
            <a:ext cx="4508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LR-MDS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MDS with ring </a:t>
            </a:r>
            <a:r>
              <a:rPr lang="en-US" dirty="0" err="1">
                <a:solidFill>
                  <a:schemeClr val="bg2"/>
                </a:solidFill>
              </a:rPr>
              <a:t>sideroblasts</a:t>
            </a:r>
            <a:r>
              <a:rPr lang="en-US" dirty="0">
                <a:solidFill>
                  <a:schemeClr val="bg2"/>
                </a:solidFill>
              </a:rPr>
              <a:t> (RS) and/or SF3B1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MDS/MPN-RS-T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TD beta thalassemia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 it can now be prescribed in the second-line setting after erythropoiesis-stimulating agents (ESAs) have failed or for patients who are not eligible because of high serum erythropoietin (</a:t>
            </a:r>
            <a:r>
              <a:rPr lang="en-US" sz="1600" dirty="0" err="1">
                <a:solidFill>
                  <a:schemeClr val="bg1"/>
                </a:solidFill>
              </a:rPr>
              <a:t>sEPO</a:t>
            </a:r>
            <a:r>
              <a:rPr lang="en-US" sz="1600" dirty="0">
                <a:solidFill>
                  <a:schemeClr val="bg1"/>
                </a:solidFill>
              </a:rPr>
              <a:t>) levels.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Biological 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1819" y="1044700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GDF</a:t>
            </a:r>
          </a:p>
        </p:txBody>
      </p:sp>
      <p:pic>
        <p:nvPicPr>
          <p:cNvPr id="1028" name="Picture 4" descr="Targeting the TGFβ signalling pathway in disease | Nature Reviews Drug 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68" y="891995"/>
            <a:ext cx="3915301" cy="44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4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3" y="281175"/>
            <a:ext cx="8812209" cy="763523"/>
          </a:xfrm>
        </p:spPr>
        <p:txBody>
          <a:bodyPr>
            <a:noAutofit/>
          </a:bodyPr>
          <a:lstStyle/>
          <a:p>
            <a:r>
              <a:rPr lang="en-US" sz="2400" i="1" dirty="0">
                <a:effectLst/>
              </a:rPr>
              <a:t>TGF-</a:t>
            </a:r>
            <a:r>
              <a:rPr lang="en-US" sz="2400" dirty="0">
                <a:effectLst/>
              </a:rPr>
              <a:t>b</a:t>
            </a:r>
            <a:r>
              <a:rPr lang="en-US" sz="2400" i="1" dirty="0">
                <a:effectLst/>
              </a:rPr>
              <a:t>1 accelerates erythroid differentiation and reduces</a:t>
            </a:r>
            <a:br>
              <a:rPr lang="en-US" sz="2400" i="1" dirty="0">
                <a:effectLst/>
              </a:rPr>
            </a:br>
            <a:r>
              <a:rPr lang="en-US" sz="2400" i="1" dirty="0">
                <a:effectLst/>
              </a:rPr>
              <a:t>proliferation of intermediate and late erythroid progenitors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170" name="Picture 2" descr="Figure 4. TGF-β in the BM niche. HSCs reside in the BM, in specialized niches that support and regulate HSC fate options. TGF-β is activated by Schwann cells that ensheath sympathetic nerves. Large amounts of TGF-β are also produced by megakaryocytes. HSCs in close proximity to Schwann cells and megakaryocytes become exposed to TGF-β and exhibit activation of SMAD2/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1044698"/>
            <a:ext cx="3664920" cy="40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1208924"/>
            <a:ext cx="6719020" cy="37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81175"/>
            <a:ext cx="8354094" cy="763523"/>
          </a:xfrm>
        </p:spPr>
        <p:txBody>
          <a:bodyPr>
            <a:noAutofit/>
          </a:bodyPr>
          <a:lstStyle/>
          <a:p>
            <a:r>
              <a:rPr lang="en-US" sz="2400" i="1" dirty="0">
                <a:effectLst/>
              </a:rPr>
              <a:t>TGF-</a:t>
            </a:r>
            <a:r>
              <a:rPr lang="en-US" sz="2400" dirty="0">
                <a:effectLst/>
              </a:rPr>
              <a:t>b</a:t>
            </a:r>
            <a:r>
              <a:rPr lang="en-US" sz="2400" i="1" dirty="0">
                <a:effectLst/>
              </a:rPr>
              <a:t>1 accelerates and allows full</a:t>
            </a:r>
            <a:br>
              <a:rPr lang="en-US" sz="2400" i="1" dirty="0">
                <a:effectLst/>
              </a:rPr>
            </a:br>
            <a:r>
              <a:rPr lang="en-US" sz="2400" i="1" dirty="0">
                <a:effectLst/>
              </a:rPr>
              <a:t>terminal erythroid differentiation including enucleation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036443"/>
            <a:ext cx="5014787" cy="4098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1" y="1350110"/>
            <a:ext cx="8925469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746179"/>
            <a:ext cx="8309127" cy="2565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43" y="1113720"/>
            <a:ext cx="8028844" cy="3958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8723" y="281175"/>
            <a:ext cx="8812209" cy="763523"/>
          </a:xfrm>
        </p:spPr>
        <p:txBody>
          <a:bodyPr>
            <a:noAutofit/>
          </a:bodyPr>
          <a:lstStyle/>
          <a:p>
            <a:r>
              <a:rPr lang="en-US" sz="2400" i="1" dirty="0">
                <a:effectLst/>
              </a:rPr>
              <a:t>TGF-</a:t>
            </a:r>
            <a:r>
              <a:rPr lang="en-US" sz="2400" dirty="0">
                <a:effectLst/>
              </a:rPr>
              <a:t>b</a:t>
            </a:r>
            <a:r>
              <a:rPr lang="en-US" sz="2400" i="1" dirty="0">
                <a:effectLst/>
              </a:rPr>
              <a:t>1 accelerates erythroid differentiation and reduces</a:t>
            </a:r>
            <a:br>
              <a:rPr lang="en-US" sz="2400" i="1" dirty="0">
                <a:effectLst/>
              </a:rPr>
            </a:br>
            <a:r>
              <a:rPr lang="en-US" sz="2400" i="1" dirty="0">
                <a:effectLst/>
              </a:rPr>
              <a:t>proliferation of intermediate and late erythroid progenitors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luspatercept</a:t>
            </a:r>
            <a:endParaRPr lang="en-US" dirty="0"/>
          </a:p>
        </p:txBody>
      </p:sp>
      <p:pic>
        <p:nvPicPr>
          <p:cNvPr id="4098" name="Picture 2" descr="An external file that holds a picture, illustration, etc.&#10;Object name is advancesADV2020002177C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81175"/>
            <a:ext cx="3610030" cy="46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TGFb superfamily ligand trap luspatercept. Activin receptor type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914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5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mdpi.com/ijms/ijms-22-00827/article_deploy/html/images/ijms-22-00827-g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97405"/>
            <a:ext cx="6268110" cy="3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8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external file that holds a picture, illustration, etc.&#10;Object name is advancesADV2020002177C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044700"/>
            <a:ext cx="4220464" cy="39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8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Development of luspatercept to treat ineffective erythropoiesis </vt:lpstr>
      <vt:lpstr>PowerPoint Presentation</vt:lpstr>
      <vt:lpstr>Biological background</vt:lpstr>
      <vt:lpstr>TGF-b1 accelerates erythroid differentiation and reduces proliferation of intermediate and late erythroid progenitors  </vt:lpstr>
      <vt:lpstr>TGF-b1 accelerates and allows full terminal erythroid differentiation including enucleation  </vt:lpstr>
      <vt:lpstr>TGF-b1 accelerates erythroid differentiation and reduces proliferation of intermediate and late erythroid progenitors  </vt:lpstr>
      <vt:lpstr>luspatercept</vt:lpstr>
      <vt:lpstr>PowerPoint Presentation</vt:lpstr>
      <vt:lpstr>PowerPoint Presentation</vt:lpstr>
      <vt:lpstr>result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2024-04-06T08:26:42Z</dcterms:modified>
</cp:coreProperties>
</file>