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58" r:id="rId5"/>
    <p:sldId id="262" r:id="rId6"/>
    <p:sldId id="261" r:id="rId7"/>
    <p:sldId id="263" r:id="rId8"/>
    <p:sldId id="264" r:id="rId9"/>
    <p:sldId id="266" r:id="rId10"/>
    <p:sldId id="265" r:id="rId11"/>
    <p:sldId id="269" r:id="rId12"/>
    <p:sldId id="270" r:id="rId13"/>
    <p:sldId id="268" r:id="rId14"/>
    <p:sldId id="276" r:id="rId15"/>
    <p:sldId id="277" r:id="rId16"/>
    <p:sldId id="271" r:id="rId17"/>
    <p:sldId id="267" r:id="rId18"/>
    <p:sldId id="272" r:id="rId19"/>
    <p:sldId id="273" r:id="rId20"/>
    <p:sldId id="274" r:id="rId21"/>
    <p:sldId id="279" r:id="rId22"/>
    <p:sldId id="275" r:id="rId23"/>
    <p:sldId id="280" r:id="rId24"/>
    <p:sldId id="28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A210-F09D-4938-AD83-1849F899D367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64D6-5E94-4B22-8549-CA7575F67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8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E64D6-5E94-4B22-8549-CA7575F67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5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6336-D1B2-41A1-A9F5-A6BC2B633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E05B0-F548-45D3-A2E8-E688B82C2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F50A-602C-4FBC-8D36-7F348F65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496-5295-4673-99BE-0B160D3DE181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A4B59-D0AD-46D6-842D-B1144DA8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6F651-77D4-4009-A726-97F3D544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5A8A-A0EC-401C-A7BD-BFCED61B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F3898-5E6F-457C-A8D4-A4C96B84F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5E99-BB14-4816-A4F8-D05B20FE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B093-050E-46EF-BDBB-22479729C5E7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0846-BFE6-4F30-BF74-3648C50E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6B1AC-A8FA-44FA-914E-4B73E566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D8CCE-325D-4389-BB46-369C959BA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C20CF-EFF1-44A2-AC1F-0A85C384D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E4DAD-A5AD-410E-84E1-6C318D56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0E77-7151-4993-8F88-E6E642FC2C54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E80A9-AB62-45D0-92F4-A90DB3A6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7EF20-E7D6-4F34-AE1F-D7182AAE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1940-FB69-424C-9974-E8EC3AF1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6BFA-78AF-4A83-8F85-5C381B7F5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471C7-94BA-4DFD-9CBA-C17E3EE7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D876-82E2-4EFA-925C-D3EC7697981D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823D-DC80-46D1-BB60-2C4B6AB9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3B6C9-01A8-43C0-9C43-A228D89B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2742-3935-4635-9F14-AB08BDF52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C1E24-E066-4E18-B021-052D5C78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B97ED-3D0D-40DE-866D-7FF9FC20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71B5-368E-4B09-BC90-F725E48C78E2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62155-879F-4308-82D1-FC4DF7C5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6698C-5CA1-482B-8B09-737C0EE8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E7D7-1F20-40FB-A735-084710CF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6840-DBA0-424E-AC90-A0AD4799A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C07DA-6FD9-43CE-9F18-E64C28728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F1BC8-6A23-446F-8FA5-A046066F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DE65-5B3C-4C16-9FAA-781D297B1FD2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097B6-F0E4-41C3-BC16-1FED7522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EE134-FC1B-403F-8C37-89AD7F36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2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8FCF-1302-49D4-994B-8DFA3C62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BC841-5293-4A32-B1B5-1D40A5B6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766E9-558C-41DD-BC31-909EB4DA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FDA06-0BFB-4AAC-BE31-6DDF07658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D59CA-F609-435D-B65E-1D62A15AC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178C0-09A5-4E5C-A08D-1FC4B94C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A09-9012-447B-99FA-D5BFB7462F67}" type="datetime1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9390F-419D-41AE-9D7D-C64C455B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B3788-DD6A-4163-99DA-CF701232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F695-A3DD-4991-9F2C-DEFF6A9C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6D241-8A21-4F58-969F-78B898BB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591B-3DBF-42C9-8078-077255236EBB}" type="datetime1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AD6D6-6138-425E-8973-24F38B5F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C52B1-96A1-4B5D-940A-C076B86B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254E9-598D-4D5D-9408-54C668CC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6BD6-DBAC-4E80-9A9C-33D6BC97D5C1}" type="datetime1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1FD71-330D-410A-BAC1-E5D8DA20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B68A-9066-4CA3-97C2-050373D7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576F-97A8-44BA-8938-73A08D7C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72C8-AF0E-4F55-9086-679827C7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82353-7A79-4C6E-82F7-D6DAD39A6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05DC3-5E82-44CD-AAE5-9857B2BE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6B5C-8D0E-4474-92D3-E88126552405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A1265-51B6-406C-98A9-8977957D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507D2-C8C1-4643-A4CF-CDAFD29F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2E9E-8BDC-40E5-A59A-C04EF77B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D2D8B-FB3B-4A13-A71C-AC706F92A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A6C40-5C15-413B-8C32-3156E305C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06040-3CA0-47B3-9FF2-4689A6AF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0DD8-FC5E-4AD3-ADBB-E665081FE906}" type="datetime1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09B46-1EEC-4D73-B455-C699A1C9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D7DFC-102F-4EB6-B069-A4D54CB5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427FE-6D66-4B11-B170-20DBE861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946BA-B790-414D-A277-DA7D1C587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AAC3-F52E-4C05-88C5-270EBCA75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39E0-F3EC-4243-B037-B111D194598D}" type="datetime1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5EFFA-79D1-48C6-B1E7-C531B0D35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C28F9-F68A-480B-9782-BB576EEAF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0531-DF4E-4822-B331-807AAC35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C19D368D-E121-44B7-BEB7-2D4E9983BCF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56" y="45077"/>
            <a:ext cx="6702688" cy="6702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70029-69E3-4BB8-9B5B-FB12781EAB71}"/>
              </a:ext>
            </a:extLst>
          </p:cNvPr>
          <p:cNvSpPr txBox="1"/>
          <p:nvPr/>
        </p:nvSpPr>
        <p:spPr>
          <a:xfrm>
            <a:off x="285750" y="552450"/>
            <a:ext cx="1161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latin typeface="IranNastaliq" panose="02020505000000020003" pitchFamily="18" charset="0"/>
                <a:cs typeface="IranNastaliq" panose="02020505000000020003" pitchFamily="18" charset="0"/>
              </a:rPr>
              <a:t>به نام خدا</a:t>
            </a:r>
            <a:endParaRPr lang="en-US" sz="3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4934B-D4EB-4BCD-8F08-9203F807E36E}"/>
              </a:ext>
            </a:extLst>
          </p:cNvPr>
          <p:cNvSpPr txBox="1"/>
          <p:nvPr/>
        </p:nvSpPr>
        <p:spPr>
          <a:xfrm>
            <a:off x="1687116" y="1600200"/>
            <a:ext cx="8817769" cy="223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dirty="0">
                <a:latin typeface="IranNastaliq" panose="02020505000000020003" pitchFamily="18" charset="0"/>
                <a:cs typeface="B Titr" panose="00000700000000000000" pitchFamily="2" charset="-78"/>
              </a:rPr>
              <a:t>موضوع: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 err="1">
                <a:latin typeface="IranNastaliq" panose="02020505000000020003" pitchFamily="18" charset="0"/>
                <a:cs typeface="B Titr" panose="00000700000000000000" pitchFamily="2" charset="-78"/>
              </a:rPr>
              <a:t>ارائه‌ی</a:t>
            </a:r>
            <a:r>
              <a:rPr lang="fa-IR" sz="2400" dirty="0">
                <a:latin typeface="IranNastaliq" panose="02020505000000020003" pitchFamily="18" charset="0"/>
                <a:cs typeface="B Titr" panose="00000700000000000000" pitchFamily="2" charset="-78"/>
              </a:rPr>
              <a:t> </a:t>
            </a:r>
            <a:r>
              <a:rPr lang="fa-IR" sz="2400" dirty="0" err="1">
                <a:latin typeface="IranNastaliq" panose="02020505000000020003" pitchFamily="18" charset="0"/>
                <a:cs typeface="B Titr" panose="00000700000000000000" pitchFamily="2" charset="-78"/>
              </a:rPr>
              <a:t>الگویی</a:t>
            </a:r>
            <a:r>
              <a:rPr lang="fa-IR" sz="2400" dirty="0">
                <a:latin typeface="IranNastaliq" panose="02020505000000020003" pitchFamily="18" charset="0"/>
                <a:cs typeface="B Titr" panose="00000700000000000000" pitchFamily="2" charset="-78"/>
              </a:rPr>
              <a:t> جهت انجام مطالعات </a:t>
            </a:r>
            <a:r>
              <a:rPr lang="fa-IR" sz="2400" dirty="0" err="1">
                <a:latin typeface="IranNastaliq" panose="02020505000000020003" pitchFamily="18" charset="0"/>
                <a:cs typeface="B Titr" panose="00000700000000000000" pitchFamily="2" charset="-78"/>
              </a:rPr>
              <a:t>پرسشنامه‌ای</a:t>
            </a:r>
            <a:r>
              <a:rPr lang="fa-IR" sz="2400" dirty="0">
                <a:latin typeface="IranNastaliq" panose="02020505000000020003" pitchFamily="18" charset="0"/>
                <a:cs typeface="B Titr" panose="00000700000000000000" pitchFamily="2" charset="-78"/>
              </a:rPr>
              <a:t> در </a:t>
            </a:r>
            <a:r>
              <a:rPr lang="fa-IR" sz="2400" dirty="0" err="1">
                <a:latin typeface="IranNastaliq" panose="02020505000000020003" pitchFamily="18" charset="0"/>
                <a:cs typeface="B Titr" panose="00000700000000000000" pitchFamily="2" charset="-78"/>
              </a:rPr>
              <a:t>حیطه‌ی</a:t>
            </a:r>
            <a:r>
              <a:rPr lang="fa-IR" sz="2400" dirty="0">
                <a:latin typeface="IranNastaliq" panose="02020505000000020003" pitchFamily="18" charset="0"/>
                <a:cs typeface="B Titr" panose="00000700000000000000" pitchFamily="2" charset="-78"/>
              </a:rPr>
              <a:t> انتقال خون با عنوان</a:t>
            </a:r>
            <a:endParaRPr lang="en-US" sz="2400" dirty="0"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the knowledge beliefs and associated factors among Saudi adults towards blood donation in Saudi Arabia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7D2BB-67E9-489E-A39A-68F240ED54D5}"/>
              </a:ext>
            </a:extLst>
          </p:cNvPr>
          <p:cNvSpPr txBox="1"/>
          <p:nvPr/>
        </p:nvSpPr>
        <p:spPr>
          <a:xfrm>
            <a:off x="904876" y="4667250"/>
            <a:ext cx="1056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latin typeface="IranNastaliq" panose="02020505000000020003" pitchFamily="18" charset="0"/>
                <a:cs typeface="B Titr" panose="00000700000000000000" pitchFamily="2" charset="-78"/>
              </a:rPr>
              <a:t>ارائه: علیرضا </a:t>
            </a:r>
            <a:r>
              <a:rPr lang="fa-IR" sz="2400" dirty="0" err="1">
                <a:latin typeface="IranNastaliq" panose="02020505000000020003" pitchFamily="18" charset="0"/>
                <a:cs typeface="B Titr" panose="00000700000000000000" pitchFamily="2" charset="-78"/>
              </a:rPr>
              <a:t>خان‌احمد</a:t>
            </a:r>
            <a:endParaRPr lang="fa-IR" sz="2400" dirty="0"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endParaRPr lang="fa-IR" sz="2400" dirty="0">
              <a:latin typeface="IranNastaliq" panose="02020505000000020003" pitchFamily="18" charset="0"/>
              <a:cs typeface="B Titr" panose="00000700000000000000" pitchFamily="2" charset="-78"/>
            </a:endParaRPr>
          </a:p>
          <a:p>
            <a:pPr algn="ctr"/>
            <a:r>
              <a:rPr lang="fa-IR" sz="2400" dirty="0">
                <a:latin typeface="IranNastaliq" panose="02020505000000020003" pitchFamily="18" charset="0"/>
                <a:cs typeface="B Titr" panose="00000700000000000000" pitchFamily="2" charset="-78"/>
              </a:rPr>
              <a:t>استاد راهنما: سرکار خانم دکتر مردانی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E3973-23CD-41B7-9CEE-40050118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5C0-67E8-408D-BF2B-16285647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BE750-5FDA-481D-B3BA-6413E675CDED}"/>
              </a:ext>
            </a:extLst>
          </p:cNvPr>
          <p:cNvSpPr txBox="1"/>
          <p:nvPr/>
        </p:nvSpPr>
        <p:spPr>
          <a:xfrm>
            <a:off x="525779" y="534085"/>
            <a:ext cx="1096137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Titr" panose="00000700000000000000" pitchFamily="2" charset="-78"/>
              </a:rPr>
              <a:t>هدف از بررسی روایی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(Validity)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Titr" panose="00000700000000000000" pitchFamily="2" charset="-78"/>
              </a:rPr>
              <a:t>: 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مقدار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سنجيده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شده چه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ميزان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به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واقعيت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نزديك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است؟</a:t>
            </a:r>
            <a:r>
              <a:rPr lang="fa-IR" dirty="0">
                <a:cs typeface="B Nazanin" panose="00000400000000000000" pitchFamily="2" charset="-78"/>
              </a:rPr>
              <a:t> 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solidFill>
                  <a:srgbClr val="000000"/>
                </a:solidFill>
                <a:cs typeface="B Titr" panose="00000700000000000000" pitchFamily="2" charset="-78"/>
              </a:rPr>
              <a:t>هدف از بررسی </a:t>
            </a:r>
            <a:r>
              <a:rPr lang="fa-IR" b="1" dirty="0" err="1">
                <a:solidFill>
                  <a:srgbClr val="000000"/>
                </a:solidFill>
                <a:cs typeface="B Titr" panose="00000700000000000000" pitchFamily="2" charset="-78"/>
              </a:rPr>
              <a:t>پایایی</a:t>
            </a:r>
            <a:r>
              <a:rPr lang="fa-IR" b="1" dirty="0">
                <a:solidFill>
                  <a:srgbClr val="000000"/>
                </a:solidFill>
                <a:cs typeface="B Titr" panose="00000700000000000000" pitchFamily="2" charset="-78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(Reliability)</a:t>
            </a:r>
            <a:r>
              <a:rPr lang="fa-IR" b="1" dirty="0">
                <a:solidFill>
                  <a:srgbClr val="000000"/>
                </a:solidFill>
                <a:cs typeface="B Titr" panose="00000700000000000000" pitchFamily="2" charset="-78"/>
              </a:rPr>
              <a:t>: </a:t>
            </a:r>
            <a:r>
              <a:rPr lang="fa-IR" b="1" dirty="0">
                <a:solidFill>
                  <a:srgbClr val="000000"/>
                </a:solidFill>
                <a:cs typeface="B Nazanin" panose="00000400000000000000" pitchFamily="2" charset="-78"/>
              </a:rPr>
              <a:t>در 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صورت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تكرار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يك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اندازه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گيري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تا چه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ميزان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مقادير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سنجيده</a:t>
            </a:r>
            <a:r>
              <a:rPr lang="fa-IR" b="1" dirty="0">
                <a:solidFill>
                  <a:srgbClr val="000000"/>
                </a:solidFill>
                <a:latin typeface="B 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شده به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يكديگر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</a:t>
            </a:r>
            <a:r>
              <a:rPr lang="fa-IR" sz="1800" b="1" i="0" dirty="0" err="1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نزديك</a:t>
            </a:r>
            <a:r>
              <a:rPr lang="fa-IR" sz="1800" b="1" i="0" dirty="0">
                <a:solidFill>
                  <a:srgbClr val="000000"/>
                </a:solidFill>
                <a:effectLst/>
                <a:latin typeface="B Titr" panose="00000700000000000000" pitchFamily="2" charset="-78"/>
                <a:cs typeface="B Nazanin" panose="00000400000000000000" pitchFamily="2" charset="-78"/>
              </a:rPr>
              <a:t> هستند؟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18DAF-E90C-4A5E-AD58-C0B3455E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08333"/>
            <a:ext cx="11430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9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5C0-67E8-408D-BF2B-16285647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535AC-2A2F-4BDF-8802-4C0665B76914}"/>
              </a:ext>
            </a:extLst>
          </p:cNvPr>
          <p:cNvSpPr txBox="1"/>
          <p:nvPr/>
        </p:nvSpPr>
        <p:spPr>
          <a:xfrm>
            <a:off x="714375" y="262164"/>
            <a:ext cx="1096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انواع بررسی روایی پرسشنامه‌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E321E-67DA-40B1-9B4B-51FBC538936A}"/>
              </a:ext>
            </a:extLst>
          </p:cNvPr>
          <p:cNvSpPr txBox="1"/>
          <p:nvPr/>
        </p:nvSpPr>
        <p:spPr>
          <a:xfrm>
            <a:off x="9867899" y="1302085"/>
            <a:ext cx="1807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1- روایی ظاهری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D4EE043-9EF2-4CCF-B4D3-C4D6CBED0064}"/>
              </a:ext>
            </a:extLst>
          </p:cNvPr>
          <p:cNvSpPr/>
          <p:nvPr/>
        </p:nvSpPr>
        <p:spPr>
          <a:xfrm>
            <a:off x="9839325" y="1285875"/>
            <a:ext cx="114300" cy="800100"/>
          </a:xfrm>
          <a:prstGeom prst="rightBrace">
            <a:avLst>
              <a:gd name="adj1" fmla="val 4880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583552-B37F-4F79-A7CD-11A5A9D6CF2B}"/>
              </a:ext>
            </a:extLst>
          </p:cNvPr>
          <p:cNvSpPr txBox="1"/>
          <p:nvPr/>
        </p:nvSpPr>
        <p:spPr>
          <a:xfrm>
            <a:off x="6631303" y="1140502"/>
            <a:ext cx="320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کیفی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87E8E1-D6A0-48C1-9683-D9631A71B2E2}"/>
              </a:ext>
            </a:extLst>
          </p:cNvPr>
          <p:cNvSpPr txBox="1"/>
          <p:nvPr/>
        </p:nvSpPr>
        <p:spPr>
          <a:xfrm>
            <a:off x="6267451" y="1778851"/>
            <a:ext cx="357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کمی (با </a:t>
            </a:r>
            <a:r>
              <a:rPr lang="fa-I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محاسبه‌ی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نمره‌ی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تاثیر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8E932-C757-4A25-94F5-501A796C5572}"/>
              </a:ext>
            </a:extLst>
          </p:cNvPr>
          <p:cNvSpPr txBox="1"/>
          <p:nvPr/>
        </p:nvSpPr>
        <p:spPr>
          <a:xfrm>
            <a:off x="981075" y="2369116"/>
            <a:ext cx="103727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برای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محاسبه‌ی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نمره‌ی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تاثیر باید نظر </a:t>
            </a:r>
            <a:r>
              <a:rPr lang="fa-IR" sz="2400" u="sng" dirty="0">
                <a:solidFill>
                  <a:srgbClr val="FF0000"/>
                </a:solidFill>
                <a:cs typeface="B Nazanin" panose="00000400000000000000" pitchFamily="2" charset="-78"/>
              </a:rPr>
              <a:t>بخشی از </a:t>
            </a:r>
            <a:r>
              <a:rPr lang="fa-IR" sz="2400" u="sng" dirty="0" err="1">
                <a:solidFill>
                  <a:srgbClr val="FF0000"/>
                </a:solidFill>
                <a:cs typeface="B Nazanin" panose="00000400000000000000" pitchFamily="2" charset="-78"/>
              </a:rPr>
              <a:t>جامعه‌ی</a:t>
            </a:r>
            <a:r>
              <a:rPr lang="fa-IR" sz="2400" u="sng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400" b="0" i="0" u="sng" dirty="0">
                <a:solidFill>
                  <a:srgbClr val="FF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هدف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را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درباره‌ی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b="0" i="0" u="sng" dirty="0">
                <a:solidFill>
                  <a:srgbClr val="FF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اهمیت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سوالات پرسید: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1AD1F-CD13-4113-9409-87F15D09B6B6}"/>
              </a:ext>
            </a:extLst>
          </p:cNvPr>
          <p:cNvSpPr txBox="1"/>
          <p:nvPr/>
        </p:nvSpPr>
        <p:spPr>
          <a:xfrm>
            <a:off x="714376" y="2955013"/>
            <a:ext cx="10639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اصلا مهم نیست / اندکی مهم است / به طور متوسطی مهم است / مهم است / کاملا مهم است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31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3B220-1E8E-4B31-9861-A4DD6449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12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0E0EFF-0E4D-4005-85A1-016630D00E0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8C0531-DF4E-4822-B331-807AAC35E9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F8EA7-8EBB-4847-BA09-D154F238AC86}"/>
              </a:ext>
            </a:extLst>
          </p:cNvPr>
          <p:cNvSpPr txBox="1"/>
          <p:nvPr/>
        </p:nvSpPr>
        <p:spPr>
          <a:xfrm>
            <a:off x="9867897" y="797345"/>
            <a:ext cx="1807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 روایی محتوا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12EF525-FBC5-452E-9F43-F4E5F38B8F8F}"/>
              </a:ext>
            </a:extLst>
          </p:cNvPr>
          <p:cNvSpPr/>
          <p:nvPr/>
        </p:nvSpPr>
        <p:spPr>
          <a:xfrm>
            <a:off x="9867900" y="742950"/>
            <a:ext cx="114300" cy="800100"/>
          </a:xfrm>
          <a:prstGeom prst="rightBrace">
            <a:avLst>
              <a:gd name="adj1" fmla="val 4880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32A09-F0CD-465A-B60A-FF8BBB234224}"/>
              </a:ext>
            </a:extLst>
          </p:cNvPr>
          <p:cNvSpPr txBox="1"/>
          <p:nvPr/>
        </p:nvSpPr>
        <p:spPr>
          <a:xfrm>
            <a:off x="6659878" y="597577"/>
            <a:ext cx="320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کیفی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4B9F5-5B3D-421D-A190-2B5052D75058}"/>
              </a:ext>
            </a:extLst>
          </p:cNvPr>
          <p:cNvSpPr txBox="1"/>
          <p:nvPr/>
        </p:nvSpPr>
        <p:spPr>
          <a:xfrm>
            <a:off x="6296026" y="1235926"/>
            <a:ext cx="357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کمی (با </a:t>
            </a:r>
            <a:r>
              <a:rPr lang="fa-I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محاسبه‌ی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CVI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CVR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0DBF44-F820-4720-AB82-E956DB8E01B1}"/>
              </a:ext>
            </a:extLst>
          </p:cNvPr>
          <p:cNvSpPr txBox="1"/>
          <p:nvPr/>
        </p:nvSpPr>
        <p:spPr>
          <a:xfrm>
            <a:off x="714375" y="1705865"/>
            <a:ext cx="106299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* برای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محاسبه‌ی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CVI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باید نظر </a:t>
            </a:r>
            <a:r>
              <a:rPr lang="fa-IR" sz="2400" u="sng" dirty="0">
                <a:solidFill>
                  <a:srgbClr val="FF0000"/>
                </a:solidFill>
                <a:cs typeface="B Nazanin" panose="00000400000000000000" pitchFamily="2" charset="-78"/>
              </a:rPr>
              <a:t>متخصصان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درباره‌ی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b="0" i="0" u="sng" dirty="0">
                <a:solidFill>
                  <a:srgbClr val="FF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مربوط بودن، ساده بودن و واضح بودن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سوالات پرسیده شود: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5EC88-5013-45A7-A261-8F12880C6B8D}"/>
              </a:ext>
            </a:extLst>
          </p:cNvPr>
          <p:cNvSpPr txBox="1"/>
          <p:nvPr/>
        </p:nvSpPr>
        <p:spPr>
          <a:xfrm>
            <a:off x="3438524" y="2388466"/>
            <a:ext cx="79152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مربوط نیست / نسبتا مربوط است / مربوط است / کاملا مربوط است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 Mitra" panose="00000400000000000000" pitchFamily="2" charset="-78"/>
                <a:cs typeface="B Nazanin" panose="00000400000000000000" pitchFamily="2" charset="-78"/>
              </a:rPr>
              <a:t>ساده نیست / نسبتا ساده است / ساده است / کاملا ساده است</a:t>
            </a:r>
            <a:endParaRPr lang="fa-IR" sz="2400" b="0" i="0" dirty="0">
              <a:solidFill>
                <a:srgbClr val="000000"/>
              </a:solidFill>
              <a:effectLst/>
              <a:latin typeface="B Mitra" panose="00000400000000000000" pitchFamily="2" charset="-78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واضح نیست / نسبتا واضح است / واضح است / کاملا واضح است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31C85-1E95-43EB-B932-3C37366D985D}"/>
              </a:ext>
            </a:extLst>
          </p:cNvPr>
          <p:cNvSpPr txBox="1"/>
          <p:nvPr/>
        </p:nvSpPr>
        <p:spPr>
          <a:xfrm>
            <a:off x="9867896" y="5570436"/>
            <a:ext cx="18078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3- روایی سازه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BEB3B-17C8-4716-B985-8C2C680B54DE}"/>
              </a:ext>
            </a:extLst>
          </p:cNvPr>
          <p:cNvSpPr txBox="1"/>
          <p:nvPr/>
        </p:nvSpPr>
        <p:spPr>
          <a:xfrm>
            <a:off x="3438524" y="4255066"/>
            <a:ext cx="79152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* برای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محاسبه‌ی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CVR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باید نظر </a:t>
            </a:r>
            <a:r>
              <a:rPr lang="fa-IR" sz="2400" u="sng" dirty="0">
                <a:solidFill>
                  <a:srgbClr val="FF0000"/>
                </a:solidFill>
                <a:cs typeface="B Nazanin" panose="00000400000000000000" pitchFamily="2" charset="-78"/>
              </a:rPr>
              <a:t>متخصصان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درباره‌ی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u="sng" dirty="0">
                <a:solidFill>
                  <a:srgbClr val="FF0000"/>
                </a:solidFill>
                <a:cs typeface="B Nazanin" panose="00000400000000000000" pitchFamily="2" charset="-78"/>
              </a:rPr>
              <a:t>ضرورت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سوالات پرسیده شود: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D5A2A-2F29-47E9-BE15-9476E0837F53}"/>
              </a:ext>
            </a:extLst>
          </p:cNvPr>
          <p:cNvSpPr txBox="1"/>
          <p:nvPr/>
        </p:nvSpPr>
        <p:spPr>
          <a:xfrm>
            <a:off x="3438524" y="4831438"/>
            <a:ext cx="79152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ضرورت ندارد / مفید است ولی ضروری نیست / ضرورت دارد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09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5C0-67E8-408D-BF2B-16285647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535AC-2A2F-4BDF-8802-4C0665B76914}"/>
              </a:ext>
            </a:extLst>
          </p:cNvPr>
          <p:cNvSpPr txBox="1"/>
          <p:nvPr/>
        </p:nvSpPr>
        <p:spPr>
          <a:xfrm>
            <a:off x="714375" y="447675"/>
            <a:ext cx="1096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انواع بررسی </a:t>
            </a:r>
            <a:r>
              <a:rPr lang="fa-IR" sz="32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پایایی</a:t>
            </a:r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 پرسشنامه‌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64721-43DC-4E8D-818F-59493997E248}"/>
              </a:ext>
            </a:extLst>
          </p:cNvPr>
          <p:cNvSpPr txBox="1"/>
          <p:nvPr/>
        </p:nvSpPr>
        <p:spPr>
          <a:xfrm>
            <a:off x="838201" y="1064191"/>
            <a:ext cx="1051560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6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1- </a:t>
            </a:r>
            <a:r>
              <a:rPr lang="fa-IR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پایایی</a:t>
            </a:r>
            <a:r>
              <a:rPr lang="fa-IR" sz="26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بیرونی با استفاده از روش </a:t>
            </a: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Test-retest</a:t>
            </a:r>
            <a:endParaRPr lang="fa-IR" sz="2600" b="1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هدف: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بررسی ثبات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پاسخ‌ها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طی 6-2 هفته یا 10-7 روز در یک گروه کوچک 30-20 نفره</a:t>
            </a:r>
          </a:p>
          <a:p>
            <a:pPr algn="r" rtl="1">
              <a:lnSpc>
                <a:spcPct val="150000"/>
              </a:lnSpc>
            </a:pPr>
            <a:endParaRPr lang="fa-IR" sz="22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بررسی آماری با استفاده از </a:t>
            </a:r>
            <a:r>
              <a:rPr lang="fa-IR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روش‌های</a:t>
            </a:r>
            <a:r>
              <a:rPr lang="fa-I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Mitra" panose="00000400000000000000" pitchFamily="2" charset="-78"/>
              </a:rPr>
              <a:t>ضریب همبستگی </a:t>
            </a:r>
            <a:r>
              <a:rPr lang="fa-IR" sz="22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Mitra" panose="00000400000000000000" pitchFamily="2" charset="-78"/>
              </a:rPr>
              <a:t>اسپیرمن</a:t>
            </a:r>
            <a:endParaRPr lang="fa-IR" sz="2200" dirty="0">
              <a:solidFill>
                <a:srgbClr val="000000"/>
              </a:solidFill>
              <a:latin typeface="B Mitra" panose="00000400000000000000" pitchFamily="2" charset="-78"/>
              <a:cs typeface="B Mitra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ICC</a:t>
            </a:r>
            <a:endParaRPr lang="fa-I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Mitra" panose="00000400000000000000" pitchFamily="2" charset="-78"/>
              </a:rPr>
              <a:t>کاپا</a:t>
            </a:r>
            <a:endParaRPr lang="fa-IR" sz="20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38D48-A693-44D4-9858-4450253F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484"/>
            <a:ext cx="5041903" cy="3781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A68D38-CD34-4210-860D-3FD2EF6D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933" l="10000" r="90000">
                        <a14:foregroundMark x1="49900" y1="94933" x2="49900" y2="94933"/>
                        <a14:backgroundMark x1="19900" y1="63200" x2="30200" y2="84667"/>
                        <a14:backgroundMark x1="30200" y1="84667" x2="38600" y2="77333"/>
                        <a14:backgroundMark x1="38600" y1="77333" x2="40600" y2="64667"/>
                        <a14:backgroundMark x1="40600" y1="64667" x2="80000" y2="18000"/>
                        <a14:backgroundMark x1="80000" y1="18000" x2="66200" y2="28933"/>
                        <a14:backgroundMark x1="66200" y1="28933" x2="61200" y2="39867"/>
                        <a14:backgroundMark x1="61200" y1="39867" x2="50800" y2="49467"/>
                        <a14:backgroundMark x1="50800" y1="49467" x2="62600" y2="49467"/>
                        <a14:backgroundMark x1="62600" y1="49467" x2="72600" y2="37200"/>
                        <a14:backgroundMark x1="72600" y1="37200" x2="96900" y2="23733"/>
                        <a14:backgroundMark x1="96900" y1="23733" x2="82800" y2="25467"/>
                        <a14:backgroundMark x1="82800" y1="25467" x2="80800" y2="8000"/>
                        <a14:backgroundMark x1="80800" y1="8000" x2="69400" y2="38000"/>
                        <a14:backgroundMark x1="69400" y1="38000" x2="59400" y2="21467"/>
                        <a14:backgroundMark x1="59400" y1="21467" x2="75300" y2="55333"/>
                        <a14:backgroundMark x1="75300" y1="55333" x2="51200" y2="35600"/>
                        <a14:backgroundMark x1="51200" y1="35600" x2="49300" y2="51333"/>
                        <a14:backgroundMark x1="49300" y1="51333" x2="39300" y2="65200"/>
                        <a14:backgroundMark x1="39300" y1="65200" x2="35300" y2="79200"/>
                        <a14:backgroundMark x1="35300" y1="79200" x2="20900" y2="81467"/>
                        <a14:backgroundMark x1="20900" y1="81467" x2="16500" y2="62933"/>
                        <a14:backgroundMark x1="14000" y1="65200" x2="19400" y2="76933"/>
                        <a14:backgroundMark x1="19400" y1="76933" x2="28700" y2="88400"/>
                        <a14:backgroundMark x1="28700" y1="88400" x2="37100" y2="87067"/>
                        <a14:backgroundMark x1="49200" y1="65200" x2="49200" y2="65200"/>
                        <a14:backgroundMark x1="49600" y1="65200" x2="49600" y2="65200"/>
                        <a14:backgroundMark x1="49600" y1="65200" x2="49600" y2="65200"/>
                        <a14:backgroundMark x1="50100" y1="64133" x2="50100" y2="64133"/>
                        <a14:backgroundMark x1="50100" y1="64133" x2="50100" y2="64133"/>
                        <a14:backgroundMark x1="50500" y1="63867" x2="54800" y2="58800"/>
                        <a14:backgroundMark x1="47500" y1="67200" x2="475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3" y="2746816"/>
            <a:ext cx="5041903" cy="37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5B6DE0-B4FF-4AAF-B3CA-EB4B6CA8A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7484"/>
            <a:ext cx="5041903" cy="3781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5C0-67E8-408D-BF2B-16285647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535AC-2A2F-4BDF-8802-4C0665B76914}"/>
              </a:ext>
            </a:extLst>
          </p:cNvPr>
          <p:cNvSpPr txBox="1"/>
          <p:nvPr/>
        </p:nvSpPr>
        <p:spPr>
          <a:xfrm>
            <a:off x="714375" y="447675"/>
            <a:ext cx="1096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انواع بررسی </a:t>
            </a:r>
            <a:r>
              <a:rPr lang="fa-IR" sz="32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پایایی</a:t>
            </a:r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 پرسشنامه‌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64721-43DC-4E8D-818F-59493997E248}"/>
              </a:ext>
            </a:extLst>
          </p:cNvPr>
          <p:cNvSpPr txBox="1"/>
          <p:nvPr/>
        </p:nvSpPr>
        <p:spPr>
          <a:xfrm>
            <a:off x="838201" y="1064191"/>
            <a:ext cx="10515600" cy="420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6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 بررسی </a:t>
            </a:r>
            <a:r>
              <a:rPr lang="fa-IR" sz="2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پایایی</a:t>
            </a:r>
            <a:r>
              <a:rPr lang="fa-IR" sz="26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درونی:</a:t>
            </a:r>
            <a:endParaRPr lang="fa-IR" sz="22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200" b="1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هدف: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بررسی ارتباط سوالات با یکدیگر</a:t>
            </a:r>
          </a:p>
          <a:p>
            <a:pPr algn="r" rtl="1">
              <a:lnSpc>
                <a:spcPct val="150000"/>
              </a:lnSpc>
            </a:pPr>
            <a:endParaRPr lang="fa-IR" sz="22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بررسی آماری با استفاده از </a:t>
            </a:r>
            <a:r>
              <a:rPr lang="fa-IR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روش‌های</a:t>
            </a:r>
            <a:r>
              <a:rPr lang="fa-I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fa-IR" sz="22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دو نیمه کردن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آلفای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کرونباخ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(بررسی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کلیه‌ی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دو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نیمه‌های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ممکن)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کورد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ریچاردسون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(نسبت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پاسخ‌های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صحیح به </a:t>
            </a:r>
            <a:r>
              <a:rPr lang="fa-I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غلظ</a:t>
            </a:r>
            <a:r>
              <a:rPr lang="fa-IR" sz="2200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D8BF7-9414-4C74-B90B-825EBBEC16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933" l="10000" r="90000">
                        <a14:foregroundMark x1="49900" y1="94933" x2="49900" y2="94933"/>
                        <a14:backgroundMark x1="19900" y1="63200" x2="30200" y2="84667"/>
                        <a14:backgroundMark x1="30200" y1="84667" x2="38600" y2="77333"/>
                        <a14:backgroundMark x1="38600" y1="77333" x2="40600" y2="64667"/>
                        <a14:backgroundMark x1="40600" y1="64667" x2="80000" y2="18000"/>
                        <a14:backgroundMark x1="80000" y1="18000" x2="66200" y2="28933"/>
                        <a14:backgroundMark x1="66200" y1="28933" x2="61200" y2="39867"/>
                        <a14:backgroundMark x1="61200" y1="39867" x2="50800" y2="49467"/>
                        <a14:backgroundMark x1="50800" y1="49467" x2="62600" y2="49467"/>
                        <a14:backgroundMark x1="62600" y1="49467" x2="72600" y2="37200"/>
                        <a14:backgroundMark x1="72600" y1="37200" x2="96900" y2="23733"/>
                        <a14:backgroundMark x1="96900" y1="23733" x2="82800" y2="25467"/>
                        <a14:backgroundMark x1="82800" y1="25467" x2="80800" y2="8000"/>
                        <a14:backgroundMark x1="80800" y1="8000" x2="69400" y2="38000"/>
                        <a14:backgroundMark x1="69400" y1="38000" x2="59400" y2="21467"/>
                        <a14:backgroundMark x1="59400" y1="21467" x2="75300" y2="55333"/>
                        <a14:backgroundMark x1="75300" y1="55333" x2="51200" y2="35600"/>
                        <a14:backgroundMark x1="51200" y1="35600" x2="49300" y2="51333"/>
                        <a14:backgroundMark x1="49300" y1="51333" x2="39300" y2="65200"/>
                        <a14:backgroundMark x1="39300" y1="65200" x2="35300" y2="79200"/>
                        <a14:backgroundMark x1="35300" y1="79200" x2="20900" y2="81467"/>
                        <a14:backgroundMark x1="20900" y1="81467" x2="16500" y2="62933"/>
                        <a14:backgroundMark x1="14000" y1="65200" x2="19400" y2="76933"/>
                        <a14:backgroundMark x1="19400" y1="76933" x2="28700" y2="88400"/>
                        <a14:backgroundMark x1="28700" y1="88400" x2="37100" y2="87067"/>
                        <a14:backgroundMark x1="49200" y1="65200" x2="49200" y2="65200"/>
                        <a14:backgroundMark x1="49600" y1="65200" x2="49600" y2="65200"/>
                        <a14:backgroundMark x1="49600" y1="65200" x2="49600" y2="65200"/>
                        <a14:backgroundMark x1="50100" y1="64133" x2="50100" y2="64133"/>
                        <a14:backgroundMark x1="50100" y1="64133" x2="50100" y2="64133"/>
                        <a14:backgroundMark x1="50500" y1="63867" x2="54800" y2="58800"/>
                        <a14:backgroundMark x1="47500" y1="67200" x2="47500" y2="6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3" y="2756341"/>
            <a:ext cx="5041903" cy="37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5C0-67E8-408D-BF2B-16285647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535AC-2A2F-4BDF-8802-4C0665B76914}"/>
              </a:ext>
            </a:extLst>
          </p:cNvPr>
          <p:cNvSpPr txBox="1"/>
          <p:nvPr/>
        </p:nvSpPr>
        <p:spPr>
          <a:xfrm>
            <a:off x="714375" y="447675"/>
            <a:ext cx="1096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علل </a:t>
            </a:r>
            <a:r>
              <a:rPr lang="fa-IR" sz="32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ناپایایی</a:t>
            </a:r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 پرسشنامه‌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64721-43DC-4E8D-818F-59493997E248}"/>
              </a:ext>
            </a:extLst>
          </p:cNvPr>
          <p:cNvSpPr txBox="1"/>
          <p:nvPr/>
        </p:nvSpPr>
        <p:spPr>
          <a:xfrm>
            <a:off x="838201" y="1064191"/>
            <a:ext cx="105156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1- تعریف نشدن اصطلاحات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2- عدم </a:t>
            </a:r>
            <a:r>
              <a:rPr lang="fa-I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همگونی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پاسخگویان</a:t>
            </a:r>
            <a:endParaRPr lang="fa-IR" sz="2400" b="1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3- تغییر شرایط و </a:t>
            </a:r>
            <a:r>
              <a:rPr lang="fa-I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زمینه‌ها</a:t>
            </a:r>
            <a:endParaRPr lang="fa-IR" sz="2400" b="1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4- وضعیت ظاهری و محتوایی ابزار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5-  عدم تناسب سوالات با فرضیات و روش اجرا و </a:t>
            </a:r>
            <a:r>
              <a:rPr lang="fa-I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نمونه‌گیری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و </a:t>
            </a:r>
            <a:r>
              <a:rPr lang="fa-I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جمع‌آوری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اطلاعات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AAA7B-EFB6-4836-8460-6B3AA08BF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1" b="93750" l="8688" r="95379">
                        <a14:foregroundMark x1="24584" y1="42553" x2="34011" y2="47606"/>
                        <a14:foregroundMark x1="34011" y1="47606" x2="34750" y2="24867"/>
                        <a14:foregroundMark x1="34750" y1="24867" x2="35305" y2="36436"/>
                        <a14:foregroundMark x1="36599" y1="34176" x2="40665" y2="43085"/>
                        <a14:foregroundMark x1="40665" y1="43085" x2="46765" y2="48803"/>
                        <a14:foregroundMark x1="46765" y1="48803" x2="45471" y2="36968"/>
                        <a14:foregroundMark x1="45471" y1="36968" x2="45102" y2="36569"/>
                        <a14:foregroundMark x1="51201" y1="51064" x2="49723" y2="36702"/>
                        <a14:foregroundMark x1="49723" y1="36702" x2="57301" y2="42952"/>
                        <a14:foregroundMark x1="57301" y1="42952" x2="64695" y2="39894"/>
                        <a14:foregroundMark x1="34566" y1="18218" x2="40850" y2="12899"/>
                        <a14:foregroundMark x1="40850" y1="12899" x2="45471" y2="12101"/>
                        <a14:foregroundMark x1="39002" y1="32580" x2="39002" y2="32580"/>
                        <a14:foregroundMark x1="39002" y1="32580" x2="39002" y2="32580"/>
                        <a14:foregroundMark x1="45841" y1="31516" x2="45841" y2="31516"/>
                        <a14:foregroundMark x1="35490" y1="92154" x2="35490" y2="92154"/>
                        <a14:foregroundMark x1="9057" y1="40160" x2="9057" y2="40160"/>
                        <a14:foregroundMark x1="65989" y1="16622" x2="65989" y2="16622"/>
                        <a14:foregroundMark x1="72458" y1="5186" x2="72458" y2="5186"/>
                        <a14:foregroundMark x1="51386" y1="32713" x2="51386" y2="32713"/>
                        <a14:foregroundMark x1="51386" y1="32713" x2="56932" y2="38963"/>
                        <a14:foregroundMark x1="56932" y1="38963" x2="59335" y2="45479"/>
                        <a14:foregroundMark x1="54159" y1="30585" x2="36414" y2="32580"/>
                        <a14:foregroundMark x1="39556" y1="47606" x2="39556" y2="47606"/>
                        <a14:foregroundMark x1="39556" y1="47606" x2="39556" y2="47606"/>
                        <a14:foregroundMark x1="40850" y1="48404" x2="40850" y2="48404"/>
                        <a14:foregroundMark x1="40850" y1="48404" x2="40850" y2="48404"/>
                        <a14:foregroundMark x1="41959" y1="50000" x2="41959" y2="50000"/>
                        <a14:foregroundMark x1="41959" y1="50000" x2="41959" y2="50000"/>
                        <a14:foregroundMark x1="46211" y1="51197" x2="46211" y2="51197"/>
                        <a14:foregroundMark x1="46211" y1="51197" x2="46211" y2="51197"/>
                        <a14:foregroundMark x1="39002" y1="50931" x2="39002" y2="50931"/>
                        <a14:foregroundMark x1="39002" y1="50931" x2="39002" y2="50931"/>
                        <a14:foregroundMark x1="61553" y1="19681" x2="61553" y2="19681"/>
                        <a14:foregroundMark x1="59150" y1="14628" x2="59150" y2="14628"/>
                        <a14:foregroundMark x1="53604" y1="16755" x2="53604" y2="16755"/>
                        <a14:foregroundMark x1="56007" y1="6383" x2="56007" y2="6383"/>
                        <a14:foregroundMark x1="54529" y1="9309" x2="54529" y2="9309"/>
                        <a14:foregroundMark x1="56192" y1="1995" x2="56192" y2="1995"/>
                        <a14:foregroundMark x1="45287" y1="3324" x2="45287" y2="3324"/>
                        <a14:foregroundMark x1="44362" y1="7447" x2="44362" y2="7447"/>
                        <a14:foregroundMark x1="72274" y1="38032" x2="72274" y2="38032"/>
                        <a14:foregroundMark x1="72274" y1="38032" x2="69131" y2="37367"/>
                        <a14:foregroundMark x1="67837" y1="36436" x2="76340" y2="38165"/>
                        <a14:foregroundMark x1="22736" y1="38564" x2="11091" y2="39495"/>
                        <a14:foregroundMark x1="11091" y1="39495" x2="10351" y2="40160"/>
                        <a14:foregroundMark x1="85397" y1="8777" x2="85397" y2="8777"/>
                        <a14:foregroundMark x1="83734" y1="9973" x2="83734" y2="9973"/>
                        <a14:foregroundMark x1="90758" y1="12500" x2="90758" y2="12500"/>
                        <a14:foregroundMark x1="95379" y1="17553" x2="95379" y2="17553"/>
                        <a14:foregroundMark x1="85028" y1="21410" x2="85028" y2="21410"/>
                        <a14:foregroundMark x1="80591" y1="22739" x2="80591" y2="22739"/>
                        <a14:foregroundMark x1="69686" y1="25931" x2="69686" y2="25931"/>
                        <a14:foregroundMark x1="59519" y1="21941" x2="59519" y2="21941"/>
                        <a14:foregroundMark x1="54898" y1="24069" x2="54898" y2="24069"/>
                        <a14:foregroundMark x1="88170" y1="28324" x2="88170" y2="28324"/>
                        <a14:foregroundMark x1="81516" y1="29388" x2="81516" y2="29388"/>
                        <a14:foregroundMark x1="94455" y1="2394" x2="94455" y2="2394"/>
                        <a14:foregroundMark x1="93161" y1="3989" x2="93161" y2="3989"/>
                        <a14:foregroundMark x1="91867" y1="4521" x2="91867" y2="4521"/>
                        <a14:foregroundMark x1="81331" y1="1862" x2="81331" y2="1862"/>
                        <a14:foregroundMark x1="79667" y1="2261" x2="79667" y2="2261"/>
                        <a14:foregroundMark x1="78373" y1="4255" x2="78373" y2="4255"/>
                        <a14:foregroundMark x1="80776" y1="1064" x2="80776" y2="1064"/>
                        <a14:foregroundMark x1="78743" y1="931" x2="78743" y2="931"/>
                        <a14:foregroundMark x1="79852" y1="1064" x2="79852" y2="1064"/>
                        <a14:foregroundMark x1="79852" y1="1064" x2="79852" y2="1064"/>
                        <a14:foregroundMark x1="62477" y1="8777" x2="62477" y2="8777"/>
                        <a14:foregroundMark x1="60998" y1="11702" x2="60998" y2="11702"/>
                        <a14:foregroundMark x1="31608" y1="93750" x2="31608" y2="93750"/>
                        <a14:foregroundMark x1="31608" y1="93750" x2="31608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6"/>
          <a:stretch/>
        </p:blipFill>
        <p:spPr>
          <a:xfrm>
            <a:off x="9525" y="0"/>
            <a:ext cx="4572000" cy="6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C26D-10F2-4071-A885-8082D2E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9BF89-B75D-4F30-BB9B-24CFC7C1FC02}"/>
              </a:ext>
            </a:extLst>
          </p:cNvPr>
          <p:cNvSpPr txBox="1"/>
          <p:nvPr/>
        </p:nvSpPr>
        <p:spPr>
          <a:xfrm>
            <a:off x="2771776" y="447675"/>
            <a:ext cx="890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مراحل طراحی و اجرای </a:t>
            </a:r>
            <a:r>
              <a:rPr lang="fa-IR" sz="3200" dirty="0" err="1">
                <a:cs typeface="B Titr" panose="00000700000000000000" pitchFamily="2" charset="-78"/>
              </a:rPr>
              <a:t>پرسشنامه‌ی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مقاله‌ی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Syed et. 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A639A0-C282-4A9D-B924-4A6B59D05CE5}"/>
              </a:ext>
            </a:extLst>
          </p:cNvPr>
          <p:cNvSpPr/>
          <p:nvPr/>
        </p:nvSpPr>
        <p:spPr>
          <a:xfrm>
            <a:off x="609598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D221E-AED5-4EEF-9E04-36F0756E8D29}"/>
              </a:ext>
            </a:extLst>
          </p:cNvPr>
          <p:cNvSpPr/>
          <p:nvPr/>
        </p:nvSpPr>
        <p:spPr>
          <a:xfrm>
            <a:off x="3314699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دعوت از متخصصین و انجام مصاحبه به روش نامنظم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3CF14-9F0E-45AA-97DD-6CEFAA4A0ED4}"/>
              </a:ext>
            </a:extLst>
          </p:cNvPr>
          <p:cNvSpPr/>
          <p:nvPr/>
        </p:nvSpPr>
        <p:spPr>
          <a:xfrm>
            <a:off x="6019800" y="18288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3B8FD1-47EF-4ED4-BA62-8FD76A586C54}"/>
              </a:ext>
            </a:extLst>
          </p:cNvPr>
          <p:cNvSpPr/>
          <p:nvPr/>
        </p:nvSpPr>
        <p:spPr>
          <a:xfrm>
            <a:off x="6019799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A2E057-1798-426C-87B8-7EF4B9FAEB56}"/>
              </a:ext>
            </a:extLst>
          </p:cNvPr>
          <p:cNvSpPr/>
          <p:nvPr/>
        </p:nvSpPr>
        <p:spPr>
          <a:xfrm>
            <a:off x="8724900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48F88E-4C49-4A9F-9EBF-28C5A6B70293}"/>
              </a:ext>
            </a:extLst>
          </p:cNvPr>
          <p:cNvSpPr/>
          <p:nvPr/>
        </p:nvSpPr>
        <p:spPr>
          <a:xfrm>
            <a:off x="8724900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8EB14-609C-4466-A764-A4A6FAEFB86E}"/>
              </a:ext>
            </a:extLst>
          </p:cNvPr>
          <p:cNvSpPr/>
          <p:nvPr/>
        </p:nvSpPr>
        <p:spPr>
          <a:xfrm>
            <a:off x="3314694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19D33-FC3E-4BA1-AB4C-7863353E83CC}"/>
              </a:ext>
            </a:extLst>
          </p:cNvPr>
          <p:cNvSpPr/>
          <p:nvPr/>
        </p:nvSpPr>
        <p:spPr>
          <a:xfrm>
            <a:off x="609598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آنالیز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دیتا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12C4C-A9A5-468F-9EE2-4FE446120F9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962273" y="3028950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A0972-28E8-4B8F-B355-9D3A9897B5E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667374" y="2362200"/>
            <a:ext cx="352426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C00D92-D421-44D6-8B9C-5F02847FC1FA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667374" y="3028950"/>
            <a:ext cx="352425" cy="73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BB0AF-A461-41D9-8B8A-DFA4C14EC0E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7196137" y="2895600"/>
            <a:ext cx="1" cy="33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0433C2-00CE-497B-886F-711C332D27E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372474" y="3761075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0AA443-BB48-4DEE-87A7-02EA1D3A33B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962273" y="5447000"/>
            <a:ext cx="352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C27078-D9B4-4237-898F-B27F5BCB921A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5400000" flipH="1" flipV="1">
            <a:off x="4157662" y="-542926"/>
            <a:ext cx="666750" cy="5410202"/>
          </a:xfrm>
          <a:prstGeom prst="curvedConnector3">
            <a:avLst>
              <a:gd name="adj1" fmla="val 1914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11E7A2-25E9-4515-B786-260B607F2629}"/>
              </a:ext>
            </a:extLst>
          </p:cNvPr>
          <p:cNvSpPr/>
          <p:nvPr/>
        </p:nvSpPr>
        <p:spPr>
          <a:xfrm>
            <a:off x="609597" y="249555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640051-02B6-4064-B713-12BDADA62FAB}"/>
              </a:ext>
            </a:extLst>
          </p:cNvPr>
          <p:cNvSpPr/>
          <p:nvPr/>
        </p:nvSpPr>
        <p:spPr>
          <a:xfrm>
            <a:off x="6019799" y="1832912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ECC5EA-8919-4B23-A0FA-3E0B5DB85927}"/>
              </a:ext>
            </a:extLst>
          </p:cNvPr>
          <p:cNvSpPr/>
          <p:nvPr/>
        </p:nvSpPr>
        <p:spPr>
          <a:xfrm>
            <a:off x="6019798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DB6389-2647-4AB9-9998-6E75B2E89EBB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9901238" y="4294475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D6990AF-ACC4-4314-88CF-96042C3A5E11}"/>
              </a:ext>
            </a:extLst>
          </p:cNvPr>
          <p:cNvSpPr/>
          <p:nvPr/>
        </p:nvSpPr>
        <p:spPr>
          <a:xfrm>
            <a:off x="6019797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B332530-7601-428E-94EA-3AAE89AB9BA5}"/>
              </a:ext>
            </a:extLst>
          </p:cNvPr>
          <p:cNvCxnSpPr>
            <a:stCxn id="48" idx="1"/>
            <a:endCxn id="13" idx="3"/>
          </p:cNvCxnSpPr>
          <p:nvPr/>
        </p:nvCxnSpPr>
        <p:spPr>
          <a:xfrm flipH="1">
            <a:off x="5667369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8A7C9E-C48A-45BF-863B-92F3155489E3}"/>
              </a:ext>
            </a:extLst>
          </p:cNvPr>
          <p:cNvCxnSpPr>
            <a:stCxn id="11" idx="1"/>
            <a:endCxn id="48" idx="3"/>
          </p:cNvCxnSpPr>
          <p:nvPr/>
        </p:nvCxnSpPr>
        <p:spPr>
          <a:xfrm flipH="1">
            <a:off x="8372472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B8002B-BD74-4E5D-9976-10AF79B01924}"/>
              </a:ext>
            </a:extLst>
          </p:cNvPr>
          <p:cNvSpPr/>
          <p:nvPr/>
        </p:nvSpPr>
        <p:spPr>
          <a:xfrm>
            <a:off x="8724899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C5AB83-E100-4637-B386-AC5AE9F0FE77}"/>
              </a:ext>
            </a:extLst>
          </p:cNvPr>
          <p:cNvSpPr/>
          <p:nvPr/>
        </p:nvSpPr>
        <p:spPr>
          <a:xfrm>
            <a:off x="8724899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2FD16F6-A493-44E4-8115-B8BEFA9CE2FF}"/>
              </a:ext>
            </a:extLst>
          </p:cNvPr>
          <p:cNvSpPr/>
          <p:nvPr/>
        </p:nvSpPr>
        <p:spPr>
          <a:xfrm>
            <a:off x="6019790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2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7FAFA-A051-4EBD-9782-D1811BB2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1C467-F3EC-417F-A808-216009A3EAB9}"/>
              </a:ext>
            </a:extLst>
          </p:cNvPr>
          <p:cNvSpPr txBox="1"/>
          <p:nvPr/>
        </p:nvSpPr>
        <p:spPr>
          <a:xfrm>
            <a:off x="838201" y="902266"/>
            <a:ext cx="10515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در این مرحله، پرسشنامه در اختیار گروه کوچکی از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جامعه‌ی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هدف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می‌گیرد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و از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آن‌ها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چند سوال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اضافه‌تر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 پرسیده </a:t>
            </a:r>
            <a:r>
              <a:rPr lang="fa-IR" sz="2400" b="0" i="0" dirty="0" err="1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می‌شود</a:t>
            </a:r>
            <a:r>
              <a:rPr lang="fa-IR" sz="2400" b="0" i="0" dirty="0">
                <a:solidFill>
                  <a:srgbClr val="000000"/>
                </a:solidFill>
                <a:effectLst/>
                <a:latin typeface="B Mitra" panose="00000400000000000000" pitchFamily="2" charset="-78"/>
                <a:cs typeface="B Nazanin" panose="00000400000000000000" pitchFamily="2" charset="-78"/>
              </a:rPr>
              <a:t>:</a:t>
            </a:r>
          </a:p>
          <a:p>
            <a:pPr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مدت زمانی که طول کشید تا پرسشنامه را تکمیل کنید را ذکر کنید.</a:t>
            </a:r>
          </a:p>
          <a:p>
            <a:pPr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به نظر شما کدام سوالات مفهوم نبود؟</a:t>
            </a:r>
          </a:p>
          <a:p>
            <a:pPr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به نظر شما کدام سوالات تعجب برانگیز بود؟</a:t>
            </a:r>
          </a:p>
          <a:p>
            <a:pPr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solidFill>
                  <a:srgbClr val="000000"/>
                </a:solidFill>
                <a:cs typeface="B Nazanin" panose="00000400000000000000" pitchFamily="2" charset="-78"/>
              </a:rPr>
              <a:t>به نظر شما کدام سوالات ناراحت کننده بود؟ </a:t>
            </a:r>
            <a:endParaRPr lang="fa-IR" sz="2400" dirty="0">
              <a:solidFill>
                <a:srgbClr val="00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99A2B-4774-49FD-B44B-4C531B8F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7" b="89957" l="10000" r="92143">
                        <a14:foregroundMark x1="53214" y1="47948" x2="50476" y2="48920"/>
                        <a14:foregroundMark x1="92143" y1="22786" x2="92143" y2="22786"/>
                        <a14:foregroundMark x1="92143" y1="22786" x2="85238" y2="9611"/>
                        <a14:foregroundMark x1="85238" y1="9611" x2="77738" y2="7127"/>
                        <a14:foregroundMark x1="77738" y1="7127" x2="69405" y2="7775"/>
                        <a14:foregroundMark x1="30833" y1="13067" x2="27381" y2="34125"/>
                        <a14:foregroundMark x1="27381" y1="34125" x2="14286" y2="45140"/>
                        <a14:foregroundMark x1="14286" y1="45140" x2="14048" y2="56587"/>
                        <a14:foregroundMark x1="14048" y1="56587" x2="25357" y2="58855"/>
                        <a14:foregroundMark x1="25357" y1="58855" x2="23333" y2="66631"/>
                        <a14:foregroundMark x1="23333" y1="66631" x2="30357" y2="71382"/>
                        <a14:foregroundMark x1="30357" y1="71382" x2="25357" y2="65011"/>
                        <a14:foregroundMark x1="25357" y1="65011" x2="27262" y2="34233"/>
                        <a14:foregroundMark x1="27262" y1="34233" x2="35476" y2="27862"/>
                        <a14:foregroundMark x1="35476" y1="27862" x2="37024" y2="16199"/>
                        <a14:foregroundMark x1="37024" y1="16199" x2="27381" y2="10367"/>
                        <a14:foregroundMark x1="27381" y1="10367" x2="16905" y2="17495"/>
                        <a14:foregroundMark x1="16905" y1="17495" x2="17857" y2="26998"/>
                        <a14:foregroundMark x1="17857" y1="26998" x2="19048" y2="27970"/>
                        <a14:foregroundMark x1="72024" y1="89633" x2="62976" y2="8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409825"/>
            <a:ext cx="4248150" cy="4448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8C030-0BC1-4D36-8869-B5C8DF763C9E}"/>
              </a:ext>
            </a:extLst>
          </p:cNvPr>
          <p:cNvSpPr txBox="1"/>
          <p:nvPr/>
        </p:nvSpPr>
        <p:spPr>
          <a:xfrm>
            <a:off x="714375" y="295275"/>
            <a:ext cx="1096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err="1">
                <a:latin typeface="Times New Roman" panose="02020603050405020304" pitchFamily="18" charset="0"/>
                <a:cs typeface="B Titr" panose="00000700000000000000" pitchFamily="2" charset="-78"/>
              </a:rPr>
              <a:t>پیش‌آزمون</a:t>
            </a:r>
            <a:r>
              <a:rPr lang="fa-IR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B Titr" panose="00000700000000000000" pitchFamily="2" charset="-78"/>
              </a:rPr>
              <a:t>(Pilot Study)</a:t>
            </a:r>
          </a:p>
        </p:txBody>
      </p:sp>
    </p:spTree>
    <p:extLst>
      <p:ext uri="{BB962C8B-B14F-4D97-AF65-F5344CB8AC3E}">
        <p14:creationId xmlns:p14="http://schemas.microsoft.com/office/powerpoint/2010/main" val="380982500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C26D-10F2-4071-A885-8082D2E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9BF89-B75D-4F30-BB9B-24CFC7C1FC02}"/>
              </a:ext>
            </a:extLst>
          </p:cNvPr>
          <p:cNvSpPr txBox="1"/>
          <p:nvPr/>
        </p:nvSpPr>
        <p:spPr>
          <a:xfrm>
            <a:off x="2771776" y="428625"/>
            <a:ext cx="890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مراحل طراحی و اجرای </a:t>
            </a:r>
            <a:r>
              <a:rPr lang="fa-IR" sz="3200" dirty="0" err="1">
                <a:cs typeface="B Titr" panose="00000700000000000000" pitchFamily="2" charset="-78"/>
              </a:rPr>
              <a:t>پرسشنامه‌ی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مقاله‌ی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Syed et. 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A639A0-C282-4A9D-B924-4A6B59D05CE5}"/>
              </a:ext>
            </a:extLst>
          </p:cNvPr>
          <p:cNvSpPr/>
          <p:nvPr/>
        </p:nvSpPr>
        <p:spPr>
          <a:xfrm>
            <a:off x="609598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D221E-AED5-4EEF-9E04-36F0756E8D29}"/>
              </a:ext>
            </a:extLst>
          </p:cNvPr>
          <p:cNvSpPr/>
          <p:nvPr/>
        </p:nvSpPr>
        <p:spPr>
          <a:xfrm>
            <a:off x="3314699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دعوت از متخصصین و انجام مصاحبه به روش نامنظم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3CF14-9F0E-45AA-97DD-6CEFAA4A0ED4}"/>
              </a:ext>
            </a:extLst>
          </p:cNvPr>
          <p:cNvSpPr/>
          <p:nvPr/>
        </p:nvSpPr>
        <p:spPr>
          <a:xfrm>
            <a:off x="6019800" y="18288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3B8FD1-47EF-4ED4-BA62-8FD76A586C54}"/>
              </a:ext>
            </a:extLst>
          </p:cNvPr>
          <p:cNvSpPr/>
          <p:nvPr/>
        </p:nvSpPr>
        <p:spPr>
          <a:xfrm>
            <a:off x="6019799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A2E057-1798-426C-87B8-7EF4B9FAEB56}"/>
              </a:ext>
            </a:extLst>
          </p:cNvPr>
          <p:cNvSpPr/>
          <p:nvPr/>
        </p:nvSpPr>
        <p:spPr>
          <a:xfrm>
            <a:off x="8724900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48F88E-4C49-4A9F-9EBF-28C5A6B70293}"/>
              </a:ext>
            </a:extLst>
          </p:cNvPr>
          <p:cNvSpPr/>
          <p:nvPr/>
        </p:nvSpPr>
        <p:spPr>
          <a:xfrm>
            <a:off x="8724900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8EB14-609C-4466-A764-A4A6FAEFB86E}"/>
              </a:ext>
            </a:extLst>
          </p:cNvPr>
          <p:cNvSpPr/>
          <p:nvPr/>
        </p:nvSpPr>
        <p:spPr>
          <a:xfrm>
            <a:off x="3314694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19D33-FC3E-4BA1-AB4C-7863353E83CC}"/>
              </a:ext>
            </a:extLst>
          </p:cNvPr>
          <p:cNvSpPr/>
          <p:nvPr/>
        </p:nvSpPr>
        <p:spPr>
          <a:xfrm>
            <a:off x="609598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آنالیز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دیتا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12C4C-A9A5-468F-9EE2-4FE446120F9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962273" y="3028950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A0972-28E8-4B8F-B355-9D3A9897B5E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667374" y="2362200"/>
            <a:ext cx="352426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C00D92-D421-44D6-8B9C-5F02847FC1FA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667374" y="3028950"/>
            <a:ext cx="352425" cy="73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BB0AF-A461-41D9-8B8A-DFA4C14EC0E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7196137" y="2895600"/>
            <a:ext cx="1" cy="33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0433C2-00CE-497B-886F-711C332D27E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372474" y="3761075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0AA443-BB48-4DEE-87A7-02EA1D3A33B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962273" y="5447000"/>
            <a:ext cx="352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C27078-D9B4-4237-898F-B27F5BCB921A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5400000" flipH="1" flipV="1">
            <a:off x="4157662" y="-542926"/>
            <a:ext cx="666750" cy="5410202"/>
          </a:xfrm>
          <a:prstGeom prst="curvedConnector3">
            <a:avLst>
              <a:gd name="adj1" fmla="val 1914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11E7A2-25E9-4515-B786-260B607F2629}"/>
              </a:ext>
            </a:extLst>
          </p:cNvPr>
          <p:cNvSpPr/>
          <p:nvPr/>
        </p:nvSpPr>
        <p:spPr>
          <a:xfrm>
            <a:off x="609597" y="249555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640051-02B6-4064-B713-12BDADA62FAB}"/>
              </a:ext>
            </a:extLst>
          </p:cNvPr>
          <p:cNvSpPr/>
          <p:nvPr/>
        </p:nvSpPr>
        <p:spPr>
          <a:xfrm>
            <a:off x="6019799" y="1832912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ECC5EA-8919-4B23-A0FA-3E0B5DB85927}"/>
              </a:ext>
            </a:extLst>
          </p:cNvPr>
          <p:cNvSpPr/>
          <p:nvPr/>
        </p:nvSpPr>
        <p:spPr>
          <a:xfrm>
            <a:off x="6019798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DB6389-2647-4AB9-9998-6E75B2E89EBB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9901238" y="4294475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D6990AF-ACC4-4314-88CF-96042C3A5E11}"/>
              </a:ext>
            </a:extLst>
          </p:cNvPr>
          <p:cNvSpPr/>
          <p:nvPr/>
        </p:nvSpPr>
        <p:spPr>
          <a:xfrm>
            <a:off x="6019797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B332530-7601-428E-94EA-3AAE89AB9BA5}"/>
              </a:ext>
            </a:extLst>
          </p:cNvPr>
          <p:cNvCxnSpPr>
            <a:stCxn id="48" idx="1"/>
            <a:endCxn id="13" idx="3"/>
          </p:cNvCxnSpPr>
          <p:nvPr/>
        </p:nvCxnSpPr>
        <p:spPr>
          <a:xfrm flipH="1">
            <a:off x="5667369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8A7C9E-C48A-45BF-863B-92F3155489E3}"/>
              </a:ext>
            </a:extLst>
          </p:cNvPr>
          <p:cNvCxnSpPr>
            <a:stCxn id="11" idx="1"/>
            <a:endCxn id="48" idx="3"/>
          </p:cNvCxnSpPr>
          <p:nvPr/>
        </p:nvCxnSpPr>
        <p:spPr>
          <a:xfrm flipH="1">
            <a:off x="8372472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B8002B-BD74-4E5D-9976-10AF79B01924}"/>
              </a:ext>
            </a:extLst>
          </p:cNvPr>
          <p:cNvSpPr/>
          <p:nvPr/>
        </p:nvSpPr>
        <p:spPr>
          <a:xfrm>
            <a:off x="8724899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C5AB83-E100-4637-B386-AC5AE9F0FE77}"/>
              </a:ext>
            </a:extLst>
          </p:cNvPr>
          <p:cNvSpPr/>
          <p:nvPr/>
        </p:nvSpPr>
        <p:spPr>
          <a:xfrm>
            <a:off x="8724899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2FD16F6-A493-44E4-8115-B8BEFA9CE2FF}"/>
              </a:ext>
            </a:extLst>
          </p:cNvPr>
          <p:cNvSpPr/>
          <p:nvPr/>
        </p:nvSpPr>
        <p:spPr>
          <a:xfrm>
            <a:off x="6019790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9B6279E-9821-44C8-846D-361D85969E88}"/>
              </a:ext>
            </a:extLst>
          </p:cNvPr>
          <p:cNvSpPr/>
          <p:nvPr/>
        </p:nvSpPr>
        <p:spPr>
          <a:xfrm>
            <a:off x="3314687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5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C0255-8F51-464D-B0E6-65ACD392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F3006-8FAA-49ED-A71C-C7DBA2CA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2" y="0"/>
            <a:ext cx="5182049" cy="4092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1D3EC-70AC-4EFB-B32F-5ED6E2E22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2" y="4522947"/>
            <a:ext cx="5235394" cy="1920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E9C3C3-34E6-41F6-9E37-B6C5BAD24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99" y="19137"/>
            <a:ext cx="4511431" cy="4701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8F2478-9E92-48D4-821F-BED6944C9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99" y="4721084"/>
            <a:ext cx="4595258" cy="17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429B9-89BA-443C-A369-38809741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31F2C-B408-4610-82D2-55ADAB91C5A8}"/>
              </a:ext>
            </a:extLst>
          </p:cNvPr>
          <p:cNvSpPr txBox="1"/>
          <p:nvPr/>
        </p:nvSpPr>
        <p:spPr>
          <a:xfrm>
            <a:off x="6429375" y="2514600"/>
            <a:ext cx="52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>
                <a:cs typeface="B Titr" panose="00000700000000000000" pitchFamily="2" charset="-78"/>
              </a:rPr>
              <a:t>گپ تحقیقاتی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AA92F-AD44-45D8-90AF-BC71CB2B1374}"/>
              </a:ext>
            </a:extLst>
          </p:cNvPr>
          <p:cNvSpPr txBox="1"/>
          <p:nvPr/>
        </p:nvSpPr>
        <p:spPr>
          <a:xfrm>
            <a:off x="729615" y="3171825"/>
            <a:ext cx="107327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cs typeface="B Nazanin" panose="00000400000000000000" pitchFamily="2" charset="-78"/>
              </a:rPr>
              <a:t>سازمان انتقال خون، سازمانی است که </a:t>
            </a:r>
            <a:r>
              <a:rPr lang="fa-IR" sz="2800" dirty="0" err="1">
                <a:cs typeface="B Nazanin" panose="00000400000000000000" pitchFamily="2" charset="-78"/>
              </a:rPr>
              <a:t>کلیه‌ی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فعالیت‌های</a:t>
            </a:r>
            <a:r>
              <a:rPr lang="fa-IR" sz="2800" dirty="0">
                <a:cs typeface="B Nazanin" panose="00000400000000000000" pitchFamily="2" charset="-78"/>
              </a:rPr>
              <a:t> آن بر مبنای حضور </a:t>
            </a:r>
            <a:r>
              <a:rPr lang="fa-IR" sz="2800" dirty="0" err="1">
                <a:cs typeface="B Nazanin" panose="00000400000000000000" pitchFamily="2" charset="-78"/>
              </a:rPr>
              <a:t>داوطلبانه‌ی</a:t>
            </a:r>
            <a:r>
              <a:rPr lang="fa-IR" sz="2800" dirty="0">
                <a:cs typeface="B Nazanin" panose="00000400000000000000" pitchFamily="2" charset="-78"/>
              </a:rPr>
              <a:t> مردمی بنا شده است. بنابراین، بررسی عوامل </a:t>
            </a:r>
            <a:r>
              <a:rPr lang="fa-IR" sz="2800" dirty="0" err="1">
                <a:cs typeface="B Nazanin" panose="00000400000000000000" pitchFamily="2" charset="-78"/>
              </a:rPr>
              <a:t>انگیزشی</a:t>
            </a:r>
            <a:r>
              <a:rPr lang="fa-IR" sz="2800" dirty="0">
                <a:cs typeface="B Nazanin" panose="00000400000000000000" pitchFamily="2" charset="-78"/>
              </a:rPr>
              <a:t>، بررسی آگاهی از </a:t>
            </a:r>
            <a:r>
              <a:rPr lang="fa-IR" sz="2800" dirty="0" err="1">
                <a:cs typeface="B Nazanin" panose="00000400000000000000" pitchFamily="2" charset="-78"/>
              </a:rPr>
              <a:t>فرایندهای</a:t>
            </a:r>
            <a:r>
              <a:rPr lang="fa-IR" sz="2800" dirty="0">
                <a:cs typeface="B Nazanin" panose="00000400000000000000" pitchFamily="2" charset="-78"/>
              </a:rPr>
              <a:t> اهدا و </a:t>
            </a:r>
            <a:r>
              <a:rPr lang="fa-IR" sz="2800" dirty="0" err="1">
                <a:cs typeface="B Nazanin" panose="00000400000000000000" pitchFamily="2" charset="-78"/>
              </a:rPr>
              <a:t>بیماری‌های</a:t>
            </a:r>
            <a:r>
              <a:rPr lang="fa-IR" sz="2800" dirty="0">
                <a:cs typeface="B Nazanin" panose="00000400000000000000" pitchFamily="2" charset="-78"/>
              </a:rPr>
              <a:t> منتقله از خون، بررسی تاثیر عقاید مذهبی، بررسی تاثیر </a:t>
            </a:r>
            <a:r>
              <a:rPr lang="fa-IR" sz="2800" dirty="0" err="1">
                <a:cs typeface="B Nazanin" panose="00000400000000000000" pitchFamily="2" charset="-78"/>
              </a:rPr>
              <a:t>رسانه‌های</a:t>
            </a:r>
            <a:r>
              <a:rPr lang="fa-IR" sz="2800" dirty="0">
                <a:cs typeface="B Nazanin" panose="00000400000000000000" pitchFamily="2" charset="-78"/>
              </a:rPr>
              <a:t> جمعی، رفتارشناسی، بررسی علل عدم اهدای خون و ... </a:t>
            </a:r>
            <a:r>
              <a:rPr lang="fa-IR" sz="2800" dirty="0" err="1">
                <a:cs typeface="B Nazanin" panose="00000400000000000000" pitchFamily="2" charset="-78"/>
              </a:rPr>
              <a:t>می‌تواند</a:t>
            </a:r>
            <a:r>
              <a:rPr lang="fa-IR" sz="2800" dirty="0">
                <a:cs typeface="B Nazanin" panose="00000400000000000000" pitchFamily="2" charset="-78"/>
              </a:rPr>
              <a:t> در </a:t>
            </a:r>
            <a:r>
              <a:rPr lang="fa-IR" sz="2800" dirty="0" err="1">
                <a:cs typeface="B Nazanin" panose="00000400000000000000" pitchFamily="2" charset="-78"/>
              </a:rPr>
              <a:t>سیاست‌گذاری‌های</a:t>
            </a:r>
            <a:r>
              <a:rPr lang="fa-IR" sz="2800" dirty="0">
                <a:cs typeface="B Nazanin" panose="00000400000000000000" pitchFamily="2" charset="-78"/>
              </a:rPr>
              <a:t> این سازمان مؤثر باشد. متخصصین و دانشجویان </a:t>
            </a:r>
            <a:r>
              <a:rPr lang="fa-IR" sz="2800" dirty="0" err="1">
                <a:cs typeface="B Nazanin" panose="00000400000000000000" pitchFamily="2" charset="-78"/>
              </a:rPr>
              <a:t>رشته‌ی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هماتولوژی</a:t>
            </a:r>
            <a:r>
              <a:rPr lang="fa-IR" sz="2800" dirty="0">
                <a:cs typeface="B Nazanin" panose="00000400000000000000" pitchFamily="2" charset="-78"/>
              </a:rPr>
              <a:t> آزمایشگاهی و بانک خون </a:t>
            </a:r>
            <a:r>
              <a:rPr lang="fa-IR" sz="2800" dirty="0" err="1">
                <a:cs typeface="B Nazanin" panose="00000400000000000000" pitchFamily="2" charset="-78"/>
              </a:rPr>
              <a:t>علی‌رغم</a:t>
            </a:r>
            <a:r>
              <a:rPr lang="fa-IR" sz="2800" dirty="0">
                <a:cs typeface="B Nazanin" panose="00000400000000000000" pitchFamily="2" charset="-78"/>
              </a:rPr>
              <a:t> اینکه امکان حضور مستمر در سازمان انتقال خون را دارند، بر </a:t>
            </a:r>
            <a:r>
              <a:rPr lang="fa-IR" sz="2800" dirty="0" err="1">
                <a:cs typeface="B Nazanin" panose="00000400000000000000" pitchFamily="2" charset="-78"/>
              </a:rPr>
              <a:t>فرایندهای</a:t>
            </a:r>
            <a:r>
              <a:rPr lang="fa-IR" sz="2800" dirty="0">
                <a:cs typeface="B Nazanin" panose="00000400000000000000" pitchFamily="2" charset="-78"/>
              </a:rPr>
              <a:t> آزمایشگاهی متمرکز شده و از بررسی موارد مذکور غافل </a:t>
            </a:r>
            <a:r>
              <a:rPr lang="fa-IR" sz="2800" dirty="0" err="1">
                <a:cs typeface="B Nazanin" panose="00000400000000000000" pitchFamily="2" charset="-78"/>
              </a:rPr>
              <a:t>مانده‌اند</a:t>
            </a:r>
            <a:r>
              <a:rPr lang="fa-IR" sz="2800" dirty="0">
                <a:cs typeface="B Nazanin" panose="00000400000000000000" pitchFamily="2" charset="-78"/>
              </a:rPr>
              <a:t>.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0AB306-CB51-4979-A42F-8A91A553D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44" b="89939" l="10000" r="93000">
                        <a14:foregroundMark x1="29111" y1="15337" x2="29111" y2="15337"/>
                        <a14:foregroundMark x1="57778" y1="8344" x2="57778" y2="8344"/>
                        <a14:foregroundMark x1="79667" y1="19877" x2="79667" y2="19877"/>
                        <a14:foregroundMark x1="87000" y1="41472" x2="87000" y2="41472"/>
                        <a14:foregroundMark x1="85444" y1="33988" x2="87000" y2="41840"/>
                        <a14:foregroundMark x1="87000" y1="41840" x2="80667" y2="43190"/>
                        <a14:foregroundMark x1="80667" y1="43190" x2="85889" y2="49448"/>
                        <a14:foregroundMark x1="85889" y1="49448" x2="82556" y2="56442"/>
                        <a14:foregroundMark x1="82556" y1="56442" x2="75556" y2="59632"/>
                        <a14:foregroundMark x1="75556" y1="59632" x2="81556" y2="54969"/>
                        <a14:foregroundMark x1="81556" y1="54969" x2="80889" y2="47853"/>
                        <a14:foregroundMark x1="80889" y1="47853" x2="74556" y2="44540"/>
                        <a14:foregroundMark x1="74556" y1="44540" x2="81667" y2="41963"/>
                        <a14:foregroundMark x1="81667" y1="41963" x2="83444" y2="34847"/>
                        <a14:foregroundMark x1="83444" y1="34847" x2="87889" y2="41350"/>
                        <a14:foregroundMark x1="87889" y1="41350" x2="89778" y2="49448"/>
                        <a14:foregroundMark x1="89778" y1="49448" x2="86333" y2="55828"/>
                        <a14:foregroundMark x1="93000" y1="41963" x2="93000" y2="41963"/>
                        <a14:foregroundMark x1="89444" y1="37791" x2="89667" y2="28834"/>
                        <a14:foregroundMark x1="89667" y1="28834" x2="82778" y2="23067"/>
                        <a14:foregroundMark x1="82778" y1="23067" x2="80222" y2="31043"/>
                        <a14:foregroundMark x1="80222" y1="31043" x2="74556" y2="35092"/>
                        <a14:foregroundMark x1="74556" y1="35092" x2="74444" y2="34724"/>
                        <a14:foregroundMark x1="77556" y1="50307" x2="70667" y2="49080"/>
                        <a14:foregroundMark x1="70667" y1="49080" x2="66000" y2="53742"/>
                        <a14:foregroundMark x1="66000" y1="53742" x2="59667" y2="49448"/>
                        <a14:foregroundMark x1="59667" y1="49448" x2="63889" y2="55951"/>
                        <a14:foregroundMark x1="63889" y1="55951" x2="70111" y2="60491"/>
                        <a14:foregroundMark x1="70111" y1="60491" x2="70667" y2="60613"/>
                        <a14:foregroundMark x1="68333" y1="70061" x2="75444" y2="70798"/>
                        <a14:foregroundMark x1="75444" y1="70798" x2="72889" y2="86012"/>
                        <a14:foregroundMark x1="76778" y1="69325" x2="70000" y2="68957"/>
                        <a14:foregroundMark x1="70000" y1="68957" x2="74556" y2="66012"/>
                        <a14:foregroundMark x1="78222" y1="66626" x2="78222" y2="66626"/>
                        <a14:foregroundMark x1="78222" y1="66626" x2="69222" y2="64785"/>
                        <a14:foregroundMark x1="69222" y1="64785" x2="71333" y2="68834"/>
                        <a14:foregroundMark x1="78444" y1="69571" x2="78444" y2="65276"/>
                        <a14:foregroundMark x1="79889" y1="64908" x2="79889" y2="64908"/>
                        <a14:foregroundMark x1="79889" y1="64908" x2="79889" y2="64908"/>
                        <a14:foregroundMark x1="79889" y1="64908" x2="79556" y2="67607"/>
                        <a14:foregroundMark x1="80222" y1="69571" x2="83111" y2="65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2" y="0"/>
            <a:ext cx="3691376" cy="33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C26D-10F2-4071-A885-8082D2E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9BF89-B75D-4F30-BB9B-24CFC7C1FC02}"/>
              </a:ext>
            </a:extLst>
          </p:cNvPr>
          <p:cNvSpPr txBox="1"/>
          <p:nvPr/>
        </p:nvSpPr>
        <p:spPr>
          <a:xfrm>
            <a:off x="2771776" y="447675"/>
            <a:ext cx="890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مراحل طراحی و اجرای </a:t>
            </a:r>
            <a:r>
              <a:rPr lang="fa-IR" sz="3200" dirty="0" err="1">
                <a:cs typeface="B Titr" panose="00000700000000000000" pitchFamily="2" charset="-78"/>
              </a:rPr>
              <a:t>پرسشنامه‌ی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مقاله‌ی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Syed et. 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A639A0-C282-4A9D-B924-4A6B59D05CE5}"/>
              </a:ext>
            </a:extLst>
          </p:cNvPr>
          <p:cNvSpPr/>
          <p:nvPr/>
        </p:nvSpPr>
        <p:spPr>
          <a:xfrm>
            <a:off x="609598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D221E-AED5-4EEF-9E04-36F0756E8D29}"/>
              </a:ext>
            </a:extLst>
          </p:cNvPr>
          <p:cNvSpPr/>
          <p:nvPr/>
        </p:nvSpPr>
        <p:spPr>
          <a:xfrm>
            <a:off x="3314699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دعوت از متخصصین و انجام مصاحبه به روش نامنظم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3CF14-9F0E-45AA-97DD-6CEFAA4A0ED4}"/>
              </a:ext>
            </a:extLst>
          </p:cNvPr>
          <p:cNvSpPr/>
          <p:nvPr/>
        </p:nvSpPr>
        <p:spPr>
          <a:xfrm>
            <a:off x="6019800" y="18288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3B8FD1-47EF-4ED4-BA62-8FD76A586C54}"/>
              </a:ext>
            </a:extLst>
          </p:cNvPr>
          <p:cNvSpPr/>
          <p:nvPr/>
        </p:nvSpPr>
        <p:spPr>
          <a:xfrm>
            <a:off x="6019799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A2E057-1798-426C-87B8-7EF4B9FAEB56}"/>
              </a:ext>
            </a:extLst>
          </p:cNvPr>
          <p:cNvSpPr/>
          <p:nvPr/>
        </p:nvSpPr>
        <p:spPr>
          <a:xfrm>
            <a:off x="8724900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48F88E-4C49-4A9F-9EBF-28C5A6B70293}"/>
              </a:ext>
            </a:extLst>
          </p:cNvPr>
          <p:cNvSpPr/>
          <p:nvPr/>
        </p:nvSpPr>
        <p:spPr>
          <a:xfrm>
            <a:off x="8724900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8EB14-609C-4466-A764-A4A6FAEFB86E}"/>
              </a:ext>
            </a:extLst>
          </p:cNvPr>
          <p:cNvSpPr/>
          <p:nvPr/>
        </p:nvSpPr>
        <p:spPr>
          <a:xfrm>
            <a:off x="3314694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19D33-FC3E-4BA1-AB4C-7863353E83CC}"/>
              </a:ext>
            </a:extLst>
          </p:cNvPr>
          <p:cNvSpPr/>
          <p:nvPr/>
        </p:nvSpPr>
        <p:spPr>
          <a:xfrm>
            <a:off x="609598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آنالیز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دیتا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12C4C-A9A5-468F-9EE2-4FE446120F9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962273" y="3028950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A0972-28E8-4B8F-B355-9D3A9897B5E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667374" y="2362200"/>
            <a:ext cx="352426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C00D92-D421-44D6-8B9C-5F02847FC1FA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667374" y="3028950"/>
            <a:ext cx="352425" cy="73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BB0AF-A461-41D9-8B8A-DFA4C14EC0E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7196137" y="2895600"/>
            <a:ext cx="1" cy="33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0433C2-00CE-497B-886F-711C332D27E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372474" y="3761075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0AA443-BB48-4DEE-87A7-02EA1D3A33B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962273" y="5447000"/>
            <a:ext cx="352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C27078-D9B4-4237-898F-B27F5BCB921A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5400000" flipH="1" flipV="1">
            <a:off x="4157662" y="-542926"/>
            <a:ext cx="666750" cy="5410202"/>
          </a:xfrm>
          <a:prstGeom prst="curvedConnector3">
            <a:avLst>
              <a:gd name="adj1" fmla="val 1914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11E7A2-25E9-4515-B786-260B607F2629}"/>
              </a:ext>
            </a:extLst>
          </p:cNvPr>
          <p:cNvSpPr/>
          <p:nvPr/>
        </p:nvSpPr>
        <p:spPr>
          <a:xfrm>
            <a:off x="609597" y="249555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640051-02B6-4064-B713-12BDADA62FAB}"/>
              </a:ext>
            </a:extLst>
          </p:cNvPr>
          <p:cNvSpPr/>
          <p:nvPr/>
        </p:nvSpPr>
        <p:spPr>
          <a:xfrm>
            <a:off x="6019799" y="1832912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ECC5EA-8919-4B23-A0FA-3E0B5DB85927}"/>
              </a:ext>
            </a:extLst>
          </p:cNvPr>
          <p:cNvSpPr/>
          <p:nvPr/>
        </p:nvSpPr>
        <p:spPr>
          <a:xfrm>
            <a:off x="6019798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DB6389-2647-4AB9-9998-6E75B2E89EBB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9901238" y="4294475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D6990AF-ACC4-4314-88CF-96042C3A5E11}"/>
              </a:ext>
            </a:extLst>
          </p:cNvPr>
          <p:cNvSpPr/>
          <p:nvPr/>
        </p:nvSpPr>
        <p:spPr>
          <a:xfrm>
            <a:off x="6019797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B332530-7601-428E-94EA-3AAE89AB9BA5}"/>
              </a:ext>
            </a:extLst>
          </p:cNvPr>
          <p:cNvCxnSpPr>
            <a:stCxn id="48" idx="1"/>
            <a:endCxn id="13" idx="3"/>
          </p:cNvCxnSpPr>
          <p:nvPr/>
        </p:nvCxnSpPr>
        <p:spPr>
          <a:xfrm flipH="1">
            <a:off x="5667369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8A7C9E-C48A-45BF-863B-92F3155489E3}"/>
              </a:ext>
            </a:extLst>
          </p:cNvPr>
          <p:cNvCxnSpPr>
            <a:stCxn id="11" idx="1"/>
            <a:endCxn id="48" idx="3"/>
          </p:cNvCxnSpPr>
          <p:nvPr/>
        </p:nvCxnSpPr>
        <p:spPr>
          <a:xfrm flipH="1">
            <a:off x="8372472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B8002B-BD74-4E5D-9976-10AF79B01924}"/>
              </a:ext>
            </a:extLst>
          </p:cNvPr>
          <p:cNvSpPr/>
          <p:nvPr/>
        </p:nvSpPr>
        <p:spPr>
          <a:xfrm>
            <a:off x="8724899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C5AB83-E100-4637-B386-AC5AE9F0FE77}"/>
              </a:ext>
            </a:extLst>
          </p:cNvPr>
          <p:cNvSpPr/>
          <p:nvPr/>
        </p:nvSpPr>
        <p:spPr>
          <a:xfrm>
            <a:off x="8724899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2FD16F6-A493-44E4-8115-B8BEFA9CE2FF}"/>
              </a:ext>
            </a:extLst>
          </p:cNvPr>
          <p:cNvSpPr/>
          <p:nvPr/>
        </p:nvSpPr>
        <p:spPr>
          <a:xfrm>
            <a:off x="6019790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9B6279E-9821-44C8-846D-361D85969E88}"/>
              </a:ext>
            </a:extLst>
          </p:cNvPr>
          <p:cNvSpPr/>
          <p:nvPr/>
        </p:nvSpPr>
        <p:spPr>
          <a:xfrm>
            <a:off x="3314687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13F653-C52B-447E-ADF1-85FBFF02C4D7}"/>
              </a:ext>
            </a:extLst>
          </p:cNvPr>
          <p:cNvSpPr/>
          <p:nvPr/>
        </p:nvSpPr>
        <p:spPr>
          <a:xfrm>
            <a:off x="609594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آنالیز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دیتا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2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F54173-2758-400F-BF90-1FA965D6F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/>
          <a:stretch/>
        </p:blipFill>
        <p:spPr>
          <a:xfrm>
            <a:off x="0" y="1952626"/>
            <a:ext cx="3924640" cy="15986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69FD3-3749-4F62-ABE4-C5E66254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21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9DA71E-4382-4AE4-AD95-754077F91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>
          <a:xfrm>
            <a:off x="0" y="9526"/>
            <a:ext cx="3787468" cy="1943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2FEA7-8AC0-432F-8462-E0DF1B219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6"/>
          <a:stretch/>
        </p:blipFill>
        <p:spPr>
          <a:xfrm>
            <a:off x="4198456" y="0"/>
            <a:ext cx="3795089" cy="16811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CA903E-795E-4AF5-B629-14C9A8DDC8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4095577" y="1678679"/>
            <a:ext cx="4000847" cy="50427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858161-3C7C-4620-8A2E-AC6B5515F4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8" y="-19050"/>
            <a:ext cx="3833192" cy="56850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B2FB45-67D7-4A3E-B750-B5CAE4E11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28" y="5685013"/>
            <a:ext cx="3825572" cy="7392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CDBD051-66F6-412C-918C-333C9C36C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4"/>
          <a:stretch/>
        </p:blipFill>
        <p:spPr>
          <a:xfrm>
            <a:off x="0" y="3362325"/>
            <a:ext cx="3795089" cy="349567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7FA6E5-A6C1-438D-A85F-4A9D5B8E009A}"/>
              </a:ext>
            </a:extLst>
          </p:cNvPr>
          <p:cNvCxnSpPr>
            <a:cxnSpLocks/>
          </p:cNvCxnSpPr>
          <p:nvPr/>
        </p:nvCxnSpPr>
        <p:spPr>
          <a:xfrm flipH="1">
            <a:off x="2305050" y="1085850"/>
            <a:ext cx="1482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8F79EB-501F-4B1B-8867-205231EC409C}"/>
              </a:ext>
            </a:extLst>
          </p:cNvPr>
          <p:cNvCxnSpPr>
            <a:cxnSpLocks/>
          </p:cNvCxnSpPr>
          <p:nvPr/>
        </p:nvCxnSpPr>
        <p:spPr>
          <a:xfrm flipH="1">
            <a:off x="47626" y="1295400"/>
            <a:ext cx="9239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B3D3A4-ECE9-4759-9722-2B515960EA77}"/>
              </a:ext>
            </a:extLst>
          </p:cNvPr>
          <p:cNvCxnSpPr>
            <a:cxnSpLocks/>
          </p:cNvCxnSpPr>
          <p:nvPr/>
        </p:nvCxnSpPr>
        <p:spPr>
          <a:xfrm flipH="1">
            <a:off x="657225" y="1714500"/>
            <a:ext cx="14824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38A1B2-2734-41A1-B29F-9D1776CA06F2}"/>
              </a:ext>
            </a:extLst>
          </p:cNvPr>
          <p:cNvCxnSpPr>
            <a:cxnSpLocks/>
          </p:cNvCxnSpPr>
          <p:nvPr/>
        </p:nvCxnSpPr>
        <p:spPr>
          <a:xfrm flipH="1">
            <a:off x="1304925" y="1914525"/>
            <a:ext cx="24539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7F496B-05B6-49B4-B235-1BB5A06FBD9F}"/>
              </a:ext>
            </a:extLst>
          </p:cNvPr>
          <p:cNvCxnSpPr>
            <a:cxnSpLocks/>
          </p:cNvCxnSpPr>
          <p:nvPr/>
        </p:nvCxnSpPr>
        <p:spPr>
          <a:xfrm flipH="1">
            <a:off x="47625" y="2143125"/>
            <a:ext cx="21396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E1A736-D1E0-4DEE-803E-5C95C3BB482F}"/>
              </a:ext>
            </a:extLst>
          </p:cNvPr>
          <p:cNvCxnSpPr>
            <a:cxnSpLocks/>
          </p:cNvCxnSpPr>
          <p:nvPr/>
        </p:nvCxnSpPr>
        <p:spPr>
          <a:xfrm flipH="1">
            <a:off x="47625" y="2762250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D532BE-80CD-490F-B9D0-EF9FA29F3607}"/>
              </a:ext>
            </a:extLst>
          </p:cNvPr>
          <p:cNvCxnSpPr>
            <a:cxnSpLocks/>
          </p:cNvCxnSpPr>
          <p:nvPr/>
        </p:nvCxnSpPr>
        <p:spPr>
          <a:xfrm flipH="1">
            <a:off x="47625" y="3171825"/>
            <a:ext cx="1695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B9A032-7432-4BEA-B9CD-9EE5B2095D66}"/>
              </a:ext>
            </a:extLst>
          </p:cNvPr>
          <p:cNvCxnSpPr>
            <a:cxnSpLocks/>
          </p:cNvCxnSpPr>
          <p:nvPr/>
        </p:nvCxnSpPr>
        <p:spPr>
          <a:xfrm flipH="1">
            <a:off x="1743075" y="2962275"/>
            <a:ext cx="1905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DF2828-CFFD-4CEF-93D1-55E30F5A242A}"/>
              </a:ext>
            </a:extLst>
          </p:cNvPr>
          <p:cNvCxnSpPr>
            <a:cxnSpLocks/>
          </p:cNvCxnSpPr>
          <p:nvPr/>
        </p:nvCxnSpPr>
        <p:spPr>
          <a:xfrm flipH="1">
            <a:off x="66675" y="4162425"/>
            <a:ext cx="14382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3452727-DE54-41CF-9720-4D402553E592}"/>
              </a:ext>
            </a:extLst>
          </p:cNvPr>
          <p:cNvCxnSpPr>
            <a:cxnSpLocks/>
          </p:cNvCxnSpPr>
          <p:nvPr/>
        </p:nvCxnSpPr>
        <p:spPr>
          <a:xfrm flipH="1">
            <a:off x="3057352" y="3943350"/>
            <a:ext cx="7015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17B528-C660-4809-8FCD-3F564A62FF7F}"/>
              </a:ext>
            </a:extLst>
          </p:cNvPr>
          <p:cNvCxnSpPr>
            <a:cxnSpLocks/>
          </p:cNvCxnSpPr>
          <p:nvPr/>
        </p:nvCxnSpPr>
        <p:spPr>
          <a:xfrm flipH="1">
            <a:off x="2503006" y="4362450"/>
            <a:ext cx="12558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582D5B7-491F-4786-A9F8-85CC6C0B64EC}"/>
              </a:ext>
            </a:extLst>
          </p:cNvPr>
          <p:cNvCxnSpPr>
            <a:cxnSpLocks/>
          </p:cNvCxnSpPr>
          <p:nvPr/>
        </p:nvCxnSpPr>
        <p:spPr>
          <a:xfrm flipH="1">
            <a:off x="426557" y="4572000"/>
            <a:ext cx="32215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7688C8-3949-4D78-9B34-5F19BC74E942}"/>
              </a:ext>
            </a:extLst>
          </p:cNvPr>
          <p:cNvCxnSpPr>
            <a:cxnSpLocks/>
          </p:cNvCxnSpPr>
          <p:nvPr/>
        </p:nvCxnSpPr>
        <p:spPr>
          <a:xfrm flipH="1">
            <a:off x="1504950" y="5191125"/>
            <a:ext cx="12558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C421F02-3FB3-4E13-9305-2C2CCD812D17}"/>
              </a:ext>
            </a:extLst>
          </p:cNvPr>
          <p:cNvCxnSpPr>
            <a:cxnSpLocks/>
          </p:cNvCxnSpPr>
          <p:nvPr/>
        </p:nvCxnSpPr>
        <p:spPr>
          <a:xfrm flipH="1">
            <a:off x="2187268" y="5400675"/>
            <a:ext cx="9987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91C4B7-2169-4097-9EC0-6FED6AF79C51}"/>
              </a:ext>
            </a:extLst>
          </p:cNvPr>
          <p:cNvCxnSpPr>
            <a:cxnSpLocks/>
          </p:cNvCxnSpPr>
          <p:nvPr/>
        </p:nvCxnSpPr>
        <p:spPr>
          <a:xfrm flipH="1">
            <a:off x="101294" y="6229350"/>
            <a:ext cx="4035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2001034-F93E-40A7-9748-8BFC00AB1AC1}"/>
              </a:ext>
            </a:extLst>
          </p:cNvPr>
          <p:cNvCxnSpPr>
            <a:cxnSpLocks/>
          </p:cNvCxnSpPr>
          <p:nvPr/>
        </p:nvCxnSpPr>
        <p:spPr>
          <a:xfrm flipH="1">
            <a:off x="2739719" y="6638925"/>
            <a:ext cx="7369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59A108B-6BEC-432C-9FEE-EB7697DFE574}"/>
              </a:ext>
            </a:extLst>
          </p:cNvPr>
          <p:cNvCxnSpPr>
            <a:cxnSpLocks/>
          </p:cNvCxnSpPr>
          <p:nvPr/>
        </p:nvCxnSpPr>
        <p:spPr>
          <a:xfrm flipH="1">
            <a:off x="4629150" y="1038225"/>
            <a:ext cx="6904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3FB951C-31C1-4297-A503-9FA64F07DE64}"/>
              </a:ext>
            </a:extLst>
          </p:cNvPr>
          <p:cNvCxnSpPr>
            <a:cxnSpLocks/>
          </p:cNvCxnSpPr>
          <p:nvPr/>
        </p:nvCxnSpPr>
        <p:spPr>
          <a:xfrm flipH="1">
            <a:off x="4978094" y="2305050"/>
            <a:ext cx="28705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2DA9297-22BA-43B7-AABB-220AAA8037E8}"/>
              </a:ext>
            </a:extLst>
          </p:cNvPr>
          <p:cNvCxnSpPr>
            <a:cxnSpLocks/>
          </p:cNvCxnSpPr>
          <p:nvPr/>
        </p:nvCxnSpPr>
        <p:spPr>
          <a:xfrm flipH="1">
            <a:off x="4273244" y="2524125"/>
            <a:ext cx="35658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265368B-6ECE-4268-BF0D-6CFA4E121C0F}"/>
              </a:ext>
            </a:extLst>
          </p:cNvPr>
          <p:cNvCxnSpPr>
            <a:cxnSpLocks/>
          </p:cNvCxnSpPr>
          <p:nvPr/>
        </p:nvCxnSpPr>
        <p:spPr>
          <a:xfrm flipH="1">
            <a:off x="4282769" y="2724150"/>
            <a:ext cx="20227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D17A648-C5D8-473B-B702-98FF9595319B}"/>
              </a:ext>
            </a:extLst>
          </p:cNvPr>
          <p:cNvCxnSpPr>
            <a:cxnSpLocks/>
          </p:cNvCxnSpPr>
          <p:nvPr/>
        </p:nvCxnSpPr>
        <p:spPr>
          <a:xfrm flipH="1">
            <a:off x="4606619" y="3752850"/>
            <a:ext cx="32324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5708C4-EF26-46A2-8416-584A9516EE31}"/>
              </a:ext>
            </a:extLst>
          </p:cNvPr>
          <p:cNvCxnSpPr>
            <a:cxnSpLocks/>
          </p:cNvCxnSpPr>
          <p:nvPr/>
        </p:nvCxnSpPr>
        <p:spPr>
          <a:xfrm flipH="1">
            <a:off x="4254194" y="3952875"/>
            <a:ext cx="3749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E3F866B-68B8-41BC-B2BF-CA5AE127020C}"/>
              </a:ext>
            </a:extLst>
          </p:cNvPr>
          <p:cNvCxnSpPr>
            <a:cxnSpLocks/>
          </p:cNvCxnSpPr>
          <p:nvPr/>
        </p:nvCxnSpPr>
        <p:spPr>
          <a:xfrm flipH="1">
            <a:off x="4739969" y="3952875"/>
            <a:ext cx="26800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19FD224-FCE4-4370-83CB-8872C03358CC}"/>
              </a:ext>
            </a:extLst>
          </p:cNvPr>
          <p:cNvCxnSpPr>
            <a:cxnSpLocks/>
          </p:cNvCxnSpPr>
          <p:nvPr/>
        </p:nvCxnSpPr>
        <p:spPr>
          <a:xfrm flipH="1">
            <a:off x="6096000" y="4981575"/>
            <a:ext cx="14382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0C0D57D-82FE-4E4D-B18E-041A6CE42737}"/>
              </a:ext>
            </a:extLst>
          </p:cNvPr>
          <p:cNvCxnSpPr>
            <a:cxnSpLocks/>
          </p:cNvCxnSpPr>
          <p:nvPr/>
        </p:nvCxnSpPr>
        <p:spPr>
          <a:xfrm flipH="1">
            <a:off x="5225744" y="5610225"/>
            <a:ext cx="26228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C1CD34-0E56-475D-8B20-440ADD035168}"/>
              </a:ext>
            </a:extLst>
          </p:cNvPr>
          <p:cNvCxnSpPr>
            <a:cxnSpLocks/>
          </p:cNvCxnSpPr>
          <p:nvPr/>
        </p:nvCxnSpPr>
        <p:spPr>
          <a:xfrm flipH="1">
            <a:off x="4254194" y="5819775"/>
            <a:ext cx="35944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F0D2A1E-5AD8-4FFB-A8C9-AB442FD5FAB4}"/>
              </a:ext>
            </a:extLst>
          </p:cNvPr>
          <p:cNvCxnSpPr>
            <a:cxnSpLocks/>
          </p:cNvCxnSpPr>
          <p:nvPr/>
        </p:nvCxnSpPr>
        <p:spPr>
          <a:xfrm flipH="1">
            <a:off x="4282769" y="6029325"/>
            <a:ext cx="36134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3A538A4-500C-4E47-AEE2-FA8BA24F9AFE}"/>
              </a:ext>
            </a:extLst>
          </p:cNvPr>
          <p:cNvCxnSpPr>
            <a:cxnSpLocks/>
          </p:cNvCxnSpPr>
          <p:nvPr/>
        </p:nvCxnSpPr>
        <p:spPr>
          <a:xfrm flipH="1">
            <a:off x="4273244" y="6238875"/>
            <a:ext cx="87978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E36D80-7281-41AB-B102-DE4F7A813B9E}"/>
              </a:ext>
            </a:extLst>
          </p:cNvPr>
          <p:cNvCxnSpPr>
            <a:cxnSpLocks/>
          </p:cNvCxnSpPr>
          <p:nvPr/>
        </p:nvCxnSpPr>
        <p:spPr>
          <a:xfrm flipH="1">
            <a:off x="6330645" y="6648450"/>
            <a:ext cx="5654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F227CC8-E817-47C8-A8D0-1AFF97C3CDDE}"/>
              </a:ext>
            </a:extLst>
          </p:cNvPr>
          <p:cNvCxnSpPr>
            <a:cxnSpLocks/>
          </p:cNvCxnSpPr>
          <p:nvPr/>
        </p:nvCxnSpPr>
        <p:spPr>
          <a:xfrm flipH="1">
            <a:off x="8664270" y="695325"/>
            <a:ext cx="11274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21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5F1546-18CF-4557-8B24-677211AFB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" y="559087"/>
            <a:ext cx="7553755" cy="39891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5CE8B-AA0B-4538-9797-5B998AA2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31C81-136D-4CBA-84EA-1AB04A3EF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4" b="15826"/>
          <a:stretch/>
        </p:blipFill>
        <p:spPr>
          <a:xfrm flipH="1">
            <a:off x="6801713" y="2381250"/>
            <a:ext cx="5350227" cy="44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21C8F2-D2BC-4AEE-9319-C0D22D46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92" y="0"/>
            <a:ext cx="7973616" cy="68621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802F7-4E6E-44D2-AC38-5878D892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74884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1D4B73-E03D-49D5-B960-EF9FAFBB8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7" y="4143575"/>
            <a:ext cx="5692270" cy="2575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B8AAD-FCC4-46EA-B937-4AB1F2A1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786DA-63C2-4546-89B1-A4F72F6F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7" y="2686738"/>
            <a:ext cx="5692270" cy="1341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EB5AD-2E0D-4159-8426-CBB8E02CA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7" y="1568815"/>
            <a:ext cx="5714863" cy="1005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6375C9-D4AB-4BA6-87FB-814F0D5E6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37" y="71971"/>
            <a:ext cx="5714864" cy="1394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ADA1C5-55E3-4A3E-89F1-A114B971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" y="4813730"/>
            <a:ext cx="6286777" cy="1987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34BDA1-1CE3-4314-A291-11DDFB10C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540"/>
            <a:ext cx="6309371" cy="2136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8AF82A-D7A4-4D77-879A-CEBF9C3E87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6"/>
            <a:ext cx="6340389" cy="2438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344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7AD839-8ED6-44AE-8A45-A05A38FCC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9" r="5351"/>
          <a:stretch/>
        </p:blipFill>
        <p:spPr>
          <a:xfrm>
            <a:off x="872240" y="2665"/>
            <a:ext cx="10447521" cy="68526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2E679-CB6B-40FA-B525-91EEB02D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65EB9-8160-45AC-8777-C0B50BBB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27D82-6611-4C3F-A4E5-41955A270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9" b="95515" l="9706" r="90000">
                        <a14:foregroundMark x1="4265" y1="82190" x2="2941" y2="51451"/>
                        <a14:foregroundMark x1="8030" y1="33245" x2="14173" y2="11272"/>
                        <a14:foregroundMark x1="2941" y1="51451" x2="7403" y2="35488"/>
                        <a14:foregroundMark x1="17830" y1="11865" x2="34706" y2="29024"/>
                        <a14:foregroundMark x1="34706" y1="29024" x2="27647" y2="86412"/>
                        <a14:foregroundMark x1="27647" y1="86412" x2="60735" y2="34960"/>
                        <a14:foregroundMark x1="60735" y1="34960" x2="71176" y2="53430"/>
                        <a14:foregroundMark x1="71176" y1="53430" x2="78377" y2="60659"/>
                        <a14:foregroundMark x1="84872" y1="81494" x2="85588" y2="89842"/>
                        <a14:foregroundMark x1="85588" y1="89842" x2="84297" y2="81560"/>
                        <a14:foregroundMark x1="78308" y1="60183" x2="67500" y2="66755"/>
                        <a14:foregroundMark x1="67500" y1="66755" x2="39853" y2="66887"/>
                        <a14:foregroundMark x1="39853" y1="66887" x2="31471" y2="22032"/>
                        <a14:foregroundMark x1="31471" y1="22032" x2="20441" y2="41161"/>
                        <a14:foregroundMark x1="20441" y1="41161" x2="17500" y2="29420"/>
                        <a14:foregroundMark x1="17500" y1="29420" x2="31176" y2="22164"/>
                        <a14:foregroundMark x1="31176" y1="22164" x2="47941" y2="25066"/>
                        <a14:foregroundMark x1="47941" y1="25066" x2="67353" y2="15567"/>
                        <a14:foregroundMark x1="67353" y1="15567" x2="59265" y2="44459"/>
                        <a14:foregroundMark x1="59265" y1="44459" x2="33824" y2="21768"/>
                        <a14:foregroundMark x1="29208" y1="10980" x2="29052" y2="10616"/>
                        <a14:foregroundMark x1="33824" y1="21768" x2="29210" y2="10985"/>
                        <a14:foregroundMark x1="38109" y1="6888" x2="39079" y2="6709"/>
                        <a14:foregroundMark x1="33660" y1="7707" x2="36826" y2="7124"/>
                        <a14:foregroundMark x1="31100" y1="8179" x2="31513" y2="8103"/>
                        <a14:foregroundMark x1="39262" y1="9683" x2="26618" y2="18997"/>
                        <a14:foregroundMark x1="41841" y1="7784" x2="39270" y2="9678"/>
                        <a14:foregroundMark x1="26618" y1="18997" x2="58676" y2="20317"/>
                        <a14:foregroundMark x1="58676" y1="20317" x2="57206" y2="40897"/>
                        <a14:foregroundMark x1="57206" y1="40897" x2="40000" y2="60158"/>
                        <a14:foregroundMark x1="40000" y1="60158" x2="32647" y2="48945"/>
                        <a14:foregroundMark x1="32647" y1="48945" x2="2647" y2="86148"/>
                        <a14:foregroundMark x1="21305" y1="95132" x2="22647" y2="95778"/>
                        <a14:foregroundMark x1="2647" y1="86148" x2="21302" y2="95130"/>
                        <a14:foregroundMark x1="22647" y1="95778" x2="28973" y2="93955"/>
                        <a14:foregroundMark x1="64674" y1="89028" x2="69559" y2="90369"/>
                        <a14:foregroundMark x1="71702" y1="87917" x2="72145" y2="87410"/>
                        <a14:foregroundMark x1="69559" y1="90369" x2="71562" y2="88077"/>
                        <a14:foregroundMark x1="80242" y1="32812" x2="78676" y2="15567"/>
                        <a14:foregroundMark x1="80840" y1="39398" x2="80827" y2="39255"/>
                        <a14:foregroundMark x1="81022" y1="41396" x2="80890" y2="39947"/>
                        <a14:foregroundMark x1="82276" y1="55208" x2="81559" y2="47309"/>
                        <a14:foregroundMark x1="85294" y1="16359" x2="85294" y2="16359"/>
                        <a14:foregroundMark x1="85294" y1="16359" x2="74559" y2="3430"/>
                        <a14:foregroundMark x1="74559" y1="3430" x2="88088" y2="6201"/>
                        <a14:foregroundMark x1="88088" y1="6201" x2="93971" y2="17678"/>
                        <a14:foregroundMark x1="93971" y1="17678" x2="85444" y2="34552"/>
                        <a14:foregroundMark x1="84751" y1="44549" x2="85294" y2="49472"/>
                        <a14:foregroundMark x1="84551" y1="42733" x2="84672" y2="43831"/>
                        <a14:foregroundMark x1="84144" y1="39041" x2="84226" y2="39789"/>
                        <a14:foregroundMark x1="87610" y1="54173" x2="94265" y2="67678"/>
                        <a14:foregroundMark x1="86984" y1="52902" x2="87416" y2="53779"/>
                        <a14:foregroundMark x1="85294" y1="49472" x2="86984" y2="52902"/>
                        <a14:foregroundMark x1="94265" y1="67678" x2="95294" y2="85752"/>
                        <a14:foregroundMark x1="95294" y1="85752" x2="32500" y2="96306"/>
                        <a14:foregroundMark x1="32500" y1="96306" x2="13088" y2="95910"/>
                        <a14:foregroundMark x1="25593" y1="89340" x2="60294" y2="71108"/>
                        <a14:foregroundMark x1="13088" y1="95910" x2="20022" y2="92267"/>
                        <a14:foregroundMark x1="60294" y1="71108" x2="42647" y2="77968"/>
                        <a14:foregroundMark x1="42647" y1="77968" x2="63971" y2="77441"/>
                        <a14:foregroundMark x1="63971" y1="77441" x2="67059" y2="63325"/>
                        <a14:foregroundMark x1="67059" y1="63325" x2="54559" y2="58443"/>
                        <a14:foregroundMark x1="54559" y1="58443" x2="52647" y2="58839"/>
                        <a14:foregroundMark x1="52647" y1="58839" x2="19118" y2="61609"/>
                        <a14:foregroundMark x1="19118" y1="61609" x2="43676" y2="54090"/>
                        <a14:foregroundMark x1="43676" y1="54090" x2="25588" y2="50264"/>
                        <a14:foregroundMark x1="25588" y1="50264" x2="21324" y2="52639"/>
                        <a14:foregroundMark x1="21324" y1="52639" x2="21324" y2="52639"/>
                        <a14:foregroundMark x1="21324" y1="52639" x2="40882" y2="53826"/>
                        <a14:foregroundMark x1="40882" y1="53826" x2="27059" y2="56201"/>
                        <a14:foregroundMark x1="27059" y1="56201" x2="36324" y2="68470"/>
                        <a14:foregroundMark x1="36324" y1="68470" x2="27353" y2="51583"/>
                        <a14:foregroundMark x1="27353" y1="51583" x2="28529" y2="63852"/>
                        <a14:foregroundMark x1="28529" y1="63852" x2="23824" y2="46042"/>
                        <a14:foregroundMark x1="23824" y1="46042" x2="27647" y2="70976"/>
                        <a14:foregroundMark x1="27647" y1="70976" x2="25882" y2="29024"/>
                        <a14:foregroundMark x1="25882" y1="29024" x2="50882" y2="57124"/>
                        <a14:foregroundMark x1="50882" y1="57124" x2="59265" y2="24274"/>
                        <a14:foregroundMark x1="59265" y1="24274" x2="72500" y2="57256"/>
                        <a14:foregroundMark x1="76011" y1="37272" x2="76066" y2="36961"/>
                        <a14:foregroundMark x1="72500" y1="57256" x2="74532" y2="45689"/>
                        <a14:foregroundMark x1="72960" y1="36285" x2="60735" y2="39182"/>
                        <a14:foregroundMark x1="74102" y1="36015" x2="73274" y2="36211"/>
                        <a14:foregroundMark x1="60735" y1="39182" x2="60588" y2="53166"/>
                        <a14:foregroundMark x1="64853" y1="59235" x2="64853" y2="59235"/>
                        <a14:foregroundMark x1="64853" y1="59235" x2="70441" y2="72823"/>
                        <a14:foregroundMark x1="70441" y1="72823" x2="57647" y2="83509"/>
                        <a14:foregroundMark x1="57647" y1="83509" x2="36029" y2="78628"/>
                        <a14:foregroundMark x1="36029" y1="78628" x2="71324" y2="66359"/>
                        <a14:foregroundMark x1="71324" y1="66359" x2="60294" y2="67282"/>
                        <a14:foregroundMark x1="55000" y1="67810" x2="63676" y2="68734"/>
                        <a14:foregroundMark x1="58676" y1="68997" x2="37941" y2="70449"/>
                        <a14:foregroundMark x1="26912" y1="78892" x2="26324" y2="75066"/>
                        <a14:foregroundMark x1="26324" y1="75066" x2="26324" y2="75066"/>
                        <a14:foregroundMark x1="26324" y1="75066" x2="22647" y2="58971"/>
                        <a14:foregroundMark x1="22647" y1="58971" x2="23971" y2="78892"/>
                        <a14:foregroundMark x1="23971" y1="78892" x2="24265" y2="83113"/>
                        <a14:foregroundMark x1="23235" y1="27441" x2="23235" y2="27441"/>
                        <a14:foregroundMark x1="23235" y1="27441" x2="23235" y2="27441"/>
                        <a14:foregroundMark x1="23235" y1="27441" x2="22353" y2="27836"/>
                        <a14:foregroundMark x1="22647" y1="29024" x2="26618" y2="32586"/>
                        <a14:foregroundMark x1="15735" y1="23351" x2="15735" y2="23351"/>
                        <a14:foregroundMark x1="15735" y1="23351" x2="15735" y2="23351"/>
                        <a14:foregroundMark x1="15735" y1="23351" x2="25000" y2="23615"/>
                        <a14:foregroundMark x1="23235" y1="21240" x2="9706" y2="24802"/>
                        <a14:foregroundMark x1="15294" y1="25726" x2="15735" y2="38918"/>
                        <a14:foregroundMark x1="16324" y1="40633" x2="20000" y2="60026"/>
                        <a14:foregroundMark x1="32941" y1="33113" x2="60294" y2="31398"/>
                        <a14:foregroundMark x1="50000" y1="35884" x2="35294" y2="36148"/>
                        <a14:foregroundMark x1="35294" y1="36148" x2="48824" y2="40897"/>
                        <a14:foregroundMark x1="48824" y1="40897" x2="48382" y2="43404"/>
                        <a14:foregroundMark x1="53971" y1="55805" x2="67647" y2="56860"/>
                        <a14:foregroundMark x1="67647" y1="56860" x2="56618" y2="64512"/>
                        <a14:foregroundMark x1="56618" y1="64512" x2="71029" y2="67282"/>
                        <a14:foregroundMark x1="71029" y1="67282" x2="71912" y2="76121"/>
                        <a14:foregroundMark x1="56912" y1="64908" x2="55882" y2="66095"/>
                        <a14:foregroundMark x1="53235" y1="29947" x2="54706" y2="29024"/>
                        <a14:foregroundMark x1="46912" y1="9631" x2="46912" y2="9631"/>
                        <a14:foregroundMark x1="46912" y1="9631" x2="38235" y2="10686"/>
                        <a14:foregroundMark x1="39108" y1="5480" x2="39559" y2="5409"/>
                        <a14:foregroundMark x1="37243" y1="5773" x2="38115" y2="5636"/>
                        <a14:foregroundMark x1="33676" y1="6332" x2="36155" y2="5943"/>
                        <a14:foregroundMark x1="22353" y1="55937" x2="22353" y2="55937"/>
                        <a14:foregroundMark x1="22353" y1="55937" x2="22353" y2="55937"/>
                        <a14:foregroundMark x1="30000" y1="47230" x2="28382" y2="25726"/>
                        <a14:foregroundMark x1="14706" y1="21240" x2="43529" y2="17810"/>
                        <a14:foregroundMark x1="43529" y1="17810" x2="50588" y2="18206"/>
                        <a14:foregroundMark x1="51324" y1="18206" x2="55294" y2="16755"/>
                        <a14:backgroundMark x1="78529" y1="61873" x2="80294" y2="77836"/>
                        <a14:backgroundMark x1="80294" y1="77836" x2="70000" y2="85752"/>
                        <a14:backgroundMark x1="70000" y1="85752" x2="20294" y2="92612"/>
                        <a14:backgroundMark x1="20294" y1="92612" x2="18676" y2="88786"/>
                        <a14:backgroundMark x1="81324" y1="59235" x2="84559" y2="81530"/>
                        <a14:backgroundMark x1="80882" y1="59499" x2="84559" y2="54749"/>
                        <a14:backgroundMark x1="81618" y1="57652" x2="79265" y2="59763"/>
                        <a14:backgroundMark x1="79265" y1="59763" x2="84559" y2="54090"/>
                        <a14:backgroundMark x1="87206" y1="52902" x2="87206" y2="52902"/>
                        <a14:backgroundMark x1="87206" y1="52902" x2="87206" y2="52902"/>
                        <a14:backgroundMark x1="94853" y1="68734" x2="90147" y2="52507"/>
                        <a14:backgroundMark x1="90147" y1="52507" x2="91912" y2="55277"/>
                        <a14:backgroundMark x1="81912" y1="37599" x2="86176" y2="36412"/>
                        <a14:backgroundMark x1="82647" y1="42480" x2="79265" y2="45778"/>
                        <a14:backgroundMark x1="85294" y1="41293" x2="83529" y2="41293"/>
                        <a14:backgroundMark x1="76176" y1="41293" x2="73529" y2="37599"/>
                        <a14:backgroundMark x1="73529" y1="37599" x2="74853" y2="45646"/>
                        <a14:backgroundMark x1="74853" y1="42480" x2="76324" y2="32322"/>
                        <a14:backgroundMark x1="75294" y1="33509" x2="83235" y2="37335"/>
                        <a14:backgroundMark x1="7353" y1="33245" x2="7353" y2="35488"/>
                        <a14:backgroundMark x1="7353" y1="35488" x2="5735" y2="20976"/>
                        <a14:backgroundMark x1="16618" y1="10158" x2="14706" y2="10158"/>
                        <a14:backgroundMark x1="14706" y1="10158" x2="13382" y2="10158"/>
                        <a14:backgroundMark x1="28235" y1="8971" x2="28235" y2="8971"/>
                        <a14:backgroundMark x1="28235" y1="8971" x2="28235" y2="8971"/>
                        <a14:backgroundMark x1="28235" y1="8971" x2="31324" y2="7784"/>
                        <a14:backgroundMark x1="42941" y1="7388" x2="44559" y2="6860"/>
                        <a14:backgroundMark x1="44559" y1="6860" x2="42206" y2="5673"/>
                        <a14:backgroundMark x1="42206" y1="5673" x2="42206" y2="7784"/>
                        <a14:backgroundMark x1="31029" y1="8707" x2="32647" y2="8971"/>
                        <a14:backgroundMark x1="32647" y1="8971" x2="31324" y2="8047"/>
                        <a14:backgroundMark x1="37353" y1="6596" x2="37353" y2="6596"/>
                        <a14:backgroundMark x1="37353" y1="6596" x2="37353" y2="6596"/>
                        <a14:backgroundMark x1="37353" y1="6596" x2="37353" y2="6596"/>
                        <a14:backgroundMark x1="37353" y1="6596" x2="37353" y2="6596"/>
                        <a14:backgroundMark x1="37353" y1="6596" x2="37353" y2="8443"/>
                        <a14:backgroundMark x1="37059" y1="7124" x2="37059" y2="7124"/>
                        <a14:backgroundMark x1="37059" y1="7124" x2="37941" y2="7124"/>
                        <a14:backgroundMark x1="37941" y1="7124" x2="37941" y2="7124"/>
                        <a14:backgroundMark x1="37941" y1="7124" x2="37059" y2="6596"/>
                        <a14:backgroundMark x1="37059" y1="6596" x2="36618" y2="6596"/>
                        <a14:backgroundMark x1="36618" y1="6596" x2="36618" y2="6596"/>
                        <a14:backgroundMark x1="36618" y1="6596" x2="36618" y2="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5" r="9217" b="12213"/>
          <a:stretch/>
        </p:blipFill>
        <p:spPr>
          <a:xfrm>
            <a:off x="0" y="3367028"/>
            <a:ext cx="3105151" cy="3539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F49D2-70A7-4D82-92C1-05B46BB99924}"/>
              </a:ext>
            </a:extLst>
          </p:cNvPr>
          <p:cNvSpPr txBox="1"/>
          <p:nvPr/>
        </p:nvSpPr>
        <p:spPr>
          <a:xfrm>
            <a:off x="6429375" y="257175"/>
            <a:ext cx="52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>
                <a:cs typeface="B Titr" panose="00000700000000000000" pitchFamily="2" charset="-78"/>
              </a:rPr>
              <a:t>چرا پرسشنامه؟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85A3D-984E-49B0-9D87-1A04EEC2B461}"/>
              </a:ext>
            </a:extLst>
          </p:cNvPr>
          <p:cNvSpPr txBox="1"/>
          <p:nvPr/>
        </p:nvSpPr>
        <p:spPr>
          <a:xfrm>
            <a:off x="3667125" y="1043047"/>
            <a:ext cx="80181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Ø"/>
            </a:pPr>
            <a:r>
              <a:rPr lang="fa-IR" sz="3200" dirty="0">
                <a:cs typeface="B Nazanin" panose="00000400000000000000" pitchFamily="2" charset="-78"/>
              </a:rPr>
              <a:t>نیاز دانشجویان و اساتید به </a:t>
            </a:r>
            <a:r>
              <a:rPr lang="fa-IR" sz="3200" dirty="0" err="1">
                <a:cs typeface="B Nazanin" panose="00000400000000000000" pitchFamily="2" charset="-78"/>
              </a:rPr>
              <a:t>جمع‌آوری</a:t>
            </a:r>
            <a:r>
              <a:rPr lang="fa-IR" sz="3200" dirty="0">
                <a:cs typeface="B Nazanin" panose="00000400000000000000" pitchFamily="2" charset="-78"/>
              </a:rPr>
              <a:t> رزومه</a:t>
            </a:r>
          </a:p>
          <a:p>
            <a:pPr marL="457200" indent="-457200" algn="just" rtl="1">
              <a:buFont typeface="Wingdings" panose="05000000000000000000" pitchFamily="2" charset="2"/>
              <a:buChar char="Ø"/>
            </a:pPr>
            <a:r>
              <a:rPr lang="fa-IR" sz="3200" dirty="0" err="1">
                <a:cs typeface="B Nazanin" panose="00000400000000000000" pitchFamily="2" charset="-78"/>
              </a:rPr>
              <a:t>هزینه‌ی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کم‌تر</a:t>
            </a:r>
            <a:r>
              <a:rPr lang="fa-IR" sz="3200" dirty="0">
                <a:cs typeface="B Nazanin" panose="00000400000000000000" pitchFamily="2" charset="-78"/>
              </a:rPr>
              <a:t> نسبت به </a:t>
            </a:r>
            <a:r>
              <a:rPr lang="fa-IR" sz="3200" dirty="0" err="1">
                <a:cs typeface="B Nazanin" panose="00000400000000000000" pitchFamily="2" charset="-78"/>
              </a:rPr>
              <a:t>فرایندهای</a:t>
            </a:r>
            <a:r>
              <a:rPr lang="fa-IR" sz="3200" dirty="0">
                <a:cs typeface="B Nazanin" panose="00000400000000000000" pitchFamily="2" charset="-78"/>
              </a:rPr>
              <a:t> آزمایشگاهی</a:t>
            </a:r>
          </a:p>
          <a:p>
            <a:pPr marL="457200" indent="-457200" algn="just" rtl="1">
              <a:buFont typeface="Wingdings" panose="05000000000000000000" pitchFamily="2" charset="2"/>
              <a:buChar char="Ø"/>
            </a:pPr>
            <a:r>
              <a:rPr lang="fa-IR" sz="3200" dirty="0">
                <a:cs typeface="B Nazanin" panose="00000400000000000000" pitchFamily="2" charset="-78"/>
              </a:rPr>
              <a:t>سادگی آنالیز </a:t>
            </a:r>
            <a:r>
              <a:rPr lang="fa-IR" sz="3200" dirty="0" err="1">
                <a:cs typeface="B Nazanin" panose="00000400000000000000" pitchFamily="2" charset="-78"/>
              </a:rPr>
              <a:t>دیتاها</a:t>
            </a:r>
            <a:endParaRPr lang="fa-IR" sz="3200" dirty="0">
              <a:cs typeface="B Nazanin" panose="00000400000000000000" pitchFamily="2" charset="-78"/>
            </a:endParaRPr>
          </a:p>
          <a:p>
            <a:pPr marL="457200" indent="-457200" algn="just" rtl="1">
              <a:buFont typeface="Wingdings" panose="05000000000000000000" pitchFamily="2" charset="2"/>
              <a:buChar char="Ø"/>
            </a:pPr>
            <a:r>
              <a:rPr lang="fa-IR" sz="3200" dirty="0" err="1">
                <a:cs typeface="B Nazanin" panose="00000400000000000000" pitchFamily="2" charset="-78"/>
              </a:rPr>
              <a:t>دردسترس</a:t>
            </a:r>
            <a:r>
              <a:rPr lang="fa-IR" sz="3200" dirty="0">
                <a:cs typeface="B Nazanin" panose="00000400000000000000" pitchFamily="2" charset="-78"/>
              </a:rPr>
              <a:t> بودن الگوهای متعدد</a:t>
            </a:r>
          </a:p>
          <a:p>
            <a:pPr marL="457200" indent="-457200" algn="just" rtl="1">
              <a:buFont typeface="Wingdings" panose="05000000000000000000" pitchFamily="2" charset="2"/>
              <a:buChar char="Ø"/>
            </a:pPr>
            <a:r>
              <a:rPr lang="fa-IR" sz="3200" dirty="0">
                <a:cs typeface="B Nazanin" panose="00000400000000000000" pitchFamily="2" charset="-78"/>
              </a:rPr>
              <a:t>کاربردی بودن نتایج در جامعه</a:t>
            </a:r>
          </a:p>
          <a:p>
            <a:pPr marL="457200" indent="-457200" algn="just" rtl="1">
              <a:buFont typeface="Wingdings" panose="05000000000000000000" pitchFamily="2" charset="2"/>
              <a:buChar char="Ø"/>
            </a:pPr>
            <a:r>
              <a:rPr lang="fa-IR" sz="3200" dirty="0">
                <a:cs typeface="B Nazanin" panose="00000400000000000000" pitchFamily="2" charset="-78"/>
              </a:rPr>
              <a:t>قابلیت ایجاد </a:t>
            </a:r>
            <a:r>
              <a:rPr lang="fa-IR" sz="3200" dirty="0" err="1">
                <a:cs typeface="B Nazanin" panose="00000400000000000000" pitchFamily="2" charset="-78"/>
              </a:rPr>
              <a:t>شبکه‌های</a:t>
            </a:r>
            <a:r>
              <a:rPr lang="fa-IR" sz="3200" dirty="0">
                <a:cs typeface="B Nazanin" panose="00000400000000000000" pitchFamily="2" charset="-78"/>
              </a:rPr>
              <a:t> همکاری با سایر </a:t>
            </a:r>
            <a:r>
              <a:rPr lang="fa-IR" sz="3200" dirty="0" err="1">
                <a:cs typeface="B Nazanin" panose="00000400000000000000" pitchFamily="2" charset="-78"/>
              </a:rPr>
              <a:t>رشته‌های</a:t>
            </a:r>
            <a:r>
              <a:rPr lang="fa-IR" sz="3200" dirty="0">
                <a:cs typeface="B Nazanin" panose="00000400000000000000" pitchFamily="2" charset="-78"/>
              </a:rPr>
              <a:t> دانشگاهی</a:t>
            </a:r>
          </a:p>
          <a:p>
            <a:pPr marL="457200" indent="-457200" algn="just" rtl="1">
              <a:buFont typeface="Wingdings" panose="05000000000000000000" pitchFamily="2" charset="2"/>
              <a:buChar char="Ø"/>
            </a:pPr>
            <a:r>
              <a:rPr lang="fa-IR" sz="3200" dirty="0">
                <a:cs typeface="B Nazanin" panose="00000400000000000000" pitchFamily="2" charset="-78"/>
              </a:rPr>
              <a:t>قابلیت چاپ نتایج در مجلات </a:t>
            </a:r>
            <a:r>
              <a:rPr lang="fa-IR" sz="3200" dirty="0" err="1">
                <a:cs typeface="B Nazanin" panose="00000400000000000000" pitchFamily="2" charset="-78"/>
              </a:rPr>
              <a:t>ایندکس</a:t>
            </a:r>
            <a:r>
              <a:rPr lang="fa-IR" sz="3200" dirty="0">
                <a:cs typeface="B Nazanin" panose="00000400000000000000" pitchFamily="2" charset="-78"/>
              </a:rPr>
              <a:t> شده در </a:t>
            </a:r>
            <a:r>
              <a:rPr lang="fa-IR" sz="3200" dirty="0" err="1">
                <a:cs typeface="B Nazanin" panose="00000400000000000000" pitchFamily="2" charset="-78"/>
              </a:rPr>
              <a:t>پایگاه‌های</a:t>
            </a:r>
            <a:r>
              <a:rPr lang="fa-IR" sz="3200" dirty="0">
                <a:cs typeface="B Nazanin" panose="00000400000000000000" pitchFamily="2" charset="-78"/>
              </a:rPr>
              <a:t> معتبر </a:t>
            </a:r>
            <a:r>
              <a:rPr lang="fa-IR" sz="3200" dirty="0" err="1">
                <a:cs typeface="B Nazanin" panose="00000400000000000000" pitchFamily="2" charset="-78"/>
              </a:rPr>
              <a:t>بین‌المللی</a:t>
            </a:r>
            <a:endParaRPr lang="fa-IR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854517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C26D-10F2-4071-A885-8082D2E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9BF89-B75D-4F30-BB9B-24CFC7C1FC02}"/>
              </a:ext>
            </a:extLst>
          </p:cNvPr>
          <p:cNvSpPr txBox="1"/>
          <p:nvPr/>
        </p:nvSpPr>
        <p:spPr>
          <a:xfrm>
            <a:off x="6429375" y="581025"/>
            <a:ext cx="52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>
                <a:cs typeface="B Titr" panose="00000700000000000000" pitchFamily="2" charset="-78"/>
              </a:rPr>
              <a:t>مراحل طراحی و اجرای پرسشنامه؟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A639A0-C282-4A9D-B924-4A6B59D05CE5}"/>
              </a:ext>
            </a:extLst>
          </p:cNvPr>
          <p:cNvSpPr/>
          <p:nvPr/>
        </p:nvSpPr>
        <p:spPr>
          <a:xfrm>
            <a:off x="609598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D221E-AED5-4EEF-9E04-36F0756E8D29}"/>
              </a:ext>
            </a:extLst>
          </p:cNvPr>
          <p:cNvSpPr/>
          <p:nvPr/>
        </p:nvSpPr>
        <p:spPr>
          <a:xfrm>
            <a:off x="3314699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دعوت از متخصصین و انجام مصاحبه به روش نامنظم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3CF14-9F0E-45AA-97DD-6CEFAA4A0ED4}"/>
              </a:ext>
            </a:extLst>
          </p:cNvPr>
          <p:cNvSpPr/>
          <p:nvPr/>
        </p:nvSpPr>
        <p:spPr>
          <a:xfrm>
            <a:off x="6019800" y="18288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3B8FD1-47EF-4ED4-BA62-8FD76A586C54}"/>
              </a:ext>
            </a:extLst>
          </p:cNvPr>
          <p:cNvSpPr/>
          <p:nvPr/>
        </p:nvSpPr>
        <p:spPr>
          <a:xfrm>
            <a:off x="6019799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یا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فارسی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A2E057-1798-426C-87B8-7EF4B9FAEB56}"/>
              </a:ext>
            </a:extLst>
          </p:cNvPr>
          <p:cNvSpPr/>
          <p:nvPr/>
        </p:nvSpPr>
        <p:spPr>
          <a:xfrm>
            <a:off x="8691561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48F88E-4C49-4A9F-9EBF-28C5A6B70293}"/>
              </a:ext>
            </a:extLst>
          </p:cNvPr>
          <p:cNvSpPr/>
          <p:nvPr/>
        </p:nvSpPr>
        <p:spPr>
          <a:xfrm>
            <a:off x="8691561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8EB14-609C-4466-A764-A4A6FAEFB86E}"/>
              </a:ext>
            </a:extLst>
          </p:cNvPr>
          <p:cNvSpPr/>
          <p:nvPr/>
        </p:nvSpPr>
        <p:spPr>
          <a:xfrm>
            <a:off x="3314699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19D33-FC3E-4BA1-AB4C-7863353E83CC}"/>
              </a:ext>
            </a:extLst>
          </p:cNvPr>
          <p:cNvSpPr/>
          <p:nvPr/>
        </p:nvSpPr>
        <p:spPr>
          <a:xfrm>
            <a:off x="609599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آنالیز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دیتا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12C4C-A9A5-468F-9EE2-4FE446120F9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962273" y="3028950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A0972-28E8-4B8F-B355-9D3A9897B5E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667374" y="2362200"/>
            <a:ext cx="352426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C00D92-D421-44D6-8B9C-5F02847FC1FA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667374" y="3028950"/>
            <a:ext cx="352425" cy="73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BB0AF-A461-41D9-8B8A-DFA4C14EC0E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7196137" y="2895600"/>
            <a:ext cx="1" cy="33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0AA443-BB48-4DEE-87A7-02EA1D3A33B5}"/>
              </a:ext>
            </a:extLst>
          </p:cNvPr>
          <p:cNvCxnSpPr>
            <a:stCxn id="13" idx="1"/>
            <a:endCxn id="14" idx="3"/>
          </p:cNvCxnSpPr>
          <p:nvPr/>
        </p:nvCxnSpPr>
        <p:spPr>
          <a:xfrm flipH="1">
            <a:off x="2962274" y="5447000"/>
            <a:ext cx="3524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C27078-D9B4-4237-898F-B27F5BCB921A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5400000" flipH="1" flipV="1">
            <a:off x="4157662" y="-542926"/>
            <a:ext cx="666750" cy="5410202"/>
          </a:xfrm>
          <a:prstGeom prst="curvedConnector3">
            <a:avLst>
              <a:gd name="adj1" fmla="val 1914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8769867-92A8-4C4E-BAED-DA29596E6EAA}"/>
              </a:ext>
            </a:extLst>
          </p:cNvPr>
          <p:cNvSpPr/>
          <p:nvPr/>
        </p:nvSpPr>
        <p:spPr>
          <a:xfrm>
            <a:off x="6019798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A9CA39-0033-4BCC-83E7-A2D51CC1E9D8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8372474" y="3761075"/>
            <a:ext cx="319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6FB8E72-89E8-4D54-B3DB-A7373462D48D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9867899" y="4294475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6AE3392-EC8A-427E-A93B-940FCB80CD5F}"/>
              </a:ext>
            </a:extLst>
          </p:cNvPr>
          <p:cNvCxnSpPr>
            <a:stCxn id="11" idx="1"/>
            <a:endCxn id="48" idx="3"/>
          </p:cNvCxnSpPr>
          <p:nvPr/>
        </p:nvCxnSpPr>
        <p:spPr>
          <a:xfrm flipH="1">
            <a:off x="8372473" y="5447000"/>
            <a:ext cx="319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38BF18-1066-4F29-957E-7BD92DBBD6F4}"/>
              </a:ext>
            </a:extLst>
          </p:cNvPr>
          <p:cNvCxnSpPr>
            <a:stCxn id="48" idx="1"/>
            <a:endCxn id="13" idx="3"/>
          </p:cNvCxnSpPr>
          <p:nvPr/>
        </p:nvCxnSpPr>
        <p:spPr>
          <a:xfrm flipH="1">
            <a:off x="5667374" y="5447000"/>
            <a:ext cx="352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C0557A-6F1D-46A8-A00C-FC9D35ED2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" y="1423831"/>
            <a:ext cx="12166964" cy="40103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EA822-3F1A-48C2-BD72-7921BA43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C26D-10F2-4071-A885-8082D2E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9BF89-B75D-4F30-BB9B-24CFC7C1FC02}"/>
              </a:ext>
            </a:extLst>
          </p:cNvPr>
          <p:cNvSpPr txBox="1"/>
          <p:nvPr/>
        </p:nvSpPr>
        <p:spPr>
          <a:xfrm>
            <a:off x="2771776" y="447675"/>
            <a:ext cx="890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مراحل طراحی و اجرای </a:t>
            </a:r>
            <a:r>
              <a:rPr lang="fa-IR" sz="3200" dirty="0" err="1">
                <a:cs typeface="B Titr" panose="00000700000000000000" pitchFamily="2" charset="-78"/>
              </a:rPr>
              <a:t>پرسشنامه‌ی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مقاله‌ی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Syed et al.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A639A0-C282-4A9D-B924-4A6B59D05CE5}"/>
              </a:ext>
            </a:extLst>
          </p:cNvPr>
          <p:cNvSpPr/>
          <p:nvPr/>
        </p:nvSpPr>
        <p:spPr>
          <a:xfrm>
            <a:off x="609598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D221E-AED5-4EEF-9E04-36F0756E8D29}"/>
              </a:ext>
            </a:extLst>
          </p:cNvPr>
          <p:cNvSpPr/>
          <p:nvPr/>
        </p:nvSpPr>
        <p:spPr>
          <a:xfrm>
            <a:off x="3314699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دعوت از متخصصین و انجام مصاحبه به روش نامنظم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3CF14-9F0E-45AA-97DD-6CEFAA4A0ED4}"/>
              </a:ext>
            </a:extLst>
          </p:cNvPr>
          <p:cNvSpPr/>
          <p:nvPr/>
        </p:nvSpPr>
        <p:spPr>
          <a:xfrm>
            <a:off x="6019800" y="18288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3B8FD1-47EF-4ED4-BA62-8FD76A586C54}"/>
              </a:ext>
            </a:extLst>
          </p:cNvPr>
          <p:cNvSpPr/>
          <p:nvPr/>
        </p:nvSpPr>
        <p:spPr>
          <a:xfrm>
            <a:off x="6019799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A2E057-1798-426C-87B8-7EF4B9FAEB56}"/>
              </a:ext>
            </a:extLst>
          </p:cNvPr>
          <p:cNvSpPr/>
          <p:nvPr/>
        </p:nvSpPr>
        <p:spPr>
          <a:xfrm>
            <a:off x="8724900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48F88E-4C49-4A9F-9EBF-28C5A6B70293}"/>
              </a:ext>
            </a:extLst>
          </p:cNvPr>
          <p:cNvSpPr/>
          <p:nvPr/>
        </p:nvSpPr>
        <p:spPr>
          <a:xfrm>
            <a:off x="8724900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8EB14-609C-4466-A764-A4A6FAEFB86E}"/>
              </a:ext>
            </a:extLst>
          </p:cNvPr>
          <p:cNvSpPr/>
          <p:nvPr/>
        </p:nvSpPr>
        <p:spPr>
          <a:xfrm>
            <a:off x="3314694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19D33-FC3E-4BA1-AB4C-7863353E83CC}"/>
              </a:ext>
            </a:extLst>
          </p:cNvPr>
          <p:cNvSpPr/>
          <p:nvPr/>
        </p:nvSpPr>
        <p:spPr>
          <a:xfrm>
            <a:off x="609598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آنالیز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دیتا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12C4C-A9A5-468F-9EE2-4FE446120F9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962273" y="3028950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A0972-28E8-4B8F-B355-9D3A9897B5E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667374" y="2362200"/>
            <a:ext cx="352426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C00D92-D421-44D6-8B9C-5F02847FC1FA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667374" y="3028950"/>
            <a:ext cx="352425" cy="73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BB0AF-A461-41D9-8B8A-DFA4C14EC0E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7196137" y="2895600"/>
            <a:ext cx="1" cy="33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0433C2-00CE-497B-886F-711C332D27E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372474" y="3761075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0AA443-BB48-4DEE-87A7-02EA1D3A33B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962273" y="5447000"/>
            <a:ext cx="352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C27078-D9B4-4237-898F-B27F5BCB921A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5400000" flipH="1" flipV="1">
            <a:off x="4157662" y="-542926"/>
            <a:ext cx="666750" cy="5410202"/>
          </a:xfrm>
          <a:prstGeom prst="curvedConnector3">
            <a:avLst>
              <a:gd name="adj1" fmla="val 1914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11E7A2-25E9-4515-B786-260B607F2629}"/>
              </a:ext>
            </a:extLst>
          </p:cNvPr>
          <p:cNvSpPr/>
          <p:nvPr/>
        </p:nvSpPr>
        <p:spPr>
          <a:xfrm>
            <a:off x="609597" y="249555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640051-02B6-4064-B713-12BDADA62FAB}"/>
              </a:ext>
            </a:extLst>
          </p:cNvPr>
          <p:cNvSpPr/>
          <p:nvPr/>
        </p:nvSpPr>
        <p:spPr>
          <a:xfrm>
            <a:off x="6019799" y="1832912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ECC5EA-8919-4B23-A0FA-3E0B5DB85927}"/>
              </a:ext>
            </a:extLst>
          </p:cNvPr>
          <p:cNvSpPr/>
          <p:nvPr/>
        </p:nvSpPr>
        <p:spPr>
          <a:xfrm>
            <a:off x="6019798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DB6389-2647-4AB9-9998-6E75B2E89EBB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9901238" y="4294475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D6990AF-ACC4-4314-88CF-96042C3A5E11}"/>
              </a:ext>
            </a:extLst>
          </p:cNvPr>
          <p:cNvSpPr/>
          <p:nvPr/>
        </p:nvSpPr>
        <p:spPr>
          <a:xfrm>
            <a:off x="6019797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B332530-7601-428E-94EA-3AAE89AB9BA5}"/>
              </a:ext>
            </a:extLst>
          </p:cNvPr>
          <p:cNvCxnSpPr>
            <a:stCxn id="48" idx="1"/>
            <a:endCxn id="13" idx="3"/>
          </p:cNvCxnSpPr>
          <p:nvPr/>
        </p:nvCxnSpPr>
        <p:spPr>
          <a:xfrm flipH="1">
            <a:off x="5667369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8A7C9E-C48A-45BF-863B-92F3155489E3}"/>
              </a:ext>
            </a:extLst>
          </p:cNvPr>
          <p:cNvCxnSpPr>
            <a:stCxn id="11" idx="1"/>
            <a:endCxn id="48" idx="3"/>
          </p:cNvCxnSpPr>
          <p:nvPr/>
        </p:nvCxnSpPr>
        <p:spPr>
          <a:xfrm flipH="1">
            <a:off x="8372472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B8002B-BD74-4E5D-9976-10AF79B01924}"/>
              </a:ext>
            </a:extLst>
          </p:cNvPr>
          <p:cNvSpPr/>
          <p:nvPr/>
        </p:nvSpPr>
        <p:spPr>
          <a:xfrm>
            <a:off x="8724899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1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A9BBD-C4EE-4039-A0D9-A52D7B67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E7999-A637-4C9F-B02F-0AC57461026D}"/>
              </a:ext>
            </a:extLst>
          </p:cNvPr>
          <p:cNvSpPr txBox="1"/>
          <p:nvPr/>
        </p:nvSpPr>
        <p:spPr>
          <a:xfrm>
            <a:off x="3702199" y="852286"/>
            <a:ext cx="478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تعیین حجم نمونه با استفاده از </a:t>
            </a:r>
            <a:r>
              <a:rPr lang="fa-IR" dirty="0" err="1">
                <a:cs typeface="B Titr" panose="00000700000000000000" pitchFamily="2" charset="-78"/>
              </a:rPr>
              <a:t>مقاله‌ی</a:t>
            </a:r>
            <a:r>
              <a:rPr lang="fa-IR" dirty="0">
                <a:cs typeface="B Titr" panose="00000700000000000000" pitchFamily="2" charset="-78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Krejcie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Morgan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7E6FF-25D6-46DB-B445-95A161E2C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1" y="2057610"/>
            <a:ext cx="5666929" cy="2480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1D295-8B4B-432E-A98F-3E8FDD35E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47" y="1541777"/>
            <a:ext cx="3752428" cy="37524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625907-6F7B-4B13-9F17-035387C8438C}"/>
              </a:ext>
            </a:extLst>
          </p:cNvPr>
          <p:cNvSpPr/>
          <p:nvPr/>
        </p:nvSpPr>
        <p:spPr>
          <a:xfrm>
            <a:off x="1057721" y="2047875"/>
            <a:ext cx="448582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7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E5AD49-3B3D-4387-8D62-1B9F5257E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-2472"/>
            <a:ext cx="4514850" cy="68409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0D05-4412-4309-A8D5-0FF75C84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71B-C10C-46CB-835E-BF02F8769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16" y="0"/>
            <a:ext cx="4170209" cy="68384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5B8DCF-5AFE-4227-835D-B7A296123FC7}"/>
              </a:ext>
            </a:extLst>
          </p:cNvPr>
          <p:cNvCxnSpPr/>
          <p:nvPr/>
        </p:nvCxnSpPr>
        <p:spPr>
          <a:xfrm>
            <a:off x="4762500" y="5105400"/>
            <a:ext cx="1516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C3007E-4754-4A8F-BEF2-DD9665B24E14}"/>
              </a:ext>
            </a:extLst>
          </p:cNvPr>
          <p:cNvCxnSpPr/>
          <p:nvPr/>
        </p:nvCxnSpPr>
        <p:spPr>
          <a:xfrm>
            <a:off x="4762500" y="4933950"/>
            <a:ext cx="1516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ADD787-5223-4391-8ED0-8EEA2CF8C726}"/>
              </a:ext>
            </a:extLst>
          </p:cNvPr>
          <p:cNvCxnSpPr/>
          <p:nvPr/>
        </p:nvCxnSpPr>
        <p:spPr>
          <a:xfrm flipV="1">
            <a:off x="4762500" y="4933950"/>
            <a:ext cx="0" cy="171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6AED05-86C7-434C-A212-730B6A7B3944}"/>
              </a:ext>
            </a:extLst>
          </p:cNvPr>
          <p:cNvCxnSpPr/>
          <p:nvPr/>
        </p:nvCxnSpPr>
        <p:spPr>
          <a:xfrm flipV="1">
            <a:off x="6278716" y="4933950"/>
            <a:ext cx="0" cy="171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5A81FE-2FD2-4F81-816B-D6970AE68BF7}"/>
              </a:ext>
            </a:extLst>
          </p:cNvPr>
          <p:cNvCxnSpPr/>
          <p:nvPr/>
        </p:nvCxnSpPr>
        <p:spPr>
          <a:xfrm flipH="1">
            <a:off x="6896100" y="2057400"/>
            <a:ext cx="2952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0E8D3A-C44B-422C-866A-1785112B95B6}"/>
              </a:ext>
            </a:extLst>
          </p:cNvPr>
          <p:cNvCxnSpPr>
            <a:cxnSpLocks/>
          </p:cNvCxnSpPr>
          <p:nvPr/>
        </p:nvCxnSpPr>
        <p:spPr>
          <a:xfrm flipV="1">
            <a:off x="6896100" y="2057400"/>
            <a:ext cx="0" cy="457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1C26D-10F2-4071-A885-8082D2E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531-DF4E-4822-B331-807AAC35E91B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9BF89-B75D-4F30-BB9B-24CFC7C1FC02}"/>
              </a:ext>
            </a:extLst>
          </p:cNvPr>
          <p:cNvSpPr txBox="1"/>
          <p:nvPr/>
        </p:nvSpPr>
        <p:spPr>
          <a:xfrm>
            <a:off x="2771776" y="447675"/>
            <a:ext cx="890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Titr" panose="00000700000000000000" pitchFamily="2" charset="-78"/>
              </a:rPr>
              <a:t>مراحل طراحی و اجرای </a:t>
            </a:r>
            <a:r>
              <a:rPr lang="fa-IR" sz="3200" dirty="0" err="1">
                <a:cs typeface="B Titr" panose="00000700000000000000" pitchFamily="2" charset="-78"/>
              </a:rPr>
              <a:t>پرسشنامه‌ی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err="1">
                <a:cs typeface="B Titr" panose="00000700000000000000" pitchFamily="2" charset="-78"/>
              </a:rPr>
              <a:t>مقاله‌ی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Syed et. 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A639A0-C282-4A9D-B924-4A6B59D05CE5}"/>
              </a:ext>
            </a:extLst>
          </p:cNvPr>
          <p:cNvSpPr/>
          <p:nvPr/>
        </p:nvSpPr>
        <p:spPr>
          <a:xfrm>
            <a:off x="609598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1D221E-AED5-4EEF-9E04-36F0756E8D29}"/>
              </a:ext>
            </a:extLst>
          </p:cNvPr>
          <p:cNvSpPr/>
          <p:nvPr/>
        </p:nvSpPr>
        <p:spPr>
          <a:xfrm>
            <a:off x="3314699" y="249555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دعوت از متخصصین و انجام مصاحبه به روش نامنظم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D3CF14-9F0E-45AA-97DD-6CEFAA4A0ED4}"/>
              </a:ext>
            </a:extLst>
          </p:cNvPr>
          <p:cNvSpPr/>
          <p:nvPr/>
        </p:nvSpPr>
        <p:spPr>
          <a:xfrm>
            <a:off x="6019800" y="18288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3B8FD1-47EF-4ED4-BA62-8FD76A586C54}"/>
              </a:ext>
            </a:extLst>
          </p:cNvPr>
          <p:cNvSpPr/>
          <p:nvPr/>
        </p:nvSpPr>
        <p:spPr>
          <a:xfrm>
            <a:off x="6019799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A2E057-1798-426C-87B8-7EF4B9FAEB56}"/>
              </a:ext>
            </a:extLst>
          </p:cNvPr>
          <p:cNvSpPr/>
          <p:nvPr/>
        </p:nvSpPr>
        <p:spPr>
          <a:xfrm>
            <a:off x="8724900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48F88E-4C49-4A9F-9EBF-28C5A6B70293}"/>
              </a:ext>
            </a:extLst>
          </p:cNvPr>
          <p:cNvSpPr/>
          <p:nvPr/>
        </p:nvSpPr>
        <p:spPr>
          <a:xfrm>
            <a:off x="8724900" y="3227675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28EB14-609C-4466-A764-A4A6FAEFB86E}"/>
              </a:ext>
            </a:extLst>
          </p:cNvPr>
          <p:cNvSpPr/>
          <p:nvPr/>
        </p:nvSpPr>
        <p:spPr>
          <a:xfrm>
            <a:off x="3314694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انتشار پرسشنامه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819D33-FC3E-4BA1-AB4C-7863353E83CC}"/>
              </a:ext>
            </a:extLst>
          </p:cNvPr>
          <p:cNvSpPr/>
          <p:nvPr/>
        </p:nvSpPr>
        <p:spPr>
          <a:xfrm>
            <a:off x="609598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آنالیز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دیتا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412C4C-A9A5-468F-9EE2-4FE446120F9B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962273" y="3028950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A0972-28E8-4B8F-B355-9D3A9897B5E8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667374" y="2362200"/>
            <a:ext cx="352426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C00D92-D421-44D6-8B9C-5F02847FC1FA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667374" y="3028950"/>
            <a:ext cx="352425" cy="73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1BB0AF-A461-41D9-8B8A-DFA4C14EC0E9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7196137" y="2895600"/>
            <a:ext cx="1" cy="332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0433C2-00CE-497B-886F-711C332D27E0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8372474" y="3761075"/>
            <a:ext cx="352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0AA443-BB48-4DEE-87A7-02EA1D3A33B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flipH="1">
            <a:off x="2962273" y="5447000"/>
            <a:ext cx="3524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C27078-D9B4-4237-898F-B27F5BCB921A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5400000" flipH="1" flipV="1">
            <a:off x="4157662" y="-542926"/>
            <a:ext cx="666750" cy="5410202"/>
          </a:xfrm>
          <a:prstGeom prst="curvedConnector3">
            <a:avLst>
              <a:gd name="adj1" fmla="val 19142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11E7A2-25E9-4515-B786-260B607F2629}"/>
              </a:ext>
            </a:extLst>
          </p:cNvPr>
          <p:cNvSpPr/>
          <p:nvPr/>
        </p:nvSpPr>
        <p:spPr>
          <a:xfrm>
            <a:off x="609597" y="249555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مطالعات پیشین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1640051-02B6-4064-B713-12BDADA62FAB}"/>
              </a:ext>
            </a:extLst>
          </p:cNvPr>
          <p:cNvSpPr/>
          <p:nvPr/>
        </p:nvSpPr>
        <p:spPr>
          <a:xfrm>
            <a:off x="6019799" y="1832912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طراحی پرسشنامه به زبان انگلیسی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8ECC5EA-8919-4B23-A0FA-3E0B5DB85927}"/>
              </a:ext>
            </a:extLst>
          </p:cNvPr>
          <p:cNvSpPr/>
          <p:nvPr/>
        </p:nvSpPr>
        <p:spPr>
          <a:xfrm>
            <a:off x="6019798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ترجمه‌ی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پرسشنامه به زبان عربی به روش</a:t>
            </a:r>
          </a:p>
          <a:p>
            <a:pPr algn="ctr" rtl="1"/>
            <a:r>
              <a:rPr lang="fa-IR" sz="160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forward-backward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DB6389-2647-4AB9-9998-6E75B2E89EBB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9901238" y="4294475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D6990AF-ACC4-4314-88CF-96042C3A5E11}"/>
              </a:ext>
            </a:extLst>
          </p:cNvPr>
          <p:cNvSpPr/>
          <p:nvPr/>
        </p:nvSpPr>
        <p:spPr>
          <a:xfrm>
            <a:off x="6019797" y="4913600"/>
            <a:ext cx="2352675" cy="106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پیش‌آزمون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B332530-7601-428E-94EA-3AAE89AB9BA5}"/>
              </a:ext>
            </a:extLst>
          </p:cNvPr>
          <p:cNvCxnSpPr>
            <a:stCxn id="48" idx="1"/>
            <a:endCxn id="13" idx="3"/>
          </p:cNvCxnSpPr>
          <p:nvPr/>
        </p:nvCxnSpPr>
        <p:spPr>
          <a:xfrm flipH="1">
            <a:off x="5667369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18A7C9E-C48A-45BF-863B-92F3155489E3}"/>
              </a:ext>
            </a:extLst>
          </p:cNvPr>
          <p:cNvCxnSpPr>
            <a:stCxn id="11" idx="1"/>
            <a:endCxn id="48" idx="3"/>
          </p:cNvCxnSpPr>
          <p:nvPr/>
        </p:nvCxnSpPr>
        <p:spPr>
          <a:xfrm flipH="1">
            <a:off x="8372472" y="5447000"/>
            <a:ext cx="352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B8002B-BD74-4E5D-9976-10AF79B01924}"/>
              </a:ext>
            </a:extLst>
          </p:cNvPr>
          <p:cNvSpPr/>
          <p:nvPr/>
        </p:nvSpPr>
        <p:spPr>
          <a:xfrm>
            <a:off x="8724899" y="3227675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محاسبه‌ی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حجم نمونه با استفاده از جدول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Morgan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C5AB83-E100-4637-B386-AC5AE9F0FE77}"/>
              </a:ext>
            </a:extLst>
          </p:cNvPr>
          <p:cNvSpPr/>
          <p:nvPr/>
        </p:nvSpPr>
        <p:spPr>
          <a:xfrm>
            <a:off x="8724899" y="4913600"/>
            <a:ext cx="2352675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بررسی روایی و </a:t>
            </a:r>
            <a:r>
              <a:rPr lang="fa-IR" dirty="0" err="1">
                <a:solidFill>
                  <a:schemeClr val="tx1"/>
                </a:solidFill>
                <a:cs typeface="B Nazanin" panose="00000400000000000000" pitchFamily="2" charset="-78"/>
              </a:rPr>
              <a:t>پایایی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2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1074</Words>
  <Application>Microsoft Office PowerPoint</Application>
  <PresentationFormat>Widescreen</PresentationFormat>
  <Paragraphs>192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 Mitra</vt:lpstr>
      <vt:lpstr>B Nazanin</vt:lpstr>
      <vt:lpstr>B Titr</vt:lpstr>
      <vt:lpstr>Calibri</vt:lpstr>
      <vt:lpstr>Calibri Light</vt:lpstr>
      <vt:lpstr>IranNastaliq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RADAN</dc:creator>
  <cp:lastModifiedBy>سمیرا رحمان زاده</cp:lastModifiedBy>
  <cp:revision>53</cp:revision>
  <dcterms:created xsi:type="dcterms:W3CDTF">2023-10-19T07:27:08Z</dcterms:created>
  <dcterms:modified xsi:type="dcterms:W3CDTF">2024-04-06T08:35:55Z</dcterms:modified>
</cp:coreProperties>
</file>