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5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63" r:id="rId37"/>
    <p:sldId id="265" r:id="rId38"/>
    <p:sldId id="264" r:id="rId39"/>
  </p:sldIdLst>
  <p:sldSz cx="18288000" cy="10287000"/>
  <p:notesSz cx="6858000" cy="9144000"/>
  <p:embeddedFontLst>
    <p:embeddedFont>
      <p:font typeface="Atma Bold" panose="020B0604020202020204" charset="0"/>
      <p:regular r:id="rId40"/>
    </p:embeddedFont>
    <p:embeddedFont>
      <p:font typeface="Coiny" panose="020B060402020202020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956980" y="6812692"/>
            <a:ext cx="5686281" cy="4114800"/>
          </a:xfrm>
          <a:custGeom>
            <a:avLst/>
            <a:gdLst/>
            <a:ahLst/>
            <a:cxnLst/>
            <a:rect l="l" t="t" r="r" b="b"/>
            <a:pathLst>
              <a:path w="5686281" h="4114800">
                <a:moveTo>
                  <a:pt x="0" y="0"/>
                </a:moveTo>
                <a:lnTo>
                  <a:pt x="5686281" y="0"/>
                </a:lnTo>
                <a:lnTo>
                  <a:pt x="56862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91758" y="-327949"/>
            <a:ext cx="5955836" cy="5165334"/>
          </a:xfrm>
          <a:custGeom>
            <a:avLst/>
            <a:gdLst/>
            <a:ahLst/>
            <a:cxnLst/>
            <a:rect l="l" t="t" r="r" b="b"/>
            <a:pathLst>
              <a:path w="5955836" h="5165334">
                <a:moveTo>
                  <a:pt x="0" y="0"/>
                </a:moveTo>
                <a:lnTo>
                  <a:pt x="5955836" y="0"/>
                </a:lnTo>
                <a:lnTo>
                  <a:pt x="5955836" y="5165334"/>
                </a:lnTo>
                <a:lnTo>
                  <a:pt x="0" y="5165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613105" y="5795211"/>
            <a:ext cx="8001000" cy="7200900"/>
          </a:xfrm>
          <a:custGeom>
            <a:avLst/>
            <a:gdLst/>
            <a:ahLst/>
            <a:cxnLst/>
            <a:rect l="l" t="t" r="r" b="b"/>
            <a:pathLst>
              <a:path w="8001000" h="7200900">
                <a:moveTo>
                  <a:pt x="0" y="0"/>
                </a:moveTo>
                <a:lnTo>
                  <a:pt x="8001000" y="0"/>
                </a:lnTo>
                <a:lnTo>
                  <a:pt x="80010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352247" y="-2018085"/>
            <a:ext cx="3718283" cy="4114800"/>
          </a:xfrm>
          <a:custGeom>
            <a:avLst/>
            <a:gdLst/>
            <a:ahLst/>
            <a:cxnLst/>
            <a:rect l="l" t="t" r="r" b="b"/>
            <a:pathLst>
              <a:path w="3718283" h="4114800">
                <a:moveTo>
                  <a:pt x="0" y="0"/>
                </a:moveTo>
                <a:lnTo>
                  <a:pt x="3718283" y="0"/>
                </a:lnTo>
                <a:lnTo>
                  <a:pt x="37182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3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12062" y="8465767"/>
            <a:ext cx="3718283" cy="4114800"/>
          </a:xfrm>
          <a:custGeom>
            <a:avLst/>
            <a:gdLst/>
            <a:ahLst/>
            <a:cxnLst/>
            <a:rect l="l" t="t" r="r" b="b"/>
            <a:pathLst>
              <a:path w="3718283" h="4114800">
                <a:moveTo>
                  <a:pt x="0" y="0"/>
                </a:moveTo>
                <a:lnTo>
                  <a:pt x="3718283" y="0"/>
                </a:lnTo>
                <a:lnTo>
                  <a:pt x="37182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3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224664" y="-3086100"/>
            <a:ext cx="6062472" cy="8229600"/>
          </a:xfrm>
          <a:custGeom>
            <a:avLst/>
            <a:gdLst/>
            <a:ahLst/>
            <a:cxnLst/>
            <a:rect l="l" t="t" r="r" b="b"/>
            <a:pathLst>
              <a:path w="6062472" h="8229600">
                <a:moveTo>
                  <a:pt x="0" y="0"/>
                </a:moveTo>
                <a:lnTo>
                  <a:pt x="6062472" y="0"/>
                </a:lnTo>
                <a:lnTo>
                  <a:pt x="60624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413409" y="6812692"/>
            <a:ext cx="8829398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sz="6150" b="1" spc="67" dirty="0">
                <a:solidFill>
                  <a:srgbClr val="8C1A44"/>
                </a:solidFill>
                <a:latin typeface="Atma Bold"/>
                <a:ea typeface="Atma Bold"/>
                <a:cs typeface="Atma Bold"/>
                <a:sym typeface="Atma Bold"/>
              </a:rPr>
              <a:t>Presentation by : Ramin Alizadeh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FCD133-ABC0-2395-BEA5-F0E961EE16F7}"/>
              </a:ext>
            </a:extLst>
          </p:cNvPr>
          <p:cNvSpPr txBox="1"/>
          <p:nvPr/>
        </p:nvSpPr>
        <p:spPr>
          <a:xfrm>
            <a:off x="5249064" y="2135522"/>
            <a:ext cx="8001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tma Bold" panose="020B0604020202020204" charset="0"/>
                <a:cs typeface="Atma Bold" panose="020B0604020202020204" charset="0"/>
              </a:rPr>
              <a:t>Bone marrow mesenchymal stem cell exosomes suppress JAK/STAT signaling pathway in acute myeloid leukemia in vitro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88292F-5A7B-A5E0-3120-F188CD5C9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5B2607E-ECD4-CF82-FB50-0B99B32EBE24}"/>
              </a:ext>
            </a:extLst>
          </p:cNvPr>
          <p:cNvSpPr txBox="1"/>
          <p:nvPr/>
        </p:nvSpPr>
        <p:spPr>
          <a:xfrm>
            <a:off x="5871030" y="1185084"/>
            <a:ext cx="6545941" cy="88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46" b="0" i="0" u="none" strike="noStrike" kern="1200" cap="none" spc="0" normalizeH="0" baseline="0" noProof="0">
                <a:ln>
                  <a:noFill/>
                </a:ln>
                <a:solidFill>
                  <a:srgbClr val="8C1A44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Introduction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AD14258-AE93-A36C-97F1-06947FF6902D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7AB9791-A6C2-7BF0-DF80-EE9DEC42490C}"/>
              </a:ext>
            </a:extLst>
          </p:cNvPr>
          <p:cNvSpPr/>
          <p:nvPr/>
        </p:nvSpPr>
        <p:spPr>
          <a:xfrm>
            <a:off x="14765334" y="688241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45CBC6A-BEEB-C7F7-6BC1-B255C5494D9D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34560B2-A4D6-30D8-EF44-9795D994E8DA}"/>
              </a:ext>
            </a:extLst>
          </p:cNvPr>
          <p:cNvSpPr/>
          <p:nvPr/>
        </p:nvSpPr>
        <p:spPr>
          <a:xfrm>
            <a:off x="-2584607" y="6265195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D001A3D-7EA5-592C-AE0A-1814E6974A0D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2408E48-DB6D-48D1-F784-0131E9484EC3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0C4C09A-A6BA-6001-3C64-8DB39CF1F4FD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45D5C1C-93CF-53D2-E3AF-DB20574BD127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E4AFD9-E241-82FF-91B6-F800A886445D}"/>
              </a:ext>
            </a:extLst>
          </p:cNvPr>
          <p:cNvSpPr txBox="1"/>
          <p:nvPr/>
        </p:nvSpPr>
        <p:spPr>
          <a:xfrm>
            <a:off x="2779544" y="1940049"/>
            <a:ext cx="10952947" cy="5738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4000" b="1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Aim &amp; Hypothesis</a:t>
            </a:r>
            <a:endParaRPr lang="en-US" sz="3600" kern="1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Investigate the effect of BM-MSC–derived exosomes on AML cells.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Examine whether these exosomes regulate JAK2, STAT3, and STAT5 expression in HL-60 cells.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genes are key regulators of cell survival, proliferation, apoptosis, and drug response in AML.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Hypothesis: BM-MSC exosomes suppress AML by downregulating JAK2, STAT3, and STAT5 in HL-60 cells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2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844D39-AF65-9001-D2A6-FD0CAC4E1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8EE3472-2F28-487E-C3BB-678266DB186C}"/>
              </a:ext>
            </a:extLst>
          </p:cNvPr>
          <p:cNvSpPr txBox="1"/>
          <p:nvPr/>
        </p:nvSpPr>
        <p:spPr>
          <a:xfrm>
            <a:off x="4953000" y="1185084"/>
            <a:ext cx="8001000" cy="17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41"/>
              </a:lnSpc>
            </a:pPr>
            <a:r>
              <a:rPr lang="en-US" sz="54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Methods and materials</a:t>
            </a:r>
            <a:endParaRPr lang="en-US" sz="5400" dirty="0">
              <a:solidFill>
                <a:srgbClr val="C00000"/>
              </a:solidFill>
              <a:latin typeface="Atma Bold" panose="020B0604020202020204" charset="0"/>
              <a:cs typeface="Atma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C1A44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DF9C317-D9F3-C1FA-0A39-373F4DDDA35F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14840CA-CFA8-E1B6-C976-6DC38CD929BD}"/>
              </a:ext>
            </a:extLst>
          </p:cNvPr>
          <p:cNvSpPr/>
          <p:nvPr/>
        </p:nvSpPr>
        <p:spPr>
          <a:xfrm>
            <a:off x="14765334" y="688241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6E2976B-84B7-AE92-6E64-91284FFC6FCF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DEC6D60-9BEF-3CC6-F3D3-ABA64B7ADA74}"/>
              </a:ext>
            </a:extLst>
          </p:cNvPr>
          <p:cNvSpPr/>
          <p:nvPr/>
        </p:nvSpPr>
        <p:spPr>
          <a:xfrm>
            <a:off x="-2584607" y="6265195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EF45F4B-B5B5-6527-0F96-E9639886690D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A3F15E9-FDEA-1F8D-8ED8-729B51A0E4A2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87D7C3A-AE2C-CF59-2741-0CB0AD5ACDF1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E786D92-B5F4-D110-74E0-36B6C96F729A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73CF5C-2045-F2A4-9CA8-5DD3651FD028}"/>
              </a:ext>
            </a:extLst>
          </p:cNvPr>
          <p:cNvSpPr/>
          <p:nvPr/>
        </p:nvSpPr>
        <p:spPr>
          <a:xfrm>
            <a:off x="5715000" y="2186066"/>
            <a:ext cx="6705600" cy="1308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1) Cell Preparation</a:t>
            </a:r>
            <a:endParaRPr lang="en-US" sz="4000" dirty="0">
              <a:solidFill>
                <a:srgbClr val="C00000"/>
              </a:solidFill>
              <a:latin typeface="Atma Bold" panose="020B0604020202020204" charset="0"/>
              <a:cs typeface="Atma Bold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A70CD7-2DD7-0F74-FEE8-D9E2410AF562}"/>
              </a:ext>
            </a:extLst>
          </p:cNvPr>
          <p:cNvSpPr txBox="1"/>
          <p:nvPr/>
        </p:nvSpPr>
        <p:spPr>
          <a:xfrm>
            <a:off x="4075712" y="4010605"/>
            <a:ext cx="10136575" cy="3501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a) HL-60 Leukemia Cells</a:t>
            </a:r>
            <a:endParaRPr lang="en-US" sz="4400" dirty="0">
              <a:solidFill>
                <a:srgbClr val="C00000"/>
              </a:solidFill>
              <a:latin typeface="Atma Bold" panose="020B0604020202020204" charset="0"/>
              <a:cs typeface="Atma Bold" panose="020B0604020202020204" charset="0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Obtained from the Pasteur Institute.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Cultured in RPMI-1640 medium supplemented with serum and antibiotics at 37°C in 5% CO₂.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4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DF9A7B-AF44-D26C-EC30-70BE949D3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FFF535E-4740-581B-85C5-B38F5D22CE63}"/>
              </a:ext>
            </a:extLst>
          </p:cNvPr>
          <p:cNvSpPr txBox="1"/>
          <p:nvPr/>
        </p:nvSpPr>
        <p:spPr>
          <a:xfrm>
            <a:off x="4953000" y="1185084"/>
            <a:ext cx="8001000" cy="17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Methods and materials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C1A44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9F7493B-3FC9-1FB5-811E-03DB1F311CE1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F331422-009D-CBCD-4698-0645A8091ED7}"/>
              </a:ext>
            </a:extLst>
          </p:cNvPr>
          <p:cNvSpPr/>
          <p:nvPr/>
        </p:nvSpPr>
        <p:spPr>
          <a:xfrm>
            <a:off x="14765334" y="688241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304DA2E-5304-CD59-7F28-1B10B3F58BD3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05A92CA-1382-B1B7-7558-9DB9F891719C}"/>
              </a:ext>
            </a:extLst>
          </p:cNvPr>
          <p:cNvSpPr/>
          <p:nvPr/>
        </p:nvSpPr>
        <p:spPr>
          <a:xfrm>
            <a:off x="-2584607" y="6265195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6C511FA-F72B-7D09-DF41-27DC811691DE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027795A-A3F0-8194-645D-66FADB4BEAE9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C33BFE7-DA43-7B17-56CC-168AB673C0D1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D15E741-CAE3-516E-1FEA-147C87EAE885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CC255D4-1103-43AF-5DE2-8E2C8C7C371B}"/>
              </a:ext>
            </a:extLst>
          </p:cNvPr>
          <p:cNvSpPr/>
          <p:nvPr/>
        </p:nvSpPr>
        <p:spPr>
          <a:xfrm>
            <a:off x="5715000" y="2186066"/>
            <a:ext cx="6705600" cy="1308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1) Cell Preparation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37896F-B3C9-ADE9-E4F0-222F10137117}"/>
              </a:ext>
            </a:extLst>
          </p:cNvPr>
          <p:cNvSpPr txBox="1"/>
          <p:nvPr/>
        </p:nvSpPr>
        <p:spPr>
          <a:xfrm>
            <a:off x="3159968" y="3678674"/>
            <a:ext cx="12101284" cy="600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b) Bone Marrow Mesenchymal Stem Cells (BM-MSCs)</a:t>
            </a:r>
            <a:endParaRPr lang="en-US" sz="3200" dirty="0">
              <a:solidFill>
                <a:srgbClr val="C00000"/>
              </a:solidFill>
              <a:latin typeface="Atma Bold" panose="020B0604020202020204" charset="0"/>
              <a:cs typeface="Atma Bold" panose="020B060402020202020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 from a healthy donor.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Cultured in α-MEM medium until reaching over 80% confluency.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Examined under an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 microscope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(spindle-shaped morphology confirmed MSC identity).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validated using flow cytometry: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markers: CD73, CD90, CD105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markers: CD14, CD34, CD45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13393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4B9AA6-C985-FF96-28CA-D5B313379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0149244-21DA-5734-B116-81724CB7C149}"/>
              </a:ext>
            </a:extLst>
          </p:cNvPr>
          <p:cNvSpPr txBox="1"/>
          <p:nvPr/>
        </p:nvSpPr>
        <p:spPr>
          <a:xfrm>
            <a:off x="4953000" y="1185084"/>
            <a:ext cx="8001000" cy="17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Methods and materials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C1A44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A5588E4-33D9-EB6D-7022-5FEA275CDD21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DF2E25F-687E-24A5-0C51-CCA9CDD51CA8}"/>
              </a:ext>
            </a:extLst>
          </p:cNvPr>
          <p:cNvSpPr/>
          <p:nvPr/>
        </p:nvSpPr>
        <p:spPr>
          <a:xfrm>
            <a:off x="14765334" y="688241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691DD51-0D17-E8E3-873A-20F7D2BFE664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057C253-6437-3D0A-93F4-6B5AF0CE4366}"/>
              </a:ext>
            </a:extLst>
          </p:cNvPr>
          <p:cNvSpPr/>
          <p:nvPr/>
        </p:nvSpPr>
        <p:spPr>
          <a:xfrm>
            <a:off x="-2584607" y="6265195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C084650-11E6-E7EE-C251-B4054B39C3FC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E1F677A-4C2D-3BA9-BDF7-95A1C5FA9547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B6F72FA-C45D-10A5-A084-5469D6360A69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7A83E77-6BD3-A7E9-880D-E5485680560A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2F4874C9-24A0-0073-5C28-B3FC5AE33D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8770" y="2680267"/>
            <a:ext cx="5254170" cy="54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3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04D27A-3582-7DBF-6EF4-79261494C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8E3537E-B61A-5FCE-6616-24E547850DC8}"/>
              </a:ext>
            </a:extLst>
          </p:cNvPr>
          <p:cNvSpPr txBox="1"/>
          <p:nvPr/>
        </p:nvSpPr>
        <p:spPr>
          <a:xfrm>
            <a:off x="4953000" y="1185084"/>
            <a:ext cx="8001000" cy="17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Methods and materials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C1A44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BFF405F-6575-1CB6-0F82-DF0644AE240B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C1878F1-BE25-F6B3-93E4-DFF057FB4681}"/>
              </a:ext>
            </a:extLst>
          </p:cNvPr>
          <p:cNvSpPr/>
          <p:nvPr/>
        </p:nvSpPr>
        <p:spPr>
          <a:xfrm>
            <a:off x="14765334" y="688241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675DD57-3343-299A-067A-4214BA8B19B1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E11801E-129D-2024-1772-625C63676B27}"/>
              </a:ext>
            </a:extLst>
          </p:cNvPr>
          <p:cNvSpPr/>
          <p:nvPr/>
        </p:nvSpPr>
        <p:spPr>
          <a:xfrm>
            <a:off x="-3836613" y="6357277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F3FEF79-7B6E-93CC-B0FF-7F9CE2E920E3}"/>
              </a:ext>
            </a:extLst>
          </p:cNvPr>
          <p:cNvSpPr/>
          <p:nvPr/>
        </p:nvSpPr>
        <p:spPr>
          <a:xfrm>
            <a:off x="6603881" y="9733823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FC2118F-1C70-21C4-C54C-E83C71502A7E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8FAD389-E051-F37B-87D8-A04A01D75D1B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90DCBEA-780C-9020-73AB-B2D120A5CDC1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763CA4-4672-87B1-B35C-31978F8788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7087" y="2050663"/>
            <a:ext cx="11430000" cy="76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8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81904F-2053-6F0A-54CA-8DE0FDDF2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61F9792-37BE-C0E0-89CD-95C1846F103A}"/>
              </a:ext>
            </a:extLst>
          </p:cNvPr>
          <p:cNvSpPr txBox="1"/>
          <p:nvPr/>
        </p:nvSpPr>
        <p:spPr>
          <a:xfrm>
            <a:off x="4953000" y="1185084"/>
            <a:ext cx="8001000" cy="17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Methods and materials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C1A44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B298BC7-253C-90DF-F2F7-EBAA31E99FC7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4CDB732-71A3-E87A-556D-038BB5907681}"/>
              </a:ext>
            </a:extLst>
          </p:cNvPr>
          <p:cNvSpPr/>
          <p:nvPr/>
        </p:nvSpPr>
        <p:spPr>
          <a:xfrm>
            <a:off x="14765334" y="688241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5038436-E095-EB2C-B2ED-716165F9DF30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9C90867-2B1E-0864-5F7D-11A6CE9B05D3}"/>
              </a:ext>
            </a:extLst>
          </p:cNvPr>
          <p:cNvSpPr/>
          <p:nvPr/>
        </p:nvSpPr>
        <p:spPr>
          <a:xfrm>
            <a:off x="-2584607" y="6265195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231F6C1-8753-9A5F-6E5F-8B865C43185C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8098BD8-DC0C-6204-8DF5-E95A21554C12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2A103FC-3AEF-E549-A874-83BC851AAE6D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5F0D495-3A09-483E-C763-E15CD3F10824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908A04-BFD2-F68B-D51A-49E275A1E2E9}"/>
              </a:ext>
            </a:extLst>
          </p:cNvPr>
          <p:cNvSpPr/>
          <p:nvPr/>
        </p:nvSpPr>
        <p:spPr>
          <a:xfrm>
            <a:off x="5600700" y="2187957"/>
            <a:ext cx="6705600" cy="1308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2) Exosome Isolation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cs typeface="Atma Bold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6A53D3-C47D-80E2-F661-D3C9610FE540}"/>
              </a:ext>
            </a:extLst>
          </p:cNvPr>
          <p:cNvSpPr txBox="1"/>
          <p:nvPr/>
        </p:nvSpPr>
        <p:spPr>
          <a:xfrm>
            <a:off x="3159968" y="3678674"/>
            <a:ext cx="12101284" cy="642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BM-MSCs served as the source of exosomes.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Steps:</a:t>
            </a:r>
            <a:endParaRPr lang="en-US" sz="24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15000"/>
              </a:lnSpc>
              <a:spcAft>
                <a:spcPts val="8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MSCs reached 90% confluency, the medium was replaced with FBS-free α-MEM.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15000"/>
              </a:lnSpc>
              <a:spcAft>
                <a:spcPts val="8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72 hours, the conditioned medium was collected.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15000"/>
              </a:lnSpc>
              <a:spcAft>
                <a:spcPts val="8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Exosomes were isolated using the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Exocib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kit: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Centrifugation to remove cells and debris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Addition of precipitation reagent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Overnight incubation at 4°C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 centrifugation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Exosome pellet resuspended in PBS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1E02218-E51E-A7C1-A122-51DB48C23FD3}"/>
              </a:ext>
            </a:extLst>
          </p:cNvPr>
          <p:cNvSpPr/>
          <p:nvPr/>
        </p:nvSpPr>
        <p:spPr>
          <a:xfrm>
            <a:off x="10439400" y="6438900"/>
            <a:ext cx="4276025" cy="3182462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Exosomes were stored at −20°C for later experiments.</a:t>
            </a:r>
            <a:endParaRPr lang="en-US" sz="2400" dirty="0">
              <a:solidFill>
                <a:srgbClr val="C00000"/>
              </a:solidFill>
              <a:latin typeface="Atma Bold" panose="020B0604020202020204" charset="0"/>
              <a:cs typeface="Atma Bold" panose="020B060402020202020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4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4B9A7C-E9D6-CFCB-F475-2F70FA8B4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6EF81A9-DFE4-8656-7D29-5F88D1D19A84}"/>
              </a:ext>
            </a:extLst>
          </p:cNvPr>
          <p:cNvSpPr txBox="1"/>
          <p:nvPr/>
        </p:nvSpPr>
        <p:spPr>
          <a:xfrm>
            <a:off x="4953000" y="1185084"/>
            <a:ext cx="8001000" cy="17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Methods and materials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C1A44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281BD56-2840-4F81-EC59-E26004D02325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13D5D48-D020-0A17-FB4A-B87B77FBE08E}"/>
              </a:ext>
            </a:extLst>
          </p:cNvPr>
          <p:cNvSpPr/>
          <p:nvPr/>
        </p:nvSpPr>
        <p:spPr>
          <a:xfrm>
            <a:off x="14765334" y="688241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5A4A14F-363B-6C01-30AC-ECA27F7C0CB5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DD271A2-ABC4-C273-B40B-5A13C4DA5BA6}"/>
              </a:ext>
            </a:extLst>
          </p:cNvPr>
          <p:cNvSpPr/>
          <p:nvPr/>
        </p:nvSpPr>
        <p:spPr>
          <a:xfrm>
            <a:off x="-2584607" y="6265195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11AEA4F-55FF-A54A-4D64-98D061557481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4B573BC-4065-80F3-068C-30A1C558F05D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4D8CE7-24D4-AA3B-34EB-CF74CD6E5FA6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7075F9D-CD37-38DB-0214-3357AC628E8B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1FBC16-7376-26C3-1E89-19F43768D1A1}"/>
              </a:ext>
            </a:extLst>
          </p:cNvPr>
          <p:cNvSpPr/>
          <p:nvPr/>
        </p:nvSpPr>
        <p:spPr>
          <a:xfrm>
            <a:off x="5600700" y="2108839"/>
            <a:ext cx="6705600" cy="1308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3) Exosome Characterization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cs typeface="Atma Bold" panose="020B060402020202020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A4FE5B-57E5-1801-7DB0-B2F831D31FE2}"/>
              </a:ext>
            </a:extLst>
          </p:cNvPr>
          <p:cNvSpPr/>
          <p:nvPr/>
        </p:nvSpPr>
        <p:spPr>
          <a:xfrm>
            <a:off x="4377193" y="4021805"/>
            <a:ext cx="9609814" cy="383114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tma Bold" panose="020B0604020202020204" charset="0"/>
                <a:cs typeface="Atma Bold" panose="020B0604020202020204" charset="0"/>
              </a:rPr>
              <a:t>To confirm successful exosome isolation, </a:t>
            </a:r>
            <a:r>
              <a:rPr lang="en-US" sz="4000" b="1" dirty="0">
                <a:solidFill>
                  <a:srgbClr val="7030A0"/>
                </a:solidFill>
                <a:latin typeface="Atma Bold" panose="020B0604020202020204" charset="0"/>
                <a:cs typeface="Atma Bold" panose="020B0604020202020204" charset="0"/>
              </a:rPr>
              <a:t>three</a:t>
            </a:r>
            <a:r>
              <a:rPr lang="en-US" sz="3200" b="1" dirty="0">
                <a:solidFill>
                  <a:srgbClr val="7030A0"/>
                </a:solidFill>
                <a:latin typeface="Atma Bold" panose="020B0604020202020204" charset="0"/>
                <a:cs typeface="Atma Bold" panose="020B0604020202020204" charset="0"/>
              </a:rPr>
              <a:t> assays were performed</a:t>
            </a:r>
            <a:endParaRPr lang="en-US" sz="3200" dirty="0">
              <a:solidFill>
                <a:srgbClr val="7030A0"/>
              </a:solidFill>
              <a:latin typeface="Atma Bold" panose="020B0604020202020204" charset="0"/>
              <a:cs typeface="Atma Bold" panose="020B0604020202020204" charset="0"/>
            </a:endParaRPr>
          </a:p>
          <a:p>
            <a:pPr algn="ctr"/>
            <a:endParaRPr lang="en-US" sz="3200" dirty="0">
              <a:solidFill>
                <a:srgbClr val="7030A0"/>
              </a:solidFill>
              <a:latin typeface="Atma Bold" panose="020B0604020202020204" charset="0"/>
              <a:cs typeface="Atma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0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CB87CE-FE96-E2A4-98C8-4BE232348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6CCACCA-6C4E-EE31-BA08-6CE5358AD924}"/>
              </a:ext>
            </a:extLst>
          </p:cNvPr>
          <p:cNvSpPr txBox="1"/>
          <p:nvPr/>
        </p:nvSpPr>
        <p:spPr>
          <a:xfrm>
            <a:off x="4953000" y="1185084"/>
            <a:ext cx="8001000" cy="17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Methods and materials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C1A44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AF3C726-E84C-5F52-9C2A-9B999ECE91B8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D57F1C8-0396-5203-3BD7-5C3BB482467F}"/>
              </a:ext>
            </a:extLst>
          </p:cNvPr>
          <p:cNvSpPr/>
          <p:nvPr/>
        </p:nvSpPr>
        <p:spPr>
          <a:xfrm>
            <a:off x="15245250" y="7005887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8C556EA-31FA-4FBC-E510-E626C36390C0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485211D-E892-F992-343E-1F52FF4C9E1F}"/>
              </a:ext>
            </a:extLst>
          </p:cNvPr>
          <p:cNvSpPr/>
          <p:nvPr/>
        </p:nvSpPr>
        <p:spPr>
          <a:xfrm>
            <a:off x="-3461850" y="6986837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42C2B6A-E7B0-F496-39E9-BEA45CB77060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E142B91-9D4F-CBA3-4339-3AE40071E33F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02FDA43-94CA-8B85-2BFE-8F26E01755D7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0473B49-EAE7-23EE-81D1-0BC784BC153C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35A046-85B6-6FF7-D8BD-1BE058201C33}"/>
              </a:ext>
            </a:extLst>
          </p:cNvPr>
          <p:cNvSpPr/>
          <p:nvPr/>
        </p:nvSpPr>
        <p:spPr>
          <a:xfrm>
            <a:off x="5600700" y="2108839"/>
            <a:ext cx="6705600" cy="1308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3) Exosome Characterization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7A6F6-8BF7-190D-CBB5-09C13B45F0FB}"/>
              </a:ext>
            </a:extLst>
          </p:cNvPr>
          <p:cNvSpPr txBox="1"/>
          <p:nvPr/>
        </p:nvSpPr>
        <p:spPr>
          <a:xfrm>
            <a:off x="1340985" y="3823798"/>
            <a:ext cx="7848600" cy="380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a) DLS (Dynamic Light Scattering)</a:t>
            </a:r>
            <a:endParaRPr lang="en-US" sz="3600" dirty="0">
              <a:solidFill>
                <a:srgbClr val="C00000"/>
              </a:solidFill>
              <a:latin typeface="Atma Bold" panose="020B0604020202020204" charset="0"/>
              <a:cs typeface="Atma Bold" panose="020B0604020202020204" charset="0"/>
            </a:endParaRPr>
          </a:p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particles measured between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80–100 nm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consistent with exosome size.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Dynamic Light Scattering (DLS) and Zeta Potential Detectors">
            <a:extLst>
              <a:ext uri="{FF2B5EF4-FFF2-40B4-BE49-F238E27FC236}">
                <a16:creationId xmlns:a16="http://schemas.microsoft.com/office/drawing/2014/main" id="{017E4D85-0CB2-F74A-D881-0B30DDED2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60692B-E61D-8572-FF63-E208E51E26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0750" y="3446143"/>
            <a:ext cx="5486400" cy="473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7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BAB1B9-F622-FD59-15A1-D9D64F77F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4A6B02A-3D10-1E92-67F6-A45093965633}"/>
              </a:ext>
            </a:extLst>
          </p:cNvPr>
          <p:cNvSpPr txBox="1"/>
          <p:nvPr/>
        </p:nvSpPr>
        <p:spPr>
          <a:xfrm>
            <a:off x="4953000" y="1185084"/>
            <a:ext cx="8001000" cy="17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Methods and materials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C1A44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5A7AFDE-6CA0-D3D2-3829-D4415156EBB3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851D870-9032-A55B-D181-9CAE55BF81FB}"/>
              </a:ext>
            </a:extLst>
          </p:cNvPr>
          <p:cNvSpPr/>
          <p:nvPr/>
        </p:nvSpPr>
        <p:spPr>
          <a:xfrm>
            <a:off x="15245250" y="7005887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984786C-AD53-B875-CFE4-89602F0BD035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8A0117D-53AC-77A9-DC27-E56F62A121FE}"/>
              </a:ext>
            </a:extLst>
          </p:cNvPr>
          <p:cNvSpPr/>
          <p:nvPr/>
        </p:nvSpPr>
        <p:spPr>
          <a:xfrm>
            <a:off x="-3461850" y="6986837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460BFEA-816F-C119-F303-8AA60457782D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91D6D39-EB01-4932-39A6-AE7A93249EF4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F1BC6E3-FD52-82F6-1865-CF481DF7F8B3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E4E6441-DF0E-B41B-803E-7C4431E12293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31B40F-CF97-6C13-37D3-2731CCF61018}"/>
              </a:ext>
            </a:extLst>
          </p:cNvPr>
          <p:cNvSpPr/>
          <p:nvPr/>
        </p:nvSpPr>
        <p:spPr>
          <a:xfrm>
            <a:off x="5600700" y="2108839"/>
            <a:ext cx="6705600" cy="1308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3) Exosome Characterization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8D0F0F-20EE-1C14-A5F5-5B34F013A0EE}"/>
              </a:ext>
            </a:extLst>
          </p:cNvPr>
          <p:cNvSpPr txBox="1"/>
          <p:nvPr/>
        </p:nvSpPr>
        <p:spPr>
          <a:xfrm>
            <a:off x="457200" y="3823798"/>
            <a:ext cx="9944128" cy="314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b) TEM (Transmission Electron Microscopy)</a:t>
            </a:r>
            <a:endParaRPr lang="en-US" sz="3600" dirty="0">
              <a:solidFill>
                <a:srgbClr val="C00000"/>
              </a:solidFill>
              <a:latin typeface="Atma Bold" panose="020B0604020202020204" charset="0"/>
              <a:cs typeface="Atma Bold" panose="020B0604020202020204" charset="0"/>
            </a:endParaRP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Exosomes appeared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spherical in morphology.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Dynamic Light Scattering (DLS) and Zeta Potential Detectors">
            <a:extLst>
              <a:ext uri="{FF2B5EF4-FFF2-40B4-BE49-F238E27FC236}">
                <a16:creationId xmlns:a16="http://schemas.microsoft.com/office/drawing/2014/main" id="{D4997C74-1CBD-2499-3144-98B978D8D4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 descr="A microscope on a table&#10;&#10;AI-generated content may be incorrect.">
            <a:extLst>
              <a:ext uri="{FF2B5EF4-FFF2-40B4-BE49-F238E27FC236}">
                <a16:creationId xmlns:a16="http://schemas.microsoft.com/office/drawing/2014/main" id="{7421EFBA-044E-C9F0-7CE7-195EEA0D24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01328" y="3625041"/>
            <a:ext cx="4419600" cy="620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EAA265-EE34-8F33-A2A8-D9CAB47BB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BAF0ADA-D19D-D42C-D9BD-DA322614533B}"/>
              </a:ext>
            </a:extLst>
          </p:cNvPr>
          <p:cNvSpPr txBox="1"/>
          <p:nvPr/>
        </p:nvSpPr>
        <p:spPr>
          <a:xfrm>
            <a:off x="4953000" y="1185084"/>
            <a:ext cx="8001000" cy="17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Methods and materials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C1A44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C07A05D-1720-F52A-6D64-E3CF884A1824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2229C5D-416F-436A-52B9-D829959BC2F7}"/>
              </a:ext>
            </a:extLst>
          </p:cNvPr>
          <p:cNvSpPr/>
          <p:nvPr/>
        </p:nvSpPr>
        <p:spPr>
          <a:xfrm>
            <a:off x="15245250" y="7005887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842EB17-0021-AEFF-FB1C-17979770954B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647B1EB-704F-E9E4-CAE9-06C7752567E4}"/>
              </a:ext>
            </a:extLst>
          </p:cNvPr>
          <p:cNvSpPr/>
          <p:nvPr/>
        </p:nvSpPr>
        <p:spPr>
          <a:xfrm>
            <a:off x="-3461850" y="6986837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92532D5-900C-7DD9-1CF5-CDEFD412A06C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1785607-0A26-4E86-52C1-6C6E8F438805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E8382C0-B015-2C73-2E2C-2A637535DF6A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0BC2FFA-D545-AAEA-EE7A-D2180C3EFAEE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A3955E-9C6B-4C12-5BDC-CE78C2A4B9CB}"/>
              </a:ext>
            </a:extLst>
          </p:cNvPr>
          <p:cNvSpPr/>
          <p:nvPr/>
        </p:nvSpPr>
        <p:spPr>
          <a:xfrm>
            <a:off x="5600700" y="2108839"/>
            <a:ext cx="6705600" cy="1308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3) Exosome Characterization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AA762F-CD88-C831-21F2-65A96A50BEDE}"/>
              </a:ext>
            </a:extLst>
          </p:cNvPr>
          <p:cNvSpPr txBox="1"/>
          <p:nvPr/>
        </p:nvSpPr>
        <p:spPr>
          <a:xfrm>
            <a:off x="457200" y="3823798"/>
            <a:ext cx="9944128" cy="358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c) Flow Cytometry</a:t>
            </a:r>
            <a:endParaRPr lang="en-US" sz="4400" dirty="0">
              <a:solidFill>
                <a:srgbClr val="C00000"/>
              </a:solidFill>
              <a:latin typeface="Atma Bold" panose="020B0604020202020204" charset="0"/>
              <a:cs typeface="Atma Bold" panose="020B0604020202020204" charset="0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 the presence of typical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exosomal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surface markers: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CD9, CD63, CD81 (all positive).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Dynamic Light Scattering (DLS) and Zeta Potential Detectors">
            <a:extLst>
              <a:ext uri="{FF2B5EF4-FFF2-40B4-BE49-F238E27FC236}">
                <a16:creationId xmlns:a16="http://schemas.microsoft.com/office/drawing/2014/main" id="{9B0D3718-5518-E454-EF48-22620692B0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B1BD9B-A833-C338-09AC-A2B9EF1300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2650" y="3281113"/>
            <a:ext cx="5715000" cy="47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7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65334" y="688241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84607" y="6265195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D430120E-6BD8-3BEF-EC58-91D28048DE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6169" y="1505179"/>
            <a:ext cx="9144000" cy="2916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48D229-392D-3517-30A0-B856D4F4E8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7381" y="5064596"/>
            <a:ext cx="12601575" cy="2696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A8B21C-1D28-1A2F-6F29-95BAB85A7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D4377CE-8307-9297-6A09-A7AA3343030B}"/>
              </a:ext>
            </a:extLst>
          </p:cNvPr>
          <p:cNvSpPr txBox="1"/>
          <p:nvPr/>
        </p:nvSpPr>
        <p:spPr>
          <a:xfrm>
            <a:off x="4953000" y="1185084"/>
            <a:ext cx="8001000" cy="17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Methods and materials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C1A44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9CE0514-37FE-FF6D-41F8-378B4E493FEA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6337ED1-F8E7-BC3D-C0AE-B215909BDD05}"/>
              </a:ext>
            </a:extLst>
          </p:cNvPr>
          <p:cNvSpPr/>
          <p:nvPr/>
        </p:nvSpPr>
        <p:spPr>
          <a:xfrm>
            <a:off x="15445004" y="709434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EC5F701-F9FC-D26A-2F98-A942CD022A56}"/>
              </a:ext>
            </a:extLst>
          </p:cNvPr>
          <p:cNvSpPr/>
          <p:nvPr/>
        </p:nvSpPr>
        <p:spPr>
          <a:xfrm>
            <a:off x="14363700" y="-2701323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B6D10A0-B239-7554-1638-DDA463F26056}"/>
              </a:ext>
            </a:extLst>
          </p:cNvPr>
          <p:cNvSpPr/>
          <p:nvPr/>
        </p:nvSpPr>
        <p:spPr>
          <a:xfrm>
            <a:off x="-3950715" y="7826408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AF79271-33F5-9D65-1EFC-32493C58508A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671E8CA-6322-9F80-A63C-9E9FD87ED480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E5C1746-ECA6-E324-CABA-EF4ECE29D416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CA73031-C314-0875-A0C2-0BADCDF19D4E}"/>
              </a:ext>
            </a:extLst>
          </p:cNvPr>
          <p:cNvSpPr/>
          <p:nvPr/>
        </p:nvSpPr>
        <p:spPr>
          <a:xfrm>
            <a:off x="-2633179" y="-1902758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332EA-33D3-C33D-0305-75115BECA5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2460592"/>
            <a:ext cx="13106400" cy="612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0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585524-0633-E770-198B-58E5780FC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47F0B61-09BF-1DF6-CC4B-E09EA3DAA2CA}"/>
              </a:ext>
            </a:extLst>
          </p:cNvPr>
          <p:cNvSpPr txBox="1"/>
          <p:nvPr/>
        </p:nvSpPr>
        <p:spPr>
          <a:xfrm>
            <a:off x="4953000" y="1185084"/>
            <a:ext cx="8001000" cy="17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Methods and materials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C1A44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6CD22F9-1ED7-BFF6-6176-463DEE3D664D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0E5A5C8-2288-A079-C6B2-1FC5FC862668}"/>
              </a:ext>
            </a:extLst>
          </p:cNvPr>
          <p:cNvSpPr/>
          <p:nvPr/>
        </p:nvSpPr>
        <p:spPr>
          <a:xfrm>
            <a:off x="16559494" y="7235289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6817C06-1F86-2F93-1FE9-ACF395EB6E21}"/>
              </a:ext>
            </a:extLst>
          </p:cNvPr>
          <p:cNvSpPr/>
          <p:nvPr/>
        </p:nvSpPr>
        <p:spPr>
          <a:xfrm>
            <a:off x="14782800" y="-3154442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6484364-F8D1-501A-05B5-FC990943793F}"/>
              </a:ext>
            </a:extLst>
          </p:cNvPr>
          <p:cNvSpPr/>
          <p:nvPr/>
        </p:nvSpPr>
        <p:spPr>
          <a:xfrm>
            <a:off x="-3950715" y="7826408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0824966-B503-2BE5-26D9-2C0EAEEA0F0D}"/>
              </a:ext>
            </a:extLst>
          </p:cNvPr>
          <p:cNvSpPr/>
          <p:nvPr/>
        </p:nvSpPr>
        <p:spPr>
          <a:xfrm>
            <a:off x="6736244" y="9518316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E5E3D22-1EBC-2D1C-0520-C73013B58D13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10590E7-F37C-D576-2A0F-6A8A2CE3974A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F86F787-61C6-1431-602B-A56828F89732}"/>
              </a:ext>
            </a:extLst>
          </p:cNvPr>
          <p:cNvSpPr/>
          <p:nvPr/>
        </p:nvSpPr>
        <p:spPr>
          <a:xfrm>
            <a:off x="-2637005" y="-2066172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8C2D89-5512-F06E-23CF-CC045B647A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4583" y="2277231"/>
            <a:ext cx="13557834" cy="673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CC27F-52C1-4D96-41C9-A9ED6CF72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FBE5764-B968-48A3-B6D9-C6C153669F4E}"/>
              </a:ext>
            </a:extLst>
          </p:cNvPr>
          <p:cNvSpPr txBox="1"/>
          <p:nvPr/>
        </p:nvSpPr>
        <p:spPr>
          <a:xfrm>
            <a:off x="4953000" y="1185084"/>
            <a:ext cx="8001000" cy="17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Methods and materials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C1A44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81199DB-6300-6F5A-329B-64DAC9ABEBCE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643D0F7-B11C-1D94-8587-A3147272EF11}"/>
              </a:ext>
            </a:extLst>
          </p:cNvPr>
          <p:cNvSpPr/>
          <p:nvPr/>
        </p:nvSpPr>
        <p:spPr>
          <a:xfrm>
            <a:off x="15245250" y="7005887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08D5D6C-38C2-3E76-BC7B-7E3049F96806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11CF6E9-AC26-D949-C396-BED402728C78}"/>
              </a:ext>
            </a:extLst>
          </p:cNvPr>
          <p:cNvSpPr/>
          <p:nvPr/>
        </p:nvSpPr>
        <p:spPr>
          <a:xfrm>
            <a:off x="-3461850" y="6986837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E5C455E-EC72-D05E-7988-8E22997FF075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B77EC7B-8D55-4DB5-4828-9B9242C2E917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86E8559-7451-F84A-31AF-FF3578013F35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A0B49FE-58C9-4E24-A17D-019EB1736438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40FBC1-DCA4-B86D-5D6E-91ED561F1F71}"/>
              </a:ext>
            </a:extLst>
          </p:cNvPr>
          <p:cNvSpPr/>
          <p:nvPr/>
        </p:nvSpPr>
        <p:spPr>
          <a:xfrm>
            <a:off x="5600700" y="2108839"/>
            <a:ext cx="6705600" cy="1308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4) Exosome Quantification</a:t>
            </a:r>
            <a:endParaRPr lang="en-US" sz="3600" dirty="0">
              <a:solidFill>
                <a:srgbClr val="C00000"/>
              </a:solidFill>
              <a:latin typeface="Atma Bold" panose="020B0604020202020204" charset="0"/>
              <a:cs typeface="Atma Bold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91CB18-ED34-9337-D306-5EF0520067D5}"/>
              </a:ext>
            </a:extLst>
          </p:cNvPr>
          <p:cNvSpPr txBox="1"/>
          <p:nvPr/>
        </p:nvSpPr>
        <p:spPr>
          <a:xfrm>
            <a:off x="3653774" y="4194501"/>
            <a:ext cx="9944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concentration of exosomes was measured using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BCA assay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appropriate treatment dose.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Dynamic Light Scattering (DLS) and Zeta Potential Detectors">
            <a:extLst>
              <a:ext uri="{FF2B5EF4-FFF2-40B4-BE49-F238E27FC236}">
                <a16:creationId xmlns:a16="http://schemas.microsoft.com/office/drawing/2014/main" id="{87761EA0-A779-0607-453D-45DB76C432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310100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3CA1B3-9CA5-2A6A-F9A6-2CA83756D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91A9FCA-FBE5-5466-3509-A2CB9F8105D8}"/>
              </a:ext>
            </a:extLst>
          </p:cNvPr>
          <p:cNvSpPr txBox="1"/>
          <p:nvPr/>
        </p:nvSpPr>
        <p:spPr>
          <a:xfrm>
            <a:off x="4953000" y="1185084"/>
            <a:ext cx="8001000" cy="17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Methods and materials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C1A44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ABCDF38-466D-5EC8-2621-10865F018DC6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F5A2FD3-1511-6BFE-D69C-2DF98E3A6790}"/>
              </a:ext>
            </a:extLst>
          </p:cNvPr>
          <p:cNvSpPr/>
          <p:nvPr/>
        </p:nvSpPr>
        <p:spPr>
          <a:xfrm>
            <a:off x="15245250" y="7005887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F914AA4-6170-BB6F-0BB1-C88F65FB1816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0E6806E-845F-B5EB-E340-A31DD905153A}"/>
              </a:ext>
            </a:extLst>
          </p:cNvPr>
          <p:cNvSpPr/>
          <p:nvPr/>
        </p:nvSpPr>
        <p:spPr>
          <a:xfrm>
            <a:off x="-3461850" y="6986837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A394E01-5B72-3403-C597-4164AFC8B1B9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6423704-5D07-AC75-E588-82352A4E473A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116F91E-E2C0-C50D-A7A3-5E19701C9B31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56F0999-3863-5448-B42D-F34E5975E3E6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2C42E3-D4E1-8364-B8D4-B590D1B8AFFA}"/>
              </a:ext>
            </a:extLst>
          </p:cNvPr>
          <p:cNvSpPr/>
          <p:nvPr/>
        </p:nvSpPr>
        <p:spPr>
          <a:xfrm>
            <a:off x="5093608" y="2097166"/>
            <a:ext cx="7719784" cy="1308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5) Treatment of HL-60 Cells With Exosomes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cs typeface="Atma Bold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DBB22E-85F3-0F70-FA00-0310FD1EF340}"/>
              </a:ext>
            </a:extLst>
          </p:cNvPr>
          <p:cNvSpPr txBox="1"/>
          <p:nvPr/>
        </p:nvSpPr>
        <p:spPr>
          <a:xfrm>
            <a:off x="4079596" y="3797766"/>
            <a:ext cx="10433607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prior findings, the optimal concentration was 100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HL-60 cells were exposed to this dose for 24 hours.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Dynamic Light Scattering (DLS) and Zeta Potential Detectors">
            <a:extLst>
              <a:ext uri="{FF2B5EF4-FFF2-40B4-BE49-F238E27FC236}">
                <a16:creationId xmlns:a16="http://schemas.microsoft.com/office/drawing/2014/main" id="{8E39479B-2FF3-8A5A-98C5-FC115B76BE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661088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95A569-D17A-A6AA-5D0D-E6AFA8736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03F845E-E5CA-EC17-85AF-F2566C5B7C52}"/>
              </a:ext>
            </a:extLst>
          </p:cNvPr>
          <p:cNvSpPr txBox="1"/>
          <p:nvPr/>
        </p:nvSpPr>
        <p:spPr>
          <a:xfrm>
            <a:off x="4953000" y="1185084"/>
            <a:ext cx="8001000" cy="17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Methods and materials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C1A44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8160012-0DAC-46E5-66B4-1C994E985554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C6B41AF-1CD4-AF7D-076C-4A3DD02FCC3B}"/>
              </a:ext>
            </a:extLst>
          </p:cNvPr>
          <p:cNvSpPr/>
          <p:nvPr/>
        </p:nvSpPr>
        <p:spPr>
          <a:xfrm>
            <a:off x="15245250" y="7005887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EFAF72E-8F2D-AAD2-9851-409FE8A322C6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5F64C0D-D72E-4A6C-FCEE-12F09D1D3676}"/>
              </a:ext>
            </a:extLst>
          </p:cNvPr>
          <p:cNvSpPr/>
          <p:nvPr/>
        </p:nvSpPr>
        <p:spPr>
          <a:xfrm>
            <a:off x="-3461850" y="6986837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ADF1763-E898-1BE9-F58C-661D3A36326D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76FEA61-58B3-4B01-9CF5-BB10C2EB6FBC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3381738-DC34-E5CC-C03D-A01786664689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FC604F0-0FE7-96AB-7702-3D8E8FF39FA3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79E778-FEF3-92E2-6879-2FF23FC075C1}"/>
              </a:ext>
            </a:extLst>
          </p:cNvPr>
          <p:cNvSpPr/>
          <p:nvPr/>
        </p:nvSpPr>
        <p:spPr>
          <a:xfrm>
            <a:off x="4586516" y="2097166"/>
            <a:ext cx="8519884" cy="1308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6) RNA Extraction and cDNA Synthesis</a:t>
            </a:r>
            <a:endParaRPr lang="en-US" sz="3200" dirty="0">
              <a:solidFill>
                <a:srgbClr val="C00000"/>
              </a:solidFill>
              <a:latin typeface="Atma Bold" panose="020B0604020202020204" charset="0"/>
              <a:cs typeface="Atma Bold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4DB825-CABB-3947-A175-BB2B1EB66C45}"/>
              </a:ext>
            </a:extLst>
          </p:cNvPr>
          <p:cNvSpPr txBox="1"/>
          <p:nvPr/>
        </p:nvSpPr>
        <p:spPr>
          <a:xfrm>
            <a:off x="3138716" y="3797766"/>
            <a:ext cx="12106534" cy="4299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RNA was extracted using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TRIzol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reagent.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 purity was assessed using a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NanoDrop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spectrophotometer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Purified RNA was then reverse-transcribed into cDNA.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Dynamic Light Scattering (DLS) and Zeta Potential Detectors">
            <a:extLst>
              <a:ext uri="{FF2B5EF4-FFF2-40B4-BE49-F238E27FC236}">
                <a16:creationId xmlns:a16="http://schemas.microsoft.com/office/drawing/2014/main" id="{8F1ED27F-7F71-974F-A228-F397D8901B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9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A379A-7988-1091-8D1D-DFEEB79C1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4CD8ABF-E52E-98F2-F814-9364A9C98D00}"/>
              </a:ext>
            </a:extLst>
          </p:cNvPr>
          <p:cNvSpPr txBox="1"/>
          <p:nvPr/>
        </p:nvSpPr>
        <p:spPr>
          <a:xfrm>
            <a:off x="4953000" y="1185084"/>
            <a:ext cx="8001000" cy="17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Methods and materials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C1A44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F084F61-E21B-9BB6-29E3-C0D5780DBDDE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D61153E-89D3-A084-5E9E-9ADD3EC0861E}"/>
              </a:ext>
            </a:extLst>
          </p:cNvPr>
          <p:cNvSpPr/>
          <p:nvPr/>
        </p:nvSpPr>
        <p:spPr>
          <a:xfrm>
            <a:off x="15422812" y="6986837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B576D28-9E75-D923-7515-D92EFEB0314C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CAEA357-F93F-30C4-31D7-5FED62C90457}"/>
              </a:ext>
            </a:extLst>
          </p:cNvPr>
          <p:cNvSpPr/>
          <p:nvPr/>
        </p:nvSpPr>
        <p:spPr>
          <a:xfrm>
            <a:off x="-3461850" y="6986837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89C6166-8BA7-22CD-776A-8D365D166B94}"/>
              </a:ext>
            </a:extLst>
          </p:cNvPr>
          <p:cNvSpPr/>
          <p:nvPr/>
        </p:nvSpPr>
        <p:spPr>
          <a:xfrm>
            <a:off x="4933950" y="879654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F2A4038-3533-D75A-35C1-5DC6CA92B7B2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A15FD3A-9D51-2B88-41E4-73915F8229EE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2AFFB57-5235-68EE-FB4D-A5715EC82C29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24C87A-1BFC-2CC4-99AA-A42EB0934A3B}"/>
              </a:ext>
            </a:extLst>
          </p:cNvPr>
          <p:cNvSpPr/>
          <p:nvPr/>
        </p:nvSpPr>
        <p:spPr>
          <a:xfrm>
            <a:off x="4586516" y="2097166"/>
            <a:ext cx="8519884" cy="1308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7) Gene Expression Analysis by </a:t>
            </a:r>
            <a:r>
              <a:rPr lang="en-US" sz="3200" b="1" dirty="0" err="1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qRT</a:t>
            </a:r>
            <a:r>
              <a:rPr lang="en-US" sz="32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-PCR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cs typeface="Atma Bold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814F3-E19D-D9EE-4EB6-686F56F66601}"/>
              </a:ext>
            </a:extLst>
          </p:cNvPr>
          <p:cNvSpPr txBox="1"/>
          <p:nvPr/>
        </p:nvSpPr>
        <p:spPr>
          <a:xfrm>
            <a:off x="3138716" y="3692122"/>
            <a:ext cx="12106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Objective: Determine how exosomes affect the JAK/STAT signaling pathway.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Dynamic Light Scattering (DLS) and Zeta Potential Detectors">
            <a:extLst>
              <a:ext uri="{FF2B5EF4-FFF2-40B4-BE49-F238E27FC236}">
                <a16:creationId xmlns:a16="http://schemas.microsoft.com/office/drawing/2014/main" id="{CFA15569-A852-6779-C9AA-076839F7D8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C0CF4E-6D79-980A-4030-2146A8A419D5}"/>
              </a:ext>
            </a:extLst>
          </p:cNvPr>
          <p:cNvSpPr txBox="1"/>
          <p:nvPr/>
        </p:nvSpPr>
        <p:spPr>
          <a:xfrm>
            <a:off x="6939450" y="4826661"/>
            <a:ext cx="8305800" cy="383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solidFill>
                  <a:srgbClr val="C00000"/>
                </a:solidFill>
                <a:effectLst/>
                <a:latin typeface="Atma Bold" panose="020B0604020202020204" charset="0"/>
                <a:ea typeface="Calibri" panose="020F0502020204030204" pitchFamily="34" charset="0"/>
                <a:cs typeface="Atma Bold" panose="020B0604020202020204" charset="0"/>
              </a:rPr>
              <a:t>Details:</a:t>
            </a:r>
            <a:endParaRPr lang="en-US" sz="2800" kern="100" dirty="0">
              <a:solidFill>
                <a:srgbClr val="C00000"/>
              </a:solidFill>
              <a:effectLst/>
              <a:latin typeface="Atma Bold" panose="020B0604020202020204" charset="0"/>
              <a:ea typeface="Calibri" panose="020F0502020204030204" pitchFamily="34" charset="0"/>
              <a:cs typeface="Atma Bold" panose="020B0604020202020204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Reactions were performed in triplicate.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GAPDH was used as the housekeeping gene.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Livak method (2^−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ΔΔCt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was applied to calculate fold changes in gene expression.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16898B-C2CF-6643-AC36-A695A9B99019}"/>
              </a:ext>
            </a:extLst>
          </p:cNvPr>
          <p:cNvSpPr/>
          <p:nvPr/>
        </p:nvSpPr>
        <p:spPr>
          <a:xfrm>
            <a:off x="2394904" y="5055969"/>
            <a:ext cx="4267200" cy="414671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rgbClr val="C00000"/>
                </a:solidFill>
                <a:latin typeface="Atma Bold" panose="020B0604020202020204" charset="0"/>
                <a:ea typeface="Calibri" panose="020F0502020204030204" pitchFamily="34" charset="0"/>
                <a:cs typeface="Atma Bold" panose="020B0604020202020204" charset="0"/>
              </a:rPr>
              <a:t>Target genes:</a:t>
            </a:r>
            <a:endParaRPr lang="en-US" sz="2400" kern="100" dirty="0">
              <a:solidFill>
                <a:srgbClr val="C00000"/>
              </a:solidFill>
              <a:latin typeface="Atma Bold" panose="020B0604020202020204" charset="0"/>
              <a:ea typeface="Calibri" panose="020F0502020204030204" pitchFamily="34" charset="0"/>
              <a:cs typeface="Atma Bold" panose="020B0604020202020204" charset="0"/>
            </a:endParaRPr>
          </a:p>
          <a:p>
            <a:pPr marL="342900" marR="0" lvl="0" indent="-342900" algn="ctr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JAK2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STAT3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STAT5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57902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3EAF7A-7BC3-A787-AED8-98E06AF57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A009AFE-C8A7-251D-227E-3534376BC7E2}"/>
              </a:ext>
            </a:extLst>
          </p:cNvPr>
          <p:cNvSpPr txBox="1"/>
          <p:nvPr/>
        </p:nvSpPr>
        <p:spPr>
          <a:xfrm>
            <a:off x="4953000" y="1185084"/>
            <a:ext cx="8001000" cy="17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Methods and materials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C1A44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D4F99AB-2496-672B-3B38-70CFD248F2DF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9EE23AE-14E8-40EB-4411-295B054858B2}"/>
              </a:ext>
            </a:extLst>
          </p:cNvPr>
          <p:cNvSpPr/>
          <p:nvPr/>
        </p:nvSpPr>
        <p:spPr>
          <a:xfrm>
            <a:off x="15245250" y="7005887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691ABFD-46C9-DC6C-9656-05F04118ABB2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79C5ADA-C177-89C3-2A4A-9A0DF6615DEA}"/>
              </a:ext>
            </a:extLst>
          </p:cNvPr>
          <p:cNvSpPr/>
          <p:nvPr/>
        </p:nvSpPr>
        <p:spPr>
          <a:xfrm>
            <a:off x="-3461850" y="6986837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FBF24A0-E03B-40AD-797D-27F24C3E6906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C3E0BFE-1EFC-779C-5326-E7F3B0CE864D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943CAFC-534C-77F5-1F82-FE62ADA3D3EA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B423BCE-7E68-4D0F-0A48-9CEC8AC0036B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52B35C0-F581-D06E-8C53-31BFCD2E4BA2}"/>
              </a:ext>
            </a:extLst>
          </p:cNvPr>
          <p:cNvSpPr/>
          <p:nvPr/>
        </p:nvSpPr>
        <p:spPr>
          <a:xfrm>
            <a:off x="4693558" y="2079559"/>
            <a:ext cx="8519884" cy="1308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8) Statistical Analysis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cs typeface="Atma Bold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C58E3-5396-B14F-9160-F48FE9C7C3CC}"/>
              </a:ext>
            </a:extLst>
          </p:cNvPr>
          <p:cNvSpPr txBox="1"/>
          <p:nvPr/>
        </p:nvSpPr>
        <p:spPr>
          <a:xfrm>
            <a:off x="3138716" y="3797766"/>
            <a:ext cx="12106534" cy="550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reported as mean ± SD.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t-test used to compare treated and control groups.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significance defined as p &lt; 0.05.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Dynamic Light Scattering (DLS) and Zeta Potential Detectors">
            <a:extLst>
              <a:ext uri="{FF2B5EF4-FFF2-40B4-BE49-F238E27FC236}">
                <a16:creationId xmlns:a16="http://schemas.microsoft.com/office/drawing/2014/main" id="{27B03B8E-ECB0-F1A3-C1F6-C2A7F590D5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22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261E4-E002-9F87-C5BF-3455FE292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15665E8-B365-BC06-8D09-4F57CA7B79B6}"/>
              </a:ext>
            </a:extLst>
          </p:cNvPr>
          <p:cNvSpPr txBox="1"/>
          <p:nvPr/>
        </p:nvSpPr>
        <p:spPr>
          <a:xfrm>
            <a:off x="4953000" y="1185084"/>
            <a:ext cx="8001000" cy="17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Methods and materials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+mn-ea"/>
              <a:cs typeface="Atma Bol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8C1A44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88CFF92-FE59-3338-DA97-0F6FF7FE2D8A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CE9828E-5E99-937A-977A-79D893F6A325}"/>
              </a:ext>
            </a:extLst>
          </p:cNvPr>
          <p:cNvSpPr/>
          <p:nvPr/>
        </p:nvSpPr>
        <p:spPr>
          <a:xfrm>
            <a:off x="15672968" y="7094343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885F9BC-2F6D-05C0-EF32-C0C2EAABDE7F}"/>
              </a:ext>
            </a:extLst>
          </p:cNvPr>
          <p:cNvSpPr/>
          <p:nvPr/>
        </p:nvSpPr>
        <p:spPr>
          <a:xfrm>
            <a:off x="14826150" y="-286535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66A67B7-1485-E82A-9299-2801F3741966}"/>
              </a:ext>
            </a:extLst>
          </p:cNvPr>
          <p:cNvSpPr/>
          <p:nvPr/>
        </p:nvSpPr>
        <p:spPr>
          <a:xfrm>
            <a:off x="-5014547" y="7014629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91C85DE-3A7B-145E-EF28-0247DAC34639}"/>
              </a:ext>
            </a:extLst>
          </p:cNvPr>
          <p:cNvSpPr/>
          <p:nvPr/>
        </p:nvSpPr>
        <p:spPr>
          <a:xfrm>
            <a:off x="6603881" y="9733823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AA7B750-1D0F-1904-6AE8-655D6D7B8195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31E328D-37CA-1A11-076E-CD687A921254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AD8CCC8-E492-5BC6-0E1B-FC5B96A5A0D9}"/>
              </a:ext>
            </a:extLst>
          </p:cNvPr>
          <p:cNvSpPr/>
          <p:nvPr/>
        </p:nvSpPr>
        <p:spPr>
          <a:xfrm>
            <a:off x="-3003085" y="-2173316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62CA51-B72D-CF85-777F-CD69841596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3218" y="2100262"/>
            <a:ext cx="13199472" cy="65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68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85241" y="1185084"/>
            <a:ext cx="10517519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1"/>
              </a:lnSpc>
            </a:pPr>
            <a:r>
              <a:rPr lang="en-US" sz="8000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Discussion</a:t>
            </a:r>
            <a:endParaRPr lang="en-US" sz="7200" dirty="0">
              <a:solidFill>
                <a:srgbClr val="C00000"/>
              </a:solidFill>
              <a:latin typeface="Atma Bold" panose="020B0604020202020204" charset="0"/>
              <a:ea typeface="Coiny"/>
              <a:cs typeface="Atma Bold" panose="020B0604020202020204" charset="0"/>
              <a:sym typeface="Coiny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316200" y="7000217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99936" y="-278712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807623" y="6512688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584607" y="-1911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A85B19A-83C1-2E7D-A9AB-56BAC2E97CF9}"/>
              </a:ext>
            </a:extLst>
          </p:cNvPr>
          <p:cNvSpPr/>
          <p:nvPr/>
        </p:nvSpPr>
        <p:spPr>
          <a:xfrm>
            <a:off x="1630746" y="3160074"/>
            <a:ext cx="6404626" cy="40052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MSC-Derived Exosomes </a:t>
            </a:r>
            <a:endParaRPr lang="en-US" sz="4000" dirty="0">
              <a:solidFill>
                <a:srgbClr val="C00000"/>
              </a:solidFill>
              <a:latin typeface="Atma Bold" panose="020B0604020202020204" charset="0"/>
              <a:cs typeface="Atma Bold" panose="020B0604020202020204" charset="0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Immunomodulatory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Regenerative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Anti-inflammatory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8331DE-C2AA-A3DB-F209-59E0E21197D4}"/>
              </a:ext>
            </a:extLst>
          </p:cNvPr>
          <p:cNvSpPr/>
          <p:nvPr/>
        </p:nvSpPr>
        <p:spPr>
          <a:xfrm>
            <a:off x="8331430" y="3160074"/>
            <a:ext cx="8120767" cy="40018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00000"/>
                </a:solidFill>
                <a:latin typeface="Atma Bold" panose="020B0604020202020204" charset="0"/>
                <a:cs typeface="Atma Bold" panose="020B0604020202020204" charset="0"/>
              </a:rPr>
              <a:t>Advantages</a:t>
            </a:r>
            <a:endParaRPr lang="en-US" sz="4000" dirty="0">
              <a:solidFill>
                <a:srgbClr val="C00000"/>
              </a:solidFill>
              <a:latin typeface="Atma Bold" panose="020B0604020202020204" charset="0"/>
              <a:cs typeface="Atma Bold" panose="020B060402020202020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/>
              <a:t>Easy to store and transport</a:t>
            </a:r>
            <a:endParaRPr lang="en-US" sz="3200" dirty="0"/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/>
              <a:t>Low immunogenicity</a:t>
            </a:r>
            <a:endParaRPr lang="en-US" sz="3200" dirty="0"/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/>
              <a:t>Strong potential as therapeutic tools for various diseases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08BE39-A700-E3B6-BAEE-8C23E447D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104547B-5253-4C17-DA72-94DA9A596FF7}"/>
              </a:ext>
            </a:extLst>
          </p:cNvPr>
          <p:cNvSpPr txBox="1"/>
          <p:nvPr/>
        </p:nvSpPr>
        <p:spPr>
          <a:xfrm>
            <a:off x="3885241" y="1185084"/>
            <a:ext cx="10517519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Discussion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Coiny"/>
              <a:cs typeface="Atma Bold" panose="020B0604020202020204" charset="0"/>
              <a:sym typeface="Coiny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33B9768-055F-630C-6581-5DDA8D92234E}"/>
              </a:ext>
            </a:extLst>
          </p:cNvPr>
          <p:cNvSpPr/>
          <p:nvPr/>
        </p:nvSpPr>
        <p:spPr>
          <a:xfrm>
            <a:off x="16365772" y="6667500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E70BFE0-E1AF-2FC4-ABC3-BE3ACF502E1A}"/>
              </a:ext>
            </a:extLst>
          </p:cNvPr>
          <p:cNvSpPr/>
          <p:nvPr/>
        </p:nvSpPr>
        <p:spPr>
          <a:xfrm>
            <a:off x="14499936" y="-278712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F504793-971A-DC84-FF40-641E1EC8808E}"/>
              </a:ext>
            </a:extLst>
          </p:cNvPr>
          <p:cNvSpPr/>
          <p:nvPr/>
        </p:nvSpPr>
        <p:spPr>
          <a:xfrm>
            <a:off x="-4122529" y="7048500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94FDE13-5FD7-EAEC-AF81-EA6CE7882A88}"/>
              </a:ext>
            </a:extLst>
          </p:cNvPr>
          <p:cNvSpPr/>
          <p:nvPr/>
        </p:nvSpPr>
        <p:spPr>
          <a:xfrm>
            <a:off x="6972336" y="8347679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03C8052-393A-0D20-CC0E-125755C0723A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3A436AD-93FA-EEE8-7F35-BC6E1F5E0DB9}"/>
              </a:ext>
            </a:extLst>
          </p:cNvPr>
          <p:cNvSpPr/>
          <p:nvPr/>
        </p:nvSpPr>
        <p:spPr>
          <a:xfrm>
            <a:off x="12185504" y="4082697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5DCC975-9715-9D70-17EB-8B8497305083}"/>
              </a:ext>
            </a:extLst>
          </p:cNvPr>
          <p:cNvSpPr/>
          <p:nvPr/>
        </p:nvSpPr>
        <p:spPr>
          <a:xfrm>
            <a:off x="-3348868" y="-2722844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9FB1F5-714C-38FB-8299-8B7F2AE798A7}"/>
              </a:ext>
            </a:extLst>
          </p:cNvPr>
          <p:cNvSpPr txBox="1"/>
          <p:nvPr/>
        </p:nvSpPr>
        <p:spPr>
          <a:xfrm>
            <a:off x="1453685" y="2127650"/>
            <a:ext cx="148590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tma Bold" panose="020B0604020202020204" charset="0"/>
                <a:cs typeface="Atma Bold" panose="020B0604020202020204" charset="0"/>
              </a:rPr>
              <a:t>several studies have indicated an inhibitory role of MSC exosomes in AML.</a:t>
            </a:r>
            <a:endParaRPr lang="fa-IR" sz="3200" b="1" dirty="0">
              <a:solidFill>
                <a:srgbClr val="FF0000"/>
              </a:solidFill>
              <a:latin typeface="Atma Bold" panose="020B0604020202020204" charset="0"/>
              <a:cs typeface="+mj-cs"/>
            </a:endParaRPr>
          </a:p>
          <a:p>
            <a:endParaRPr lang="fa-IR" sz="2400" b="1" dirty="0">
              <a:cs typeface="+mj-cs"/>
            </a:endParaRPr>
          </a:p>
          <a:p>
            <a:r>
              <a:rPr lang="en-US" sz="2400" b="1" dirty="0">
                <a:cs typeface="+mj-cs"/>
              </a:rPr>
              <a:t>Zhang et al. exposed THP-1 cells to BM-MSC-derived exosomes, which BM-MSC exosomes suppress proliferation, induce cell cycle arrest, and increase apoptosis of KG-1a cells </a:t>
            </a:r>
            <a:r>
              <a:rPr lang="fa-IR" sz="2400" b="1" dirty="0">
                <a:cs typeface="+mj-cs"/>
              </a:rPr>
              <a:t>.</a:t>
            </a:r>
            <a:endParaRPr lang="en-US" sz="2400" dirty="0">
              <a:cs typeface="+mj-cs"/>
            </a:endParaRPr>
          </a:p>
          <a:p>
            <a:r>
              <a:rPr lang="fa-IR" sz="2400" b="1" dirty="0">
                <a:cs typeface="+mj-cs"/>
              </a:rPr>
              <a:t> </a:t>
            </a:r>
            <a:endParaRPr lang="fa-IR" sz="2400" dirty="0">
              <a:cs typeface="+mj-cs"/>
            </a:endParaRPr>
          </a:p>
          <a:p>
            <a:r>
              <a:rPr lang="en-US" sz="2400" b="1" dirty="0">
                <a:cs typeface="+mj-cs"/>
              </a:rPr>
              <a:t>Jiang et al. demonstrated that miR-7-5p from BMSC exosomes reduces survival and inhibits AML development by targeting OSBPL11</a:t>
            </a:r>
            <a:r>
              <a:rPr lang="fa-IR" sz="2400" b="1" dirty="0">
                <a:cs typeface="+mj-cs"/>
              </a:rPr>
              <a:t>.</a:t>
            </a:r>
          </a:p>
          <a:p>
            <a:endParaRPr lang="en-US" sz="2400" dirty="0">
              <a:cs typeface="+mj-cs"/>
            </a:endParaRPr>
          </a:p>
          <a:p>
            <a:r>
              <a:rPr lang="en-US" sz="2400" b="1" dirty="0">
                <a:cs typeface="+mj-cs"/>
              </a:rPr>
              <a:t>Cheng et al. showed that MSC exosomes could inhibit AML cell growth through miR-23b-5p delivery</a:t>
            </a:r>
            <a:r>
              <a:rPr lang="fa-IR" sz="2400" b="1" dirty="0">
                <a:cs typeface="+mj-cs"/>
              </a:rPr>
              <a:t>.</a:t>
            </a:r>
            <a:endParaRPr lang="en-US" sz="2400" dirty="0">
              <a:cs typeface="+mj-cs"/>
            </a:endParaRPr>
          </a:p>
          <a:p>
            <a:r>
              <a:rPr lang="en-US" sz="2400" b="1" dirty="0">
                <a:cs typeface="+mj-cs"/>
              </a:rPr>
              <a:t>Recent findings indicated that BM-MSC-derived exosomes increase the Th1/Th2 ratio and induce apoptotic cell death in AML cells</a:t>
            </a:r>
            <a:r>
              <a:rPr lang="fa-IR" sz="2400" b="1" dirty="0">
                <a:cs typeface="+mj-cs"/>
              </a:rPr>
              <a:t>.</a:t>
            </a:r>
          </a:p>
          <a:p>
            <a:endParaRPr lang="en-US" sz="2400" dirty="0">
              <a:cs typeface="+mj-cs"/>
            </a:endParaRPr>
          </a:p>
          <a:p>
            <a:r>
              <a:rPr lang="en-US" sz="2400" b="1" dirty="0">
                <a:cs typeface="+mj-cs"/>
              </a:rPr>
              <a:t>In 2023, Wen et al. engineered MSC-derived exosomes with enhanced bone marrow homing and leukemic stem cell (LSC) targeting. These engineered vesicles, loaded with miR-34c-5p, selectively eliminated LSCs and impeded AML progression</a:t>
            </a:r>
            <a:r>
              <a:rPr lang="fa-IR" sz="2400" b="1" dirty="0">
                <a:cs typeface="+mj-cs"/>
              </a:rPr>
              <a:t>.</a:t>
            </a:r>
          </a:p>
          <a:p>
            <a:endParaRPr lang="en-US" sz="2400" dirty="0">
              <a:cs typeface="+mj-cs"/>
            </a:endParaRPr>
          </a:p>
          <a:p>
            <a:r>
              <a:rPr lang="en-US" sz="2400" b="1" dirty="0">
                <a:cs typeface="+mj-cs"/>
              </a:rPr>
              <a:t>These results suggest that MSC exosome-based therapies are promising for treating AML.</a:t>
            </a:r>
            <a:endParaRPr lang="en-US" sz="2400" dirty="0">
              <a:cs typeface="+mj-cs"/>
            </a:endParaRPr>
          </a:p>
          <a:p>
            <a:r>
              <a:rPr lang="en-US" sz="2400" b="1" dirty="0">
                <a:cs typeface="+mj-cs"/>
              </a:rPr>
              <a:t>In this study, we evaluated the effect of BM-MSC exosomes on the expression of JAK/STAT signaling genes, which play a role in the proliferation and survival of AML cells.</a:t>
            </a:r>
            <a:endParaRPr lang="en-US" sz="2400" dirty="0">
              <a:cs typeface="+mj-cs"/>
            </a:endParaRPr>
          </a:p>
          <a:p>
            <a:endParaRPr lang="en-US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811496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71030" y="1185084"/>
            <a:ext cx="6545941" cy="88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1"/>
              </a:lnSpc>
            </a:pPr>
            <a:r>
              <a:rPr lang="en-US" sz="6846" dirty="0">
                <a:solidFill>
                  <a:srgbClr val="8C1A44"/>
                </a:solidFill>
                <a:latin typeface="Coiny"/>
                <a:ea typeface="Coiny"/>
                <a:cs typeface="Coiny"/>
                <a:sym typeface="Coiny"/>
              </a:rPr>
              <a:t>Introduction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05200" y="2206872"/>
            <a:ext cx="1059377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myeloid leukemia (AML) is a common and heterogeneous hematologic malignancy characterized by uncontrolled clonal proliferation and differentiation arrest of hematopoietic precursors. AML accounts for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1%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all new cancer cases each year and represents nearly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adult leukemia cases.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765334" y="688241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84607" y="6265195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505200" y="5106323"/>
            <a:ext cx="10377751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goal of AML treatment is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complete remission (CR)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induction chemotherapy. However,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50–70%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patients who initially reach CR eventually relapse within three years. Therefore,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 chemotherapy or allogeneic stem cell transplantation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commonly used to reduce relapse risk.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F17E7E-0409-3407-0D3D-0E9AC91D0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4F812E3-8DFA-7581-79B6-5EF3DB9366C2}"/>
              </a:ext>
            </a:extLst>
          </p:cNvPr>
          <p:cNvSpPr txBox="1"/>
          <p:nvPr/>
        </p:nvSpPr>
        <p:spPr>
          <a:xfrm>
            <a:off x="3885241" y="1185084"/>
            <a:ext cx="10517519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Discussion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Coiny"/>
              <a:cs typeface="Atma Bold" panose="020B0604020202020204" charset="0"/>
              <a:sym typeface="Coiny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D0F572D-60FE-A802-2451-BB3B91CDDDB0}"/>
              </a:ext>
            </a:extLst>
          </p:cNvPr>
          <p:cNvSpPr/>
          <p:nvPr/>
        </p:nvSpPr>
        <p:spPr>
          <a:xfrm>
            <a:off x="16365772" y="6667500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779885B-046A-53A4-78D0-E0B1BC0F0AF9}"/>
              </a:ext>
            </a:extLst>
          </p:cNvPr>
          <p:cNvSpPr/>
          <p:nvPr/>
        </p:nvSpPr>
        <p:spPr>
          <a:xfrm>
            <a:off x="14499936" y="-278712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76D3849-8FC1-0864-FF58-53097250473D}"/>
              </a:ext>
            </a:extLst>
          </p:cNvPr>
          <p:cNvSpPr/>
          <p:nvPr/>
        </p:nvSpPr>
        <p:spPr>
          <a:xfrm>
            <a:off x="-4122529" y="7048500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D42D8F4-D22C-DA9C-3E00-71A28A55B07E}"/>
              </a:ext>
            </a:extLst>
          </p:cNvPr>
          <p:cNvSpPr/>
          <p:nvPr/>
        </p:nvSpPr>
        <p:spPr>
          <a:xfrm>
            <a:off x="6968143" y="8782239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574795E-11CE-8613-F47C-5AE8D5AD497F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14EE807-508A-D43C-6958-20C6483B5A39}"/>
              </a:ext>
            </a:extLst>
          </p:cNvPr>
          <p:cNvSpPr/>
          <p:nvPr/>
        </p:nvSpPr>
        <p:spPr>
          <a:xfrm>
            <a:off x="12185504" y="4082697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537712D-EFB0-C39F-4BCA-8C89DC415736}"/>
              </a:ext>
            </a:extLst>
          </p:cNvPr>
          <p:cNvSpPr/>
          <p:nvPr/>
        </p:nvSpPr>
        <p:spPr>
          <a:xfrm>
            <a:off x="-3348868" y="-2722844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AA0012-C9B3-AC1F-B078-45F4E8A7B66B}"/>
              </a:ext>
            </a:extLst>
          </p:cNvPr>
          <p:cNvSpPr/>
          <p:nvPr/>
        </p:nvSpPr>
        <p:spPr>
          <a:xfrm>
            <a:off x="2263515" y="2351868"/>
            <a:ext cx="13306112" cy="620615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DC1542-EED3-478E-92F7-E721F29036F9}"/>
              </a:ext>
            </a:extLst>
          </p:cNvPr>
          <p:cNvSpPr txBox="1"/>
          <p:nvPr/>
        </p:nvSpPr>
        <p:spPr>
          <a:xfrm>
            <a:off x="2826155" y="3299089"/>
            <a:ext cx="14116415" cy="3841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tma Bold" panose="020B0604020202020204" charset="0"/>
                <a:ea typeface="Calibri" panose="020F0502020204030204" pitchFamily="34" charset="0"/>
                <a:cs typeface="Atma Bold" panose="020B0604020202020204" charset="0"/>
              </a:rPr>
              <a:t>Previous findings showed that 100 </a:t>
            </a:r>
            <a:r>
              <a:rPr lang="en-US" sz="3200" b="1" kern="100" dirty="0" err="1">
                <a:effectLst/>
                <a:latin typeface="Atma Bold" panose="020B0604020202020204" charset="0"/>
                <a:ea typeface="Calibri" panose="020F0502020204030204" pitchFamily="34" charset="0"/>
                <a:cs typeface="Atma Bold" panose="020B0604020202020204" charset="0"/>
              </a:rPr>
              <a:t>μg</a:t>
            </a:r>
            <a:r>
              <a:rPr lang="en-US" sz="3200" b="1" kern="100" dirty="0">
                <a:effectLst/>
                <a:latin typeface="Atma Bold" panose="020B0604020202020204" charset="0"/>
                <a:ea typeface="Calibri" panose="020F0502020204030204" pitchFamily="34" charset="0"/>
                <a:cs typeface="Atma Bold" panose="020B0604020202020204" charset="0"/>
              </a:rPr>
              <a:t>/mL BM-MSC exosomes</a:t>
            </a:r>
            <a:r>
              <a:rPr lang="fa-I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fa-IR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:</a:t>
            </a: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457200" marR="0" lvl="0" indent="-4572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reduced AML cell survival and proliferation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ROS levels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Induced apoptosis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9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80140A-A11D-F928-048C-4874262DA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08AAE3F-C0FD-9267-87FD-2D196FC06E38}"/>
              </a:ext>
            </a:extLst>
          </p:cNvPr>
          <p:cNvSpPr txBox="1"/>
          <p:nvPr/>
        </p:nvSpPr>
        <p:spPr>
          <a:xfrm>
            <a:off x="3885241" y="1185084"/>
            <a:ext cx="10517519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Discussion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Coiny"/>
              <a:cs typeface="Atma Bold" panose="020B0604020202020204" charset="0"/>
              <a:sym typeface="Coiny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3C23BA2-52BC-B076-F8B9-0E64BCD690AD}"/>
              </a:ext>
            </a:extLst>
          </p:cNvPr>
          <p:cNvSpPr/>
          <p:nvPr/>
        </p:nvSpPr>
        <p:spPr>
          <a:xfrm>
            <a:off x="16365772" y="6667500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BD4CC33-63F0-C1BD-471A-EECC63AA27BB}"/>
              </a:ext>
            </a:extLst>
          </p:cNvPr>
          <p:cNvSpPr/>
          <p:nvPr/>
        </p:nvSpPr>
        <p:spPr>
          <a:xfrm>
            <a:off x="14499936" y="-278712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9B3DE69-D3AD-A1E2-F0D8-4D0C635DD41B}"/>
              </a:ext>
            </a:extLst>
          </p:cNvPr>
          <p:cNvSpPr/>
          <p:nvPr/>
        </p:nvSpPr>
        <p:spPr>
          <a:xfrm>
            <a:off x="-4122529" y="7048500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3A7FD82-085D-D565-5ACA-54698E12C53D}"/>
              </a:ext>
            </a:extLst>
          </p:cNvPr>
          <p:cNvSpPr/>
          <p:nvPr/>
        </p:nvSpPr>
        <p:spPr>
          <a:xfrm>
            <a:off x="6968143" y="8782239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4302E7F-FED7-C9C4-64DD-32C0E68587C1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A71940A-D647-91BB-7E58-B774DD21BAC1}"/>
              </a:ext>
            </a:extLst>
          </p:cNvPr>
          <p:cNvSpPr/>
          <p:nvPr/>
        </p:nvSpPr>
        <p:spPr>
          <a:xfrm>
            <a:off x="12185504" y="4082697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8CDF77C-FADF-566C-625D-0C824B1B5EAB}"/>
              </a:ext>
            </a:extLst>
          </p:cNvPr>
          <p:cNvSpPr/>
          <p:nvPr/>
        </p:nvSpPr>
        <p:spPr>
          <a:xfrm>
            <a:off x="-3348868" y="-2722844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3501AA-D4D7-98D6-252C-3DB2D906FD24}"/>
              </a:ext>
            </a:extLst>
          </p:cNvPr>
          <p:cNvSpPr/>
          <p:nvPr/>
        </p:nvSpPr>
        <p:spPr>
          <a:xfrm>
            <a:off x="990600" y="2372959"/>
            <a:ext cx="16306800" cy="720457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811D26-1335-2B37-8189-4CC8AEB91EAD}"/>
              </a:ext>
            </a:extLst>
          </p:cNvPr>
          <p:cNvSpPr txBox="1"/>
          <p:nvPr/>
        </p:nvSpPr>
        <p:spPr>
          <a:xfrm>
            <a:off x="1972930" y="2722844"/>
            <a:ext cx="14116415" cy="6570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tma Bold" panose="020B0604020202020204" charset="0"/>
                <a:cs typeface="Atma Bold" panose="020B0604020202020204" charset="0"/>
              </a:rPr>
              <a:t>STAT3 in AML</a:t>
            </a:r>
            <a:r>
              <a:rPr lang="fa-IR" sz="3200" b="1" dirty="0">
                <a:solidFill>
                  <a:srgbClr val="FF0000"/>
                </a:solidFill>
                <a:latin typeface="Atma Bold" panose="020B0604020202020204" charset="0"/>
                <a:cs typeface="Times New Roman" panose="02020603050405020304" pitchFamily="18" charset="0"/>
              </a:rPr>
              <a:t> :</a:t>
            </a:r>
            <a:endParaRPr lang="en-US" sz="3200" dirty="0">
              <a:solidFill>
                <a:srgbClr val="FF0000"/>
              </a:solidFill>
              <a:latin typeface="Atma Bold" panose="020B0604020202020204" charset="0"/>
              <a:cs typeface="Atma Bold" panose="020B0604020202020204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STAT3 is a transcription factor that promotes carcinogenesis.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Constitutive STAT3 activation is common in AML and correlates with reduced disease-free survival.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Overactivation of the JAK2/STAT3 pathway contributes to AML tumorigenesis.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Targeting this pathway enhances the anti-tumor effects of arsenic trioxide.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Suppression of JAK2/STAT3 reduces AML cell viability.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STAT3 promotes expression of anti-apoptotic BCL2.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found that MSC exosomes downregulate STAT3, suggesting they suppress BCL2 and promote apoptosis in AML cells.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6077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0C196F-85EA-D9F4-8A42-8665CBB87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AA05084-CDC4-EF09-15A0-BF52D2E74583}"/>
              </a:ext>
            </a:extLst>
          </p:cNvPr>
          <p:cNvSpPr txBox="1"/>
          <p:nvPr/>
        </p:nvSpPr>
        <p:spPr>
          <a:xfrm>
            <a:off x="3885241" y="1185084"/>
            <a:ext cx="10517519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Discussion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Coiny"/>
              <a:cs typeface="Atma Bold" panose="020B0604020202020204" charset="0"/>
              <a:sym typeface="Coiny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382612B-B5C7-32FF-B6B7-68C79CC52911}"/>
              </a:ext>
            </a:extLst>
          </p:cNvPr>
          <p:cNvSpPr/>
          <p:nvPr/>
        </p:nvSpPr>
        <p:spPr>
          <a:xfrm>
            <a:off x="16365772" y="6667500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B2CA931-005F-7A0F-4C81-6B7B46194476}"/>
              </a:ext>
            </a:extLst>
          </p:cNvPr>
          <p:cNvSpPr/>
          <p:nvPr/>
        </p:nvSpPr>
        <p:spPr>
          <a:xfrm>
            <a:off x="14499936" y="-278712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C861A85-F070-FF40-54E6-29C5D3CE36D3}"/>
              </a:ext>
            </a:extLst>
          </p:cNvPr>
          <p:cNvSpPr/>
          <p:nvPr/>
        </p:nvSpPr>
        <p:spPr>
          <a:xfrm>
            <a:off x="-4122529" y="7048500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A949BC8-9A2B-F48C-9D4C-DD6F0DB81841}"/>
              </a:ext>
            </a:extLst>
          </p:cNvPr>
          <p:cNvSpPr/>
          <p:nvPr/>
        </p:nvSpPr>
        <p:spPr>
          <a:xfrm>
            <a:off x="6968143" y="8782239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1AE2E6B-1F3F-3B38-59E7-AEE8768B2C8D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418D7E3-9D40-75BD-62B1-02E2169FCCA3}"/>
              </a:ext>
            </a:extLst>
          </p:cNvPr>
          <p:cNvSpPr/>
          <p:nvPr/>
        </p:nvSpPr>
        <p:spPr>
          <a:xfrm>
            <a:off x="12185504" y="4082697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5BFDA03-70D1-590D-558C-0AFCA303E7A9}"/>
              </a:ext>
            </a:extLst>
          </p:cNvPr>
          <p:cNvSpPr/>
          <p:nvPr/>
        </p:nvSpPr>
        <p:spPr>
          <a:xfrm>
            <a:off x="-3348868" y="-2722844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6350F2-1297-058C-8FE6-AE847DCDF6A4}"/>
              </a:ext>
            </a:extLst>
          </p:cNvPr>
          <p:cNvSpPr/>
          <p:nvPr/>
        </p:nvSpPr>
        <p:spPr>
          <a:xfrm>
            <a:off x="990600" y="2372959"/>
            <a:ext cx="16306800" cy="720457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B341D-99A7-C3BC-51B8-4BDF829D3673}"/>
              </a:ext>
            </a:extLst>
          </p:cNvPr>
          <p:cNvSpPr txBox="1"/>
          <p:nvPr/>
        </p:nvSpPr>
        <p:spPr>
          <a:xfrm>
            <a:off x="1972930" y="2722844"/>
            <a:ext cx="1411641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Atma Bold" panose="020B0604020202020204" charset="0"/>
                <a:cs typeface="Atma Bold" panose="020B0604020202020204" charset="0"/>
              </a:rPr>
              <a:t>STAT5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 in AML</a:t>
            </a:r>
            <a:endParaRPr lang="fa-IR" sz="3200" b="1" noProof="0" dirty="0">
              <a:solidFill>
                <a:srgbClr val="FF0000"/>
              </a:solidFill>
              <a:latin typeface="Atma Bold" panose="020B0604020202020204" charset="0"/>
              <a:cs typeface="Atma Bold" panose="020B0604020202020204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STAT5 is another JAK/STAT pathway member with constitutive activation in hematologic malignancies.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Plays a critical role in AML malignant features.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JAK2/STAT5 signaling induces apoptosis in AML cells.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findings: MSC-derived exosomes reduce STAT5 expression, suggesting anti-leukemic effects.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fa-IR" sz="3200" b="1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tma Bold" panose="020B0604020202020204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Times New Roman" panose="02020603050405020304" pitchFamily="18" charset="0"/>
              </a:rPr>
              <a:t>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644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45FDF-D369-34BD-6AE8-A7C6093D9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BD9B77B-80D8-7848-0BD1-795C76DFB290}"/>
              </a:ext>
            </a:extLst>
          </p:cNvPr>
          <p:cNvSpPr txBox="1"/>
          <p:nvPr/>
        </p:nvSpPr>
        <p:spPr>
          <a:xfrm>
            <a:off x="3885241" y="1185084"/>
            <a:ext cx="10517519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Discussion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Coiny"/>
              <a:cs typeface="Atma Bold" panose="020B0604020202020204" charset="0"/>
              <a:sym typeface="Coiny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C7BCC84-4558-3AA7-315E-FF7605CB7DA5}"/>
              </a:ext>
            </a:extLst>
          </p:cNvPr>
          <p:cNvSpPr/>
          <p:nvPr/>
        </p:nvSpPr>
        <p:spPr>
          <a:xfrm>
            <a:off x="16365772" y="6667500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7CF4574-F9E8-23DF-1E36-6085D0083535}"/>
              </a:ext>
            </a:extLst>
          </p:cNvPr>
          <p:cNvSpPr/>
          <p:nvPr/>
        </p:nvSpPr>
        <p:spPr>
          <a:xfrm>
            <a:off x="14499936" y="-278712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32B732A-B4F3-8222-0AB1-76E196A44FF3}"/>
              </a:ext>
            </a:extLst>
          </p:cNvPr>
          <p:cNvSpPr/>
          <p:nvPr/>
        </p:nvSpPr>
        <p:spPr>
          <a:xfrm>
            <a:off x="-4122529" y="7048500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FC6C90B-ECCB-D43A-3D3F-1DC8D8EDC58D}"/>
              </a:ext>
            </a:extLst>
          </p:cNvPr>
          <p:cNvSpPr/>
          <p:nvPr/>
        </p:nvSpPr>
        <p:spPr>
          <a:xfrm>
            <a:off x="6968143" y="8782239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45BAD7F-9C3E-DE4C-3C44-593E110F6A24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5BF91AE-6B2C-C7EB-195A-84E558282900}"/>
              </a:ext>
            </a:extLst>
          </p:cNvPr>
          <p:cNvSpPr/>
          <p:nvPr/>
        </p:nvSpPr>
        <p:spPr>
          <a:xfrm>
            <a:off x="12185504" y="4082697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AA9D82B-FFED-0224-A4A1-5BE28E2539ED}"/>
              </a:ext>
            </a:extLst>
          </p:cNvPr>
          <p:cNvSpPr/>
          <p:nvPr/>
        </p:nvSpPr>
        <p:spPr>
          <a:xfrm>
            <a:off x="-3348868" y="-2722844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80C90F-12E4-6EF8-0716-51859E57EF91}"/>
              </a:ext>
            </a:extLst>
          </p:cNvPr>
          <p:cNvSpPr/>
          <p:nvPr/>
        </p:nvSpPr>
        <p:spPr>
          <a:xfrm>
            <a:off x="990600" y="2372959"/>
            <a:ext cx="16306800" cy="720457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4D737-A4DC-CDFE-A0FD-AB5D987A0CE1}"/>
              </a:ext>
            </a:extLst>
          </p:cNvPr>
          <p:cNvSpPr txBox="1"/>
          <p:nvPr/>
        </p:nvSpPr>
        <p:spPr>
          <a:xfrm>
            <a:off x="1619979" y="2489349"/>
            <a:ext cx="14116415" cy="9818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tma Bold" panose="020B0604020202020204" charset="0"/>
                <a:cs typeface="Atma Bold" panose="020B0604020202020204" charset="0"/>
              </a:rPr>
              <a:t>JAK2</a:t>
            </a:r>
            <a:endParaRPr lang="fa-IR" sz="3600" dirty="0">
              <a:solidFill>
                <a:srgbClr val="FF0000"/>
              </a:solidFill>
              <a:latin typeface="Atma Bold" panose="020B0604020202020204" charset="0"/>
              <a:cs typeface="+mj-cs"/>
            </a:endParaRPr>
          </a:p>
          <a:p>
            <a:pPr lvl="0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JAK2 is a kinase essential for the growth of hematologic malignancies, especially myeloproliferative neoplasms.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Hyperactivating JAK2 mutations occur in AML.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p-JAK2 levels in AML bone marrow correlate with poor clinical outcomes.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JAK2 inhibition reduces the growth of AML leukemic stem cells (LSCs) while sparing normal stem cells (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vivo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activation of JAK2/STAT signaling drives uncontrolled proliferation of AML cells.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0" lang="fa-I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tma Bold" panose="020B0604020202020204" charset="0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tma Bold" panose="020B0604020202020204" charset="0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+mj-cs"/>
              </a:rPr>
              <a:t> 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475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4F3192-0500-DF72-F68A-3D25C6ED8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2606927-F6C7-68C3-5DB7-0C53BC1FFF19}"/>
              </a:ext>
            </a:extLst>
          </p:cNvPr>
          <p:cNvSpPr txBox="1"/>
          <p:nvPr/>
        </p:nvSpPr>
        <p:spPr>
          <a:xfrm>
            <a:off x="3885241" y="1185084"/>
            <a:ext cx="10517519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Discussion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Coiny"/>
              <a:cs typeface="Atma Bold" panose="020B0604020202020204" charset="0"/>
              <a:sym typeface="Coiny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D3E928A-C729-2B88-AF6D-32A399BEFE8D}"/>
              </a:ext>
            </a:extLst>
          </p:cNvPr>
          <p:cNvSpPr/>
          <p:nvPr/>
        </p:nvSpPr>
        <p:spPr>
          <a:xfrm>
            <a:off x="14402760" y="6103516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DEDD15E-52D2-1F65-45AF-730A3677E6E1}"/>
              </a:ext>
            </a:extLst>
          </p:cNvPr>
          <p:cNvSpPr/>
          <p:nvPr/>
        </p:nvSpPr>
        <p:spPr>
          <a:xfrm>
            <a:off x="14499936" y="-278712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BDD7904-466F-0DA8-AF2D-F0377D3BCEDE}"/>
              </a:ext>
            </a:extLst>
          </p:cNvPr>
          <p:cNvSpPr/>
          <p:nvPr/>
        </p:nvSpPr>
        <p:spPr>
          <a:xfrm>
            <a:off x="-3038460" y="5236339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1956EAD-F93E-5084-EBB4-917294FDD8AD}"/>
              </a:ext>
            </a:extLst>
          </p:cNvPr>
          <p:cNvSpPr/>
          <p:nvPr/>
        </p:nvSpPr>
        <p:spPr>
          <a:xfrm>
            <a:off x="6968143" y="8782239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A8B3A76-24D0-0C09-F472-6911E52DC94A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BE6E280-0A5E-3677-45AB-9C028F267CB6}"/>
              </a:ext>
            </a:extLst>
          </p:cNvPr>
          <p:cNvSpPr/>
          <p:nvPr/>
        </p:nvSpPr>
        <p:spPr>
          <a:xfrm>
            <a:off x="12185504" y="4082697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42C49DA-8C58-F3B7-F6E3-04406F08B954}"/>
              </a:ext>
            </a:extLst>
          </p:cNvPr>
          <p:cNvSpPr/>
          <p:nvPr/>
        </p:nvSpPr>
        <p:spPr>
          <a:xfrm>
            <a:off x="-1807289" y="-2163389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590F5F-44E7-B930-C039-1EA88498A401}"/>
              </a:ext>
            </a:extLst>
          </p:cNvPr>
          <p:cNvSpPr/>
          <p:nvPr/>
        </p:nvSpPr>
        <p:spPr>
          <a:xfrm>
            <a:off x="880900" y="2696419"/>
            <a:ext cx="16306800" cy="2770541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D51ADC-21E8-1542-44B6-BDEDA2C1965F}"/>
              </a:ext>
            </a:extLst>
          </p:cNvPr>
          <p:cNvSpPr txBox="1"/>
          <p:nvPr/>
        </p:nvSpPr>
        <p:spPr>
          <a:xfrm>
            <a:off x="1600200" y="3191612"/>
            <a:ext cx="141164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found that MSC-derived exosomes downregulate JAK2 in AML cells → suggesting exosomes may block JAK2 expression/activation and contribute to anti-leukemic effects.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6F86C1-2C3B-D382-A853-8B676CCD4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72BBFAF-7358-B7C6-F0F8-1800007402C2}"/>
              </a:ext>
            </a:extLst>
          </p:cNvPr>
          <p:cNvSpPr txBox="1"/>
          <p:nvPr/>
        </p:nvSpPr>
        <p:spPr>
          <a:xfrm>
            <a:off x="3885241" y="1185084"/>
            <a:ext cx="10517519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tma Bold" panose="020B0604020202020204" charset="0"/>
                <a:ea typeface="+mn-ea"/>
                <a:cs typeface="Atma Bold" panose="020B0604020202020204" charset="0"/>
              </a:rPr>
              <a:t>Discussion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tma Bold" panose="020B0604020202020204" charset="0"/>
              <a:ea typeface="Coiny"/>
              <a:cs typeface="Atma Bold" panose="020B0604020202020204" charset="0"/>
              <a:sym typeface="Coiny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6D8FDC0-0883-03C5-641A-F0736E57D0B8}"/>
              </a:ext>
            </a:extLst>
          </p:cNvPr>
          <p:cNvSpPr/>
          <p:nvPr/>
        </p:nvSpPr>
        <p:spPr>
          <a:xfrm>
            <a:off x="14402760" y="6103516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75E43E4-F32F-4223-3E74-D6D120126025}"/>
              </a:ext>
            </a:extLst>
          </p:cNvPr>
          <p:cNvSpPr/>
          <p:nvPr/>
        </p:nvSpPr>
        <p:spPr>
          <a:xfrm>
            <a:off x="14499936" y="-278712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67254A3-A0AB-0B4A-01EA-1129CB016D5B}"/>
              </a:ext>
            </a:extLst>
          </p:cNvPr>
          <p:cNvSpPr/>
          <p:nvPr/>
        </p:nvSpPr>
        <p:spPr>
          <a:xfrm>
            <a:off x="-3038460" y="5236339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86827E7-C813-66CC-246D-2898B7102485}"/>
              </a:ext>
            </a:extLst>
          </p:cNvPr>
          <p:cNvSpPr/>
          <p:nvPr/>
        </p:nvSpPr>
        <p:spPr>
          <a:xfrm>
            <a:off x="6968143" y="8782239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3271A12-8EE0-60BA-6FF4-7DC649DD28FD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D9ED255-36D2-2689-0BB4-C3F517A6F50F}"/>
              </a:ext>
            </a:extLst>
          </p:cNvPr>
          <p:cNvSpPr/>
          <p:nvPr/>
        </p:nvSpPr>
        <p:spPr>
          <a:xfrm>
            <a:off x="12185504" y="4082697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9491E12-23B7-E728-C45D-88495680FD54}"/>
              </a:ext>
            </a:extLst>
          </p:cNvPr>
          <p:cNvSpPr/>
          <p:nvPr/>
        </p:nvSpPr>
        <p:spPr>
          <a:xfrm>
            <a:off x="-1726353" y="-2171700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7C15C-2C96-62D8-FDCE-0F45D9F37950}"/>
              </a:ext>
            </a:extLst>
          </p:cNvPr>
          <p:cNvSpPr txBox="1"/>
          <p:nvPr/>
        </p:nvSpPr>
        <p:spPr>
          <a:xfrm>
            <a:off x="3505200" y="1760583"/>
            <a:ext cx="120396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Atma Bold" panose="020B0604020202020204" charset="0"/>
                <a:cs typeface="Atma Bold" panose="020B0604020202020204" charset="0"/>
              </a:rPr>
              <a:t>⚠️ Major Limitations and Criticisms of the Study</a:t>
            </a:r>
            <a:endParaRPr lang="fa-IR" sz="3200" b="1" dirty="0">
              <a:solidFill>
                <a:srgbClr val="FF0000"/>
              </a:solidFill>
              <a:latin typeface="Atma Bold" panose="020B060402020202020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Use of only one AML cell line (HL-60)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Lack of functional assays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Only one exosome concentration was tested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Treatment time was limited to 24 hours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No in vivo experiments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Exosome content was not analyzed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Lack of appropriate control groups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No protein-level validation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Small biological variation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Conclusions are stronger than the data support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8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71030" y="1185084"/>
            <a:ext cx="6545941" cy="88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1"/>
              </a:lnSpc>
            </a:pPr>
            <a:r>
              <a:rPr lang="en-US" sz="6846">
                <a:solidFill>
                  <a:srgbClr val="8C1A44"/>
                </a:solidFill>
                <a:latin typeface="Coiny"/>
                <a:ea typeface="Coiny"/>
                <a:cs typeface="Coiny"/>
                <a:sym typeface="Coiny"/>
              </a:rPr>
              <a:t>Conclusion</a:t>
            </a:r>
          </a:p>
        </p:txBody>
      </p:sp>
      <p:sp>
        <p:nvSpPr>
          <p:cNvPr id="3" name="Freeform 3"/>
          <p:cNvSpPr/>
          <p:nvPr/>
        </p:nvSpPr>
        <p:spPr>
          <a:xfrm>
            <a:off x="14765334" y="688241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584607" y="6265195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36ED66-C8F8-9A94-EE4D-71ACF2CA86AC}"/>
              </a:ext>
            </a:extLst>
          </p:cNvPr>
          <p:cNvSpPr/>
          <p:nvPr/>
        </p:nvSpPr>
        <p:spPr>
          <a:xfrm>
            <a:off x="2819400" y="2600456"/>
            <a:ext cx="11945934" cy="544568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</a:rPr>
              <a:t>BM-MSC–derived exosomes significantly reduced JAK2, STAT3, and STAT5 expression in AML cells.</a:t>
            </a:r>
            <a:endParaRPr lang="en-US" sz="2800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</a:rPr>
              <a:t>Since the JAK/STAT pathway is essential for AML cell proliferation and survival, its downregulation by exosomes may inhibit AML growth.</a:t>
            </a:r>
            <a:endParaRPr lang="en-US" sz="2800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</a:rPr>
              <a:t>BM-MSC exosomes may serve as a promising component of targeted AML therapy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2607" y="3061837"/>
            <a:ext cx="11482787" cy="455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26"/>
              </a:lnSpc>
            </a:pPr>
            <a:r>
              <a:rPr lang="en-US" sz="17965">
                <a:solidFill>
                  <a:srgbClr val="8C1A44"/>
                </a:solidFill>
                <a:latin typeface="Coiny"/>
                <a:ea typeface="Coiny"/>
                <a:cs typeface="Coiny"/>
                <a:sym typeface="Coiny"/>
              </a:rPr>
              <a:t>Thank You</a:t>
            </a:r>
          </a:p>
        </p:txBody>
      </p:sp>
      <p:sp>
        <p:nvSpPr>
          <p:cNvPr id="3" name="Freeform 3"/>
          <p:cNvSpPr/>
          <p:nvPr/>
        </p:nvSpPr>
        <p:spPr>
          <a:xfrm>
            <a:off x="-956980" y="6812692"/>
            <a:ext cx="5686281" cy="4114800"/>
          </a:xfrm>
          <a:custGeom>
            <a:avLst/>
            <a:gdLst/>
            <a:ahLst/>
            <a:cxnLst/>
            <a:rect l="l" t="t" r="r" b="b"/>
            <a:pathLst>
              <a:path w="5686281" h="4114800">
                <a:moveTo>
                  <a:pt x="0" y="0"/>
                </a:moveTo>
                <a:lnTo>
                  <a:pt x="5686281" y="0"/>
                </a:lnTo>
                <a:lnTo>
                  <a:pt x="56862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91758" y="-327949"/>
            <a:ext cx="5955836" cy="5165334"/>
          </a:xfrm>
          <a:custGeom>
            <a:avLst/>
            <a:gdLst/>
            <a:ahLst/>
            <a:cxnLst/>
            <a:rect l="l" t="t" r="r" b="b"/>
            <a:pathLst>
              <a:path w="5955836" h="5165334">
                <a:moveTo>
                  <a:pt x="0" y="0"/>
                </a:moveTo>
                <a:lnTo>
                  <a:pt x="5955836" y="0"/>
                </a:lnTo>
                <a:lnTo>
                  <a:pt x="5955836" y="5165334"/>
                </a:lnTo>
                <a:lnTo>
                  <a:pt x="0" y="5165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613105" y="5795211"/>
            <a:ext cx="8001000" cy="7200900"/>
          </a:xfrm>
          <a:custGeom>
            <a:avLst/>
            <a:gdLst/>
            <a:ahLst/>
            <a:cxnLst/>
            <a:rect l="l" t="t" r="r" b="b"/>
            <a:pathLst>
              <a:path w="8001000" h="7200900">
                <a:moveTo>
                  <a:pt x="0" y="0"/>
                </a:moveTo>
                <a:lnTo>
                  <a:pt x="8001000" y="0"/>
                </a:lnTo>
                <a:lnTo>
                  <a:pt x="80010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352247" y="-2018085"/>
            <a:ext cx="3718283" cy="4114800"/>
          </a:xfrm>
          <a:custGeom>
            <a:avLst/>
            <a:gdLst/>
            <a:ahLst/>
            <a:cxnLst/>
            <a:rect l="l" t="t" r="r" b="b"/>
            <a:pathLst>
              <a:path w="3718283" h="4114800">
                <a:moveTo>
                  <a:pt x="0" y="0"/>
                </a:moveTo>
                <a:lnTo>
                  <a:pt x="3718283" y="0"/>
                </a:lnTo>
                <a:lnTo>
                  <a:pt x="37182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3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12062" y="8465767"/>
            <a:ext cx="3718283" cy="4114800"/>
          </a:xfrm>
          <a:custGeom>
            <a:avLst/>
            <a:gdLst/>
            <a:ahLst/>
            <a:cxnLst/>
            <a:rect l="l" t="t" r="r" b="b"/>
            <a:pathLst>
              <a:path w="3718283" h="4114800">
                <a:moveTo>
                  <a:pt x="0" y="0"/>
                </a:moveTo>
                <a:lnTo>
                  <a:pt x="3718283" y="0"/>
                </a:lnTo>
                <a:lnTo>
                  <a:pt x="37182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3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224664" y="-3086100"/>
            <a:ext cx="6062472" cy="8229600"/>
          </a:xfrm>
          <a:custGeom>
            <a:avLst/>
            <a:gdLst/>
            <a:ahLst/>
            <a:cxnLst/>
            <a:rect l="l" t="t" r="r" b="b"/>
            <a:pathLst>
              <a:path w="6062472" h="8229600">
                <a:moveTo>
                  <a:pt x="0" y="0"/>
                </a:moveTo>
                <a:lnTo>
                  <a:pt x="6062472" y="0"/>
                </a:lnTo>
                <a:lnTo>
                  <a:pt x="60624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34885" y="3180756"/>
            <a:ext cx="13818229" cy="3467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87"/>
              </a:lnSpc>
            </a:pPr>
            <a:r>
              <a:rPr lang="en-US" sz="13698">
                <a:solidFill>
                  <a:srgbClr val="8C1A44"/>
                </a:solidFill>
                <a:latin typeface="Coiny"/>
                <a:ea typeface="Coiny"/>
                <a:cs typeface="Coiny"/>
                <a:sym typeface="Coiny"/>
              </a:rPr>
              <a:t>Welcome to Question Time</a:t>
            </a:r>
          </a:p>
        </p:txBody>
      </p:sp>
      <p:sp>
        <p:nvSpPr>
          <p:cNvPr id="3" name="Freeform 3"/>
          <p:cNvSpPr/>
          <p:nvPr/>
        </p:nvSpPr>
        <p:spPr>
          <a:xfrm>
            <a:off x="14765334" y="688241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584607" y="6265195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482F74-747E-0EF6-F01A-87E2B7DE3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438D165-64C5-5063-D472-06CB666FCE7F}"/>
              </a:ext>
            </a:extLst>
          </p:cNvPr>
          <p:cNvSpPr txBox="1"/>
          <p:nvPr/>
        </p:nvSpPr>
        <p:spPr>
          <a:xfrm>
            <a:off x="5871030" y="1185084"/>
            <a:ext cx="6545941" cy="88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46" b="0" i="0" u="none" strike="noStrike" kern="1200" cap="none" spc="0" normalizeH="0" baseline="0" noProof="0">
                <a:ln>
                  <a:noFill/>
                </a:ln>
                <a:solidFill>
                  <a:srgbClr val="8C1A44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Introduction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8575B7E-41D6-418A-E5B9-7465B5A96E78}"/>
              </a:ext>
            </a:extLst>
          </p:cNvPr>
          <p:cNvSpPr txBox="1"/>
          <p:nvPr/>
        </p:nvSpPr>
        <p:spPr>
          <a:xfrm>
            <a:off x="3505200" y="2434046"/>
            <a:ext cx="10593775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Mesenchymal stem cells (MSCs)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non-hematopoietic stem cells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originally identified in the bone marrow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regulate various cellular pathways through direct cell–cell interactions or by secreting factors such as exosomes, growth factors (e.g., VEGF), interleukins (IL-6, IL-8), and cytokines (e.g., TGF-β)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597D2BA-B406-2CB6-007D-9D7BD886860A}"/>
              </a:ext>
            </a:extLst>
          </p:cNvPr>
          <p:cNvSpPr/>
          <p:nvPr/>
        </p:nvSpPr>
        <p:spPr>
          <a:xfrm>
            <a:off x="14765334" y="688241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12F2D8E-F586-72D0-E088-71ECF29862CA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DF62701-E4C9-C701-1785-6DCB3168B455}"/>
              </a:ext>
            </a:extLst>
          </p:cNvPr>
          <p:cNvSpPr/>
          <p:nvPr/>
        </p:nvSpPr>
        <p:spPr>
          <a:xfrm>
            <a:off x="-2584607" y="6265195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75F995C-F373-EBD6-DB20-B6EC32254920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3DB133A-A9CA-DDDD-EB50-062D0485425D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66C6108-5E80-5743-8582-568C83EF8B5A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65C07EB-7F19-8F05-4DCF-E06F675457D3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180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30306-4606-CE73-9C11-D069E99C2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5BAA033-C68C-C306-698C-FB544EE31E3D}"/>
              </a:ext>
            </a:extLst>
          </p:cNvPr>
          <p:cNvSpPr txBox="1"/>
          <p:nvPr/>
        </p:nvSpPr>
        <p:spPr>
          <a:xfrm>
            <a:off x="5871030" y="1185084"/>
            <a:ext cx="6545941" cy="88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46" b="0" i="0" u="none" strike="noStrike" kern="1200" cap="none" spc="0" normalizeH="0" baseline="0" noProof="0">
                <a:ln>
                  <a:noFill/>
                </a:ln>
                <a:solidFill>
                  <a:srgbClr val="8C1A44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Introduction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2C01936-23C3-2382-435E-C77521750EB5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C4B2DD9-9DEB-BBA5-97F4-ECEE5F17C9B7}"/>
              </a:ext>
            </a:extLst>
          </p:cNvPr>
          <p:cNvSpPr/>
          <p:nvPr/>
        </p:nvSpPr>
        <p:spPr>
          <a:xfrm>
            <a:off x="14765334" y="688241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DAAE98A-3E51-1E78-5808-DB728DE01758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941B2A9-733F-DA32-B9E8-299998CFD86C}"/>
              </a:ext>
            </a:extLst>
          </p:cNvPr>
          <p:cNvSpPr/>
          <p:nvPr/>
        </p:nvSpPr>
        <p:spPr>
          <a:xfrm>
            <a:off x="-2584607" y="6265195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EB41650-FF65-36B8-CBFB-036942F710F8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C61AD8B-F019-C927-44E5-0BFD543610F3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C4F9ADF-1E1E-8632-48B1-6CCB8F7D949A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D84144B-BE5B-AA36-3CBF-66DA012ACBCA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4250BA-9572-84B8-74E8-7E046D59BA34}"/>
              </a:ext>
            </a:extLst>
          </p:cNvPr>
          <p:cNvSpPr txBox="1"/>
          <p:nvPr/>
        </p:nvSpPr>
        <p:spPr>
          <a:xfrm>
            <a:off x="3138716" y="2061514"/>
            <a:ext cx="10441375" cy="6939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Exosomes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Nanosized extracellular vesicles (30–200 nm)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single membrane and are secreted by cells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as essential mediators of MSC functions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Carry biomolecules: nucleic acids, proteins, lipids, etc.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cargo from donor to recipient cells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Influence: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viability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Apoptosis (programmed cell death)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sensitivity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4087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315559-4267-EB2C-F029-D5F2E1886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4AA21F8-9DE6-A755-94BF-506C02F03F07}"/>
              </a:ext>
            </a:extLst>
          </p:cNvPr>
          <p:cNvSpPr txBox="1"/>
          <p:nvPr/>
        </p:nvSpPr>
        <p:spPr>
          <a:xfrm>
            <a:off x="5871030" y="1185084"/>
            <a:ext cx="6545941" cy="88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46" b="0" i="0" u="none" strike="noStrike" kern="1200" cap="none" spc="0" normalizeH="0" baseline="0" noProof="0">
                <a:ln>
                  <a:noFill/>
                </a:ln>
                <a:solidFill>
                  <a:srgbClr val="8C1A44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Introduction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AC55769-F1C8-FE54-8CA0-27149BC54A38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A23D88F-B471-3879-5340-C1BC528769F4}"/>
              </a:ext>
            </a:extLst>
          </p:cNvPr>
          <p:cNvSpPr/>
          <p:nvPr/>
        </p:nvSpPr>
        <p:spPr>
          <a:xfrm>
            <a:off x="14765334" y="688241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F913AC0-1003-6B11-711D-F39CF3E31902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9159695-7A5E-5B00-806A-760D04712904}"/>
              </a:ext>
            </a:extLst>
          </p:cNvPr>
          <p:cNvSpPr/>
          <p:nvPr/>
        </p:nvSpPr>
        <p:spPr>
          <a:xfrm>
            <a:off x="-2584607" y="6265195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8CD5520-4078-319F-EE03-04B26CA7C2BD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55B58AD-28DF-C862-3FB8-53834DDBD8ED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8B6F80A-7CF7-25E5-C8BC-7C78765ED74F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8E708E8-A72D-D2D2-086A-A888D8AA16B9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9446C-9607-123E-D58D-440BA1B81906}"/>
              </a:ext>
            </a:extLst>
          </p:cNvPr>
          <p:cNvSpPr txBox="1"/>
          <p:nvPr/>
        </p:nvSpPr>
        <p:spPr>
          <a:xfrm>
            <a:off x="3178572" y="2050322"/>
            <a:ext cx="10441375" cy="642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JAK/STAT Pathway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rapid membrane-to-nucleus signaling pathway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Activated by cytokines, growth factors, and hormones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Regulates expression of key cancer-related genes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central pathway in cancer, especially important in AML pathogenesis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Hyperactivation contributes to uncontrolled proliferation and survival of AML cells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51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CE7F92-3890-AE39-6817-A0DE4F044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EF6257C-0F94-79C9-9696-BA79106F6A65}"/>
              </a:ext>
            </a:extLst>
          </p:cNvPr>
          <p:cNvSpPr txBox="1"/>
          <p:nvPr/>
        </p:nvSpPr>
        <p:spPr>
          <a:xfrm>
            <a:off x="5871030" y="1185084"/>
            <a:ext cx="6545941" cy="88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46" b="0" i="0" u="none" strike="noStrike" kern="1200" cap="none" spc="0" normalizeH="0" baseline="0" noProof="0">
                <a:ln>
                  <a:noFill/>
                </a:ln>
                <a:solidFill>
                  <a:srgbClr val="8C1A44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Introduction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F0F19C3-A817-C5DD-77EC-222C3C149683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6A18D38-13FF-AEF4-AD70-84ECC41C5367}"/>
              </a:ext>
            </a:extLst>
          </p:cNvPr>
          <p:cNvSpPr/>
          <p:nvPr/>
        </p:nvSpPr>
        <p:spPr>
          <a:xfrm>
            <a:off x="14765334" y="688241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0431812-B9AC-ADCA-CA7F-C2FCED210F78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56E7123-ED63-2F0E-3334-C0AA1C12C90C}"/>
              </a:ext>
            </a:extLst>
          </p:cNvPr>
          <p:cNvSpPr/>
          <p:nvPr/>
        </p:nvSpPr>
        <p:spPr>
          <a:xfrm>
            <a:off x="-2584607" y="6265195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75FDDD4-993D-78BF-396A-8664BA9647C3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97FE4EB-CCE6-03A6-792E-EA064EAE619B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1D53FFD-3818-606F-EAB6-06026DF8AB25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90D2CDC-D8AF-0230-BCB2-79BFD0FC8D64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7FDD98-5C08-9562-D9F7-7AB131CF1928}"/>
              </a:ext>
            </a:extLst>
          </p:cNvPr>
          <p:cNvSpPr txBox="1"/>
          <p:nvPr/>
        </p:nvSpPr>
        <p:spPr>
          <a:xfrm>
            <a:off x="3178572" y="2050322"/>
            <a:ext cx="104413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JAK/STAT Pathway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the JAK/STAT Pathway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JAKs: JAK1, JAK2, JAK3, TYK2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STATs: STAT1, STAT2, STAT3, STAT4, STAT5a, STAT5b, STAT6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Ligand–receptor complexes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4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B67666-9E09-8898-8728-CFFBB290C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4CA491A-D926-5C4F-0A82-E697534D24BF}"/>
              </a:ext>
            </a:extLst>
          </p:cNvPr>
          <p:cNvSpPr txBox="1"/>
          <p:nvPr/>
        </p:nvSpPr>
        <p:spPr>
          <a:xfrm>
            <a:off x="5871030" y="1185084"/>
            <a:ext cx="6545941" cy="88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46" b="0" i="0" u="none" strike="noStrike" kern="1200" cap="none" spc="0" normalizeH="0" baseline="0" noProof="0">
                <a:ln>
                  <a:noFill/>
                </a:ln>
                <a:solidFill>
                  <a:srgbClr val="8C1A44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Introduction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0A3B088-BEB3-A4E5-4D01-F39CB9E82CF0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42ECDCA-7586-5455-61FB-6409E67C916E}"/>
              </a:ext>
            </a:extLst>
          </p:cNvPr>
          <p:cNvSpPr/>
          <p:nvPr/>
        </p:nvSpPr>
        <p:spPr>
          <a:xfrm>
            <a:off x="14765334" y="688241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70A6CE2-A305-4EA8-57A9-FD8388ED72B1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67E9F6B-A06C-578C-DF6B-6FB2BC167E69}"/>
              </a:ext>
            </a:extLst>
          </p:cNvPr>
          <p:cNvSpPr/>
          <p:nvPr/>
        </p:nvSpPr>
        <p:spPr>
          <a:xfrm>
            <a:off x="-2584607" y="6265195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70FF7A0-26B0-F4D8-0647-FABA0C7A9E4C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B2C87E9-A99A-5C76-94ED-86DDCE68E000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3BD6258-BE25-5D06-44E6-BFFB575A5760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4D76AC1-096A-0C20-D335-CE45DBBE12D2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5CD77E-2041-EA57-31E9-99B132CB51E0}"/>
              </a:ext>
            </a:extLst>
          </p:cNvPr>
          <p:cNvSpPr txBox="1"/>
          <p:nvPr/>
        </p:nvSpPr>
        <p:spPr>
          <a:xfrm>
            <a:off x="3505200" y="2049549"/>
            <a:ext cx="10441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JAK/STAT Pathway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 descr="JAK-STAT Signal Pathway - Creative BioMart">
            <a:extLst>
              <a:ext uri="{FF2B5EF4-FFF2-40B4-BE49-F238E27FC236}">
                <a16:creationId xmlns:a16="http://schemas.microsoft.com/office/drawing/2014/main" id="{B319FD15-6550-06F1-7907-8EEE8E1600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35" y="2813487"/>
            <a:ext cx="8763000" cy="5253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82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8B8AA5-A701-AB73-D8BC-860CE37ED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4071A7A-E316-6B74-3AE3-27E233BD1CC9}"/>
              </a:ext>
            </a:extLst>
          </p:cNvPr>
          <p:cNvSpPr txBox="1"/>
          <p:nvPr/>
        </p:nvSpPr>
        <p:spPr>
          <a:xfrm>
            <a:off x="5871030" y="1185084"/>
            <a:ext cx="6545941" cy="88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46" b="0" i="0" u="none" strike="noStrike" kern="1200" cap="none" spc="0" normalizeH="0" baseline="0" noProof="0">
                <a:ln>
                  <a:noFill/>
                </a:ln>
                <a:solidFill>
                  <a:srgbClr val="8C1A44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Introduction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EBE2A0A-66F3-D771-2CAE-14210B21A1DE}"/>
              </a:ext>
            </a:extLst>
          </p:cNvPr>
          <p:cNvSpPr txBox="1"/>
          <p:nvPr/>
        </p:nvSpPr>
        <p:spPr>
          <a:xfrm>
            <a:off x="3505200" y="2434046"/>
            <a:ext cx="1059377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9F67CDD-3D42-CAC5-9BC1-0DCAE3784BA6}"/>
              </a:ext>
            </a:extLst>
          </p:cNvPr>
          <p:cNvSpPr/>
          <p:nvPr/>
        </p:nvSpPr>
        <p:spPr>
          <a:xfrm>
            <a:off x="14765334" y="6882414"/>
            <a:ext cx="4276025" cy="4732019"/>
          </a:xfrm>
          <a:custGeom>
            <a:avLst/>
            <a:gdLst/>
            <a:ahLst/>
            <a:cxnLst/>
            <a:rect l="l" t="t" r="r" b="b"/>
            <a:pathLst>
              <a:path w="4276025" h="4732019">
                <a:moveTo>
                  <a:pt x="0" y="0"/>
                </a:moveTo>
                <a:lnTo>
                  <a:pt x="4276025" y="0"/>
                </a:lnTo>
                <a:lnTo>
                  <a:pt x="4276025" y="4732020"/>
                </a:lnTo>
                <a:lnTo>
                  <a:pt x="0" y="473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FC75625-C68D-92EC-BC45-104D64449F5D}"/>
              </a:ext>
            </a:extLst>
          </p:cNvPr>
          <p:cNvSpPr/>
          <p:nvPr/>
        </p:nvSpPr>
        <p:spPr>
          <a:xfrm>
            <a:off x="14098975" y="-2446404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6AC21E9-2B05-DE56-FC62-074F4CEE799F}"/>
              </a:ext>
            </a:extLst>
          </p:cNvPr>
          <p:cNvSpPr/>
          <p:nvPr/>
        </p:nvSpPr>
        <p:spPr>
          <a:xfrm>
            <a:off x="-2584607" y="6265195"/>
            <a:ext cx="6923700" cy="6206153"/>
          </a:xfrm>
          <a:custGeom>
            <a:avLst/>
            <a:gdLst/>
            <a:ahLst/>
            <a:cxnLst/>
            <a:rect l="l" t="t" r="r" b="b"/>
            <a:pathLst>
              <a:path w="6923700" h="6206153">
                <a:moveTo>
                  <a:pt x="0" y="0"/>
                </a:moveTo>
                <a:lnTo>
                  <a:pt x="6923700" y="0"/>
                </a:lnTo>
                <a:lnTo>
                  <a:pt x="6923700" y="6206153"/>
                </a:lnTo>
                <a:lnTo>
                  <a:pt x="0" y="620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EF886BA-04A1-E3F3-A4C3-A90037AEBE87}"/>
              </a:ext>
            </a:extLst>
          </p:cNvPr>
          <p:cNvSpPr/>
          <p:nvPr/>
        </p:nvSpPr>
        <p:spPr>
          <a:xfrm>
            <a:off x="6926744" y="8633708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E126F5B-1054-3000-F538-0830D653E64E}"/>
              </a:ext>
            </a:extLst>
          </p:cNvPr>
          <p:cNvSpPr/>
          <p:nvPr/>
        </p:nvSpPr>
        <p:spPr>
          <a:xfrm>
            <a:off x="3653774" y="-16997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3"/>
                </a:lnTo>
                <a:lnTo>
                  <a:pt x="0" y="1653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64326EA-C422-B899-F04B-E388517D6374}"/>
              </a:ext>
            </a:extLst>
          </p:cNvPr>
          <p:cNvSpPr/>
          <p:nvPr/>
        </p:nvSpPr>
        <p:spPr>
          <a:xfrm>
            <a:off x="16452197" y="4316854"/>
            <a:ext cx="2217256" cy="1653292"/>
          </a:xfrm>
          <a:custGeom>
            <a:avLst/>
            <a:gdLst/>
            <a:ahLst/>
            <a:cxnLst/>
            <a:rect l="l" t="t" r="r" b="b"/>
            <a:pathLst>
              <a:path w="2217256" h="1653292">
                <a:moveTo>
                  <a:pt x="0" y="0"/>
                </a:moveTo>
                <a:lnTo>
                  <a:pt x="2217256" y="0"/>
                </a:lnTo>
                <a:lnTo>
                  <a:pt x="2217256" y="1653292"/>
                </a:lnTo>
                <a:lnTo>
                  <a:pt x="0" y="1653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85C0E97-8D25-B985-AB1E-A5E1B1229DDF}"/>
              </a:ext>
            </a:extLst>
          </p:cNvPr>
          <p:cNvSpPr/>
          <p:nvPr/>
        </p:nvSpPr>
        <p:spPr>
          <a:xfrm>
            <a:off x="-2237663" y="-1423883"/>
            <a:ext cx="5376379" cy="5445688"/>
          </a:xfrm>
          <a:custGeom>
            <a:avLst/>
            <a:gdLst/>
            <a:ahLst/>
            <a:cxnLst/>
            <a:rect l="l" t="t" r="r" b="b"/>
            <a:pathLst>
              <a:path w="5376379" h="5445688">
                <a:moveTo>
                  <a:pt x="0" y="0"/>
                </a:moveTo>
                <a:lnTo>
                  <a:pt x="5376379" y="0"/>
                </a:lnTo>
                <a:lnTo>
                  <a:pt x="5376379" y="5445688"/>
                </a:lnTo>
                <a:lnTo>
                  <a:pt x="0" y="544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B0B43E-DB8E-E14B-EA2E-6A98AFC086F1}"/>
              </a:ext>
            </a:extLst>
          </p:cNvPr>
          <p:cNvSpPr txBox="1"/>
          <p:nvPr/>
        </p:nvSpPr>
        <p:spPr>
          <a:xfrm>
            <a:off x="3178572" y="2050322"/>
            <a:ext cx="1044137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JAK/STAT Pathway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activation (due to mutations or overexpression) occurs in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myeloid blasts.</a:t>
            </a:r>
            <a:r>
              <a:rPr lang="fa-I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Therapeutic Implication 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Inhibiting the JAK/STAT pathway can reduce leukemic cell proliferation.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pathway represents a promising targeted therapy approach for AML.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958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1563</Words>
  <Application>Microsoft Office PowerPoint</Application>
  <PresentationFormat>Custom</PresentationFormat>
  <Paragraphs>199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Wingdings</vt:lpstr>
      <vt:lpstr>Times New Roman</vt:lpstr>
      <vt:lpstr>Symbol</vt:lpstr>
      <vt:lpstr>Calibri</vt:lpstr>
      <vt:lpstr>Courier New</vt:lpstr>
      <vt:lpstr>Coiny</vt:lpstr>
      <vt:lpstr>Arial</vt:lpstr>
      <vt:lpstr>Atma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Red Playful Biology Circulatory System Group Project Presentation</dc:title>
  <dc:creator>pc</dc:creator>
  <cp:lastModifiedBy>pc</cp:lastModifiedBy>
  <cp:revision>3</cp:revision>
  <dcterms:created xsi:type="dcterms:W3CDTF">2006-08-16T00:00:00Z</dcterms:created>
  <dcterms:modified xsi:type="dcterms:W3CDTF">2025-12-14T05:53:08Z</dcterms:modified>
  <dc:identifier>DAG7TakZtY4</dc:identifier>
</cp:coreProperties>
</file>