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8" r:id="rId1"/>
  </p:sldMasterIdLst>
  <p:notesMasterIdLst>
    <p:notesMasterId r:id="rId17"/>
  </p:notesMasterIdLst>
  <p:sldIdLst>
    <p:sldId id="256" r:id="rId2"/>
    <p:sldId id="281" r:id="rId3"/>
    <p:sldId id="257" r:id="rId4"/>
    <p:sldId id="266" r:id="rId5"/>
    <p:sldId id="260" r:id="rId6"/>
    <p:sldId id="274" r:id="rId7"/>
    <p:sldId id="275" r:id="rId8"/>
    <p:sldId id="282" r:id="rId9"/>
    <p:sldId id="285" r:id="rId10"/>
    <p:sldId id="284" r:id="rId11"/>
    <p:sldId id="273" r:id="rId12"/>
    <p:sldId id="270" r:id="rId13"/>
    <p:sldId id="271" r:id="rId14"/>
    <p:sldId id="283" r:id="rId15"/>
    <p:sldId id="280" r:id="rId16"/>
  </p:sldIdLst>
  <p:sldSz cx="14630400" cy="8229600"/>
  <p:notesSz cx="8229600" cy="146304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Montserrat Medium" charset="0"/>
      <p:regular r:id="rId22"/>
    </p:embeddedFont>
    <p:embeddedFont>
      <p:font typeface="Corbel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9104" autoAdjust="0"/>
  </p:normalViewPr>
  <p:slideViewPr>
    <p:cSldViewPr snapToGrid="0" snapToObjects="1">
      <p:cViewPr varScale="1">
        <p:scale>
          <a:sx n="60" d="100"/>
          <a:sy n="60" d="100"/>
        </p:scale>
        <p:origin x="-600" y="-90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4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ED76-2E32-4B26-8E5A-007C2D9A2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ED76-2E32-4B26-8E5A-007C2D9A2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7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ED76-2E32-4B26-8E5A-007C2D9A2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ED76-2E32-4B26-8E5A-007C2D9A2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4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1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0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0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0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0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0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0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ED76-2E32-4B26-8E5A-007C2D9A2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6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ED76-2E32-4B26-8E5A-007C2D9A2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12" indent="0">
              <a:buNone/>
              <a:defRPr sz="2900" b="1"/>
            </a:lvl2pPr>
            <a:lvl3pPr marL="1306025" indent="0">
              <a:buNone/>
              <a:defRPr sz="2600" b="1"/>
            </a:lvl3pPr>
            <a:lvl4pPr marL="1959038" indent="0">
              <a:buNone/>
              <a:defRPr sz="2300" b="1"/>
            </a:lvl4pPr>
            <a:lvl5pPr marL="2612051" indent="0">
              <a:buNone/>
              <a:defRPr sz="2300" b="1"/>
            </a:lvl5pPr>
            <a:lvl6pPr marL="3265062" indent="0">
              <a:buNone/>
              <a:defRPr sz="2300" b="1"/>
            </a:lvl6pPr>
            <a:lvl7pPr marL="3918074" indent="0">
              <a:buNone/>
              <a:defRPr sz="2300" b="1"/>
            </a:lvl7pPr>
            <a:lvl8pPr marL="4571086" indent="0">
              <a:buNone/>
              <a:defRPr sz="2300" b="1"/>
            </a:lvl8pPr>
            <a:lvl9pPr marL="522409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12" indent="0">
              <a:buNone/>
              <a:defRPr sz="2900" b="1"/>
            </a:lvl2pPr>
            <a:lvl3pPr marL="1306025" indent="0">
              <a:buNone/>
              <a:defRPr sz="2600" b="1"/>
            </a:lvl3pPr>
            <a:lvl4pPr marL="1959038" indent="0">
              <a:buNone/>
              <a:defRPr sz="2300" b="1"/>
            </a:lvl4pPr>
            <a:lvl5pPr marL="2612051" indent="0">
              <a:buNone/>
              <a:defRPr sz="2300" b="1"/>
            </a:lvl5pPr>
            <a:lvl6pPr marL="3265062" indent="0">
              <a:buNone/>
              <a:defRPr sz="2300" b="1"/>
            </a:lvl6pPr>
            <a:lvl7pPr marL="3918074" indent="0">
              <a:buNone/>
              <a:defRPr sz="2300" b="1"/>
            </a:lvl7pPr>
            <a:lvl8pPr marL="4571086" indent="0">
              <a:buNone/>
              <a:defRPr sz="2300" b="1"/>
            </a:lvl8pPr>
            <a:lvl9pPr marL="5224097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ED76-2E32-4B26-8E5A-007C2D9A2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ED76-2E32-4B26-8E5A-007C2D9A2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ED76-2E32-4B26-8E5A-007C2D9A2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6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6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012" indent="0">
              <a:buNone/>
              <a:defRPr sz="1700"/>
            </a:lvl2pPr>
            <a:lvl3pPr marL="1306025" indent="0">
              <a:buNone/>
              <a:defRPr sz="1400"/>
            </a:lvl3pPr>
            <a:lvl4pPr marL="1959038" indent="0">
              <a:buNone/>
              <a:defRPr sz="1300"/>
            </a:lvl4pPr>
            <a:lvl5pPr marL="2612051" indent="0">
              <a:buNone/>
              <a:defRPr sz="1300"/>
            </a:lvl5pPr>
            <a:lvl6pPr marL="3265062" indent="0">
              <a:buNone/>
              <a:defRPr sz="1300"/>
            </a:lvl6pPr>
            <a:lvl7pPr marL="3918074" indent="0">
              <a:buNone/>
              <a:defRPr sz="1300"/>
            </a:lvl7pPr>
            <a:lvl8pPr marL="4571086" indent="0">
              <a:buNone/>
              <a:defRPr sz="1300"/>
            </a:lvl8pPr>
            <a:lvl9pPr marL="522409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ED76-2E32-4B26-8E5A-007C2D9A2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12" indent="0">
              <a:buNone/>
              <a:defRPr sz="4000"/>
            </a:lvl2pPr>
            <a:lvl3pPr marL="1306025" indent="0">
              <a:buNone/>
              <a:defRPr sz="3400"/>
            </a:lvl3pPr>
            <a:lvl4pPr marL="1959038" indent="0">
              <a:buNone/>
              <a:defRPr sz="2900"/>
            </a:lvl4pPr>
            <a:lvl5pPr marL="2612051" indent="0">
              <a:buNone/>
              <a:defRPr sz="2900"/>
            </a:lvl5pPr>
            <a:lvl6pPr marL="3265062" indent="0">
              <a:buNone/>
              <a:defRPr sz="2900"/>
            </a:lvl6pPr>
            <a:lvl7pPr marL="3918074" indent="0">
              <a:buNone/>
              <a:defRPr sz="2900"/>
            </a:lvl7pPr>
            <a:lvl8pPr marL="4571086" indent="0">
              <a:buNone/>
              <a:defRPr sz="2900"/>
            </a:lvl8pPr>
            <a:lvl9pPr marL="5224097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012" indent="0">
              <a:buNone/>
              <a:defRPr sz="1700"/>
            </a:lvl2pPr>
            <a:lvl3pPr marL="1306025" indent="0">
              <a:buNone/>
              <a:defRPr sz="1400"/>
            </a:lvl3pPr>
            <a:lvl4pPr marL="1959038" indent="0">
              <a:buNone/>
              <a:defRPr sz="1300"/>
            </a:lvl4pPr>
            <a:lvl5pPr marL="2612051" indent="0">
              <a:buNone/>
              <a:defRPr sz="1300"/>
            </a:lvl5pPr>
            <a:lvl6pPr marL="3265062" indent="0">
              <a:buNone/>
              <a:defRPr sz="1300"/>
            </a:lvl6pPr>
            <a:lvl7pPr marL="3918074" indent="0">
              <a:buNone/>
              <a:defRPr sz="1300"/>
            </a:lvl7pPr>
            <a:lvl8pPr marL="4571086" indent="0">
              <a:buNone/>
              <a:defRPr sz="1300"/>
            </a:lvl8pPr>
            <a:lvl9pPr marL="522409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9ED76-2E32-4B26-8E5A-007C2D9A2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02" tIns="65302" rIns="130602" bIns="6530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02" tIns="65302" rIns="130602" bIns="653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4"/>
            <a:ext cx="3413760" cy="438150"/>
          </a:xfrm>
          <a:prstGeom prst="rect">
            <a:avLst/>
          </a:prstGeom>
        </p:spPr>
        <p:txBody>
          <a:bodyPr vert="horz" lIns="130602" tIns="65302" rIns="130602" bIns="65302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4"/>
            <a:ext cx="4632960" cy="438150"/>
          </a:xfrm>
          <a:prstGeom prst="rect">
            <a:avLst/>
          </a:prstGeom>
        </p:spPr>
        <p:txBody>
          <a:bodyPr vert="horz" lIns="130602" tIns="65302" rIns="130602" bIns="65302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vert="horz" lIns="130602" tIns="65302" rIns="130602" bIns="65302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9ED76-2E32-4B26-8E5A-007C2D9A2E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4" r:id="rId15"/>
    <p:sldLayoutId id="2147483695" r:id="rId16"/>
  </p:sldLayoutIdLst>
  <p:hf hdr="0" ftr="0" dt="0"/>
  <p:txStyles>
    <p:titleStyle>
      <a:lvl1pPr algn="ctr" defTabSz="130602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60" indent="-489760" algn="l" defTabSz="1306025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146" indent="-408134" algn="l" defTabSz="1306025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531" indent="-326505" algn="l" defTabSz="1306025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543" indent="-326505" algn="l" defTabSz="130602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554" indent="-326505" algn="l" defTabSz="1306025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566" indent="-326505" algn="l" defTabSz="130602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579" indent="-326505" algn="l" defTabSz="130602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592" indent="-326505" algn="l" defTabSz="130602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604" indent="-326505" algn="l" defTabSz="1306025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12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025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038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051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062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074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097" algn="l" defTabSz="130602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C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aee\Downloads\ChatGPT Image Oct 24, 2025, 07_47_35 PM.png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-762000"/>
            <a:ext cx="14630400" cy="9753600"/>
          </a:xfrm>
          <a:prstGeom prst="rect">
            <a:avLst/>
          </a:prstGeom>
          <a:noFill/>
        </p:spPr>
      </p:pic>
      <p:sp>
        <p:nvSpPr>
          <p:cNvPr id="6" name="Text 0"/>
          <p:cNvSpPr/>
          <p:nvPr/>
        </p:nvSpPr>
        <p:spPr>
          <a:xfrm>
            <a:off x="1734207" y="504497"/>
            <a:ext cx="7811416" cy="1655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WHO 2022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Classification of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Myeloid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Neoplasms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  <a:ea typeface="Brygada 1918 Bold" pitchFamily="34" charset="-122"/>
              <a:cs typeface="Times New Roman" pitchFamily="18" charset="0"/>
            </a:endParaRPr>
          </a:p>
        </p:txBody>
      </p:sp>
      <p:sp>
        <p:nvSpPr>
          <p:cNvPr id="7" name="Text 1"/>
          <p:cNvSpPr/>
          <p:nvPr/>
        </p:nvSpPr>
        <p:spPr>
          <a:xfrm>
            <a:off x="1734207" y="2159876"/>
            <a:ext cx="75564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ea typeface="Funnel Sans" pitchFamily="34" charset="-122"/>
                <a:cs typeface="Times New Roman" pitchFamily="18" charset="0"/>
              </a:rPr>
              <a:t>Mehrad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Funnel Sans" pitchFamily="34" charset="-122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ea typeface="Funnel Sans" pitchFamily="34" charset="-122"/>
                <a:cs typeface="Times New Roman" pitchFamily="18" charset="0"/>
              </a:rPr>
              <a:t>Dehdashti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Funnel Sans" pitchFamily="34" charset="-122"/>
                <a:cs typeface="Times New Roman" pitchFamily="18" charset="0"/>
              </a:rPr>
              <a:t> </a:t>
            </a:r>
          </a:p>
          <a:p>
            <a:pPr marL="0" indent="0" algn="l">
              <a:lnSpc>
                <a:spcPts val="2500"/>
              </a:lnSpc>
              <a:buNone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Funnel Sans" pitchFamily="34" charset="-122"/>
                <a:cs typeface="Times New Roman" pitchFamily="18" charset="0"/>
              </a:rPr>
              <a:t>MSC student in Hematology and  Blood Banking</a:t>
            </a:r>
          </a:p>
          <a:p>
            <a:pPr marL="0" indent="0" algn="l">
              <a:lnSpc>
                <a:spcPts val="2500"/>
              </a:lnSpc>
              <a:buNone/>
            </a:pP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139" y="7646276"/>
            <a:ext cx="74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276" y="425669"/>
            <a:ext cx="569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Myeloid Precursor Lesions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2142" y="1705399"/>
            <a:ext cx="7849429" cy="420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81500" y="6478336"/>
            <a:ext cx="10527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*CH, </a:t>
            </a:r>
            <a:r>
              <a:rPr lang="en-US" sz="1400" dirty="0" err="1" smtClean="0"/>
              <a:t>clonal</a:t>
            </a:r>
            <a:r>
              <a:rPr lang="en-US" sz="1400" dirty="0" smtClean="0"/>
              <a:t> </a:t>
            </a:r>
            <a:r>
              <a:rPr lang="en-US" sz="1400" dirty="0" err="1" smtClean="0"/>
              <a:t>hematopoiesis</a:t>
            </a:r>
            <a:r>
              <a:rPr lang="en-US" sz="1400" dirty="0" smtClean="0"/>
              <a:t>. CHIP, </a:t>
            </a:r>
            <a:r>
              <a:rPr lang="en-US" sz="1400" dirty="0" err="1" smtClean="0"/>
              <a:t>clonal</a:t>
            </a:r>
            <a:r>
              <a:rPr lang="en-US" sz="1400" dirty="0" smtClean="0"/>
              <a:t> </a:t>
            </a:r>
            <a:r>
              <a:rPr lang="en-US" sz="1400" dirty="0" err="1" smtClean="0"/>
              <a:t>hematopoiesis</a:t>
            </a:r>
            <a:r>
              <a:rPr lang="en-US" sz="1400" dirty="0" smtClean="0"/>
              <a:t> of indeterminate potential. CCUS, </a:t>
            </a:r>
            <a:r>
              <a:rPr lang="en-US" sz="1400" dirty="0" err="1" smtClean="0"/>
              <a:t>clonal</a:t>
            </a:r>
            <a:r>
              <a:rPr lang="en-US" sz="1400" dirty="0" smtClean="0"/>
              <a:t> </a:t>
            </a:r>
            <a:r>
              <a:rPr lang="en-US" sz="1400" dirty="0" err="1" smtClean="0"/>
              <a:t>cytopenia</a:t>
            </a:r>
            <a:r>
              <a:rPr lang="en-US" sz="1400" dirty="0" smtClean="0"/>
              <a:t> of undetermined significance</a:t>
            </a:r>
            <a:endParaRPr lang="en-US" sz="1400" dirty="0"/>
          </a:p>
        </p:txBody>
      </p:sp>
      <p:sp>
        <p:nvSpPr>
          <p:cNvPr id="11" name="Down Arrow 10"/>
          <p:cNvSpPr/>
          <p:nvPr/>
        </p:nvSpPr>
        <p:spPr>
          <a:xfrm flipV="1">
            <a:off x="4389128" y="2237411"/>
            <a:ext cx="662153" cy="132430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/>
          </a:p>
        </p:txBody>
      </p:sp>
      <p:sp>
        <p:nvSpPr>
          <p:cNvPr id="8" name="TextBox 7"/>
          <p:cNvSpPr txBox="1"/>
          <p:nvPr/>
        </p:nvSpPr>
        <p:spPr>
          <a:xfrm rot="16200000">
            <a:off x="4023810" y="2653260"/>
            <a:ext cx="1320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cytopenia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634605" y="1081095"/>
            <a:ext cx="2515586" cy="108109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4605" y="1437784"/>
            <a:ext cx="4414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Morphologic dysplasia(≥10%)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8150191" y="2451404"/>
            <a:ext cx="2680138" cy="13152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65958" y="2812560"/>
            <a:ext cx="2270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Blasts ≥20% or AML defining genetics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0009" y="3223913"/>
            <a:ext cx="1844565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ASXL1, DNMT3A, TET2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3916" y="371959"/>
            <a:ext cx="1271599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Myeloid </a:t>
            </a:r>
            <a:r>
              <a:rPr lang="en-US" sz="44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Neoplasms</a:t>
            </a:r>
            <a:r>
              <a:rPr lang="en-US" sz="44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:</a:t>
            </a:r>
            <a:endParaRPr lang="en-US" sz="44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8608" y="1639711"/>
            <a:ext cx="5355971" cy="514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3916" y="1085501"/>
            <a:ext cx="4366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MPN</a:t>
            </a:r>
          </a:p>
          <a:p>
            <a:endParaRPr lang="en-US" sz="2200" b="1" i="1" dirty="0">
              <a:solidFill>
                <a:schemeClr val="tx1">
                  <a:lumMod val="85000"/>
                  <a:lumOff val="15000"/>
                </a:schemeClr>
              </a:solidFill>
              <a:latin typeface="Brygada 1918 Bold" pitchFamily="34" charset="0"/>
              <a:ea typeface="Brygada 1918 Bold" pitchFamily="34" charset="-122"/>
              <a:cs typeface="Brygada 1918 Bold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81139" y="7646276"/>
            <a:ext cx="74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84579" y="2070179"/>
            <a:ext cx="2632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BCR::ABL1 / AP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4579" y="3042744"/>
            <a:ext cx="7945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minor criterion of measurement of Cr-labeled red cells(red cell mass) has been eliminated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4578" y="3517157"/>
            <a:ext cx="7945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Leukoerythroblastosis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splenomegaly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(on clinical examination or by imaging) have been added as minor criteria.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4579" y="5186855"/>
            <a:ext cx="7945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qualifier “not otherwise specified” has been omitted from the name. There are other changes to the diagnostic criteria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7643" y="6783704"/>
            <a:ext cx="977462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JMML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7643" y="6448097"/>
            <a:ext cx="662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0345" y="2363373"/>
            <a:ext cx="7930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“Myeloid/lymphoid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neoplasms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eosinophilia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tyrosine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kinase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gene fusions” (M/LN-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-TK) FLT3 fusions and ETV6::ABL1 are now added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74141" y="753979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  <a:ea typeface="Brygada 1918 Bold" pitchFamily="34" charset="-122"/>
                <a:cs typeface="Brygada 1918 Bold" pitchFamily="34" charset="-120"/>
              </a:rPr>
              <a:t>MDS Classification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81139" y="7646276"/>
            <a:ext cx="74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21" y="1763003"/>
            <a:ext cx="10070575" cy="400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74141" y="753979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MDS/MPN Classification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Text 8"/>
          <p:cNvSpPr/>
          <p:nvPr/>
        </p:nvSpPr>
        <p:spPr>
          <a:xfrm>
            <a:off x="474141" y="1795657"/>
            <a:ext cx="4028599" cy="1369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165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81139" y="7646276"/>
            <a:ext cx="74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82399" y="1340069"/>
          <a:ext cx="9141741" cy="6228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7247"/>
                <a:gridCol w="3047247"/>
                <a:gridCol w="30472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Revised Fourth Edition of WHO</a:t>
                      </a:r>
                    </a:p>
                    <a:p>
                      <a:r>
                        <a:rPr lang="en-US" sz="1400" dirty="0" smtClean="0"/>
                        <a:t>Classification</a:t>
                      </a:r>
                    </a:p>
                    <a:p>
                      <a:r>
                        <a:rPr lang="en-US" sz="1400" dirty="0" smtClean="0"/>
                        <a:t>(WHO 2016)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Fifth Edition of WHO Classification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CMML-0, CMML-1, and CMML-2</a:t>
                      </a:r>
                    </a:p>
                    <a:p>
                      <a:r>
                        <a:rPr lang="en-US" sz="1400" dirty="0" smtClean="0"/>
                        <a:t>MD-CMML and MP-CMML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CMML-1 and CMML-2</a:t>
                      </a:r>
                    </a:p>
                    <a:p>
                      <a:r>
                        <a:rPr lang="en-US" sz="1400" dirty="0" smtClean="0"/>
                        <a:t>MD-CMML and MP-CMML</a:t>
                      </a:r>
                    </a:p>
                    <a:p>
                      <a:r>
                        <a:rPr lang="en-US" sz="1400" dirty="0" smtClean="0"/>
                        <a:t>O-CMML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30602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/>
                        <a:t>Monocyte</a:t>
                      </a:r>
                      <a:r>
                        <a:rPr lang="en-US" sz="1400" kern="1200" dirty="0" smtClean="0"/>
                        <a:t> count 0.5–1×10⁹/L, but ≥10% of WBC</a:t>
                      </a:r>
                    </a:p>
                    <a:p>
                      <a:r>
                        <a:rPr lang="en-US" sz="1400" dirty="0" smtClean="0"/>
                        <a:t>*</a:t>
                      </a:r>
                      <a:r>
                        <a:rPr lang="en-US" sz="1400" kern="1200" dirty="0" smtClean="0"/>
                        <a:t>dysplasia, </a:t>
                      </a:r>
                      <a:r>
                        <a:rPr lang="en-US" sz="1400" kern="1200" dirty="0" err="1" smtClean="0"/>
                        <a:t>clonal</a:t>
                      </a:r>
                      <a:r>
                        <a:rPr lang="en-US" sz="1400" kern="1200" dirty="0" smtClean="0"/>
                        <a:t> genetic/molecular abnormality, or abnormal </a:t>
                      </a:r>
                      <a:r>
                        <a:rPr lang="en-US" sz="1400" kern="1200" dirty="0" err="1" smtClean="0"/>
                        <a:t>monocyte</a:t>
                      </a:r>
                      <a:r>
                        <a:rPr lang="en-US" sz="1400" kern="1200" dirty="0" smtClean="0"/>
                        <a:t> partitioning in flow </a:t>
                      </a:r>
                      <a:r>
                        <a:rPr lang="en-US" sz="1400" kern="1200" dirty="0" err="1" smtClean="0"/>
                        <a:t>cytometry</a:t>
                      </a:r>
                      <a:endParaRPr lang="en-US" sz="1400" kern="1200" dirty="0" smtClean="0"/>
                    </a:p>
                    <a:p>
                      <a:pPr rtl="1"/>
                      <a:r>
                        <a:rPr lang="en-US" sz="1400" kern="1200" dirty="0" smtClean="0"/>
                        <a:t> </a:t>
                      </a:r>
                    </a:p>
                    <a:p>
                      <a:pPr rtl="1"/>
                      <a:r>
                        <a:rPr lang="en-US" sz="1400" kern="1200" dirty="0" smtClean="0"/>
                        <a:t>CMML-1: &lt;10% BM blasts, &lt;5% PB blasts</a:t>
                      </a:r>
                    </a:p>
                    <a:p>
                      <a:pPr rtl="1"/>
                      <a:r>
                        <a:rPr lang="en-US" sz="1400" kern="1200" dirty="0" smtClean="0"/>
                        <a:t>CMML-2: 10–19% BM blasts, 5–19% PB blasts</a:t>
                      </a:r>
                    </a:p>
                    <a:p>
                      <a:pPr rtl="1"/>
                      <a:r>
                        <a:rPr lang="en-US" sz="1400" kern="1200" dirty="0" smtClean="0"/>
                        <a:t> </a:t>
                      </a:r>
                    </a:p>
                    <a:p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Atypical CML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MDS/MPN with </a:t>
                      </a:r>
                      <a:r>
                        <a:rPr lang="en-US" sz="1400" dirty="0" err="1" smtClean="0"/>
                        <a:t>neutrophilia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/>
                        <a:t>SETBP1, ETNK1, ASXL1 as supportive molecular criteria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MDS/MPN-RS-T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MDS/MPN-SF3B1-T (in patients meeting</a:t>
                      </a:r>
                    </a:p>
                    <a:p>
                      <a:r>
                        <a:rPr lang="en-US" sz="1400" dirty="0" smtClean="0"/>
                        <a:t>morphologic criteria with SF3B1 mutations)</a:t>
                      </a:r>
                    </a:p>
                    <a:p>
                      <a:r>
                        <a:rPr lang="en-US" sz="1400" dirty="0" smtClean="0"/>
                        <a:t>Retained MDS/MPN-RS-T (for SF3B1 wild-type cases</a:t>
                      </a:r>
                    </a:p>
                    <a:p>
                      <a:r>
                        <a:rPr lang="en-US" sz="1400" dirty="0" smtClean="0"/>
                        <a:t>with 15% BM RS)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/>
                        <a:t>thrombocytosis</a:t>
                      </a:r>
                      <a:r>
                        <a:rPr lang="en-US" sz="1400" kern="1200" dirty="0" smtClean="0"/>
                        <a:t> (≥3 months) can replace JAK2/MPL/CALR mutations if absent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MDS/MPN-U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MDS/MPN-NOS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JMML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RAS mutation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81139" y="7646276"/>
            <a:ext cx="74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5675" y="152399"/>
            <a:ext cx="5129048" cy="664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083" y="6793042"/>
            <a:ext cx="12354431" cy="73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8097" y="3398627"/>
            <a:ext cx="788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rbel" pitchFamily="34" charset="0"/>
              </a:rPr>
              <a:t>Thanks….</a:t>
            </a:r>
            <a:endParaRPr lang="en-US" sz="28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769" y="529621"/>
            <a:ext cx="10264779" cy="347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881139" y="7646276"/>
            <a:ext cx="74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18" y="6085489"/>
            <a:ext cx="1364853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56490" y="254096"/>
            <a:ext cx="7805261" cy="1275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Why 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Classifications Matter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 3"/>
          <p:cNvSpPr/>
          <p:nvPr/>
        </p:nvSpPr>
        <p:spPr>
          <a:xfrm>
            <a:off x="1322757" y="2183864"/>
            <a:ext cx="11652263" cy="1312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clinicians and researchers a way 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study, select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compare various therapeutic regimens.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322758" y="1477525"/>
            <a:ext cx="12014870" cy="1312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system for diagnosis using clearly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defined clinical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features and laboratory findings.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1322758" y="2940545"/>
            <a:ext cx="12913504" cy="1312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ea typeface="Montserrat Medium" pitchFamily="34" charset="-122"/>
                <a:cs typeface="Times New Roman" pitchFamily="18" charset="0"/>
              </a:rPr>
              <a:t>Classification </a:t>
            </a:r>
            <a:r>
              <a:rPr lang="en-US" dirty="0">
                <a:latin typeface="Times New Roman" pitchFamily="18" charset="0"/>
                <a:ea typeface="Montserrat Medium" pitchFamily="34" charset="-122"/>
                <a:cs typeface="Times New Roman" pitchFamily="18" charset="0"/>
              </a:rPr>
              <a:t>provides insight into disease course. It helps predict outcomes and survival rates.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12"/>
          <p:cNvSpPr/>
          <p:nvPr/>
        </p:nvSpPr>
        <p:spPr>
          <a:xfrm>
            <a:off x="1322757" y="3685161"/>
            <a:ext cx="12558381" cy="13125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permit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meaningful associations of genetic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abnormalities 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pathogenesis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neoplastic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disease.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hape 1"/>
          <p:cNvSpPr/>
          <p:nvPr/>
        </p:nvSpPr>
        <p:spPr>
          <a:xfrm>
            <a:off x="923005" y="1466191"/>
            <a:ext cx="170021" cy="2601311"/>
          </a:xfrm>
          <a:prstGeom prst="roundRect">
            <a:avLst>
              <a:gd name="adj" fmla="val 56033"/>
            </a:avLst>
          </a:prstGeom>
          <a:solidFill>
            <a:schemeClr val="tx2">
              <a:lumMod val="50000"/>
            </a:schemeClr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12" name="TextBox 11"/>
          <p:cNvSpPr txBox="1"/>
          <p:nvPr/>
        </p:nvSpPr>
        <p:spPr>
          <a:xfrm>
            <a:off x="13881139" y="7646276"/>
            <a:ext cx="74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41747" y="505658"/>
            <a:ext cx="7860506" cy="12222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8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HISTORY</a:t>
            </a:r>
            <a:endParaRPr lang="en-US" sz="38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2229445" y="3850708"/>
            <a:ext cx="3471863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morphology and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cytochemistry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2229445" y="3466750"/>
            <a:ext cx="3471863" cy="880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Montserrat Medium" pitchFamily="34" charset="-122"/>
                <a:cs typeface="Times New Roman" pitchFamily="18" charset="0"/>
              </a:rPr>
              <a:t>Before 2001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916780" y="3203969"/>
            <a:ext cx="3471863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Montserrat Medium" pitchFamily="34" charset="-122"/>
                <a:cs typeface="Times New Roman" pitchFamily="18" charset="0"/>
              </a:rPr>
              <a:t>2001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10"/>
          <p:cNvSpPr/>
          <p:nvPr/>
        </p:nvSpPr>
        <p:spPr>
          <a:xfrm>
            <a:off x="6916780" y="3668589"/>
            <a:ext cx="3471863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Montserrat Medium" pitchFamily="34" charset="-122"/>
                <a:cs typeface="Times New Roman" pitchFamily="18" charset="0"/>
              </a:rPr>
              <a:t>2008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10"/>
          <p:cNvSpPr/>
          <p:nvPr/>
        </p:nvSpPr>
        <p:spPr>
          <a:xfrm>
            <a:off x="6909399" y="4108180"/>
            <a:ext cx="3471863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Montserrat Medium" pitchFamily="34" charset="-122"/>
                <a:cs typeface="Times New Roman" pitchFamily="18" charset="0"/>
              </a:rPr>
              <a:t>2016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R4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WHO-Hem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10"/>
          <p:cNvSpPr/>
          <p:nvPr/>
        </p:nvSpPr>
        <p:spPr>
          <a:xfrm>
            <a:off x="6909399" y="4551419"/>
            <a:ext cx="3471863" cy="586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Montserrat Medium" pitchFamily="34" charset="-122"/>
                <a:cs typeface="Times New Roman" pitchFamily="18" charset="0"/>
              </a:rPr>
              <a:t>2022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WHO-Hem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81139" y="7646276"/>
            <a:ext cx="74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0952" y="2258261"/>
            <a:ext cx="2402237" cy="94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29445" y="2447276"/>
            <a:ext cx="3263462" cy="6463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French-American-British Classification system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Shape 1"/>
          <p:cNvSpPr/>
          <p:nvPr/>
        </p:nvSpPr>
        <p:spPr>
          <a:xfrm>
            <a:off x="6410952" y="3203969"/>
            <a:ext cx="170021" cy="1564352"/>
          </a:xfrm>
          <a:prstGeom prst="roundRect">
            <a:avLst>
              <a:gd name="adj" fmla="val 56033"/>
            </a:avLst>
          </a:prstGeom>
          <a:solidFill>
            <a:schemeClr val="tx2">
              <a:lumMod val="50000"/>
            </a:schemeClr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41" name="Text 1"/>
          <p:cNvSpPr/>
          <p:nvPr/>
        </p:nvSpPr>
        <p:spPr>
          <a:xfrm>
            <a:off x="10113240" y="4130393"/>
            <a:ext cx="2854643" cy="35683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dirty="0"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Genetic Profile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4"/>
          <p:cNvSpPr/>
          <p:nvPr/>
        </p:nvSpPr>
        <p:spPr>
          <a:xfrm>
            <a:off x="10136314" y="3659004"/>
            <a:ext cx="2854643" cy="35683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dirty="0"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Immunophenotype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7"/>
          <p:cNvSpPr/>
          <p:nvPr/>
        </p:nvSpPr>
        <p:spPr>
          <a:xfrm>
            <a:off x="10144772" y="3207578"/>
            <a:ext cx="1956003" cy="35683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dirty="0"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Morphology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10"/>
          <p:cNvSpPr/>
          <p:nvPr/>
        </p:nvSpPr>
        <p:spPr>
          <a:xfrm>
            <a:off x="10104782" y="4551419"/>
            <a:ext cx="2854643" cy="35683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dirty="0"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Clinical Features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Shape 1"/>
          <p:cNvSpPr/>
          <p:nvPr/>
        </p:nvSpPr>
        <p:spPr>
          <a:xfrm>
            <a:off x="9686624" y="3253309"/>
            <a:ext cx="170021" cy="1564352"/>
          </a:xfrm>
          <a:prstGeom prst="roundRect">
            <a:avLst>
              <a:gd name="adj" fmla="val 56033"/>
            </a:avLst>
          </a:prstGeom>
          <a:solidFill>
            <a:schemeClr val="tx2">
              <a:lumMod val="50000"/>
            </a:schemeClr>
          </a:solidFill>
          <a:ln w="7620">
            <a:solidFill>
              <a:srgbClr val="DDD3BA"/>
            </a:solidFill>
            <a:prstDash val="solid"/>
          </a:ln>
        </p:spPr>
      </p:sp>
      <p:sp>
        <p:nvSpPr>
          <p:cNvPr id="54" name="Shape 1"/>
          <p:cNvSpPr/>
          <p:nvPr/>
        </p:nvSpPr>
        <p:spPr>
          <a:xfrm>
            <a:off x="1819631" y="3466750"/>
            <a:ext cx="170021" cy="663643"/>
          </a:xfrm>
          <a:prstGeom prst="roundRect">
            <a:avLst>
              <a:gd name="adj" fmla="val 56033"/>
            </a:avLst>
          </a:prstGeom>
          <a:solidFill>
            <a:schemeClr val="tx2">
              <a:lumMod val="50000"/>
            </a:schemeClr>
          </a:solidFill>
          <a:ln w="7620">
            <a:solidFill>
              <a:srgbClr val="DDD3BA"/>
            </a:solidFill>
            <a:prstDash val="soli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3916" y="371959"/>
            <a:ext cx="1271599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2016 classification:</a:t>
            </a:r>
            <a:endParaRPr lang="en-US" sz="44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667388" y="2533796"/>
            <a:ext cx="2854643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b="1" dirty="0" smtClean="0"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Myeloid</a:t>
            </a:r>
          </a:p>
          <a:p>
            <a:pPr marL="0" indent="0" algn="l">
              <a:lnSpc>
                <a:spcPts val="2800"/>
              </a:lnSpc>
              <a:buNone/>
            </a:pPr>
            <a:endParaRPr lang="en-US" b="1" dirty="0" smtClean="0">
              <a:latin typeface="Times New Roman" pitchFamily="18" charset="0"/>
              <a:ea typeface="Brygada 1918 Bold" pitchFamily="34" charset="-122"/>
              <a:cs typeface="Times New Roman" pitchFamily="18" charset="0"/>
            </a:endParaRPr>
          </a:p>
          <a:p>
            <a:pPr marL="0" indent="0" algn="l">
              <a:lnSpc>
                <a:spcPts val="2800"/>
              </a:lnSpc>
              <a:buNone/>
            </a:pPr>
            <a:endParaRPr lang="en-US" b="1" dirty="0">
              <a:latin typeface="Times New Roman" pitchFamily="18" charset="0"/>
              <a:ea typeface="Brygada 1918 Bold" pitchFamily="34" charset="-122"/>
              <a:cs typeface="Times New Roman" pitchFamily="18" charset="0"/>
            </a:endParaRPr>
          </a:p>
          <a:p>
            <a:pPr marL="0" indent="0" algn="l">
              <a:lnSpc>
                <a:spcPts val="2800"/>
              </a:lnSpc>
              <a:buNone/>
            </a:pPr>
            <a:endParaRPr lang="en-US" b="1" dirty="0" smtClean="0">
              <a:latin typeface="Times New Roman" pitchFamily="18" charset="0"/>
              <a:ea typeface="Brygada 1918 Bold" pitchFamily="34" charset="-122"/>
              <a:cs typeface="Times New Roman" pitchFamily="18" charset="0"/>
            </a:endParaRPr>
          </a:p>
          <a:p>
            <a:pPr marL="0" indent="0" algn="l">
              <a:lnSpc>
                <a:spcPts val="2800"/>
              </a:lnSpc>
              <a:buNone/>
            </a:pPr>
            <a:endParaRPr lang="en-US" b="1" dirty="0" smtClean="0">
              <a:latin typeface="Times New Roman" pitchFamily="18" charset="0"/>
              <a:ea typeface="Brygada 1918 Bold" pitchFamily="34" charset="-122"/>
              <a:cs typeface="Times New Roman" pitchFamily="18" charset="0"/>
            </a:endParaRPr>
          </a:p>
          <a:p>
            <a:pPr marL="0" indent="0" algn="l">
              <a:lnSpc>
                <a:spcPts val="2800"/>
              </a:lnSpc>
              <a:buNone/>
            </a:pPr>
            <a:endParaRPr lang="en-US" b="1" dirty="0">
              <a:latin typeface="Times New Roman" pitchFamily="18" charset="0"/>
              <a:ea typeface="Brygada 1918 Bold" pitchFamily="34" charset="-122"/>
              <a:cs typeface="Times New Roman" pitchFamily="18" charset="0"/>
            </a:endParaRPr>
          </a:p>
          <a:p>
            <a:pPr marL="0" indent="0" algn="l">
              <a:lnSpc>
                <a:spcPts val="2800"/>
              </a:lnSpc>
              <a:buNone/>
            </a:pPr>
            <a:r>
              <a:rPr lang="en-US" b="1" dirty="0" smtClean="0"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Lymphoid*</a:t>
            </a:r>
          </a:p>
          <a:p>
            <a:pPr marL="0" indent="0" algn="l">
              <a:lnSpc>
                <a:spcPts val="2800"/>
              </a:lnSpc>
              <a:buNone/>
            </a:pPr>
            <a:endParaRPr lang="en-US" b="1" dirty="0" smtClean="0">
              <a:latin typeface="Times New Roman" pitchFamily="18" charset="0"/>
              <a:ea typeface="Brygada 1918 Bold" pitchFamily="34" charset="-122"/>
              <a:cs typeface="Times New Roman" pitchFamily="18" charset="0"/>
            </a:endParaRPr>
          </a:p>
          <a:p>
            <a:pPr marL="0" indent="0" algn="l">
              <a:lnSpc>
                <a:spcPts val="2800"/>
              </a:lnSpc>
              <a:buNone/>
            </a:pPr>
            <a:endParaRPr lang="en-US" b="1" dirty="0" smtClean="0">
              <a:latin typeface="Times New Roman" pitchFamily="18" charset="0"/>
              <a:ea typeface="Brygada 1918 Bold" pitchFamily="34" charset="-122"/>
              <a:cs typeface="Times New Roman" pitchFamily="18" charset="0"/>
            </a:endParaRPr>
          </a:p>
          <a:p>
            <a:pPr marL="0" indent="0" algn="l">
              <a:lnSpc>
                <a:spcPts val="2800"/>
              </a:lnSpc>
              <a:buNone/>
            </a:pPr>
            <a:endParaRPr lang="en-US" b="1" dirty="0">
              <a:latin typeface="Times New Roman" pitchFamily="18" charset="0"/>
              <a:ea typeface="Brygada 1918 Bold" pitchFamily="34" charset="-122"/>
              <a:cs typeface="Times New Roman" pitchFamily="18" charset="0"/>
            </a:endParaRPr>
          </a:p>
          <a:p>
            <a:pPr marL="0" indent="0" algn="l">
              <a:lnSpc>
                <a:spcPts val="2800"/>
              </a:lnSpc>
              <a:buNone/>
            </a:pPr>
            <a:endParaRPr lang="en-US" b="1" dirty="0">
              <a:latin typeface="Times New Roman" pitchFamily="18" charset="0"/>
              <a:ea typeface="Brygada 1918 Bold" pitchFamily="34" charset="-122"/>
              <a:cs typeface="Times New Roman" pitchFamily="18" charset="0"/>
            </a:endParaRPr>
          </a:p>
          <a:p>
            <a:pPr marL="0" indent="0" algn="l">
              <a:lnSpc>
                <a:spcPts val="2800"/>
              </a:lnSpc>
              <a:buNone/>
            </a:pPr>
            <a:endParaRPr lang="en-US" b="1" dirty="0">
              <a:latin typeface="Times New Roman" pitchFamily="18" charset="0"/>
              <a:ea typeface="Brygada 1918 Bold" pitchFamily="34" charset="-122"/>
              <a:cs typeface="Times New Roman" pitchFamily="18" charset="0"/>
            </a:endParaRPr>
          </a:p>
          <a:p>
            <a:r>
              <a:rPr lang="en-US" b="1" dirty="0" err="1"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histiocytic</a:t>
            </a:r>
            <a:r>
              <a:rPr lang="en-US" b="1" dirty="0"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/</a:t>
            </a:r>
          </a:p>
          <a:p>
            <a:r>
              <a:rPr lang="en-US" b="1" dirty="0" err="1"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dendritic</a:t>
            </a:r>
            <a:r>
              <a:rPr lang="en-US" b="1" dirty="0"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cells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2031" y="1388242"/>
            <a:ext cx="6612812" cy="2610321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</p:pic>
      <p:sp>
        <p:nvSpPr>
          <p:cNvPr id="15" name="Left Brace 14"/>
          <p:cNvSpPr/>
          <p:nvPr/>
        </p:nvSpPr>
        <p:spPr>
          <a:xfrm>
            <a:off x="1999281" y="1549831"/>
            <a:ext cx="929899" cy="2231755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9180" y="4525497"/>
            <a:ext cx="685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B-cell lymphoid proliferations and lymphomas</a:t>
            </a:r>
          </a:p>
          <a:p>
            <a:r>
              <a:rPr lang="en-US" b="1" dirty="0" smtClean="0">
                <a:latin typeface="Times New Roman" pitchFamily="18" charset="0"/>
                <a:ea typeface="Brygada 1918 Bold" pitchFamily="34" charset="-122"/>
                <a:cs typeface="Times New Roman" pitchFamily="18" charset="0"/>
              </a:rPr>
              <a:t>T-cell lymphoid proliferations and lymphomas</a:t>
            </a:r>
          </a:p>
        </p:txBody>
      </p:sp>
      <p:sp>
        <p:nvSpPr>
          <p:cNvPr id="9" name="Left Brace 8"/>
          <p:cNvSpPr/>
          <p:nvPr/>
        </p:nvSpPr>
        <p:spPr>
          <a:xfrm>
            <a:off x="2340244" y="3998563"/>
            <a:ext cx="588936" cy="1565329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81139" y="7646276"/>
            <a:ext cx="74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3916" y="371959"/>
            <a:ext cx="12715994" cy="713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4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  <a:ea typeface="Brygada 1918 Bold" pitchFamily="34" charset="-122"/>
                <a:cs typeface="Brygada 1918 Bold" pitchFamily="34" charset="-120"/>
              </a:rPr>
              <a:t>Myeloid </a:t>
            </a:r>
            <a:r>
              <a:rPr lang="en-US" sz="445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  <a:ea typeface="Brygada 1918 Bold" pitchFamily="34" charset="-122"/>
                <a:cs typeface="Brygada 1918 Bold" pitchFamily="34" charset="-120"/>
              </a:rPr>
              <a:t>Neoplasms</a:t>
            </a:r>
            <a:r>
              <a:rPr lang="en-US" sz="44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rbel" pitchFamily="34" charset="0"/>
                <a:ea typeface="Brygada 1918 Bold" pitchFamily="34" charset="-122"/>
                <a:cs typeface="Brygada 1918 Bold" pitchFamily="34" charset="-120"/>
              </a:rPr>
              <a:t>:</a:t>
            </a:r>
            <a:endParaRPr lang="en-US" sz="4450" dirty="0">
              <a:solidFill>
                <a:schemeClr val="tx1">
                  <a:lumMod val="85000"/>
                  <a:lumOff val="15000"/>
                </a:schemeClr>
              </a:solidFill>
              <a:latin typeface="Corbe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916" y="1470221"/>
            <a:ext cx="4366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AML</a:t>
            </a:r>
          </a:p>
          <a:p>
            <a:endParaRPr lang="en-US" sz="2200" b="1" dirty="0">
              <a:solidFill>
                <a:schemeClr val="tx1">
                  <a:lumMod val="85000"/>
                  <a:lumOff val="15000"/>
                </a:schemeClr>
              </a:solidFill>
              <a:latin typeface="Brygada 1918 Bold" pitchFamily="34" charset="0"/>
              <a:ea typeface="Brygada 1918 Bold" pitchFamily="34" charset="-122"/>
              <a:cs typeface="Brygada 1918 Bold" pitchFamily="34" charset="-120"/>
            </a:endParaRPr>
          </a:p>
        </p:txBody>
      </p:sp>
      <p:sp>
        <p:nvSpPr>
          <p:cNvPr id="7" name="Text 9"/>
          <p:cNvSpPr/>
          <p:nvPr/>
        </p:nvSpPr>
        <p:spPr>
          <a:xfrm>
            <a:off x="403916" y="2829815"/>
            <a:ext cx="4028599" cy="684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650"/>
              </a:lnSpc>
            </a:pPr>
            <a:r>
              <a:rPr lang="en-US" dirty="0" smtClean="0"/>
              <a:t>1976 &amp; revision </a:t>
            </a:r>
            <a:r>
              <a:rPr lang="en-US" dirty="0"/>
              <a:t>in 1985</a:t>
            </a:r>
          </a:p>
        </p:txBody>
      </p:sp>
      <p:sp>
        <p:nvSpPr>
          <p:cNvPr id="8" name="Text 8"/>
          <p:cNvSpPr/>
          <p:nvPr/>
        </p:nvSpPr>
        <p:spPr>
          <a:xfrm>
            <a:off x="403916" y="3211090"/>
            <a:ext cx="4028599" cy="1369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b="1" dirty="0" smtClean="0"/>
              <a:t>FAB Classification </a:t>
            </a:r>
          </a:p>
        </p:txBody>
      </p:sp>
      <p:sp>
        <p:nvSpPr>
          <p:cNvPr id="10" name="Text 7"/>
          <p:cNvSpPr/>
          <p:nvPr/>
        </p:nvSpPr>
        <p:spPr>
          <a:xfrm>
            <a:off x="4006652" y="2843754"/>
            <a:ext cx="1992528" cy="356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800"/>
              </a:lnSpc>
            </a:pPr>
            <a:r>
              <a:rPr lang="en-US" sz="1400" b="1" i="1" dirty="0" smtClean="0"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leukemia-associated</a:t>
            </a:r>
          </a:p>
          <a:p>
            <a:pPr algn="ctr">
              <a:lnSpc>
                <a:spcPts val="2800"/>
              </a:lnSpc>
            </a:pPr>
            <a:r>
              <a:rPr lang="en-US" sz="1400" b="1" i="1" dirty="0" smtClean="0">
                <a:latin typeface="Brygada 1918 Bold" pitchFamily="34" charset="0"/>
                <a:ea typeface="Brygada 1918 Bold" pitchFamily="34" charset="-122"/>
                <a:cs typeface="Brygada 1918 Bold" pitchFamily="34" charset="-120"/>
              </a:rPr>
              <a:t>genetic changes, in the 1980s</a:t>
            </a:r>
            <a:endParaRPr lang="en-US" sz="1400" i="1" dirty="0"/>
          </a:p>
        </p:txBody>
      </p:sp>
      <p:sp>
        <p:nvSpPr>
          <p:cNvPr id="15" name="Chevron 14"/>
          <p:cNvSpPr/>
          <p:nvPr/>
        </p:nvSpPr>
        <p:spPr>
          <a:xfrm>
            <a:off x="3231931" y="3157833"/>
            <a:ext cx="278969" cy="356830"/>
          </a:xfrm>
          <a:prstGeom prst="chevr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6594797" y="3157833"/>
            <a:ext cx="278969" cy="356830"/>
          </a:xfrm>
          <a:prstGeom prst="chevron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881139" y="7646276"/>
            <a:ext cx="74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99575" y="2424328"/>
            <a:ext cx="4785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recurrent genetic abnormalities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AML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myelodysplastic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-related changes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Therapy-related myeloid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neoplasms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AML,NOS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Myeloid sarcoma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Myeloid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prolifrations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related to Down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Syndrom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eft Bracket 11"/>
          <p:cNvSpPr/>
          <p:nvPr/>
        </p:nvSpPr>
        <p:spPr>
          <a:xfrm>
            <a:off x="7252138" y="2424328"/>
            <a:ext cx="247437" cy="1754326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99575" y="1841824"/>
            <a:ext cx="132651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 2016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81139" y="7646276"/>
            <a:ext cx="74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3035" y="503177"/>
            <a:ext cx="9900744" cy="693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8124" y="122578"/>
            <a:ext cx="6674069" cy="77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881139" y="7646276"/>
            <a:ext cx="74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4396" y="1260378"/>
            <a:ext cx="6669516" cy="525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881139" y="7646276"/>
            <a:ext cx="749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8131</TotalTime>
  <Words>432</Words>
  <Application>Microsoft Office PowerPoint</Application>
  <PresentationFormat>Custom</PresentationFormat>
  <Paragraphs>119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Times New Roman</vt:lpstr>
      <vt:lpstr>Brygada 1918 Bold</vt:lpstr>
      <vt:lpstr>Funnel Sans</vt:lpstr>
      <vt:lpstr>Calibri</vt:lpstr>
      <vt:lpstr>Wingdings</vt:lpstr>
      <vt:lpstr>Montserrat Medium</vt:lpstr>
      <vt:lpstr>Corbel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ataee</cp:lastModifiedBy>
  <cp:revision>46</cp:revision>
  <dcterms:created xsi:type="dcterms:W3CDTF">2025-04-01T13:45:47Z</dcterms:created>
  <dcterms:modified xsi:type="dcterms:W3CDTF">2025-10-27T10:26:26Z</dcterms:modified>
</cp:coreProperties>
</file>