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3" r:id="rId1"/>
    <p:sldMasterId id="2147483711" r:id="rId2"/>
    <p:sldMasterId id="2147483699" r:id="rId3"/>
    <p:sldMasterId id="2147483686" r:id="rId4"/>
  </p:sldMasterIdLst>
  <p:notesMasterIdLst>
    <p:notesMasterId r:id="rId31"/>
  </p:notesMasterIdLst>
  <p:handoutMasterIdLst>
    <p:handoutMasterId r:id="rId32"/>
  </p:handoutMasterIdLst>
  <p:sldIdLst>
    <p:sldId id="256" r:id="rId5"/>
    <p:sldId id="257" r:id="rId6"/>
    <p:sldId id="258" r:id="rId7"/>
    <p:sldId id="288" r:id="rId8"/>
    <p:sldId id="266" r:id="rId9"/>
    <p:sldId id="267" r:id="rId10"/>
    <p:sldId id="270" r:id="rId11"/>
    <p:sldId id="319" r:id="rId12"/>
    <p:sldId id="261" r:id="rId13"/>
    <p:sldId id="268" r:id="rId14"/>
    <p:sldId id="265" r:id="rId15"/>
    <p:sldId id="264" r:id="rId16"/>
    <p:sldId id="260" r:id="rId17"/>
    <p:sldId id="287" r:id="rId18"/>
    <p:sldId id="282" r:id="rId19"/>
    <p:sldId id="333" r:id="rId20"/>
    <p:sldId id="262" r:id="rId21"/>
    <p:sldId id="320" r:id="rId22"/>
    <p:sldId id="321" r:id="rId23"/>
    <p:sldId id="322" r:id="rId24"/>
    <p:sldId id="328" r:id="rId25"/>
    <p:sldId id="329" r:id="rId26"/>
    <p:sldId id="330" r:id="rId27"/>
    <p:sldId id="331" r:id="rId28"/>
    <p:sldId id="332" r:id="rId29"/>
    <p:sldId id="327" r:id="rId3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454">
          <p15:clr>
            <a:srgbClr val="9AA0A6"/>
          </p15:clr>
        </p15:guide>
        <p15:guide id="2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2ACD6FE-F53E-498C-8755-69F7CCBAF744}">
  <a:tblStyle styleId="{02ACD6FE-F53E-498C-8755-69F7CCBAF74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91" autoAdjust="0"/>
    <p:restoredTop sz="94660"/>
  </p:normalViewPr>
  <p:slideViewPr>
    <p:cSldViewPr snapToGrid="0">
      <p:cViewPr varScale="1">
        <p:scale>
          <a:sx n="93" d="100"/>
          <a:sy n="93" d="100"/>
        </p:scale>
        <p:origin x="576" y="78"/>
      </p:cViewPr>
      <p:guideLst>
        <p:guide pos="454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AD00D15-59CC-4BAA-859B-04150811113B}" type="datetimeFigureOut">
              <a:rPr lang="fa-IR" smtClean="0"/>
              <a:t>1444/08/05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F3AA806-BDF5-4444-9A71-D535171E558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682478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3420848"/>
      </p:ext>
    </p:extLst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144dd260e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144dd260e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86319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11582efe8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11582efe8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52808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115da5216d5_1_8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115da5216d5_1_8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8234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151d0107ad_1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1151d0107ad_1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98778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g115b87658a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8" name="Google Shape;998;g115b87658a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7834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115b87658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115b87658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22333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1582efe8ed_1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11582efe8ed_1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196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151d0107ad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1151d0107ad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0137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1582efe8ed_1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1582efe8ed_1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088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115b87658a5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9" name="Google Shape;1009;g115b87658a5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8331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15d3d7d9a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115d3d7d9a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3264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11582efe8ed_1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11582efe8ed_1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5950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115d3d7d9a7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115d3d7d9a7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1123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151d0107a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1151d0107a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9010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11582efe8ed_1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11582efe8ed_1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4798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021525" y="3026400"/>
            <a:ext cx="2979600" cy="715500"/>
          </a:xfrm>
          <a:prstGeom prst="rect">
            <a:avLst/>
          </a:prstGeom>
          <a:solidFill>
            <a:srgbClr val="95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cxnSp>
        <p:nvCxnSpPr>
          <p:cNvPr id="11" name="Google Shape;11;p2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720000" y="511900"/>
            <a:ext cx="3753300" cy="17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</a:lstStyle>
          <a:p>
            <a:endParaRPr/>
          </a:p>
        </p:txBody>
      </p:sp>
      <p:cxnSp>
        <p:nvCxnSpPr>
          <p:cNvPr id="44" name="Google Shape;44;p10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715250" y="3330851"/>
            <a:ext cx="4945500" cy="4158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1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5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5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5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5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5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5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5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5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subTitle" idx="1"/>
          </p:nvPr>
        </p:nvSpPr>
        <p:spPr>
          <a:xfrm>
            <a:off x="715250" y="1396838"/>
            <a:ext cx="4945500" cy="151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91" name="Google Shape;91;p18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>
            <a:spLocks noGrp="1"/>
          </p:cNvSpPr>
          <p:nvPr>
            <p:ph type="subTitle" idx="1"/>
          </p:nvPr>
        </p:nvSpPr>
        <p:spPr>
          <a:xfrm>
            <a:off x="2222812" y="1416638"/>
            <a:ext cx="12516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ubTitle" idx="2"/>
          </p:nvPr>
        </p:nvSpPr>
        <p:spPr>
          <a:xfrm flipH="1">
            <a:off x="2222812" y="2562788"/>
            <a:ext cx="12516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subTitle" idx="3"/>
          </p:nvPr>
        </p:nvSpPr>
        <p:spPr>
          <a:xfrm>
            <a:off x="3655213" y="1416638"/>
            <a:ext cx="34653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subTitle" idx="4"/>
          </p:nvPr>
        </p:nvSpPr>
        <p:spPr>
          <a:xfrm flipH="1">
            <a:off x="3655213" y="2562788"/>
            <a:ext cx="34653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subTitle" idx="5"/>
          </p:nvPr>
        </p:nvSpPr>
        <p:spPr>
          <a:xfrm>
            <a:off x="2222812" y="3588038"/>
            <a:ext cx="12516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subTitle" idx="6"/>
          </p:nvPr>
        </p:nvSpPr>
        <p:spPr>
          <a:xfrm>
            <a:off x="3655213" y="3588038"/>
            <a:ext cx="34653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99" name="Google Shape;99;p19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_1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 txBox="1">
            <a:spLocks noGrp="1"/>
          </p:cNvSpPr>
          <p:nvPr>
            <p:ph type="title"/>
          </p:nvPr>
        </p:nvSpPr>
        <p:spPr>
          <a:xfrm>
            <a:off x="1188375" y="1652750"/>
            <a:ext cx="2817000" cy="84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b="0">
                <a:latin typeface="Lato Black"/>
                <a:ea typeface="Lato Black"/>
                <a:cs typeface="Lato Black"/>
                <a:sym typeface="Lato Black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165" name="Google Shape;165;p25"/>
          <p:cNvSpPr txBox="1">
            <a:spLocks noGrp="1"/>
          </p:cNvSpPr>
          <p:nvPr>
            <p:ph type="subTitle" idx="1"/>
          </p:nvPr>
        </p:nvSpPr>
        <p:spPr>
          <a:xfrm>
            <a:off x="1188375" y="2491625"/>
            <a:ext cx="2817000" cy="9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66" name="Google Shape;166;p25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_1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6"/>
          <p:cNvSpPr txBox="1">
            <a:spLocks noGrp="1"/>
          </p:cNvSpPr>
          <p:nvPr>
            <p:ph type="title"/>
          </p:nvPr>
        </p:nvSpPr>
        <p:spPr>
          <a:xfrm flipH="1">
            <a:off x="5065492" y="1668562"/>
            <a:ext cx="1921800" cy="84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b="0">
                <a:latin typeface="Lato Black"/>
                <a:ea typeface="Lato Black"/>
                <a:cs typeface="Lato Black"/>
                <a:sym typeface="Lato Black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169" name="Google Shape;169;p26"/>
          <p:cNvSpPr txBox="1">
            <a:spLocks noGrp="1"/>
          </p:cNvSpPr>
          <p:nvPr>
            <p:ph type="subTitle" idx="1"/>
          </p:nvPr>
        </p:nvSpPr>
        <p:spPr>
          <a:xfrm flipH="1">
            <a:off x="5065492" y="2507438"/>
            <a:ext cx="2818800" cy="9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70" name="Google Shape;170;p26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4_1_1_1_2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 txBox="1">
            <a:spLocks noGrp="1"/>
          </p:cNvSpPr>
          <p:nvPr>
            <p:ph type="title"/>
          </p:nvPr>
        </p:nvSpPr>
        <p:spPr>
          <a:xfrm>
            <a:off x="1077750" y="3247288"/>
            <a:ext cx="3136200" cy="9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200" b="0">
                <a:latin typeface="Lato Black"/>
                <a:ea typeface="Lato Black"/>
                <a:cs typeface="Lato Black"/>
                <a:sym typeface="Lato Black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177" name="Google Shape;177;p28"/>
          <p:cNvSpPr txBox="1">
            <a:spLocks noGrp="1"/>
          </p:cNvSpPr>
          <p:nvPr>
            <p:ph type="subTitle" idx="1"/>
          </p:nvPr>
        </p:nvSpPr>
        <p:spPr>
          <a:xfrm>
            <a:off x="4539150" y="3247413"/>
            <a:ext cx="3527100" cy="9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78" name="Google Shape;178;p28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6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7" name="Google Shape;197;p33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_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4"/>
          <p:cNvPicPr preferRelativeResize="0"/>
          <p:nvPr/>
        </p:nvPicPr>
        <p:blipFill rotWithShape="1">
          <a:blip r:embed="rId2">
            <a:alphaModFix/>
          </a:blip>
          <a:srcRect l="1671" t="428" r="22702" b="24377"/>
          <a:stretch/>
        </p:blipFill>
        <p:spPr>
          <a:xfrm rot="10800000" flipH="1">
            <a:off x="0" y="0"/>
            <a:ext cx="3221171" cy="32026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0" name="Google Shape;200;p34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C5452-DE66-45AE-B62D-F2AF9943D1D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50090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70179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C5452-DE66-45AE-B62D-F2AF9943D1D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486266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C5452-DE66-45AE-B62D-F2AF9943D1D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784315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C5452-DE66-45AE-B62D-F2AF9943D1D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195007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C5452-DE66-45AE-B62D-F2AF9943D1D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990912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C5452-DE66-45AE-B62D-F2AF9943D1D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382881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C5452-DE66-45AE-B62D-F2AF9943D1D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969241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C5452-DE66-45AE-B62D-F2AF9943D1D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77089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C5452-DE66-45AE-B62D-F2AF9943D1D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911345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C5452-DE66-45AE-B62D-F2AF9943D1D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859483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C5452-DE66-45AE-B62D-F2AF9943D1D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40473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715250" y="1809750"/>
            <a:ext cx="4531200" cy="14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000" b="0"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560750" y="3429800"/>
            <a:ext cx="2840100" cy="716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2457025" y="692500"/>
            <a:ext cx="961200" cy="960900"/>
          </a:xfrm>
          <a:prstGeom prst="rect">
            <a:avLst/>
          </a:prstGeom>
          <a:solidFill>
            <a:schemeClr val="lt2"/>
          </a:solidFill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40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cxnSp>
        <p:nvCxnSpPr>
          <p:cNvPr id="16" name="Google Shape;16;p3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C5452-DE66-45AE-B62D-F2AF9943D1D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176184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899684" y="3641107"/>
            <a:ext cx="2057400" cy="274637"/>
          </a:xfrm>
        </p:spPr>
        <p:txBody>
          <a:bodyPr/>
          <a:lstStyle/>
          <a:p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11316" y="3631481"/>
            <a:ext cx="3086100" cy="274637"/>
          </a:xfrm>
        </p:spPr>
        <p:txBody>
          <a:bodyPr/>
          <a:lstStyle/>
          <a:p>
            <a:endParaRPr lang="fa-I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03B71-1EAE-4954-93BC-635F29A67D6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834200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03B71-1EAE-4954-93BC-635F29A67D6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380305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03B71-1EAE-4954-93BC-635F29A67D6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542200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03B71-1EAE-4954-93BC-635F29A67D6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278429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03B71-1EAE-4954-93BC-635F29A67D6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971848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03B71-1EAE-4954-93BC-635F29A67D6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267582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03B71-1EAE-4954-93BC-635F29A67D6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111706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03B71-1EAE-4954-93BC-635F29A67D6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986145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03B71-1EAE-4954-93BC-635F29A67D6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58422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720000" y="1104300"/>
            <a:ext cx="7704000" cy="3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AutoNum type="arabicPeriod"/>
              <a:defRPr sz="11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cxnSp>
        <p:nvCxnSpPr>
          <p:cNvPr id="20" name="Google Shape;20;p4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03B71-1EAE-4954-93BC-635F29A67D6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330293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03B71-1EAE-4954-93BC-635F29A67D6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129134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4FF29-8EBC-4626-AC3D-8D6503EE329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574389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4FF29-8EBC-4626-AC3D-8D6503EE329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045602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4FF29-8EBC-4626-AC3D-8D6503EE329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561417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4FF29-8EBC-4626-AC3D-8D6503EE329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518279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4FF29-8EBC-4626-AC3D-8D6503EE329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456327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4FF29-8EBC-4626-AC3D-8D6503EE329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104811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4FF29-8EBC-4626-AC3D-8D6503EE329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760528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4FF29-8EBC-4626-AC3D-8D6503EE329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80048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subTitle" idx="1"/>
          </p:nvPr>
        </p:nvSpPr>
        <p:spPr>
          <a:xfrm>
            <a:off x="715250" y="2507175"/>
            <a:ext cx="2496000" cy="4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2"/>
          </p:nvPr>
        </p:nvSpPr>
        <p:spPr>
          <a:xfrm>
            <a:off x="5932750" y="2507175"/>
            <a:ext cx="2496000" cy="4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715250" y="2944649"/>
            <a:ext cx="2496000" cy="88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5932750" y="2944649"/>
            <a:ext cx="2496000" cy="88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6" name="Google Shape;26;p5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4FF29-8EBC-4626-AC3D-8D6503EE329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393063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4FF29-8EBC-4626-AC3D-8D6503EE329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571794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4FF29-8EBC-4626-AC3D-8D6503EE329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32751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6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715250" y="540000"/>
            <a:ext cx="3538800" cy="102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715250" y="1799550"/>
            <a:ext cx="4239900" cy="230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cxnSp>
        <p:nvCxnSpPr>
          <p:cNvPr id="34" name="Google Shape;34;p7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2281038" y="895025"/>
            <a:ext cx="4581900" cy="246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cxnSp>
        <p:nvCxnSpPr>
          <p:cNvPr id="37" name="Google Shape;37;p8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3756000" y="1710959"/>
            <a:ext cx="39957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3756000" y="2452741"/>
            <a:ext cx="3995700" cy="97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cxnSp>
        <p:nvCxnSpPr>
          <p:cNvPr id="41" name="Google Shape;41;p9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08070D"/>
            </a:gs>
            <a:gs pos="100000">
              <a:srgbClr val="29155A"/>
            </a:gs>
          </a:gsLst>
          <a:lin ang="1890073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"/>
              <a:buNone/>
              <a:defRPr sz="30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"/>
              <a:buNone/>
              <a:defRPr sz="30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"/>
              <a:buNone/>
              <a:defRPr sz="30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"/>
              <a:buNone/>
              <a:defRPr sz="30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"/>
              <a:buNone/>
              <a:defRPr sz="30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"/>
              <a:buNone/>
              <a:defRPr sz="30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"/>
              <a:buNone/>
              <a:defRPr sz="30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"/>
              <a:buNone/>
              <a:defRPr sz="30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"/>
              <a:buNone/>
              <a:defRPr sz="30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87100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9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8" r:id="rId11"/>
    <p:sldLayoutId id="2147483664" r:id="rId12"/>
    <p:sldLayoutId id="2147483665" r:id="rId13"/>
    <p:sldLayoutId id="2147483671" r:id="rId14"/>
    <p:sldLayoutId id="2147483672" r:id="rId15"/>
    <p:sldLayoutId id="2147483674" r:id="rId16"/>
    <p:sldLayoutId id="2147483679" r:id="rId17"/>
    <p:sldLayoutId id="2147483680" r:id="rId18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024" y="135076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42447" y="421862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09700" y="421862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781" y="4208998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0C5452-DE66-45AE-B62D-F2AF9943D1D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48854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hf hd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03B71-1EAE-4954-93BC-635F29A67D6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2382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hd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9823" y="4314875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4FF29-8EBC-4626-AC3D-8D6503EE329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3314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JP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G"/><Relationship Id="rId7" Type="http://schemas.openxmlformats.org/officeDocument/2006/relationships/image" Target="../media/image73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0.pn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8"/>
          <p:cNvSpPr txBox="1">
            <a:spLocks noGrp="1"/>
          </p:cNvSpPr>
          <p:nvPr>
            <p:ph type="ctrTitle"/>
          </p:nvPr>
        </p:nvSpPr>
        <p:spPr>
          <a:xfrm>
            <a:off x="4329065" y="1454866"/>
            <a:ext cx="3918289" cy="145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800" dirty="0"/>
              <a:t/>
            </a:r>
            <a:br>
              <a:rPr lang="en-US" sz="1800" dirty="0"/>
            </a:br>
            <a:endParaRPr sz="18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2" name="Google Shape;212;p38"/>
          <p:cNvSpPr txBox="1">
            <a:spLocks noGrp="1"/>
          </p:cNvSpPr>
          <p:nvPr>
            <p:ph type="subTitle" idx="1"/>
          </p:nvPr>
        </p:nvSpPr>
        <p:spPr>
          <a:xfrm>
            <a:off x="4199138" y="1580225"/>
            <a:ext cx="4163628" cy="100757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ctr"/>
            <a:r>
              <a:rPr lang="en-US" sz="1600" b="1" dirty="0" smtClean="0">
                <a:solidFill>
                  <a:schemeClr val="bg2"/>
                </a:solidFill>
              </a:rPr>
              <a:t>Title:</a:t>
            </a:r>
            <a:endParaRPr lang="en-US" sz="2800" dirty="0">
              <a:solidFill>
                <a:schemeClr val="bg2"/>
              </a:solidFill>
            </a:endParaRPr>
          </a:p>
          <a:p>
            <a:pPr marL="0" lvl="0" indent="0" algn="ctr"/>
            <a:r>
              <a:rPr lang="en-US" sz="1600" dirty="0" smtClean="0"/>
              <a:t>Primary </a:t>
            </a:r>
            <a:r>
              <a:rPr lang="en-US" sz="1600" dirty="0"/>
              <a:t>CD33-targeting CAR-NK cells for the treatment of acute</a:t>
            </a:r>
            <a:br>
              <a:rPr lang="en-US" sz="1600" dirty="0"/>
            </a:br>
            <a:r>
              <a:rPr lang="en-US" sz="1600" dirty="0"/>
              <a:t>myeloid leukemia</a:t>
            </a:r>
            <a:endParaRPr dirty="0"/>
          </a:p>
        </p:txBody>
      </p:sp>
      <p:grpSp>
        <p:nvGrpSpPr>
          <p:cNvPr id="214" name="Google Shape;214;p38"/>
          <p:cNvGrpSpPr/>
          <p:nvPr/>
        </p:nvGrpSpPr>
        <p:grpSpPr>
          <a:xfrm rot="5400000">
            <a:off x="8743438" y="4360518"/>
            <a:ext cx="448016" cy="159289"/>
            <a:chOff x="4405045" y="960533"/>
            <a:chExt cx="680462" cy="241934"/>
          </a:xfrm>
        </p:grpSpPr>
        <p:grpSp>
          <p:nvGrpSpPr>
            <p:cNvPr id="215" name="Google Shape;215;p38"/>
            <p:cNvGrpSpPr/>
            <p:nvPr/>
          </p:nvGrpSpPr>
          <p:grpSpPr>
            <a:xfrm>
              <a:off x="4405045" y="960533"/>
              <a:ext cx="680462" cy="241934"/>
              <a:chOff x="4405045" y="960533"/>
              <a:chExt cx="680462" cy="241934"/>
            </a:xfrm>
          </p:grpSpPr>
          <p:sp>
            <p:nvSpPr>
              <p:cNvPr id="216" name="Google Shape;216;p38"/>
              <p:cNvSpPr/>
              <p:nvPr/>
            </p:nvSpPr>
            <p:spPr>
              <a:xfrm rot="2700000">
                <a:off x="4663796" y="997170"/>
                <a:ext cx="163342" cy="168857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38"/>
              <p:cNvSpPr/>
              <p:nvPr/>
            </p:nvSpPr>
            <p:spPr>
              <a:xfrm rot="-2700000">
                <a:off x="4436501" y="995607"/>
                <a:ext cx="151887" cy="151887"/>
              </a:xfrm>
              <a:prstGeom prst="arc">
                <a:avLst>
                  <a:gd name="adj1" fmla="val 17826268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18" name="Google Shape;218;p38"/>
              <p:cNvCxnSpPr>
                <a:stCxn id="217" idx="2"/>
                <a:endCxn id="216" idx="1"/>
              </p:cNvCxnSpPr>
              <p:nvPr/>
            </p:nvCxnSpPr>
            <p:spPr>
              <a:xfrm rot="-5400000" flipH="1">
                <a:off x="4564345" y="1019650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19" name="Google Shape;219;p38"/>
              <p:cNvSpPr/>
              <p:nvPr/>
            </p:nvSpPr>
            <p:spPr>
              <a:xfrm rot="-8100000" flipH="1">
                <a:off x="4436501" y="1019123"/>
                <a:ext cx="151887" cy="151887"/>
              </a:xfrm>
              <a:prstGeom prst="arc">
                <a:avLst>
                  <a:gd name="adj1" fmla="val 17776405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20" name="Google Shape;220;p38"/>
              <p:cNvCxnSpPr>
                <a:stCxn id="219" idx="2"/>
              </p:cNvCxnSpPr>
              <p:nvPr/>
            </p:nvCxnSpPr>
            <p:spPr>
              <a:xfrm rot="-5400000">
                <a:off x="4564345" y="1027266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21" name="Google Shape;221;p38"/>
              <p:cNvSpPr/>
              <p:nvPr/>
            </p:nvSpPr>
            <p:spPr>
              <a:xfrm rot="2700000" flipH="1">
                <a:off x="4902164" y="991990"/>
                <a:ext cx="151887" cy="151887"/>
              </a:xfrm>
              <a:prstGeom prst="arc">
                <a:avLst>
                  <a:gd name="adj1" fmla="val 17826268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22" name="Google Shape;222;p38"/>
              <p:cNvCxnSpPr>
                <a:stCxn id="221" idx="2"/>
              </p:cNvCxnSpPr>
              <p:nvPr/>
            </p:nvCxnSpPr>
            <p:spPr>
              <a:xfrm rot="5400000">
                <a:off x="4802907" y="1016033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23" name="Google Shape;223;p38"/>
              <p:cNvSpPr/>
              <p:nvPr/>
            </p:nvSpPr>
            <p:spPr>
              <a:xfrm rot="8100000">
                <a:off x="4902164" y="1015506"/>
                <a:ext cx="151887" cy="151887"/>
              </a:xfrm>
              <a:prstGeom prst="arc">
                <a:avLst>
                  <a:gd name="adj1" fmla="val 17776405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24" name="Google Shape;224;p38"/>
              <p:cNvCxnSpPr>
                <a:stCxn id="223" idx="2"/>
              </p:cNvCxnSpPr>
              <p:nvPr/>
            </p:nvCxnSpPr>
            <p:spPr>
              <a:xfrm rot="5400000" flipH="1">
                <a:off x="4802907" y="1023649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25" name="Google Shape;225;p38"/>
            <p:cNvCxnSpPr>
              <a:stCxn id="217" idx="2"/>
              <a:endCxn id="219" idx="2"/>
            </p:cNvCxnSpPr>
            <p:nvPr/>
          </p:nvCxnSpPr>
          <p:spPr>
            <a:xfrm rot="5400000">
              <a:off x="4500745" y="1083250"/>
              <a:ext cx="1308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" name="Google Shape;226;p38"/>
            <p:cNvCxnSpPr/>
            <p:nvPr/>
          </p:nvCxnSpPr>
          <p:spPr>
            <a:xfrm flipH="1">
              <a:off x="4527184" y="999281"/>
              <a:ext cx="900" cy="1677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" name="Google Shape;227;p38"/>
            <p:cNvCxnSpPr>
              <a:stCxn id="221" idx="2"/>
              <a:endCxn id="223" idx="2"/>
            </p:cNvCxnSpPr>
            <p:nvPr/>
          </p:nvCxnSpPr>
          <p:spPr>
            <a:xfrm rot="5400000">
              <a:off x="4859007" y="1079633"/>
              <a:ext cx="1308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" name="Google Shape;228;p38"/>
            <p:cNvCxnSpPr/>
            <p:nvPr/>
          </p:nvCxnSpPr>
          <p:spPr>
            <a:xfrm>
              <a:off x="4962470" y="999281"/>
              <a:ext cx="900" cy="1677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" name="Google Shape;229;p38"/>
            <p:cNvCxnSpPr>
              <a:stCxn id="216" idx="3"/>
              <a:endCxn id="216" idx="0"/>
            </p:cNvCxnSpPr>
            <p:nvPr/>
          </p:nvCxnSpPr>
          <p:spPr>
            <a:xfrm rot="5400000">
              <a:off x="4745467" y="1079799"/>
              <a:ext cx="117600" cy="18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0" name="Google Shape;230;p38"/>
            <p:cNvCxnSpPr/>
            <p:nvPr/>
          </p:nvCxnSpPr>
          <p:spPr>
            <a:xfrm flipH="1">
              <a:off x="4725475" y="1001074"/>
              <a:ext cx="900" cy="1623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" name="Google Shape;231;p38"/>
            <p:cNvCxnSpPr/>
            <p:nvPr/>
          </p:nvCxnSpPr>
          <p:spPr>
            <a:xfrm flipH="1">
              <a:off x="4764450" y="1001074"/>
              <a:ext cx="900" cy="1623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38"/>
            <p:cNvCxnSpPr>
              <a:stCxn id="216" idx="2"/>
              <a:endCxn id="216" idx="1"/>
            </p:cNvCxnSpPr>
            <p:nvPr/>
          </p:nvCxnSpPr>
          <p:spPr>
            <a:xfrm rot="5400000">
              <a:off x="4628017" y="1081749"/>
              <a:ext cx="117600" cy="18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234" name="Google Shape;234;p38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4330" y="90323"/>
            <a:ext cx="1162974" cy="14201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94699" y="3055863"/>
            <a:ext cx="40437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Advisor</a:t>
            </a: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: Dr. </a:t>
            </a:r>
            <a:r>
              <a:rPr lang="en-US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Roohollah</a:t>
            </a: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Mirzaee</a:t>
            </a:r>
            <a:endParaRPr lang="en-US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Presented </a:t>
            </a:r>
            <a:r>
              <a:rPr lang="en-US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by </a:t>
            </a: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: </a:t>
            </a:r>
            <a:r>
              <a:rPr lang="en-US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Elahe</a:t>
            </a: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Reesi</a:t>
            </a: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endParaRPr lang="fa-IR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59948" y="4726112"/>
            <a:ext cx="284052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fa-I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50"/>
          <p:cNvSpPr txBox="1">
            <a:spLocks noGrp="1"/>
          </p:cNvSpPr>
          <p:nvPr>
            <p:ph type="body" idx="1"/>
          </p:nvPr>
        </p:nvSpPr>
        <p:spPr>
          <a:xfrm>
            <a:off x="401499" y="809850"/>
            <a:ext cx="5043803" cy="6901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af-ZA" sz="2400" b="1" dirty="0" smtClean="0">
                <a:solidFill>
                  <a:srgbClr val="002060"/>
                </a:solidFill>
              </a:rPr>
              <a:t>Transduction of NK cells </a:t>
            </a:r>
            <a:r>
              <a:rPr lang="af-ZA" dirty="0" smtClean="0"/>
              <a:t/>
            </a:r>
            <a:br>
              <a:rPr lang="af-ZA" dirty="0" smtClean="0"/>
            </a:br>
            <a:endParaRPr dirty="0">
              <a:solidFill>
                <a:schemeClr val="dk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4" name="Google Shape;357;p44"/>
          <p:cNvSpPr/>
          <p:nvPr/>
        </p:nvSpPr>
        <p:spPr>
          <a:xfrm>
            <a:off x="523982" y="1582220"/>
            <a:ext cx="441788" cy="4212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359;p44"/>
          <p:cNvSpPr/>
          <p:nvPr/>
        </p:nvSpPr>
        <p:spPr>
          <a:xfrm>
            <a:off x="551669" y="1579142"/>
            <a:ext cx="380125" cy="381025"/>
          </a:xfrm>
          <a:custGeom>
            <a:avLst/>
            <a:gdLst/>
            <a:ahLst/>
            <a:cxnLst/>
            <a:rect l="l" t="t" r="r" b="b"/>
            <a:pathLst>
              <a:path w="15205" h="15241" extrusionOk="0">
                <a:moveTo>
                  <a:pt x="13416" y="1"/>
                </a:moveTo>
                <a:cubicBezTo>
                  <a:pt x="12430" y="1"/>
                  <a:pt x="11628" y="803"/>
                  <a:pt x="11628" y="1789"/>
                </a:cubicBezTo>
                <a:cubicBezTo>
                  <a:pt x="11628" y="2125"/>
                  <a:pt x="11723" y="2441"/>
                  <a:pt x="11885" y="2710"/>
                </a:cubicBezTo>
                <a:lnTo>
                  <a:pt x="8418" y="6177"/>
                </a:lnTo>
                <a:cubicBezTo>
                  <a:pt x="7882" y="5773"/>
                  <a:pt x="7215" y="5532"/>
                  <a:pt x="6491" y="5532"/>
                </a:cubicBezTo>
                <a:cubicBezTo>
                  <a:pt x="6182" y="5532"/>
                  <a:pt x="5884" y="5577"/>
                  <a:pt x="5601" y="5658"/>
                </a:cubicBezTo>
                <a:lnTo>
                  <a:pt x="4734" y="3625"/>
                </a:lnTo>
                <a:cubicBezTo>
                  <a:pt x="5248" y="3308"/>
                  <a:pt x="5591" y="2744"/>
                  <a:pt x="5591" y="2098"/>
                </a:cubicBezTo>
                <a:cubicBezTo>
                  <a:pt x="5591" y="1113"/>
                  <a:pt x="4789" y="310"/>
                  <a:pt x="3803" y="310"/>
                </a:cubicBezTo>
                <a:cubicBezTo>
                  <a:pt x="2815" y="310"/>
                  <a:pt x="2015" y="1113"/>
                  <a:pt x="2015" y="2098"/>
                </a:cubicBezTo>
                <a:cubicBezTo>
                  <a:pt x="2012" y="3084"/>
                  <a:pt x="2820" y="3886"/>
                  <a:pt x="3795" y="3886"/>
                </a:cubicBezTo>
                <a:cubicBezTo>
                  <a:pt x="3821" y="3886"/>
                  <a:pt x="3848" y="3886"/>
                  <a:pt x="3874" y="3884"/>
                </a:cubicBezTo>
                <a:lnTo>
                  <a:pt x="4786" y="6025"/>
                </a:lnTo>
                <a:cubicBezTo>
                  <a:pt x="3886" y="6594"/>
                  <a:pt x="3286" y="7597"/>
                  <a:pt x="3286" y="8740"/>
                </a:cubicBezTo>
                <a:cubicBezTo>
                  <a:pt x="3286" y="9461"/>
                  <a:pt x="3527" y="10128"/>
                  <a:pt x="3932" y="10664"/>
                </a:cubicBezTo>
                <a:lnTo>
                  <a:pt x="2689" y="11907"/>
                </a:lnTo>
                <a:cubicBezTo>
                  <a:pt x="2424" y="11752"/>
                  <a:pt x="2117" y="11664"/>
                  <a:pt x="1789" y="11664"/>
                </a:cubicBezTo>
                <a:cubicBezTo>
                  <a:pt x="803" y="11664"/>
                  <a:pt x="0" y="12466"/>
                  <a:pt x="0" y="13452"/>
                </a:cubicBezTo>
                <a:cubicBezTo>
                  <a:pt x="0" y="14438"/>
                  <a:pt x="803" y="15240"/>
                  <a:pt x="1789" y="15240"/>
                </a:cubicBezTo>
                <a:cubicBezTo>
                  <a:pt x="2774" y="15240"/>
                  <a:pt x="3577" y="14438"/>
                  <a:pt x="3577" y="13452"/>
                </a:cubicBezTo>
                <a:cubicBezTo>
                  <a:pt x="3577" y="13116"/>
                  <a:pt x="3484" y="12802"/>
                  <a:pt x="3324" y="12535"/>
                </a:cubicBezTo>
                <a:lnTo>
                  <a:pt x="4563" y="11297"/>
                </a:lnTo>
                <a:cubicBezTo>
                  <a:pt x="5098" y="11702"/>
                  <a:pt x="5768" y="11945"/>
                  <a:pt x="6491" y="11945"/>
                </a:cubicBezTo>
                <a:cubicBezTo>
                  <a:pt x="7475" y="11945"/>
                  <a:pt x="8358" y="11499"/>
                  <a:pt x="8946" y="10799"/>
                </a:cubicBezTo>
                <a:lnTo>
                  <a:pt x="10942" y="11740"/>
                </a:lnTo>
                <a:cubicBezTo>
                  <a:pt x="10649" y="12949"/>
                  <a:pt x="11505" y="13998"/>
                  <a:pt x="12620" y="13998"/>
                </a:cubicBezTo>
                <a:cubicBezTo>
                  <a:pt x="12636" y="13998"/>
                  <a:pt x="12652" y="13998"/>
                  <a:pt x="12668" y="13997"/>
                </a:cubicBezTo>
                <a:cubicBezTo>
                  <a:pt x="12911" y="13997"/>
                  <a:pt x="13154" y="13947"/>
                  <a:pt x="13383" y="13847"/>
                </a:cubicBezTo>
                <a:cubicBezTo>
                  <a:pt x="13821" y="13654"/>
                  <a:pt x="14159" y="13304"/>
                  <a:pt x="14333" y="12861"/>
                </a:cubicBezTo>
                <a:cubicBezTo>
                  <a:pt x="14507" y="12416"/>
                  <a:pt x="14497" y="11930"/>
                  <a:pt x="14307" y="11492"/>
                </a:cubicBezTo>
                <a:cubicBezTo>
                  <a:pt x="14015" y="10820"/>
                  <a:pt x="13356" y="10419"/>
                  <a:pt x="12666" y="10419"/>
                </a:cubicBezTo>
                <a:cubicBezTo>
                  <a:pt x="12427" y="10419"/>
                  <a:pt x="12184" y="10467"/>
                  <a:pt x="11952" y="10568"/>
                </a:cubicBezTo>
                <a:cubicBezTo>
                  <a:pt x="11735" y="10664"/>
                  <a:pt x="11544" y="10797"/>
                  <a:pt x="11382" y="10961"/>
                </a:cubicBezTo>
                <a:lnTo>
                  <a:pt x="9423" y="10037"/>
                </a:lnTo>
                <a:cubicBezTo>
                  <a:pt x="9599" y="9640"/>
                  <a:pt x="9699" y="9202"/>
                  <a:pt x="9699" y="8740"/>
                </a:cubicBezTo>
                <a:cubicBezTo>
                  <a:pt x="9699" y="8013"/>
                  <a:pt x="9456" y="7344"/>
                  <a:pt x="9049" y="6808"/>
                </a:cubicBezTo>
                <a:lnTo>
                  <a:pt x="12521" y="3337"/>
                </a:lnTo>
                <a:cubicBezTo>
                  <a:pt x="12785" y="3489"/>
                  <a:pt x="13090" y="3577"/>
                  <a:pt x="13416" y="3577"/>
                </a:cubicBezTo>
                <a:cubicBezTo>
                  <a:pt x="14404" y="3577"/>
                  <a:pt x="15204" y="2775"/>
                  <a:pt x="15204" y="1789"/>
                </a:cubicBezTo>
                <a:cubicBezTo>
                  <a:pt x="15204" y="803"/>
                  <a:pt x="14404" y="1"/>
                  <a:pt x="134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" name="Google Shape;372;p44"/>
          <p:cNvCxnSpPr/>
          <p:nvPr/>
        </p:nvCxnSpPr>
        <p:spPr>
          <a:xfrm>
            <a:off x="741731" y="2017691"/>
            <a:ext cx="0" cy="383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Google Shape;356;p44"/>
          <p:cNvSpPr/>
          <p:nvPr/>
        </p:nvSpPr>
        <p:spPr>
          <a:xfrm>
            <a:off x="545065" y="2400642"/>
            <a:ext cx="420705" cy="4452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366;p44"/>
          <p:cNvGrpSpPr/>
          <p:nvPr/>
        </p:nvGrpSpPr>
        <p:grpSpPr>
          <a:xfrm>
            <a:off x="540945" y="2486347"/>
            <a:ext cx="404278" cy="311747"/>
            <a:chOff x="3431725" y="3454025"/>
            <a:chExt cx="381025" cy="381025"/>
          </a:xfrm>
        </p:grpSpPr>
        <p:sp>
          <p:nvSpPr>
            <p:cNvPr id="9" name="Google Shape;367;p44"/>
            <p:cNvSpPr/>
            <p:nvPr/>
          </p:nvSpPr>
          <p:spPr>
            <a:xfrm>
              <a:off x="3539550" y="3454025"/>
              <a:ext cx="165450" cy="381025"/>
            </a:xfrm>
            <a:custGeom>
              <a:avLst/>
              <a:gdLst/>
              <a:ahLst/>
              <a:cxnLst/>
              <a:rect l="l" t="t" r="r" b="b"/>
              <a:pathLst>
                <a:path w="6618" h="15241" extrusionOk="0">
                  <a:moveTo>
                    <a:pt x="1415" y="0"/>
                  </a:moveTo>
                  <a:cubicBezTo>
                    <a:pt x="634" y="0"/>
                    <a:pt x="0" y="636"/>
                    <a:pt x="0" y="1415"/>
                  </a:cubicBezTo>
                  <a:lnTo>
                    <a:pt x="0" y="5153"/>
                  </a:lnTo>
                  <a:cubicBezTo>
                    <a:pt x="0" y="7032"/>
                    <a:pt x="426" y="7639"/>
                    <a:pt x="1893" y="9290"/>
                  </a:cubicBezTo>
                  <a:lnTo>
                    <a:pt x="1893" y="13826"/>
                  </a:lnTo>
                  <a:cubicBezTo>
                    <a:pt x="1893" y="14604"/>
                    <a:pt x="2529" y="15240"/>
                    <a:pt x="3308" y="15240"/>
                  </a:cubicBezTo>
                  <a:cubicBezTo>
                    <a:pt x="4089" y="15240"/>
                    <a:pt x="4722" y="14604"/>
                    <a:pt x="4722" y="13826"/>
                  </a:cubicBezTo>
                  <a:lnTo>
                    <a:pt x="4722" y="9304"/>
                  </a:lnTo>
                  <a:cubicBezTo>
                    <a:pt x="6313" y="7697"/>
                    <a:pt x="6618" y="7004"/>
                    <a:pt x="6618" y="5161"/>
                  </a:cubicBezTo>
                  <a:lnTo>
                    <a:pt x="6618" y="1415"/>
                  </a:lnTo>
                  <a:cubicBezTo>
                    <a:pt x="6618" y="636"/>
                    <a:pt x="5982" y="0"/>
                    <a:pt x="5203" y="0"/>
                  </a:cubicBezTo>
                  <a:cubicBezTo>
                    <a:pt x="4422" y="0"/>
                    <a:pt x="3786" y="636"/>
                    <a:pt x="3786" y="1415"/>
                  </a:cubicBezTo>
                  <a:lnTo>
                    <a:pt x="3786" y="5525"/>
                  </a:lnTo>
                  <a:cubicBezTo>
                    <a:pt x="3786" y="5789"/>
                    <a:pt x="3572" y="6003"/>
                    <a:pt x="3308" y="6003"/>
                  </a:cubicBezTo>
                  <a:cubicBezTo>
                    <a:pt x="3043" y="6003"/>
                    <a:pt x="2829" y="5789"/>
                    <a:pt x="2829" y="5525"/>
                  </a:cubicBezTo>
                  <a:lnTo>
                    <a:pt x="2829" y="1415"/>
                  </a:lnTo>
                  <a:cubicBezTo>
                    <a:pt x="2829" y="636"/>
                    <a:pt x="2193" y="0"/>
                    <a:pt x="1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68;p44"/>
            <p:cNvSpPr/>
            <p:nvPr/>
          </p:nvSpPr>
          <p:spPr>
            <a:xfrm>
              <a:off x="3727300" y="3476350"/>
              <a:ext cx="85450" cy="67000"/>
            </a:xfrm>
            <a:custGeom>
              <a:avLst/>
              <a:gdLst/>
              <a:ahLst/>
              <a:cxnLst/>
              <a:rect l="l" t="t" r="r" b="b"/>
              <a:pathLst>
                <a:path w="3418" h="2680" extrusionOk="0">
                  <a:moveTo>
                    <a:pt x="2079" y="0"/>
                  </a:moveTo>
                  <a:cubicBezTo>
                    <a:pt x="1496" y="0"/>
                    <a:pt x="1001" y="374"/>
                    <a:pt x="815" y="893"/>
                  </a:cubicBezTo>
                  <a:lnTo>
                    <a:pt x="1" y="893"/>
                  </a:lnTo>
                  <a:lnTo>
                    <a:pt x="1" y="1786"/>
                  </a:lnTo>
                  <a:lnTo>
                    <a:pt x="815" y="1786"/>
                  </a:lnTo>
                  <a:cubicBezTo>
                    <a:pt x="1001" y="2305"/>
                    <a:pt x="1496" y="2679"/>
                    <a:pt x="2079" y="2679"/>
                  </a:cubicBezTo>
                  <a:cubicBezTo>
                    <a:pt x="2817" y="2679"/>
                    <a:pt x="3418" y="2079"/>
                    <a:pt x="3418" y="1341"/>
                  </a:cubicBezTo>
                  <a:cubicBezTo>
                    <a:pt x="3418" y="601"/>
                    <a:pt x="2817" y="0"/>
                    <a:pt x="20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69;p44"/>
            <p:cNvSpPr/>
            <p:nvPr/>
          </p:nvSpPr>
          <p:spPr>
            <a:xfrm>
              <a:off x="3431725" y="3558975"/>
              <a:ext cx="86350" cy="67000"/>
            </a:xfrm>
            <a:custGeom>
              <a:avLst/>
              <a:gdLst/>
              <a:ahLst/>
              <a:cxnLst/>
              <a:rect l="l" t="t" r="r" b="b"/>
              <a:pathLst>
                <a:path w="3454" h="2680" extrusionOk="0">
                  <a:moveTo>
                    <a:pt x="1341" y="1"/>
                  </a:moveTo>
                  <a:cubicBezTo>
                    <a:pt x="603" y="1"/>
                    <a:pt x="1" y="601"/>
                    <a:pt x="1" y="1339"/>
                  </a:cubicBezTo>
                  <a:cubicBezTo>
                    <a:pt x="1" y="2077"/>
                    <a:pt x="603" y="2679"/>
                    <a:pt x="1341" y="2679"/>
                  </a:cubicBezTo>
                  <a:cubicBezTo>
                    <a:pt x="1922" y="2679"/>
                    <a:pt x="2420" y="2306"/>
                    <a:pt x="2603" y="1786"/>
                  </a:cubicBezTo>
                  <a:lnTo>
                    <a:pt x="3454" y="1786"/>
                  </a:lnTo>
                  <a:cubicBezTo>
                    <a:pt x="3427" y="1515"/>
                    <a:pt x="3418" y="1205"/>
                    <a:pt x="3420" y="893"/>
                  </a:cubicBezTo>
                  <a:lnTo>
                    <a:pt x="2603" y="893"/>
                  </a:lnTo>
                  <a:cubicBezTo>
                    <a:pt x="2420" y="372"/>
                    <a:pt x="1922" y="1"/>
                    <a:pt x="13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70;p44"/>
            <p:cNvSpPr/>
            <p:nvPr/>
          </p:nvSpPr>
          <p:spPr>
            <a:xfrm>
              <a:off x="3474350" y="3745725"/>
              <a:ext cx="90225" cy="67000"/>
            </a:xfrm>
            <a:custGeom>
              <a:avLst/>
              <a:gdLst/>
              <a:ahLst/>
              <a:cxnLst/>
              <a:rect l="l" t="t" r="r" b="b"/>
              <a:pathLst>
                <a:path w="3609" h="2680" extrusionOk="0">
                  <a:moveTo>
                    <a:pt x="1339" y="0"/>
                  </a:moveTo>
                  <a:cubicBezTo>
                    <a:pt x="601" y="0"/>
                    <a:pt x="1" y="600"/>
                    <a:pt x="1" y="1341"/>
                  </a:cubicBezTo>
                  <a:cubicBezTo>
                    <a:pt x="1" y="2079"/>
                    <a:pt x="601" y="2679"/>
                    <a:pt x="1339" y="2679"/>
                  </a:cubicBezTo>
                  <a:cubicBezTo>
                    <a:pt x="1922" y="2679"/>
                    <a:pt x="2418" y="2305"/>
                    <a:pt x="2603" y="1786"/>
                  </a:cubicBezTo>
                  <a:lnTo>
                    <a:pt x="3608" y="1786"/>
                  </a:lnTo>
                  <a:lnTo>
                    <a:pt x="3608" y="893"/>
                  </a:lnTo>
                  <a:lnTo>
                    <a:pt x="2603" y="893"/>
                  </a:lnTo>
                  <a:cubicBezTo>
                    <a:pt x="2418" y="374"/>
                    <a:pt x="1922" y="0"/>
                    <a:pt x="1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71;p44"/>
            <p:cNvSpPr/>
            <p:nvPr/>
          </p:nvSpPr>
          <p:spPr>
            <a:xfrm>
              <a:off x="3679925" y="3663150"/>
              <a:ext cx="90200" cy="67000"/>
            </a:xfrm>
            <a:custGeom>
              <a:avLst/>
              <a:gdLst/>
              <a:ahLst/>
              <a:cxnLst/>
              <a:rect l="l" t="t" r="r" b="b"/>
              <a:pathLst>
                <a:path w="3608" h="2680" extrusionOk="0">
                  <a:moveTo>
                    <a:pt x="2269" y="1"/>
                  </a:moveTo>
                  <a:cubicBezTo>
                    <a:pt x="1686" y="1"/>
                    <a:pt x="1191" y="372"/>
                    <a:pt x="1007" y="894"/>
                  </a:cubicBezTo>
                  <a:lnTo>
                    <a:pt x="381" y="894"/>
                  </a:lnTo>
                  <a:cubicBezTo>
                    <a:pt x="262" y="1027"/>
                    <a:pt x="136" y="1163"/>
                    <a:pt x="0" y="1303"/>
                  </a:cubicBezTo>
                  <a:lnTo>
                    <a:pt x="0" y="1787"/>
                  </a:lnTo>
                  <a:lnTo>
                    <a:pt x="1007" y="1787"/>
                  </a:lnTo>
                  <a:cubicBezTo>
                    <a:pt x="1191" y="2306"/>
                    <a:pt x="1686" y="2679"/>
                    <a:pt x="2269" y="2679"/>
                  </a:cubicBezTo>
                  <a:cubicBezTo>
                    <a:pt x="3008" y="2679"/>
                    <a:pt x="3608" y="2077"/>
                    <a:pt x="3608" y="1339"/>
                  </a:cubicBezTo>
                  <a:cubicBezTo>
                    <a:pt x="3608" y="601"/>
                    <a:pt x="3008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4" name="Google Shape;373;p44"/>
          <p:cNvCxnSpPr/>
          <p:nvPr/>
        </p:nvCxnSpPr>
        <p:spPr>
          <a:xfrm flipH="1">
            <a:off x="739739" y="2845343"/>
            <a:ext cx="12266" cy="339646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Google Shape;358;p44"/>
          <p:cNvSpPr/>
          <p:nvPr/>
        </p:nvSpPr>
        <p:spPr>
          <a:xfrm>
            <a:off x="534792" y="3179312"/>
            <a:ext cx="430979" cy="40636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360;p44"/>
          <p:cNvGrpSpPr/>
          <p:nvPr/>
        </p:nvGrpSpPr>
        <p:grpSpPr>
          <a:xfrm>
            <a:off x="551219" y="3246634"/>
            <a:ext cx="373455" cy="299307"/>
            <a:chOff x="2681825" y="3454025"/>
            <a:chExt cx="381025" cy="381025"/>
          </a:xfrm>
        </p:grpSpPr>
        <p:sp>
          <p:nvSpPr>
            <p:cNvPr id="18" name="Google Shape;361;p44"/>
            <p:cNvSpPr/>
            <p:nvPr/>
          </p:nvSpPr>
          <p:spPr>
            <a:xfrm>
              <a:off x="2789575" y="3454025"/>
              <a:ext cx="165475" cy="381025"/>
            </a:xfrm>
            <a:custGeom>
              <a:avLst/>
              <a:gdLst/>
              <a:ahLst/>
              <a:cxnLst/>
              <a:rect l="l" t="t" r="r" b="b"/>
              <a:pathLst>
                <a:path w="6619" h="15241" extrusionOk="0">
                  <a:moveTo>
                    <a:pt x="1415" y="0"/>
                  </a:moveTo>
                  <a:cubicBezTo>
                    <a:pt x="636" y="0"/>
                    <a:pt x="1" y="636"/>
                    <a:pt x="1" y="1415"/>
                  </a:cubicBezTo>
                  <a:lnTo>
                    <a:pt x="1" y="5153"/>
                  </a:lnTo>
                  <a:cubicBezTo>
                    <a:pt x="1" y="6001"/>
                    <a:pt x="189" y="6851"/>
                    <a:pt x="546" y="7620"/>
                  </a:cubicBezTo>
                  <a:cubicBezTo>
                    <a:pt x="189" y="8389"/>
                    <a:pt x="1" y="9240"/>
                    <a:pt x="1" y="10090"/>
                  </a:cubicBezTo>
                  <a:lnTo>
                    <a:pt x="1" y="13826"/>
                  </a:lnTo>
                  <a:cubicBezTo>
                    <a:pt x="1" y="14604"/>
                    <a:pt x="636" y="15240"/>
                    <a:pt x="1415" y="15240"/>
                  </a:cubicBezTo>
                  <a:cubicBezTo>
                    <a:pt x="2196" y="15240"/>
                    <a:pt x="2832" y="14604"/>
                    <a:pt x="2832" y="13826"/>
                  </a:cubicBezTo>
                  <a:lnTo>
                    <a:pt x="2832" y="9716"/>
                  </a:lnTo>
                  <a:cubicBezTo>
                    <a:pt x="2832" y="9451"/>
                    <a:pt x="3046" y="9237"/>
                    <a:pt x="3311" y="9237"/>
                  </a:cubicBezTo>
                  <a:cubicBezTo>
                    <a:pt x="3575" y="9237"/>
                    <a:pt x="3789" y="9451"/>
                    <a:pt x="3789" y="9716"/>
                  </a:cubicBezTo>
                  <a:lnTo>
                    <a:pt x="3789" y="13826"/>
                  </a:lnTo>
                  <a:cubicBezTo>
                    <a:pt x="3789" y="14604"/>
                    <a:pt x="4425" y="15240"/>
                    <a:pt x="5204" y="15240"/>
                  </a:cubicBezTo>
                  <a:cubicBezTo>
                    <a:pt x="5985" y="15240"/>
                    <a:pt x="6618" y="14604"/>
                    <a:pt x="6618" y="13826"/>
                  </a:cubicBezTo>
                  <a:lnTo>
                    <a:pt x="6618" y="10097"/>
                  </a:lnTo>
                  <a:cubicBezTo>
                    <a:pt x="6618" y="9247"/>
                    <a:pt x="6430" y="8399"/>
                    <a:pt x="6073" y="7627"/>
                  </a:cubicBezTo>
                  <a:cubicBezTo>
                    <a:pt x="6430" y="6858"/>
                    <a:pt x="6618" y="6008"/>
                    <a:pt x="6618" y="5161"/>
                  </a:cubicBezTo>
                  <a:lnTo>
                    <a:pt x="6618" y="1415"/>
                  </a:lnTo>
                  <a:cubicBezTo>
                    <a:pt x="6618" y="636"/>
                    <a:pt x="5985" y="0"/>
                    <a:pt x="5204" y="0"/>
                  </a:cubicBezTo>
                  <a:cubicBezTo>
                    <a:pt x="4425" y="0"/>
                    <a:pt x="3789" y="636"/>
                    <a:pt x="3789" y="1415"/>
                  </a:cubicBezTo>
                  <a:lnTo>
                    <a:pt x="3789" y="5525"/>
                  </a:lnTo>
                  <a:cubicBezTo>
                    <a:pt x="3789" y="5789"/>
                    <a:pt x="3575" y="6003"/>
                    <a:pt x="3311" y="6003"/>
                  </a:cubicBezTo>
                  <a:cubicBezTo>
                    <a:pt x="3046" y="6003"/>
                    <a:pt x="2832" y="5789"/>
                    <a:pt x="2832" y="5525"/>
                  </a:cubicBezTo>
                  <a:lnTo>
                    <a:pt x="2832" y="1415"/>
                  </a:lnTo>
                  <a:cubicBezTo>
                    <a:pt x="2832" y="636"/>
                    <a:pt x="2196" y="0"/>
                    <a:pt x="1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2;p44"/>
            <p:cNvSpPr/>
            <p:nvPr/>
          </p:nvSpPr>
          <p:spPr>
            <a:xfrm>
              <a:off x="2977350" y="3476350"/>
              <a:ext cx="85500" cy="67000"/>
            </a:xfrm>
            <a:custGeom>
              <a:avLst/>
              <a:gdLst/>
              <a:ahLst/>
              <a:cxnLst/>
              <a:rect l="l" t="t" r="r" b="b"/>
              <a:pathLst>
                <a:path w="3420" h="2680" extrusionOk="0">
                  <a:moveTo>
                    <a:pt x="2079" y="0"/>
                  </a:moveTo>
                  <a:cubicBezTo>
                    <a:pt x="1498" y="0"/>
                    <a:pt x="1000" y="374"/>
                    <a:pt x="817" y="893"/>
                  </a:cubicBezTo>
                  <a:lnTo>
                    <a:pt x="0" y="893"/>
                  </a:lnTo>
                  <a:lnTo>
                    <a:pt x="0" y="1786"/>
                  </a:lnTo>
                  <a:lnTo>
                    <a:pt x="817" y="1786"/>
                  </a:lnTo>
                  <a:cubicBezTo>
                    <a:pt x="1000" y="2305"/>
                    <a:pt x="1498" y="2679"/>
                    <a:pt x="2079" y="2679"/>
                  </a:cubicBezTo>
                  <a:cubicBezTo>
                    <a:pt x="2817" y="2679"/>
                    <a:pt x="3419" y="2079"/>
                    <a:pt x="3419" y="1341"/>
                  </a:cubicBezTo>
                  <a:cubicBezTo>
                    <a:pt x="3419" y="601"/>
                    <a:pt x="2817" y="0"/>
                    <a:pt x="20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3;p44"/>
            <p:cNvSpPr/>
            <p:nvPr/>
          </p:nvSpPr>
          <p:spPr>
            <a:xfrm>
              <a:off x="2681825" y="3745725"/>
              <a:ext cx="85450" cy="67000"/>
            </a:xfrm>
            <a:custGeom>
              <a:avLst/>
              <a:gdLst/>
              <a:ahLst/>
              <a:cxnLst/>
              <a:rect l="l" t="t" r="r" b="b"/>
              <a:pathLst>
                <a:path w="3418" h="2680" extrusionOk="0">
                  <a:moveTo>
                    <a:pt x="1339" y="0"/>
                  </a:moveTo>
                  <a:cubicBezTo>
                    <a:pt x="601" y="0"/>
                    <a:pt x="1" y="600"/>
                    <a:pt x="1" y="1341"/>
                  </a:cubicBezTo>
                  <a:cubicBezTo>
                    <a:pt x="1" y="2079"/>
                    <a:pt x="601" y="2679"/>
                    <a:pt x="1339" y="2679"/>
                  </a:cubicBezTo>
                  <a:cubicBezTo>
                    <a:pt x="1922" y="2679"/>
                    <a:pt x="2418" y="2305"/>
                    <a:pt x="2603" y="1786"/>
                  </a:cubicBezTo>
                  <a:lnTo>
                    <a:pt x="3418" y="1786"/>
                  </a:lnTo>
                  <a:lnTo>
                    <a:pt x="3418" y="893"/>
                  </a:lnTo>
                  <a:lnTo>
                    <a:pt x="2603" y="893"/>
                  </a:lnTo>
                  <a:cubicBezTo>
                    <a:pt x="2418" y="374"/>
                    <a:pt x="1922" y="0"/>
                    <a:pt x="1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4;p44"/>
            <p:cNvSpPr/>
            <p:nvPr/>
          </p:nvSpPr>
          <p:spPr>
            <a:xfrm>
              <a:off x="2976025" y="3663150"/>
              <a:ext cx="86825" cy="67000"/>
            </a:xfrm>
            <a:custGeom>
              <a:avLst/>
              <a:gdLst/>
              <a:ahLst/>
              <a:cxnLst/>
              <a:rect l="l" t="t" r="r" b="b"/>
              <a:pathLst>
                <a:path w="3473" h="2680" extrusionOk="0">
                  <a:moveTo>
                    <a:pt x="2132" y="1"/>
                  </a:moveTo>
                  <a:cubicBezTo>
                    <a:pt x="1551" y="1"/>
                    <a:pt x="1053" y="372"/>
                    <a:pt x="870" y="894"/>
                  </a:cubicBezTo>
                  <a:lnTo>
                    <a:pt x="1" y="894"/>
                  </a:lnTo>
                  <a:cubicBezTo>
                    <a:pt x="39" y="1189"/>
                    <a:pt x="55" y="1487"/>
                    <a:pt x="53" y="1787"/>
                  </a:cubicBezTo>
                  <a:lnTo>
                    <a:pt x="870" y="1787"/>
                  </a:lnTo>
                  <a:cubicBezTo>
                    <a:pt x="1053" y="2306"/>
                    <a:pt x="1551" y="2679"/>
                    <a:pt x="2132" y="2679"/>
                  </a:cubicBezTo>
                  <a:cubicBezTo>
                    <a:pt x="2870" y="2679"/>
                    <a:pt x="3472" y="2077"/>
                    <a:pt x="3472" y="1339"/>
                  </a:cubicBezTo>
                  <a:cubicBezTo>
                    <a:pt x="3472" y="601"/>
                    <a:pt x="2870" y="1"/>
                    <a:pt x="2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5;p44"/>
            <p:cNvSpPr/>
            <p:nvPr/>
          </p:nvSpPr>
          <p:spPr>
            <a:xfrm>
              <a:off x="2681825" y="3558975"/>
              <a:ext cx="86775" cy="67000"/>
            </a:xfrm>
            <a:custGeom>
              <a:avLst/>
              <a:gdLst/>
              <a:ahLst/>
              <a:cxnLst/>
              <a:rect l="l" t="t" r="r" b="b"/>
              <a:pathLst>
                <a:path w="3471" h="2680" extrusionOk="0">
                  <a:moveTo>
                    <a:pt x="1339" y="1"/>
                  </a:moveTo>
                  <a:cubicBezTo>
                    <a:pt x="601" y="1"/>
                    <a:pt x="1" y="601"/>
                    <a:pt x="1" y="1339"/>
                  </a:cubicBezTo>
                  <a:cubicBezTo>
                    <a:pt x="1" y="2077"/>
                    <a:pt x="601" y="2679"/>
                    <a:pt x="1339" y="2679"/>
                  </a:cubicBezTo>
                  <a:cubicBezTo>
                    <a:pt x="1922" y="2679"/>
                    <a:pt x="2418" y="2306"/>
                    <a:pt x="2603" y="1786"/>
                  </a:cubicBezTo>
                  <a:lnTo>
                    <a:pt x="3470" y="1786"/>
                  </a:lnTo>
                  <a:cubicBezTo>
                    <a:pt x="3434" y="1489"/>
                    <a:pt x="3415" y="1191"/>
                    <a:pt x="3418" y="893"/>
                  </a:cubicBezTo>
                  <a:lnTo>
                    <a:pt x="2603" y="893"/>
                  </a:lnTo>
                  <a:cubicBezTo>
                    <a:pt x="2418" y="372"/>
                    <a:pt x="1922" y="1"/>
                    <a:pt x="13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Rectangle 14"/>
          <p:cNvSpPr/>
          <p:nvPr/>
        </p:nvSpPr>
        <p:spPr>
          <a:xfrm>
            <a:off x="929809" y="1514050"/>
            <a:ext cx="38784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b="1" dirty="0">
                <a:solidFill>
                  <a:schemeClr val="tx1"/>
                </a:solidFill>
              </a:rPr>
              <a:t>0.5 × 106 cells per well were seeded in a </a:t>
            </a:r>
            <a:r>
              <a:rPr lang="en-US" b="1" dirty="0" smtClean="0">
                <a:solidFill>
                  <a:schemeClr val="tx1"/>
                </a:solidFill>
              </a:rPr>
              <a:t>flat bottomed 48-well plate</a:t>
            </a:r>
            <a:endParaRPr lang="fa-IR" b="1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19832" y="2366492"/>
            <a:ext cx="31281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f-ZA" dirty="0"/>
              <a:t> </a:t>
            </a:r>
            <a:r>
              <a:rPr lang="af-ZA" b="1" dirty="0"/>
              <a:t>lentiviral particles and </a:t>
            </a:r>
            <a:r>
              <a:rPr lang="af-ZA" b="1" dirty="0" smtClean="0"/>
              <a:t>Vectofusin-1 </a:t>
            </a:r>
            <a:r>
              <a:rPr lang="en-US" b="1" dirty="0" smtClean="0"/>
              <a:t>were </a:t>
            </a:r>
            <a:r>
              <a:rPr lang="en-US" b="1" dirty="0"/>
              <a:t>mixed in identical volumes</a:t>
            </a:r>
            <a:endParaRPr lang="fa-IR" b="1" dirty="0"/>
          </a:p>
        </p:txBody>
      </p:sp>
      <p:sp>
        <p:nvSpPr>
          <p:cNvPr id="24" name="Rectangle 23"/>
          <p:cNvSpPr/>
          <p:nvPr/>
        </p:nvSpPr>
        <p:spPr>
          <a:xfrm>
            <a:off x="973702" y="3126778"/>
            <a:ext cx="2519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the plate was centrifuged at 400 × g for 2 h at 32 °C</a:t>
            </a:r>
            <a:endParaRPr lang="fa-IR" b="1" dirty="0">
              <a:solidFill>
                <a:schemeClr val="tx1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6441" y="73800"/>
            <a:ext cx="917559" cy="110772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5115" y="0"/>
            <a:ext cx="3395766" cy="49381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760562" y="4736387"/>
            <a:ext cx="383438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10</a:t>
            </a:r>
            <a:endParaRPr lang="fa-I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2" name="Google Shape;482;p47"/>
          <p:cNvCxnSpPr/>
          <p:nvPr/>
        </p:nvCxnSpPr>
        <p:spPr>
          <a:xfrm>
            <a:off x="1740899" y="3397322"/>
            <a:ext cx="642705" cy="3424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diamond" w="med" len="med"/>
          </a:ln>
        </p:spPr>
      </p:cxnSp>
      <p:sp>
        <p:nvSpPr>
          <p:cNvPr id="484" name="Google Shape;484;p47"/>
          <p:cNvSpPr/>
          <p:nvPr/>
        </p:nvSpPr>
        <p:spPr>
          <a:xfrm rot="5400000">
            <a:off x="634189" y="-381742"/>
            <a:ext cx="108600" cy="47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85" name="Google Shape;485;p47"/>
          <p:cNvCxnSpPr/>
          <p:nvPr/>
        </p:nvCxnSpPr>
        <p:spPr>
          <a:xfrm rot="-5400000" flipH="1">
            <a:off x="441809" y="1640800"/>
            <a:ext cx="3634800" cy="379500"/>
          </a:xfrm>
          <a:prstGeom prst="bentConnector2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7" name="Google Shape;487;p47"/>
          <p:cNvSpPr/>
          <p:nvPr/>
        </p:nvSpPr>
        <p:spPr>
          <a:xfrm>
            <a:off x="729563" y="1174425"/>
            <a:ext cx="108600" cy="1086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88" name="Google Shape;488;p47"/>
          <p:cNvCxnSpPr>
            <a:stCxn id="489" idx="3"/>
          </p:cNvCxnSpPr>
          <p:nvPr/>
        </p:nvCxnSpPr>
        <p:spPr>
          <a:xfrm>
            <a:off x="1711327" y="1568521"/>
            <a:ext cx="631181" cy="3425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diamond" w="med" len="med"/>
          </a:ln>
        </p:spPr>
      </p:cxnSp>
      <p:sp>
        <p:nvSpPr>
          <p:cNvPr id="491" name="Google Shape;491;p47"/>
          <p:cNvSpPr txBox="1">
            <a:spLocks noGrp="1"/>
          </p:cNvSpPr>
          <p:nvPr>
            <p:ph type="subTitle" idx="4294967295"/>
          </p:nvPr>
        </p:nvSpPr>
        <p:spPr>
          <a:xfrm>
            <a:off x="2321959" y="2392871"/>
            <a:ext cx="3123344" cy="470100"/>
          </a:xfrm>
          <a:prstGeom prst="rect">
            <a:avLst/>
          </a:prstGeom>
        </p:spPr>
        <p:txBody>
          <a:bodyPr spcFirstLastPara="1" wrap="square" lIns="182875" tIns="91425" rIns="90000" bIns="91425" anchor="ctr" anchorCtr="0">
            <a:no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af-ZA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CD33-CAR </a:t>
            </a:r>
            <a:r>
              <a:rPr lang="af-ZA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Detection Reagent</a:t>
            </a:r>
            <a:endParaRPr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89" name="Google Shape;489;p47"/>
          <p:cNvSpPr txBox="1">
            <a:spLocks noGrp="1"/>
          </p:cNvSpPr>
          <p:nvPr>
            <p:ph type="title" idx="4294967295"/>
          </p:nvPr>
        </p:nvSpPr>
        <p:spPr>
          <a:xfrm>
            <a:off x="154112" y="1360621"/>
            <a:ext cx="1557215" cy="415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0" bIns="91425" anchor="ctr" anchorCtr="0">
            <a:noAutofit/>
          </a:bodyPr>
          <a:lstStyle/>
          <a:p>
            <a:pPr lvl="0"/>
            <a:r>
              <a:rPr lang="af-ZA" sz="1600" dirty="0" smtClean="0">
                <a:solidFill>
                  <a:schemeClr val="tx1"/>
                </a:solidFill>
              </a:rPr>
              <a:t> </a:t>
            </a:r>
            <a:r>
              <a:rPr lang="af-ZA" sz="2400" dirty="0"/>
              <a:t/>
            </a:r>
            <a:br>
              <a:rPr lang="af-ZA" sz="2400" dirty="0"/>
            </a:br>
            <a:endParaRPr sz="2100" dirty="0">
              <a:solidFill>
                <a:schemeClr val="dk2"/>
              </a:solidFill>
            </a:endParaRPr>
          </a:p>
        </p:txBody>
      </p:sp>
      <p:sp>
        <p:nvSpPr>
          <p:cNvPr id="492" name="Google Shape;492;p47"/>
          <p:cNvSpPr txBox="1">
            <a:spLocks noGrp="1"/>
          </p:cNvSpPr>
          <p:nvPr>
            <p:ph type="subTitle" idx="4294967295"/>
          </p:nvPr>
        </p:nvSpPr>
        <p:spPr>
          <a:xfrm>
            <a:off x="2356491" y="3177756"/>
            <a:ext cx="2051122" cy="470100"/>
          </a:xfrm>
          <a:prstGeom prst="rect">
            <a:avLst/>
          </a:prstGeom>
        </p:spPr>
        <p:txBody>
          <a:bodyPr spcFirstLastPara="1" wrap="square" lIns="182875" tIns="91425" rIns="90000" bIns="91425" anchor="ctr" anchorCtr="0">
            <a:noAutofit/>
          </a:bodyPr>
          <a:lstStyle/>
          <a:p>
            <a:pPr marL="285750" lvl="0" indent="-28575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af-ZA" b="1" dirty="0">
                <a:solidFill>
                  <a:srgbClr val="FFC000"/>
                </a:solidFill>
              </a:rPr>
              <a:t>anti-CD3-BUV395 </a:t>
            </a:r>
            <a:endParaRPr b="1" dirty="0">
              <a:solidFill>
                <a:srgbClr val="FFC000"/>
              </a:solidFill>
            </a:endParaRPr>
          </a:p>
        </p:txBody>
      </p:sp>
      <p:sp>
        <p:nvSpPr>
          <p:cNvPr id="493" name="Google Shape;493;p47"/>
          <p:cNvSpPr txBox="1">
            <a:spLocks noGrp="1"/>
          </p:cNvSpPr>
          <p:nvPr>
            <p:ph type="title" idx="4294967295"/>
          </p:nvPr>
        </p:nvSpPr>
        <p:spPr>
          <a:xfrm>
            <a:off x="143839" y="2289345"/>
            <a:ext cx="1546940" cy="39221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tx1"/>
                </a:solidFill>
              </a:rPr>
              <a:t>CD33-CAR</a:t>
            </a:r>
            <a:endParaRPr sz="1200" dirty="0">
              <a:solidFill>
                <a:schemeClr val="tx1"/>
              </a:solidFill>
            </a:endParaRPr>
          </a:p>
        </p:txBody>
      </p:sp>
      <p:sp>
        <p:nvSpPr>
          <p:cNvPr id="494" name="Google Shape;494;p47"/>
          <p:cNvSpPr txBox="1">
            <a:spLocks noGrp="1"/>
          </p:cNvSpPr>
          <p:nvPr>
            <p:ph type="title"/>
          </p:nvPr>
        </p:nvSpPr>
        <p:spPr>
          <a:xfrm>
            <a:off x="5343371" y="1017141"/>
            <a:ext cx="3728710" cy="44178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1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Flow cytometry analysis of transduced NK cells </a:t>
            </a:r>
            <a:endParaRPr b="0" dirty="0"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496" name="Google Shape;496;p47"/>
          <p:cNvSpPr txBox="1">
            <a:spLocks noGrp="1"/>
          </p:cNvSpPr>
          <p:nvPr>
            <p:ph type="subTitle" idx="4294967295"/>
          </p:nvPr>
        </p:nvSpPr>
        <p:spPr>
          <a:xfrm flipH="1">
            <a:off x="2414426" y="1191803"/>
            <a:ext cx="3472664" cy="688368"/>
          </a:xfrm>
          <a:prstGeom prst="rect">
            <a:avLst/>
          </a:prstGeom>
        </p:spPr>
        <p:txBody>
          <a:bodyPr spcFirstLastPara="1" wrap="square" lIns="91425" tIns="91425" rIns="182875" bIns="91425" anchor="ctr" anchorCtr="0">
            <a:noAutofit/>
          </a:bodyPr>
          <a:lstStyle/>
          <a:p>
            <a:pPr marL="285750" lvl="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af-ZA" sz="1200" b="1" dirty="0" smtClean="0">
                <a:solidFill>
                  <a:schemeClr val="tx2">
                    <a:lumMod val="75000"/>
                  </a:schemeClr>
                </a:solidFill>
              </a:rPr>
              <a:t>anti-KIR2D-VioBlue</a:t>
            </a:r>
          </a:p>
          <a:p>
            <a:pPr marL="285750" lvl="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af-ZA" sz="1200" b="1" dirty="0" smtClean="0">
                <a:solidFill>
                  <a:schemeClr val="tx2">
                    <a:lumMod val="75000"/>
                  </a:schemeClr>
                </a:solidFill>
              </a:rPr>
              <a:t> anti-CD16-VioGreen</a:t>
            </a:r>
          </a:p>
          <a:p>
            <a:pPr marL="285750" lvl="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af-ZA" sz="1200" b="1" dirty="0" smtClean="0">
                <a:solidFill>
                  <a:schemeClr val="tx2">
                    <a:lumMod val="75000"/>
                  </a:schemeClr>
                </a:solidFill>
              </a:rPr>
              <a:t>anti-CD56-APC</a:t>
            </a:r>
          </a:p>
          <a:p>
            <a:pPr marL="285750" lvl="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af-ZA" sz="1200" b="1" dirty="0" smtClean="0">
                <a:solidFill>
                  <a:schemeClr val="tx2">
                    <a:lumMod val="75000"/>
                  </a:schemeClr>
                </a:solidFill>
              </a:rPr>
              <a:t>anti-CD33-VioBright515</a:t>
            </a:r>
            <a:endParaRPr lang="af-ZA" dirty="0" smtClean="0"/>
          </a:p>
        </p:txBody>
      </p:sp>
      <p:sp>
        <p:nvSpPr>
          <p:cNvPr id="497" name="Google Shape;497;p47"/>
          <p:cNvSpPr txBox="1">
            <a:spLocks noGrp="1"/>
          </p:cNvSpPr>
          <p:nvPr>
            <p:ph type="title" idx="4294967295"/>
          </p:nvPr>
        </p:nvSpPr>
        <p:spPr>
          <a:xfrm flipH="1">
            <a:off x="123289" y="3051424"/>
            <a:ext cx="1592496" cy="595902"/>
          </a:xfrm>
          <a:prstGeom prst="rect">
            <a:avLst/>
          </a:prstGeom>
          <a:solidFill>
            <a:srgbClr val="FFC000"/>
          </a:solidFill>
        </p:spPr>
        <p:txBody>
          <a:bodyPr spcFirstLastPara="1" wrap="square" lIns="91425" tIns="91425" rIns="0" bIns="91425" anchor="ctr" anchorCtr="0">
            <a:noAutofit/>
          </a:bodyPr>
          <a:lstStyle/>
          <a:p>
            <a:pPr lvl="0"/>
            <a:r>
              <a:rPr lang="af-ZA" sz="1100" dirty="0">
                <a:solidFill>
                  <a:schemeClr val="tx1"/>
                </a:solidFill>
              </a:rPr>
              <a:t>possible contamination with CD3-positive cells </a:t>
            </a:r>
            <a:endParaRPr sz="2400" dirty="0">
              <a:solidFill>
                <a:schemeClr val="dk2"/>
              </a:solidFill>
            </a:endParaRPr>
          </a:p>
        </p:txBody>
      </p:sp>
      <p:cxnSp>
        <p:nvCxnSpPr>
          <p:cNvPr id="501" name="Google Shape;501;p47"/>
          <p:cNvCxnSpPr/>
          <p:nvPr/>
        </p:nvCxnSpPr>
        <p:spPr>
          <a:xfrm flipV="1">
            <a:off x="5558319" y="1510301"/>
            <a:ext cx="3452117" cy="20549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diamond" w="med" len="med"/>
            <a:tailEnd type="diamond" w="med" len="med"/>
          </a:ln>
        </p:spPr>
      </p:cxnSp>
      <p:cxnSp>
        <p:nvCxnSpPr>
          <p:cNvPr id="502" name="Google Shape;502;p47"/>
          <p:cNvCxnSpPr/>
          <p:nvPr/>
        </p:nvCxnSpPr>
        <p:spPr>
          <a:xfrm flipV="1">
            <a:off x="1701053" y="2527443"/>
            <a:ext cx="682551" cy="624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diamond" w="med" len="med"/>
          </a:ln>
        </p:spPr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t="16548" b="13357"/>
          <a:stretch/>
        </p:blipFill>
        <p:spPr>
          <a:xfrm>
            <a:off x="5434799" y="1664414"/>
            <a:ext cx="3709201" cy="1962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1977" y="73801"/>
            <a:ext cx="1176630" cy="14204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395766" cy="49381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08226" y="1421269"/>
            <a:ext cx="13767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f-ZA" sz="1200" b="1" dirty="0">
                <a:solidFill>
                  <a:schemeClr val="tx1"/>
                </a:solidFill>
              </a:rPr>
              <a:t>NK </a:t>
            </a:r>
            <a:r>
              <a:rPr lang="af-ZA" sz="1200" b="1" dirty="0" smtClean="0">
                <a:solidFill>
                  <a:schemeClr val="tx1"/>
                </a:solidFill>
              </a:rPr>
              <a:t>and CAR-NK</a:t>
            </a:r>
            <a:endParaRPr lang="fa-IR" sz="1200" b="1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760562" y="4726112"/>
            <a:ext cx="383438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11</a:t>
            </a:r>
            <a:endParaRPr lang="fa-I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46"/>
          <p:cNvGrpSpPr/>
          <p:nvPr/>
        </p:nvGrpSpPr>
        <p:grpSpPr>
          <a:xfrm>
            <a:off x="4575532" y="1650275"/>
            <a:ext cx="434846" cy="2307225"/>
            <a:chOff x="4575532" y="1650275"/>
            <a:chExt cx="434846" cy="2307225"/>
          </a:xfrm>
        </p:grpSpPr>
        <p:cxnSp>
          <p:nvCxnSpPr>
            <p:cNvPr id="409" name="Google Shape;409;p46"/>
            <p:cNvCxnSpPr/>
            <p:nvPr/>
          </p:nvCxnSpPr>
          <p:spPr>
            <a:xfrm rot="10800000">
              <a:off x="4575693" y="3751412"/>
              <a:ext cx="336450" cy="0"/>
            </a:xfrm>
            <a:prstGeom prst="straightConnector1">
              <a:avLst/>
            </a:prstGeom>
            <a:noFill/>
            <a:ln w="38100" cap="rnd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46"/>
            <p:cNvCxnSpPr/>
            <p:nvPr/>
          </p:nvCxnSpPr>
          <p:spPr>
            <a:xfrm rot="5400000">
              <a:off x="4790574" y="3737697"/>
              <a:ext cx="4761" cy="434846"/>
            </a:xfrm>
            <a:prstGeom prst="straightConnector1">
              <a:avLst/>
            </a:prstGeom>
            <a:noFill/>
            <a:ln w="38100" cap="rnd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46"/>
            <p:cNvCxnSpPr/>
            <p:nvPr/>
          </p:nvCxnSpPr>
          <p:spPr>
            <a:xfrm rot="10800000">
              <a:off x="4578722" y="1856350"/>
              <a:ext cx="312000" cy="0"/>
            </a:xfrm>
            <a:prstGeom prst="straightConnector1">
              <a:avLst/>
            </a:prstGeom>
            <a:noFill/>
            <a:ln w="38100" cap="rnd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46"/>
            <p:cNvCxnSpPr/>
            <p:nvPr/>
          </p:nvCxnSpPr>
          <p:spPr>
            <a:xfrm rot="10800000">
              <a:off x="4576175" y="1650275"/>
              <a:ext cx="433500" cy="0"/>
            </a:xfrm>
            <a:prstGeom prst="straightConnector1">
              <a:avLst/>
            </a:prstGeom>
            <a:noFill/>
            <a:ln w="38100" cap="rnd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46"/>
            <p:cNvCxnSpPr/>
            <p:nvPr/>
          </p:nvCxnSpPr>
          <p:spPr>
            <a:xfrm rot="10800000">
              <a:off x="4580200" y="2487875"/>
              <a:ext cx="266700" cy="0"/>
            </a:xfrm>
            <a:prstGeom prst="straightConnector1">
              <a:avLst/>
            </a:prstGeom>
            <a:noFill/>
            <a:ln w="38100" cap="rnd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46"/>
            <p:cNvCxnSpPr/>
            <p:nvPr/>
          </p:nvCxnSpPr>
          <p:spPr>
            <a:xfrm rot="10800000">
              <a:off x="4578817" y="2903858"/>
              <a:ext cx="426911" cy="0"/>
            </a:xfrm>
            <a:prstGeom prst="straightConnector1">
              <a:avLst/>
            </a:prstGeom>
            <a:noFill/>
            <a:ln w="38100" cap="rnd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46"/>
            <p:cNvCxnSpPr/>
            <p:nvPr/>
          </p:nvCxnSpPr>
          <p:spPr>
            <a:xfrm rot="10800000">
              <a:off x="4578070" y="2697700"/>
              <a:ext cx="406280" cy="0"/>
            </a:xfrm>
            <a:prstGeom prst="straightConnector1">
              <a:avLst/>
            </a:prstGeom>
            <a:noFill/>
            <a:ln w="38100" cap="rnd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46"/>
            <p:cNvCxnSpPr/>
            <p:nvPr/>
          </p:nvCxnSpPr>
          <p:spPr>
            <a:xfrm rot="10800000">
              <a:off x="4582046" y="3108344"/>
              <a:ext cx="298362" cy="0"/>
            </a:xfrm>
            <a:prstGeom prst="straightConnector1">
              <a:avLst/>
            </a:prstGeom>
            <a:noFill/>
            <a:ln w="38100" cap="rnd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18" name="Google Shape;418;p46"/>
          <p:cNvGrpSpPr/>
          <p:nvPr/>
        </p:nvGrpSpPr>
        <p:grpSpPr>
          <a:xfrm rot="-5400000">
            <a:off x="2772314" y="2163954"/>
            <a:ext cx="3599373" cy="1279853"/>
            <a:chOff x="4405045" y="960533"/>
            <a:chExt cx="680462" cy="241934"/>
          </a:xfrm>
        </p:grpSpPr>
        <p:grpSp>
          <p:nvGrpSpPr>
            <p:cNvPr id="419" name="Google Shape;419;p46"/>
            <p:cNvGrpSpPr/>
            <p:nvPr/>
          </p:nvGrpSpPr>
          <p:grpSpPr>
            <a:xfrm>
              <a:off x="4405045" y="960533"/>
              <a:ext cx="680462" cy="241934"/>
              <a:chOff x="4405045" y="960533"/>
              <a:chExt cx="680462" cy="241934"/>
            </a:xfrm>
          </p:grpSpPr>
          <p:sp>
            <p:nvSpPr>
              <p:cNvPr id="420" name="Google Shape;420;p46"/>
              <p:cNvSpPr/>
              <p:nvPr/>
            </p:nvSpPr>
            <p:spPr>
              <a:xfrm rot="2700000">
                <a:off x="4663796" y="997170"/>
                <a:ext cx="163342" cy="168857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46"/>
              <p:cNvSpPr/>
              <p:nvPr/>
            </p:nvSpPr>
            <p:spPr>
              <a:xfrm rot="-2700000">
                <a:off x="4436501" y="995607"/>
                <a:ext cx="151887" cy="151887"/>
              </a:xfrm>
              <a:prstGeom prst="arc">
                <a:avLst>
                  <a:gd name="adj1" fmla="val 17826268"/>
                  <a:gd name="adj2" fmla="val 0"/>
                </a:avLst>
              </a:pr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22" name="Google Shape;422;p46"/>
              <p:cNvCxnSpPr>
                <a:stCxn id="421" idx="2"/>
                <a:endCxn id="420" idx="1"/>
              </p:cNvCxnSpPr>
              <p:nvPr/>
            </p:nvCxnSpPr>
            <p:spPr>
              <a:xfrm rot="-5400000" flipH="1">
                <a:off x="4564345" y="1019650"/>
                <a:ext cx="123300" cy="119700"/>
              </a:xfrm>
              <a:prstGeom prst="straightConnector1">
                <a:avLst/>
              </a:pr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23" name="Google Shape;423;p46"/>
              <p:cNvSpPr/>
              <p:nvPr/>
            </p:nvSpPr>
            <p:spPr>
              <a:xfrm rot="-8100000" flipH="1">
                <a:off x="4436501" y="1019123"/>
                <a:ext cx="151887" cy="151887"/>
              </a:xfrm>
              <a:prstGeom prst="arc">
                <a:avLst>
                  <a:gd name="adj1" fmla="val 17776405"/>
                  <a:gd name="adj2" fmla="val 0"/>
                </a:avLst>
              </a:pr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24" name="Google Shape;424;p46"/>
              <p:cNvCxnSpPr>
                <a:stCxn id="423" idx="2"/>
              </p:cNvCxnSpPr>
              <p:nvPr/>
            </p:nvCxnSpPr>
            <p:spPr>
              <a:xfrm rot="-5400000">
                <a:off x="4564345" y="1027266"/>
                <a:ext cx="123300" cy="119700"/>
              </a:xfrm>
              <a:prstGeom prst="straightConnector1">
                <a:avLst/>
              </a:pr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25" name="Google Shape;425;p46"/>
              <p:cNvSpPr/>
              <p:nvPr/>
            </p:nvSpPr>
            <p:spPr>
              <a:xfrm rot="2700000" flipH="1">
                <a:off x="4902164" y="991990"/>
                <a:ext cx="151887" cy="151887"/>
              </a:xfrm>
              <a:prstGeom prst="arc">
                <a:avLst>
                  <a:gd name="adj1" fmla="val 17826268"/>
                  <a:gd name="adj2" fmla="val 0"/>
                </a:avLst>
              </a:pr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26" name="Google Shape;426;p46"/>
              <p:cNvCxnSpPr>
                <a:stCxn id="425" idx="2"/>
              </p:cNvCxnSpPr>
              <p:nvPr/>
            </p:nvCxnSpPr>
            <p:spPr>
              <a:xfrm rot="5400000">
                <a:off x="4802907" y="1016033"/>
                <a:ext cx="123300" cy="119700"/>
              </a:xfrm>
              <a:prstGeom prst="straightConnector1">
                <a:avLst/>
              </a:pr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27" name="Google Shape;427;p46"/>
              <p:cNvSpPr/>
              <p:nvPr/>
            </p:nvSpPr>
            <p:spPr>
              <a:xfrm rot="8100000">
                <a:off x="4902164" y="1015506"/>
                <a:ext cx="151887" cy="151887"/>
              </a:xfrm>
              <a:prstGeom prst="arc">
                <a:avLst>
                  <a:gd name="adj1" fmla="val 17776405"/>
                  <a:gd name="adj2" fmla="val 0"/>
                </a:avLst>
              </a:pr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28" name="Google Shape;428;p46"/>
              <p:cNvCxnSpPr>
                <a:stCxn id="427" idx="2"/>
              </p:cNvCxnSpPr>
              <p:nvPr/>
            </p:nvCxnSpPr>
            <p:spPr>
              <a:xfrm rot="5400000" flipH="1">
                <a:off x="4802907" y="1023649"/>
                <a:ext cx="123300" cy="119700"/>
              </a:xfrm>
              <a:prstGeom prst="straightConnector1">
                <a:avLst/>
              </a:pr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29" name="Google Shape;429;p46"/>
            <p:cNvCxnSpPr>
              <a:stCxn id="421" idx="2"/>
            </p:cNvCxnSpPr>
            <p:nvPr/>
          </p:nvCxnSpPr>
          <p:spPr>
            <a:xfrm rot="5400000">
              <a:off x="4534345" y="1049650"/>
              <a:ext cx="63600" cy="0"/>
            </a:xfrm>
            <a:prstGeom prst="straightConnector1">
              <a:avLst/>
            </a:pr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0" name="Google Shape;430;p46"/>
            <p:cNvCxnSpPr/>
            <p:nvPr/>
          </p:nvCxnSpPr>
          <p:spPr>
            <a:xfrm flipH="1">
              <a:off x="4527184" y="999280"/>
              <a:ext cx="900" cy="82200"/>
            </a:xfrm>
            <a:prstGeom prst="straightConnector1">
              <a:avLst/>
            </a:pr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" name="Google Shape;431;p46"/>
            <p:cNvCxnSpPr/>
            <p:nvPr/>
          </p:nvCxnSpPr>
          <p:spPr>
            <a:xfrm rot="5400000">
              <a:off x="4891107" y="1047533"/>
              <a:ext cx="66600" cy="0"/>
            </a:xfrm>
            <a:prstGeom prst="straightConnector1">
              <a:avLst/>
            </a:pr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2" name="Google Shape;432;p46"/>
            <p:cNvCxnSpPr/>
            <p:nvPr/>
          </p:nvCxnSpPr>
          <p:spPr>
            <a:xfrm rot="5400000">
              <a:off x="4920015" y="1038013"/>
              <a:ext cx="86700" cy="0"/>
            </a:xfrm>
            <a:prstGeom prst="straightConnector1">
              <a:avLst/>
            </a:pr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3" name="Google Shape;433;p46"/>
            <p:cNvCxnSpPr>
              <a:stCxn id="420" idx="3"/>
            </p:cNvCxnSpPr>
            <p:nvPr/>
          </p:nvCxnSpPr>
          <p:spPr>
            <a:xfrm rot="5400000">
              <a:off x="4775767" y="1051299"/>
              <a:ext cx="58800" cy="0"/>
            </a:xfrm>
            <a:prstGeom prst="straightConnector1">
              <a:avLst/>
            </a:pr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4" name="Google Shape;434;p46"/>
            <p:cNvCxnSpPr/>
            <p:nvPr/>
          </p:nvCxnSpPr>
          <p:spPr>
            <a:xfrm rot="5400000">
              <a:off x="4686025" y="1040510"/>
              <a:ext cx="80700" cy="0"/>
            </a:xfrm>
            <a:prstGeom prst="straightConnector1">
              <a:avLst/>
            </a:pr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5" name="Google Shape;435;p46"/>
            <p:cNvCxnSpPr/>
            <p:nvPr/>
          </p:nvCxnSpPr>
          <p:spPr>
            <a:xfrm rot="5400000">
              <a:off x="4725000" y="1040510"/>
              <a:ext cx="80700" cy="0"/>
            </a:xfrm>
            <a:prstGeom prst="straightConnector1">
              <a:avLst/>
            </a:pr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6" name="Google Shape;436;p46"/>
            <p:cNvCxnSpPr>
              <a:stCxn id="420" idx="2"/>
            </p:cNvCxnSpPr>
            <p:nvPr/>
          </p:nvCxnSpPr>
          <p:spPr>
            <a:xfrm rot="5400000">
              <a:off x="4659517" y="1052049"/>
              <a:ext cx="56400" cy="0"/>
            </a:xfrm>
            <a:prstGeom prst="straightConnector1">
              <a:avLst/>
            </a:pr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37" name="Google Shape;437;p46"/>
          <p:cNvSpPr txBox="1">
            <a:spLocks noGrp="1"/>
          </p:cNvSpPr>
          <p:nvPr>
            <p:ph type="title" idx="4294967295"/>
          </p:nvPr>
        </p:nvSpPr>
        <p:spPr>
          <a:xfrm>
            <a:off x="1" y="1109611"/>
            <a:ext cx="2691828" cy="595901"/>
          </a:xfrm>
          <a:prstGeom prst="rect">
            <a:avLst/>
          </a:prstGeom>
        </p:spPr>
        <p:txBody>
          <a:bodyPr spcFirstLastPara="1" wrap="square" lIns="91425" tIns="91425" rIns="90000" bIns="91425" anchor="ctr" anchorCtr="0">
            <a:noAutofit/>
          </a:bodyPr>
          <a:lstStyle/>
          <a:p>
            <a:pPr lvl="0"/>
            <a:r>
              <a:rPr lang="en-US" sz="1200" dirty="0">
                <a:solidFill>
                  <a:srgbClr val="0070C0"/>
                </a:solidFill>
              </a:rPr>
              <a:t>C</a:t>
            </a:r>
            <a:r>
              <a:rPr lang="en-US" sz="1200" dirty="0" smtClean="0">
                <a:solidFill>
                  <a:srgbClr val="0070C0"/>
                </a:solidFill>
              </a:rPr>
              <a:t>ytotoxicity </a:t>
            </a:r>
            <a:r>
              <a:rPr lang="en-US" sz="1200" dirty="0">
                <a:solidFill>
                  <a:srgbClr val="0070C0"/>
                </a:solidFill>
              </a:rPr>
              <a:t>of CAR- and UTD-NK </a:t>
            </a:r>
            <a:r>
              <a:rPr lang="en-US" sz="1200" dirty="0" smtClean="0">
                <a:solidFill>
                  <a:srgbClr val="0070C0"/>
                </a:solidFill>
              </a:rPr>
              <a:t>cells</a:t>
            </a:r>
            <a:endParaRPr sz="1200" dirty="0">
              <a:solidFill>
                <a:srgbClr val="0070C0"/>
              </a:solidFill>
            </a:endParaRPr>
          </a:p>
        </p:txBody>
      </p:sp>
      <p:sp>
        <p:nvSpPr>
          <p:cNvPr id="438" name="Google Shape;438;p46"/>
          <p:cNvSpPr txBox="1">
            <a:spLocks noGrp="1"/>
          </p:cNvSpPr>
          <p:nvPr>
            <p:ph type="subTitle" idx="4294967295"/>
          </p:nvPr>
        </p:nvSpPr>
        <p:spPr>
          <a:xfrm>
            <a:off x="0" y="1880171"/>
            <a:ext cx="2897312" cy="842481"/>
          </a:xfrm>
          <a:prstGeom prst="rect">
            <a:avLst/>
          </a:prstGeom>
        </p:spPr>
        <p:txBody>
          <a:bodyPr spcFirstLastPara="1" wrap="square" lIns="91425" tIns="91425" rIns="90000" bIns="91425" anchor="ctr" anchorCtr="0">
            <a:noAutofit/>
          </a:bodyPr>
          <a:lstStyle/>
          <a:p>
            <a:pPr marL="171450" lvl="0" indent="-1714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GFP </a:t>
            </a:r>
            <a:r>
              <a:rPr lang="en-US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or stained </a:t>
            </a:r>
            <a:r>
              <a:rPr lang="en-US" sz="1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with Cell Trace CFSE proliferation kit </a:t>
            </a:r>
            <a:endParaRPr lang="en-US" sz="10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171450" lvl="0" indent="-1714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af-ZA" sz="1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DAPI </a:t>
            </a:r>
            <a:r>
              <a:rPr lang="af-ZA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or PI</a:t>
            </a:r>
          </a:p>
          <a:p>
            <a:pPr marL="171450" lvl="0" indent="-1714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viability of target cells </a:t>
            </a:r>
            <a:r>
              <a:rPr lang="en-US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:a </a:t>
            </a:r>
            <a:r>
              <a:rPr lang="en-US" sz="1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BD </a:t>
            </a:r>
            <a:r>
              <a:rPr lang="en-US" sz="10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FACSCelesta</a:t>
            </a:r>
            <a:r>
              <a:rPr lang="en-US" sz="1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sz="1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39" name="Google Shape;439;p46"/>
          <p:cNvSpPr txBox="1">
            <a:spLocks noGrp="1"/>
          </p:cNvSpPr>
          <p:nvPr>
            <p:ph type="title" idx="4294967295"/>
          </p:nvPr>
        </p:nvSpPr>
        <p:spPr>
          <a:xfrm>
            <a:off x="524791" y="3448741"/>
            <a:ext cx="2146490" cy="208858"/>
          </a:xfrm>
          <a:prstGeom prst="rect">
            <a:avLst/>
          </a:prstGeom>
        </p:spPr>
        <p:txBody>
          <a:bodyPr spcFirstLastPara="1" wrap="square" lIns="91425" tIns="91425" rIns="90000" bIns="91425" anchor="ctr" anchorCtr="0">
            <a:noAutofit/>
          </a:bodyPr>
          <a:lstStyle/>
          <a:p>
            <a:pPr lvl="0"/>
            <a:r>
              <a:rPr lang="af-Z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r>
              <a:rPr lang="af-ZA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ytotoxicity </a:t>
            </a:r>
            <a:r>
              <a:rPr lang="af-Z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over time </a:t>
            </a:r>
            <a:r>
              <a:rPr lang="af-ZA" sz="2400" dirty="0"/>
              <a:t/>
            </a:r>
            <a:br>
              <a:rPr lang="af-ZA" sz="2400" dirty="0"/>
            </a:br>
            <a:endParaRPr sz="2100" dirty="0"/>
          </a:p>
        </p:txBody>
      </p:sp>
      <p:sp>
        <p:nvSpPr>
          <p:cNvPr id="440" name="Google Shape;440;p46"/>
          <p:cNvSpPr txBox="1">
            <a:spLocks noGrp="1"/>
          </p:cNvSpPr>
          <p:nvPr>
            <p:ph type="subTitle" idx="4294967295"/>
          </p:nvPr>
        </p:nvSpPr>
        <p:spPr>
          <a:xfrm>
            <a:off x="0" y="4028928"/>
            <a:ext cx="3452118" cy="415800"/>
          </a:xfrm>
          <a:prstGeom prst="rect">
            <a:avLst/>
          </a:prstGeom>
        </p:spPr>
        <p:txBody>
          <a:bodyPr spcFirstLastPara="1" wrap="square" lIns="91425" tIns="91425" rIns="90000" bIns="91425" anchor="ctr" anchorCtr="0">
            <a:noAutofit/>
          </a:bodyPr>
          <a:lstStyle/>
          <a:p>
            <a:pPr marL="171450" lvl="0" indent="-17145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sz="105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Real-time monitoring using the IncuCyte S3 system</a:t>
            </a:r>
          </a:p>
          <a:p>
            <a:pPr marL="171450" lvl="0" indent="-17145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Phase contrast and </a:t>
            </a:r>
            <a:r>
              <a:rPr lang="en-US" sz="105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green fluorescence</a:t>
            </a:r>
            <a:r>
              <a:rPr 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05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images: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05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</a:t>
            </a:r>
            <a:r>
              <a:rPr 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every </a:t>
            </a:r>
            <a:r>
              <a:rPr lang="en-US" sz="105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 </a:t>
            </a:r>
            <a:r>
              <a:rPr 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hours for 4 days. </a:t>
            </a:r>
            <a:r>
              <a:rPr lang="en-US" sz="1050" dirty="0"/>
              <a:t/>
            </a:r>
            <a:br>
              <a:rPr lang="en-US" sz="1050" dirty="0"/>
            </a:br>
            <a:r>
              <a:rPr lang="en-US" sz="105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/>
              <a:t/>
            </a:r>
            <a:br>
              <a:rPr lang="en-US" dirty="0"/>
            </a:br>
            <a:endParaRPr dirty="0"/>
          </a:p>
        </p:txBody>
      </p:sp>
      <p:sp>
        <p:nvSpPr>
          <p:cNvPr id="441" name="Google Shape;441;p46"/>
          <p:cNvSpPr txBox="1">
            <a:spLocks noGrp="1"/>
          </p:cNvSpPr>
          <p:nvPr>
            <p:ph type="title" idx="4294967295"/>
          </p:nvPr>
        </p:nvSpPr>
        <p:spPr>
          <a:xfrm flipH="1">
            <a:off x="6185041" y="1193268"/>
            <a:ext cx="2958959" cy="415800"/>
          </a:xfrm>
          <a:prstGeom prst="rect">
            <a:avLst/>
          </a:prstGeom>
        </p:spPr>
        <p:txBody>
          <a:bodyPr spcFirstLastPara="1" wrap="square" lIns="90000" tIns="91425" rIns="90000" bIns="91425" anchor="ctr" anchorCtr="0">
            <a:noAutofit/>
          </a:bodyPr>
          <a:lstStyle/>
          <a:p>
            <a:pPr lvl="0"/>
            <a:r>
              <a:rPr lang="en-US" sz="1400" dirty="0" smtClean="0">
                <a:solidFill>
                  <a:srgbClr val="C00000"/>
                </a:solidFill>
              </a:rPr>
              <a:t>Cytotoxicity upon repetitive tumor </a:t>
            </a:r>
            <a:r>
              <a:rPr lang="en-US" sz="1400" dirty="0">
                <a:solidFill>
                  <a:srgbClr val="C00000"/>
                </a:solidFill>
              </a:rPr>
              <a:t>challenge </a:t>
            </a:r>
            <a:r>
              <a:rPr lang="en-US" sz="2400" dirty="0"/>
              <a:t/>
            </a:r>
            <a:br>
              <a:rPr lang="en-US" sz="2400" dirty="0"/>
            </a:br>
            <a:endParaRPr sz="2100" dirty="0"/>
          </a:p>
        </p:txBody>
      </p:sp>
      <p:sp>
        <p:nvSpPr>
          <p:cNvPr id="442" name="Google Shape;442;p46"/>
          <p:cNvSpPr txBox="1">
            <a:spLocks noGrp="1"/>
          </p:cNvSpPr>
          <p:nvPr>
            <p:ph type="subTitle" idx="4294967295"/>
          </p:nvPr>
        </p:nvSpPr>
        <p:spPr>
          <a:xfrm flipH="1">
            <a:off x="5938462" y="2174147"/>
            <a:ext cx="2825392" cy="385800"/>
          </a:xfrm>
          <a:prstGeom prst="rect">
            <a:avLst/>
          </a:prstGeom>
        </p:spPr>
        <p:txBody>
          <a:bodyPr spcFirstLastPara="1" wrap="square" lIns="91425" tIns="91425" rIns="90000" bIns="91425" anchor="ctr" anchorCtr="0">
            <a:noAutofit/>
          </a:bodyPr>
          <a:lstStyle/>
          <a:p>
            <a:pPr marL="171450" lvl="0" indent="-1714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050" b="1" dirty="0">
                <a:solidFill>
                  <a:schemeClr val="bg1">
                    <a:lumMod val="75000"/>
                  </a:schemeClr>
                </a:solidFill>
              </a:rPr>
              <a:t>rechallenging every 2 days with fresh target cells and 50% of </a:t>
            </a:r>
            <a:r>
              <a:rPr lang="en-US" sz="1050" b="1" dirty="0" smtClean="0">
                <a:solidFill>
                  <a:schemeClr val="bg1">
                    <a:lumMod val="75000"/>
                  </a:schemeClr>
                </a:solidFill>
              </a:rPr>
              <a:t>new culture </a:t>
            </a:r>
            <a:r>
              <a:rPr lang="en-US" sz="1050" b="1" dirty="0">
                <a:solidFill>
                  <a:schemeClr val="bg1">
                    <a:lumMod val="75000"/>
                  </a:schemeClr>
                </a:solidFill>
              </a:rPr>
              <a:t>medium </a:t>
            </a:r>
            <a:endParaRPr lang="en-US" sz="105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171450" lvl="0" indent="-1714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050" b="1" dirty="0">
                <a:solidFill>
                  <a:schemeClr val="bg1">
                    <a:lumMod val="75000"/>
                  </a:schemeClr>
                </a:solidFill>
              </a:rPr>
              <a:t>flow cytometry 24 </a:t>
            </a:r>
            <a:r>
              <a:rPr lang="en-US" sz="1050" b="1" dirty="0" smtClean="0">
                <a:solidFill>
                  <a:schemeClr val="bg1">
                    <a:lumMod val="75000"/>
                  </a:schemeClr>
                </a:solidFill>
              </a:rPr>
              <a:t>h after </a:t>
            </a:r>
            <a:r>
              <a:rPr lang="en-US" sz="1050" b="1" dirty="0">
                <a:solidFill>
                  <a:schemeClr val="bg1">
                    <a:lumMod val="75000"/>
                  </a:schemeClr>
                </a:solidFill>
              </a:rPr>
              <a:t>each target cell addition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dirty="0"/>
          </a:p>
        </p:txBody>
      </p:sp>
      <p:cxnSp>
        <p:nvCxnSpPr>
          <p:cNvPr id="449" name="Google Shape;449;p46"/>
          <p:cNvCxnSpPr/>
          <p:nvPr/>
        </p:nvCxnSpPr>
        <p:spPr>
          <a:xfrm rot="10800000">
            <a:off x="3604132" y="3925458"/>
            <a:ext cx="560100" cy="0"/>
          </a:xfrm>
          <a:prstGeom prst="straightConnector1">
            <a:avLst/>
          </a:prstGeom>
          <a:noFill/>
          <a:ln w="9525" cap="rnd" cmpd="sng">
            <a:solidFill>
              <a:schemeClr val="lt1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452" name="Google Shape;452;p46"/>
          <p:cNvCxnSpPr/>
          <p:nvPr/>
        </p:nvCxnSpPr>
        <p:spPr>
          <a:xfrm>
            <a:off x="5055961" y="1621695"/>
            <a:ext cx="545700" cy="0"/>
          </a:xfrm>
          <a:prstGeom prst="straightConnector1">
            <a:avLst/>
          </a:prstGeom>
          <a:noFill/>
          <a:ln w="9525" cap="rnd" cmpd="sng">
            <a:solidFill>
              <a:schemeClr val="lt1"/>
            </a:solidFill>
            <a:prstDash val="solid"/>
            <a:round/>
            <a:headEnd type="none" w="med" len="med"/>
            <a:tailEnd type="diamond" w="med" len="med"/>
          </a:ln>
        </p:spPr>
      </p:cxnSp>
      <p:sp>
        <p:nvSpPr>
          <p:cNvPr id="450" name="Google Shape;450;p46"/>
          <p:cNvSpPr/>
          <p:nvPr/>
        </p:nvSpPr>
        <p:spPr>
          <a:xfrm>
            <a:off x="4256700" y="2360475"/>
            <a:ext cx="253200" cy="253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46"/>
          <p:cNvSpPr/>
          <p:nvPr/>
        </p:nvSpPr>
        <p:spPr>
          <a:xfrm>
            <a:off x="4169875" y="2570275"/>
            <a:ext cx="253200" cy="253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46"/>
          <p:cNvSpPr/>
          <p:nvPr/>
        </p:nvSpPr>
        <p:spPr>
          <a:xfrm>
            <a:off x="4735472" y="2776216"/>
            <a:ext cx="253200" cy="253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46"/>
          <p:cNvSpPr/>
          <p:nvPr/>
        </p:nvSpPr>
        <p:spPr>
          <a:xfrm>
            <a:off x="4648647" y="1731404"/>
            <a:ext cx="253200" cy="253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56" name="Google Shape;456;p46"/>
          <p:cNvCxnSpPr/>
          <p:nvPr/>
        </p:nvCxnSpPr>
        <p:spPr>
          <a:xfrm rot="10800000">
            <a:off x="3696600" y="2028000"/>
            <a:ext cx="712500" cy="0"/>
          </a:xfrm>
          <a:prstGeom prst="straightConnector1">
            <a:avLst/>
          </a:prstGeom>
          <a:noFill/>
          <a:ln w="9525" cap="rnd" cmpd="sng">
            <a:solidFill>
              <a:schemeClr val="lt1"/>
            </a:solidFill>
            <a:prstDash val="solid"/>
            <a:round/>
            <a:headEnd type="none" w="med" len="med"/>
            <a:tailEnd type="diamond" w="med" len="med"/>
          </a:ln>
        </p:spPr>
      </p:cxnSp>
      <p:sp>
        <p:nvSpPr>
          <p:cNvPr id="457" name="Google Shape;457;p46"/>
          <p:cNvSpPr/>
          <p:nvPr/>
        </p:nvSpPr>
        <p:spPr>
          <a:xfrm>
            <a:off x="4409100" y="1901400"/>
            <a:ext cx="253200" cy="253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46"/>
          <p:cNvSpPr txBox="1"/>
          <p:nvPr/>
        </p:nvSpPr>
        <p:spPr>
          <a:xfrm>
            <a:off x="3325170" y="1930835"/>
            <a:ext cx="194100" cy="194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sz="12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9" name="Google Shape;459;p46"/>
          <p:cNvSpPr txBox="1"/>
          <p:nvPr/>
        </p:nvSpPr>
        <p:spPr>
          <a:xfrm>
            <a:off x="3294247" y="3817979"/>
            <a:ext cx="194100" cy="194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sz="12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1" name="Google Shape;461;p46"/>
          <p:cNvSpPr/>
          <p:nvPr/>
        </p:nvSpPr>
        <p:spPr>
          <a:xfrm>
            <a:off x="4169875" y="3829028"/>
            <a:ext cx="253200" cy="253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46"/>
          <p:cNvSpPr txBox="1"/>
          <p:nvPr/>
        </p:nvSpPr>
        <p:spPr>
          <a:xfrm>
            <a:off x="5723859" y="1551685"/>
            <a:ext cx="180900" cy="181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 smtClean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sz="1200" b="1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66" name="Google Shape;466;p46"/>
          <p:cNvCxnSpPr/>
          <p:nvPr/>
        </p:nvCxnSpPr>
        <p:spPr>
          <a:xfrm>
            <a:off x="4404275" y="3969700"/>
            <a:ext cx="1043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467" name="Google Shape;467;p46"/>
          <p:cNvCxnSpPr>
            <a:endCxn id="468" idx="1"/>
          </p:cNvCxnSpPr>
          <p:nvPr/>
        </p:nvCxnSpPr>
        <p:spPr>
          <a:xfrm>
            <a:off x="4855921" y="2916738"/>
            <a:ext cx="563100" cy="10527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46"/>
          <p:cNvCxnSpPr>
            <a:endCxn id="468" idx="1"/>
          </p:cNvCxnSpPr>
          <p:nvPr/>
        </p:nvCxnSpPr>
        <p:spPr>
          <a:xfrm>
            <a:off x="4224121" y="2500938"/>
            <a:ext cx="1194900" cy="1468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46"/>
          <p:cNvCxnSpPr>
            <a:endCxn id="468" idx="1"/>
          </p:cNvCxnSpPr>
          <p:nvPr/>
        </p:nvCxnSpPr>
        <p:spPr>
          <a:xfrm>
            <a:off x="4780921" y="1871838"/>
            <a:ext cx="638100" cy="20976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8" name="Google Shape;468;p46"/>
          <p:cNvSpPr/>
          <p:nvPr/>
        </p:nvSpPr>
        <p:spPr>
          <a:xfrm>
            <a:off x="5419021" y="3878988"/>
            <a:ext cx="1809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46"/>
          <p:cNvSpPr txBox="1"/>
          <p:nvPr/>
        </p:nvSpPr>
        <p:spPr>
          <a:xfrm>
            <a:off x="2643905" y="1236925"/>
            <a:ext cx="355500" cy="356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2" name="Google Shape;472;p46"/>
          <p:cNvSpPr txBox="1"/>
          <p:nvPr/>
        </p:nvSpPr>
        <p:spPr>
          <a:xfrm>
            <a:off x="2931560" y="3229428"/>
            <a:ext cx="355500" cy="356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4" name="Google Shape;474;p46"/>
          <p:cNvSpPr txBox="1"/>
          <p:nvPr/>
        </p:nvSpPr>
        <p:spPr>
          <a:xfrm>
            <a:off x="6037047" y="1010894"/>
            <a:ext cx="355500" cy="356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b="1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395766" cy="4938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8778" y="104623"/>
            <a:ext cx="1030105" cy="124359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29431" y="1231590"/>
            <a:ext cx="23374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f-ZA" sz="1200" b="1" i="1" dirty="0">
                <a:solidFill>
                  <a:schemeClr val="bg1"/>
                </a:solidFill>
              </a:rPr>
              <a:t>CAR-NK cell functional assay</a:t>
            </a:r>
            <a:endParaRPr lang="fa-IR" sz="1200" b="1" i="1" dirty="0">
              <a:solidFill>
                <a:schemeClr val="bg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760562" y="4736387"/>
            <a:ext cx="383438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12</a:t>
            </a:r>
            <a:endParaRPr lang="fa-I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2"/>
          <p:cNvSpPr txBox="1">
            <a:spLocks noGrp="1"/>
          </p:cNvSpPr>
          <p:nvPr>
            <p:ph type="title"/>
          </p:nvPr>
        </p:nvSpPr>
        <p:spPr>
          <a:xfrm>
            <a:off x="1592495" y="1212350"/>
            <a:ext cx="5619965" cy="51370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600" dirty="0">
                <a:solidFill>
                  <a:srgbClr val="0070C0"/>
                </a:solidFill>
              </a:rPr>
              <a:t>In vivo functional studies of </a:t>
            </a:r>
            <a:r>
              <a:rPr lang="en-US" sz="1600" dirty="0" smtClean="0">
                <a:solidFill>
                  <a:srgbClr val="0070C0"/>
                </a:solidFill>
              </a:rPr>
              <a:t>CD33 -CAR-NK </a:t>
            </a:r>
            <a:r>
              <a:rPr lang="en-US" sz="1600" dirty="0">
                <a:solidFill>
                  <a:srgbClr val="0070C0"/>
                </a:solidFill>
              </a:rPr>
              <a:t>cells in </a:t>
            </a:r>
            <a:r>
              <a:rPr lang="en-US" sz="1600" dirty="0" smtClean="0">
                <a:solidFill>
                  <a:srgbClr val="0070C0"/>
                </a:solidFill>
              </a:rPr>
              <a:t>xenografted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mice </a:t>
            </a:r>
            <a:endParaRPr sz="1600" dirty="0">
              <a:solidFill>
                <a:srgbClr val="0070C0"/>
              </a:solidFill>
            </a:endParaRPr>
          </a:p>
        </p:txBody>
      </p:sp>
      <p:sp>
        <p:nvSpPr>
          <p:cNvPr id="313" name="Google Shape;313;p42"/>
          <p:cNvSpPr txBox="1">
            <a:spLocks noGrp="1"/>
          </p:cNvSpPr>
          <p:nvPr>
            <p:ph type="body" idx="1"/>
          </p:nvPr>
        </p:nvSpPr>
        <p:spPr>
          <a:xfrm>
            <a:off x="1650195" y="3780889"/>
            <a:ext cx="5397878" cy="8733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39700" lvl="0" indent="0">
              <a:buSzPts val="1400"/>
              <a:buNone/>
            </a:pPr>
            <a:endParaRPr lang="en-US" dirty="0" smtClean="0"/>
          </a:p>
          <a:p>
            <a:pPr lvl="0" indent="-317500">
              <a:buSzPts val="1400"/>
            </a:pPr>
            <a:r>
              <a:rPr lang="en-US" sz="1200" dirty="0"/>
              <a:t>GFP-positive tumor cells or CD56 and </a:t>
            </a:r>
            <a:r>
              <a:rPr lang="en-US" sz="1200" dirty="0" smtClean="0"/>
              <a:t>CD33-CAR </a:t>
            </a:r>
            <a:r>
              <a:rPr lang="en-US" sz="1200" dirty="0"/>
              <a:t>expression were analyzed using a </a:t>
            </a:r>
            <a:r>
              <a:rPr lang="en-US" sz="1200" dirty="0" smtClean="0"/>
              <a:t>flow </a:t>
            </a:r>
            <a:r>
              <a:rPr lang="en-US" sz="1200" dirty="0"/>
              <a:t>cytometer </a:t>
            </a:r>
            <a:r>
              <a:rPr lang="en-US" dirty="0"/>
              <a:t/>
            </a:r>
            <a:br>
              <a:rPr lang="en-US" dirty="0"/>
            </a:br>
            <a:endParaRPr dirty="0"/>
          </a:p>
        </p:txBody>
      </p:sp>
      <p:sp>
        <p:nvSpPr>
          <p:cNvPr id="315" name="Google Shape;315;p42"/>
          <p:cNvSpPr/>
          <p:nvPr/>
        </p:nvSpPr>
        <p:spPr>
          <a:xfrm>
            <a:off x="7394775" y="4559475"/>
            <a:ext cx="1117800" cy="85500"/>
          </a:xfrm>
          <a:prstGeom prst="ellipse">
            <a:avLst/>
          </a:prstGeom>
          <a:solidFill>
            <a:srgbClr val="000000">
              <a:alpha val="3258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6" name="Google Shape;316;p42"/>
          <p:cNvPicPr preferRelativeResize="0"/>
          <p:nvPr/>
        </p:nvPicPr>
        <p:blipFill rotWithShape="1">
          <a:blip r:embed="rId3">
            <a:alphaModFix/>
          </a:blip>
          <a:srcRect r="3493" b="1787"/>
          <a:stretch/>
        </p:blipFill>
        <p:spPr>
          <a:xfrm>
            <a:off x="8116584" y="3113069"/>
            <a:ext cx="918341" cy="1568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5880" y="90282"/>
            <a:ext cx="1030313" cy="1243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459" y="1818525"/>
            <a:ext cx="5221783" cy="1768333"/>
          </a:xfrm>
          <a:prstGeom prst="rect">
            <a:avLst/>
          </a:prstGeom>
        </p:spPr>
      </p:pic>
      <p:cxnSp>
        <p:nvCxnSpPr>
          <p:cNvPr id="9" name="Google Shape;874;p63"/>
          <p:cNvCxnSpPr/>
          <p:nvPr/>
        </p:nvCxnSpPr>
        <p:spPr>
          <a:xfrm>
            <a:off x="1859622" y="3842536"/>
            <a:ext cx="518845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5115" y="74799"/>
            <a:ext cx="3395766" cy="4938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760562" y="4736386"/>
            <a:ext cx="383438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13</a:t>
            </a:r>
            <a:endParaRPr lang="fa-I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69"/>
          <p:cNvSpPr txBox="1">
            <a:spLocks noGrp="1"/>
          </p:cNvSpPr>
          <p:nvPr>
            <p:ph type="title"/>
          </p:nvPr>
        </p:nvSpPr>
        <p:spPr>
          <a:xfrm>
            <a:off x="328774" y="2167846"/>
            <a:ext cx="4181582" cy="3390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af-ZA" sz="2000" b="1" dirty="0">
                <a:solidFill>
                  <a:schemeClr val="bg1">
                    <a:lumMod val="65000"/>
                  </a:schemeClr>
                </a:solidFill>
              </a:rPr>
              <a:t>Bone embedding and sectioning </a:t>
            </a:r>
            <a:r>
              <a:rPr lang="af-ZA" dirty="0"/>
              <a:t/>
            </a:r>
            <a:br>
              <a:rPr lang="af-ZA" dirty="0"/>
            </a:br>
            <a:endParaRPr dirty="0"/>
          </a:p>
        </p:txBody>
      </p:sp>
      <p:sp>
        <p:nvSpPr>
          <p:cNvPr id="1001" name="Google Shape;1001;p69"/>
          <p:cNvSpPr txBox="1">
            <a:spLocks noGrp="1"/>
          </p:cNvSpPr>
          <p:nvPr>
            <p:ph type="subTitle" idx="1"/>
          </p:nvPr>
        </p:nvSpPr>
        <p:spPr>
          <a:xfrm>
            <a:off x="243153" y="2995060"/>
            <a:ext cx="5202152" cy="9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en-US" dirty="0" smtClean="0"/>
              <a:t>Bones incubated </a:t>
            </a:r>
            <a:r>
              <a:rPr lang="en-US" dirty="0"/>
              <a:t>in a series of 4% PFA, EDTA- </a:t>
            </a:r>
            <a:r>
              <a:rPr lang="en-US" dirty="0" smtClean="0"/>
              <a:t>and sucrose solutions before embedded in gelatin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en-US" dirty="0"/>
              <a:t>7 µm-sections </a:t>
            </a:r>
            <a:r>
              <a:rPr lang="en-US" dirty="0" smtClean="0"/>
              <a:t>of bones were generated (</a:t>
            </a:r>
            <a:r>
              <a:rPr lang="af-ZA" dirty="0"/>
              <a:t>CryoStarTM NX70 cryostat </a:t>
            </a:r>
            <a:r>
              <a:rPr lang="af-ZA" dirty="0" smtClean="0"/>
              <a:t>)</a:t>
            </a:r>
            <a:endParaRPr lang="en-US" dirty="0" smtClean="0"/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af-ZA" dirty="0"/>
              <a:t>NK cells </a:t>
            </a:r>
            <a:r>
              <a:rPr lang="af-ZA" dirty="0" smtClean="0"/>
              <a:t>(</a:t>
            </a:r>
            <a:r>
              <a:rPr lang="af-ZA" dirty="0"/>
              <a:t>Nkp46 </a:t>
            </a:r>
            <a:r>
              <a:rPr lang="af-ZA" dirty="0" smtClean="0"/>
              <a:t>antibody)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af-ZA" dirty="0"/>
              <a:t>CD33-CAR-NK cells </a:t>
            </a:r>
            <a:r>
              <a:rPr lang="af-ZA" dirty="0" smtClean="0"/>
              <a:t>(</a:t>
            </a:r>
            <a:r>
              <a:rPr lang="af-ZA" dirty="0"/>
              <a:t>CD33-biotin </a:t>
            </a:r>
            <a:r>
              <a:rPr lang="af-ZA" dirty="0" smtClean="0"/>
              <a:t>, </a:t>
            </a:r>
            <a:r>
              <a:rPr lang="af-ZA" dirty="0"/>
              <a:t>streptavidin AF647 </a:t>
            </a:r>
            <a:r>
              <a:rPr lang="af-ZA" dirty="0" smtClean="0"/>
              <a:t>antibody)</a:t>
            </a:r>
            <a:r>
              <a:rPr lang="af-ZA" dirty="0"/>
              <a:t/>
            </a:r>
            <a:br>
              <a:rPr lang="af-ZA" dirty="0"/>
            </a:br>
            <a:endParaRPr dirty="0"/>
          </a:p>
        </p:txBody>
      </p:sp>
      <p:sp>
        <p:nvSpPr>
          <p:cNvPr id="1002" name="Google Shape;1002;p69"/>
          <p:cNvSpPr/>
          <p:nvPr/>
        </p:nvSpPr>
        <p:spPr>
          <a:xfrm>
            <a:off x="6835452" y="3190730"/>
            <a:ext cx="756300" cy="445500"/>
          </a:xfrm>
          <a:prstGeom prst="trapezoid">
            <a:avLst>
              <a:gd name="adj" fmla="val 25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69"/>
          <p:cNvSpPr/>
          <p:nvPr/>
        </p:nvSpPr>
        <p:spPr>
          <a:xfrm>
            <a:off x="6605295" y="3646628"/>
            <a:ext cx="1216500" cy="786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69"/>
          <p:cNvSpPr/>
          <p:nvPr/>
        </p:nvSpPr>
        <p:spPr>
          <a:xfrm>
            <a:off x="5576777" y="1253255"/>
            <a:ext cx="3272700" cy="1927200"/>
          </a:xfrm>
          <a:prstGeom prst="roundRect">
            <a:avLst>
              <a:gd name="adj" fmla="val 8072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5" name="Google Shape;1005;p69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092" y="1442941"/>
            <a:ext cx="2572297" cy="162903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06" name="Google Shape;1006;p69"/>
          <p:cNvPicPr preferRelativeResize="0"/>
          <p:nvPr/>
        </p:nvPicPr>
        <p:blipFill rotWithShape="1">
          <a:blip r:embed="rId4">
            <a:alphaModFix/>
          </a:blip>
          <a:srcRect l="27301" r="6240"/>
          <a:stretch/>
        </p:blipFill>
        <p:spPr>
          <a:xfrm rot="5400000" flipH="1">
            <a:off x="4860506" y="317305"/>
            <a:ext cx="1653949" cy="165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7602" y="80007"/>
            <a:ext cx="1030313" cy="1243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5937" y="0"/>
            <a:ext cx="3395766" cy="4938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760562" y="4746660"/>
            <a:ext cx="383438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14</a:t>
            </a:r>
            <a:endParaRPr lang="fa-I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64"/>
          <p:cNvSpPr txBox="1"/>
          <p:nvPr/>
        </p:nvSpPr>
        <p:spPr>
          <a:xfrm>
            <a:off x="2681555" y="1456367"/>
            <a:ext cx="2599362" cy="434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en-US" sz="1200" b="1" dirty="0">
                <a:solidFill>
                  <a:schemeClr val="bg1"/>
                </a:solidFill>
              </a:rPr>
              <a:t>Supernatants of co-cultures from</a:t>
            </a:r>
            <a:br>
              <a:rPr lang="en-US" sz="1200" b="1" dirty="0">
                <a:solidFill>
                  <a:schemeClr val="bg1"/>
                </a:solidFill>
              </a:rPr>
            </a:br>
            <a:r>
              <a:rPr lang="en-US" sz="1200" b="1" dirty="0">
                <a:solidFill>
                  <a:schemeClr val="bg1"/>
                </a:solidFill>
              </a:rPr>
              <a:t>cytotoxicity </a:t>
            </a:r>
            <a:r>
              <a:rPr lang="en-US" sz="1200" b="1" dirty="0" smtClean="0">
                <a:solidFill>
                  <a:schemeClr val="bg1"/>
                </a:solidFill>
              </a:rPr>
              <a:t>assays</a:t>
            </a:r>
          </a:p>
          <a:p>
            <a:pPr lvl="0"/>
            <a:r>
              <a:rPr lang="en-US" sz="1200" b="1" dirty="0" smtClean="0">
                <a:solidFill>
                  <a:schemeClr val="bg1"/>
                </a:solidFill>
              </a:rPr>
              <a:t> </a:t>
            </a:r>
            <a:r>
              <a:rPr lang="en-US" sz="1200" b="1" dirty="0">
                <a:solidFill>
                  <a:schemeClr val="bg1"/>
                </a:solidFill>
              </a:rPr>
              <a:t/>
            </a:r>
            <a:br>
              <a:rPr lang="en-US" sz="1200" b="1" dirty="0">
                <a:solidFill>
                  <a:schemeClr val="bg1"/>
                </a:solidFill>
              </a:rPr>
            </a:br>
            <a:endParaRPr sz="900" b="1" dirty="0">
              <a:solidFill>
                <a:schemeClr val="bg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16" name="Google Shape;916;p64"/>
          <p:cNvSpPr/>
          <p:nvPr/>
        </p:nvSpPr>
        <p:spPr>
          <a:xfrm>
            <a:off x="5701250" y="2530775"/>
            <a:ext cx="3906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1079" t="2544"/>
          <a:stretch/>
        </p:blipFill>
        <p:spPr>
          <a:xfrm>
            <a:off x="0" y="2547990"/>
            <a:ext cx="2795855" cy="1884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4271"/>
            <a:ext cx="2691829" cy="1823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2653990" y="3250069"/>
            <a:ext cx="26269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b="1" dirty="0">
                <a:solidFill>
                  <a:schemeClr val="bg1"/>
                </a:solidFill>
              </a:rPr>
              <a:t>blood was obtained by cheek vein penetration</a:t>
            </a:r>
            <a:endParaRPr lang="fa-IR" sz="1200" b="1" dirty="0">
              <a:solidFill>
                <a:schemeClr val="bg1"/>
              </a:solidFill>
            </a:endParaRPr>
          </a:p>
        </p:txBody>
      </p:sp>
      <p:grpSp>
        <p:nvGrpSpPr>
          <p:cNvPr id="27" name="Google Shape;4350;p82"/>
          <p:cNvGrpSpPr/>
          <p:nvPr/>
        </p:nvGrpSpPr>
        <p:grpSpPr>
          <a:xfrm>
            <a:off x="5506948" y="1345510"/>
            <a:ext cx="3226086" cy="1849753"/>
            <a:chOff x="2253298" y="2667807"/>
            <a:chExt cx="948701" cy="695888"/>
          </a:xfrm>
        </p:grpSpPr>
        <p:sp>
          <p:nvSpPr>
            <p:cNvPr id="28" name="Google Shape;4351;p82"/>
            <p:cNvSpPr/>
            <p:nvPr/>
          </p:nvSpPr>
          <p:spPr>
            <a:xfrm>
              <a:off x="2386237" y="2799334"/>
              <a:ext cx="688866" cy="193359"/>
            </a:xfrm>
            <a:custGeom>
              <a:avLst/>
              <a:gdLst/>
              <a:ahLst/>
              <a:cxnLst/>
              <a:rect l="l" t="t" r="r" b="b"/>
              <a:pathLst>
                <a:path w="116549" h="36397" extrusionOk="0">
                  <a:moveTo>
                    <a:pt x="18199" y="1"/>
                  </a:moveTo>
                  <a:cubicBezTo>
                    <a:pt x="8148" y="1"/>
                    <a:pt x="1" y="8148"/>
                    <a:pt x="1" y="18198"/>
                  </a:cubicBezTo>
                  <a:cubicBezTo>
                    <a:pt x="1" y="28249"/>
                    <a:pt x="8148" y="36396"/>
                    <a:pt x="18199" y="36396"/>
                  </a:cubicBezTo>
                  <a:lnTo>
                    <a:pt x="98350" y="36396"/>
                  </a:lnTo>
                  <a:cubicBezTo>
                    <a:pt x="108401" y="36396"/>
                    <a:pt x="116548" y="28249"/>
                    <a:pt x="116548" y="18198"/>
                  </a:cubicBezTo>
                  <a:cubicBezTo>
                    <a:pt x="116548" y="8148"/>
                    <a:pt x="108401" y="1"/>
                    <a:pt x="98350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352;p82"/>
            <p:cNvSpPr/>
            <p:nvPr/>
          </p:nvSpPr>
          <p:spPr>
            <a:xfrm>
              <a:off x="2334874" y="2761962"/>
              <a:ext cx="286841" cy="273191"/>
            </a:xfrm>
            <a:custGeom>
              <a:avLst/>
              <a:gdLst/>
              <a:ahLst/>
              <a:cxnLst/>
              <a:rect l="l" t="t" r="r" b="b"/>
              <a:pathLst>
                <a:path w="46773" h="50467" extrusionOk="0">
                  <a:moveTo>
                    <a:pt x="25232" y="1"/>
                  </a:moveTo>
                  <a:cubicBezTo>
                    <a:pt x="11319" y="1"/>
                    <a:pt x="0" y="11322"/>
                    <a:pt x="0" y="25233"/>
                  </a:cubicBezTo>
                  <a:cubicBezTo>
                    <a:pt x="0" y="39146"/>
                    <a:pt x="11319" y="50466"/>
                    <a:pt x="25232" y="50466"/>
                  </a:cubicBezTo>
                  <a:lnTo>
                    <a:pt x="46773" y="50466"/>
                  </a:lnTo>
                  <a:lnTo>
                    <a:pt x="46773" y="49007"/>
                  </a:lnTo>
                  <a:lnTo>
                    <a:pt x="25232" y="49007"/>
                  </a:lnTo>
                  <a:cubicBezTo>
                    <a:pt x="12124" y="49007"/>
                    <a:pt x="1456" y="38344"/>
                    <a:pt x="1456" y="25233"/>
                  </a:cubicBezTo>
                  <a:cubicBezTo>
                    <a:pt x="1456" y="12123"/>
                    <a:pt x="12124" y="1457"/>
                    <a:pt x="25232" y="1457"/>
                  </a:cubicBezTo>
                  <a:lnTo>
                    <a:pt x="46773" y="1457"/>
                  </a:lnTo>
                  <a:lnTo>
                    <a:pt x="46773" y="1"/>
                  </a:lnTo>
                  <a:close/>
                </a:path>
              </a:pathLst>
            </a:custGeom>
            <a:solidFill>
              <a:srgbClr val="969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353;p82"/>
            <p:cNvSpPr/>
            <p:nvPr/>
          </p:nvSpPr>
          <p:spPr>
            <a:xfrm>
              <a:off x="2726356" y="3024889"/>
              <a:ext cx="2582" cy="99328"/>
            </a:xfrm>
            <a:custGeom>
              <a:avLst/>
              <a:gdLst/>
              <a:ahLst/>
              <a:cxnLst/>
              <a:rect l="l" t="t" r="r" b="b"/>
              <a:pathLst>
                <a:path w="486" h="18697" extrusionOk="0">
                  <a:moveTo>
                    <a:pt x="243" y="1"/>
                  </a:moveTo>
                  <a:cubicBezTo>
                    <a:pt x="108" y="1"/>
                    <a:pt x="1" y="109"/>
                    <a:pt x="1" y="243"/>
                  </a:cubicBezTo>
                  <a:lnTo>
                    <a:pt x="1" y="18455"/>
                  </a:lnTo>
                  <a:cubicBezTo>
                    <a:pt x="1" y="18588"/>
                    <a:pt x="108" y="18697"/>
                    <a:pt x="243" y="18697"/>
                  </a:cubicBezTo>
                  <a:cubicBezTo>
                    <a:pt x="377" y="18697"/>
                    <a:pt x="485" y="18588"/>
                    <a:pt x="485" y="18455"/>
                  </a:cubicBezTo>
                  <a:lnTo>
                    <a:pt x="485" y="243"/>
                  </a:lnTo>
                  <a:cubicBezTo>
                    <a:pt x="485" y="109"/>
                    <a:pt x="377" y="1"/>
                    <a:pt x="243" y="1"/>
                  </a:cubicBezTo>
                  <a:close/>
                </a:path>
              </a:pathLst>
            </a:custGeom>
            <a:solidFill>
              <a:srgbClr val="9FA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354;p82"/>
            <p:cNvSpPr/>
            <p:nvPr/>
          </p:nvSpPr>
          <p:spPr>
            <a:xfrm>
              <a:off x="2785174" y="3024884"/>
              <a:ext cx="287220" cy="99333"/>
            </a:xfrm>
            <a:custGeom>
              <a:avLst/>
              <a:gdLst/>
              <a:ahLst/>
              <a:cxnLst/>
              <a:rect l="l" t="t" r="r" b="b"/>
              <a:pathLst>
                <a:path w="54065" h="18698" extrusionOk="0">
                  <a:moveTo>
                    <a:pt x="242" y="0"/>
                  </a:moveTo>
                  <a:cubicBezTo>
                    <a:pt x="109" y="0"/>
                    <a:pt x="0" y="109"/>
                    <a:pt x="0" y="242"/>
                  </a:cubicBezTo>
                  <a:lnTo>
                    <a:pt x="0" y="5286"/>
                  </a:lnTo>
                  <a:cubicBezTo>
                    <a:pt x="0" y="8843"/>
                    <a:pt x="2895" y="11736"/>
                    <a:pt x="6451" y="11736"/>
                  </a:cubicBezTo>
                  <a:lnTo>
                    <a:pt x="46862" y="11736"/>
                  </a:lnTo>
                  <a:cubicBezTo>
                    <a:pt x="50567" y="11736"/>
                    <a:pt x="53580" y="14751"/>
                    <a:pt x="53580" y="18456"/>
                  </a:cubicBezTo>
                  <a:cubicBezTo>
                    <a:pt x="53580" y="18589"/>
                    <a:pt x="53689" y="18698"/>
                    <a:pt x="53822" y="18698"/>
                  </a:cubicBezTo>
                  <a:cubicBezTo>
                    <a:pt x="53957" y="18698"/>
                    <a:pt x="54064" y="18589"/>
                    <a:pt x="54063" y="18456"/>
                  </a:cubicBezTo>
                  <a:cubicBezTo>
                    <a:pt x="54063" y="14484"/>
                    <a:pt x="50831" y="11250"/>
                    <a:pt x="46858" y="11250"/>
                  </a:cubicBezTo>
                  <a:lnTo>
                    <a:pt x="6449" y="11250"/>
                  </a:lnTo>
                  <a:cubicBezTo>
                    <a:pt x="3160" y="11250"/>
                    <a:pt x="484" y="8576"/>
                    <a:pt x="484" y="5286"/>
                  </a:cubicBezTo>
                  <a:lnTo>
                    <a:pt x="484" y="242"/>
                  </a:lnTo>
                  <a:cubicBezTo>
                    <a:pt x="484" y="109"/>
                    <a:pt x="376" y="0"/>
                    <a:pt x="242" y="0"/>
                  </a:cubicBezTo>
                  <a:close/>
                </a:path>
              </a:pathLst>
            </a:custGeom>
            <a:solidFill>
              <a:srgbClr val="9FA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355;p82"/>
            <p:cNvSpPr/>
            <p:nvPr/>
          </p:nvSpPr>
          <p:spPr>
            <a:xfrm>
              <a:off x="2382903" y="3024884"/>
              <a:ext cx="287215" cy="99333"/>
            </a:xfrm>
            <a:custGeom>
              <a:avLst/>
              <a:gdLst/>
              <a:ahLst/>
              <a:cxnLst/>
              <a:rect l="l" t="t" r="r" b="b"/>
              <a:pathLst>
                <a:path w="54064" h="18698" extrusionOk="0">
                  <a:moveTo>
                    <a:pt x="53821" y="0"/>
                  </a:moveTo>
                  <a:cubicBezTo>
                    <a:pt x="53686" y="0"/>
                    <a:pt x="53579" y="109"/>
                    <a:pt x="53579" y="242"/>
                  </a:cubicBezTo>
                  <a:lnTo>
                    <a:pt x="53579" y="5286"/>
                  </a:lnTo>
                  <a:cubicBezTo>
                    <a:pt x="53579" y="8576"/>
                    <a:pt x="50903" y="11250"/>
                    <a:pt x="47614" y="11250"/>
                  </a:cubicBezTo>
                  <a:lnTo>
                    <a:pt x="7205" y="11250"/>
                  </a:lnTo>
                  <a:cubicBezTo>
                    <a:pt x="3232" y="11250"/>
                    <a:pt x="0" y="14484"/>
                    <a:pt x="0" y="18456"/>
                  </a:cubicBezTo>
                  <a:cubicBezTo>
                    <a:pt x="0" y="18589"/>
                    <a:pt x="109" y="18698"/>
                    <a:pt x="242" y="18698"/>
                  </a:cubicBezTo>
                  <a:cubicBezTo>
                    <a:pt x="376" y="18698"/>
                    <a:pt x="485" y="18589"/>
                    <a:pt x="485" y="18456"/>
                  </a:cubicBezTo>
                  <a:cubicBezTo>
                    <a:pt x="485" y="14751"/>
                    <a:pt x="3499" y="11736"/>
                    <a:pt x="7202" y="11736"/>
                  </a:cubicBezTo>
                  <a:lnTo>
                    <a:pt x="47612" y="11736"/>
                  </a:lnTo>
                  <a:cubicBezTo>
                    <a:pt x="51169" y="11736"/>
                    <a:pt x="54063" y="8843"/>
                    <a:pt x="54063" y="5286"/>
                  </a:cubicBezTo>
                  <a:lnTo>
                    <a:pt x="54063" y="242"/>
                  </a:lnTo>
                  <a:cubicBezTo>
                    <a:pt x="54063" y="109"/>
                    <a:pt x="53955" y="0"/>
                    <a:pt x="53821" y="0"/>
                  </a:cubicBezTo>
                  <a:close/>
                </a:path>
              </a:pathLst>
            </a:custGeom>
            <a:solidFill>
              <a:srgbClr val="9FA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356;p82"/>
            <p:cNvSpPr/>
            <p:nvPr/>
          </p:nvSpPr>
          <p:spPr>
            <a:xfrm>
              <a:off x="2596756" y="3151259"/>
              <a:ext cx="261784" cy="212436"/>
            </a:xfrm>
            <a:custGeom>
              <a:avLst/>
              <a:gdLst/>
              <a:ahLst/>
              <a:cxnLst/>
              <a:rect l="l" t="t" r="r" b="b"/>
              <a:pathLst>
                <a:path w="49277" h="39988" extrusionOk="0">
                  <a:moveTo>
                    <a:pt x="7996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6" y="39988"/>
                  </a:cubicBezTo>
                  <a:lnTo>
                    <a:pt x="41280" y="39988"/>
                  </a:lnTo>
                  <a:cubicBezTo>
                    <a:pt x="45697" y="39988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7" y="3579"/>
                    <a:pt x="45697" y="0"/>
                    <a:pt x="4128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357;p82"/>
            <p:cNvSpPr/>
            <p:nvPr/>
          </p:nvSpPr>
          <p:spPr>
            <a:xfrm>
              <a:off x="2940204" y="3151259"/>
              <a:ext cx="261795" cy="212436"/>
            </a:xfrm>
            <a:custGeom>
              <a:avLst/>
              <a:gdLst/>
              <a:ahLst/>
              <a:cxnLst/>
              <a:rect l="l" t="t" r="r" b="b"/>
              <a:pathLst>
                <a:path w="49279" h="39988" extrusionOk="0">
                  <a:moveTo>
                    <a:pt x="7995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5" y="39988"/>
                  </a:cubicBezTo>
                  <a:lnTo>
                    <a:pt x="41282" y="39988"/>
                  </a:lnTo>
                  <a:cubicBezTo>
                    <a:pt x="45698" y="39988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79"/>
                    <a:pt x="45698" y="0"/>
                    <a:pt x="41282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358;p82"/>
            <p:cNvSpPr/>
            <p:nvPr/>
          </p:nvSpPr>
          <p:spPr>
            <a:xfrm>
              <a:off x="2253298" y="3151259"/>
              <a:ext cx="261795" cy="212436"/>
            </a:xfrm>
            <a:custGeom>
              <a:avLst/>
              <a:gdLst/>
              <a:ahLst/>
              <a:cxnLst/>
              <a:rect l="l" t="t" r="r" b="b"/>
              <a:pathLst>
                <a:path w="49279" h="39988" extrusionOk="0">
                  <a:moveTo>
                    <a:pt x="7997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7" y="39988"/>
                  </a:cubicBezTo>
                  <a:lnTo>
                    <a:pt x="41282" y="39988"/>
                  </a:lnTo>
                  <a:cubicBezTo>
                    <a:pt x="45697" y="39988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79"/>
                    <a:pt x="45697" y="0"/>
                    <a:pt x="41282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359;p82"/>
            <p:cNvSpPr/>
            <p:nvPr/>
          </p:nvSpPr>
          <p:spPr>
            <a:xfrm>
              <a:off x="2718685" y="3113966"/>
              <a:ext cx="17919" cy="17924"/>
            </a:xfrm>
            <a:custGeom>
              <a:avLst/>
              <a:gdLst/>
              <a:ahLst/>
              <a:cxnLst/>
              <a:rect l="l" t="t" r="r" b="b"/>
              <a:pathLst>
                <a:path w="3373" h="3374" extrusionOk="0">
                  <a:moveTo>
                    <a:pt x="1687" y="0"/>
                  </a:moveTo>
                  <a:cubicBezTo>
                    <a:pt x="755" y="0"/>
                    <a:pt x="1" y="755"/>
                    <a:pt x="1" y="1687"/>
                  </a:cubicBezTo>
                  <a:cubicBezTo>
                    <a:pt x="1" y="2619"/>
                    <a:pt x="755" y="3373"/>
                    <a:pt x="1687" y="3373"/>
                  </a:cubicBezTo>
                  <a:cubicBezTo>
                    <a:pt x="2618" y="3373"/>
                    <a:pt x="3372" y="2619"/>
                    <a:pt x="3372" y="1687"/>
                  </a:cubicBezTo>
                  <a:cubicBezTo>
                    <a:pt x="3372" y="755"/>
                    <a:pt x="2618" y="0"/>
                    <a:pt x="1687" y="0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360;p82"/>
            <p:cNvSpPr/>
            <p:nvPr/>
          </p:nvSpPr>
          <p:spPr>
            <a:xfrm>
              <a:off x="3062128" y="3113966"/>
              <a:ext cx="17924" cy="17924"/>
            </a:xfrm>
            <a:custGeom>
              <a:avLst/>
              <a:gdLst/>
              <a:ahLst/>
              <a:cxnLst/>
              <a:rect l="l" t="t" r="r" b="b"/>
              <a:pathLst>
                <a:path w="3374" h="3374" extrusionOk="0">
                  <a:moveTo>
                    <a:pt x="1687" y="0"/>
                  </a:moveTo>
                  <a:cubicBezTo>
                    <a:pt x="755" y="0"/>
                    <a:pt x="0" y="755"/>
                    <a:pt x="0" y="1687"/>
                  </a:cubicBezTo>
                  <a:cubicBezTo>
                    <a:pt x="0" y="2619"/>
                    <a:pt x="755" y="3373"/>
                    <a:pt x="1687" y="3373"/>
                  </a:cubicBezTo>
                  <a:cubicBezTo>
                    <a:pt x="2619" y="3373"/>
                    <a:pt x="3373" y="2619"/>
                    <a:pt x="3373" y="1687"/>
                  </a:cubicBezTo>
                  <a:cubicBezTo>
                    <a:pt x="3373" y="755"/>
                    <a:pt x="2619" y="0"/>
                    <a:pt x="1687" y="0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361;p82"/>
            <p:cNvSpPr/>
            <p:nvPr/>
          </p:nvSpPr>
          <p:spPr>
            <a:xfrm>
              <a:off x="2375226" y="3113966"/>
              <a:ext cx="17924" cy="17924"/>
            </a:xfrm>
            <a:custGeom>
              <a:avLst/>
              <a:gdLst/>
              <a:ahLst/>
              <a:cxnLst/>
              <a:rect l="l" t="t" r="r" b="b"/>
              <a:pathLst>
                <a:path w="3374" h="3374" extrusionOk="0">
                  <a:moveTo>
                    <a:pt x="1687" y="0"/>
                  </a:moveTo>
                  <a:cubicBezTo>
                    <a:pt x="755" y="0"/>
                    <a:pt x="1" y="755"/>
                    <a:pt x="1" y="1687"/>
                  </a:cubicBezTo>
                  <a:cubicBezTo>
                    <a:pt x="1" y="2619"/>
                    <a:pt x="755" y="3373"/>
                    <a:pt x="1687" y="3373"/>
                  </a:cubicBezTo>
                  <a:cubicBezTo>
                    <a:pt x="2619" y="3373"/>
                    <a:pt x="3374" y="2619"/>
                    <a:pt x="3374" y="1687"/>
                  </a:cubicBezTo>
                  <a:cubicBezTo>
                    <a:pt x="3374" y="755"/>
                    <a:pt x="2619" y="0"/>
                    <a:pt x="1687" y="0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362;p82"/>
            <p:cNvSpPr/>
            <p:nvPr/>
          </p:nvSpPr>
          <p:spPr>
            <a:xfrm>
              <a:off x="2718685" y="3017224"/>
              <a:ext cx="17919" cy="17919"/>
            </a:xfrm>
            <a:custGeom>
              <a:avLst/>
              <a:gdLst/>
              <a:ahLst/>
              <a:cxnLst/>
              <a:rect l="l" t="t" r="r" b="b"/>
              <a:pathLst>
                <a:path w="3373" h="3373" extrusionOk="0">
                  <a:moveTo>
                    <a:pt x="1687" y="1"/>
                  </a:moveTo>
                  <a:cubicBezTo>
                    <a:pt x="755" y="1"/>
                    <a:pt x="1" y="754"/>
                    <a:pt x="1" y="1686"/>
                  </a:cubicBezTo>
                  <a:cubicBezTo>
                    <a:pt x="1" y="2618"/>
                    <a:pt x="755" y="3372"/>
                    <a:pt x="1687" y="3372"/>
                  </a:cubicBezTo>
                  <a:cubicBezTo>
                    <a:pt x="2618" y="3372"/>
                    <a:pt x="3372" y="2618"/>
                    <a:pt x="3372" y="1686"/>
                  </a:cubicBezTo>
                  <a:cubicBezTo>
                    <a:pt x="3372" y="754"/>
                    <a:pt x="2618" y="1"/>
                    <a:pt x="1687" y="1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363;p82"/>
            <p:cNvSpPr/>
            <p:nvPr/>
          </p:nvSpPr>
          <p:spPr>
            <a:xfrm>
              <a:off x="2777509" y="3017224"/>
              <a:ext cx="17914" cy="17919"/>
            </a:xfrm>
            <a:custGeom>
              <a:avLst/>
              <a:gdLst/>
              <a:ahLst/>
              <a:cxnLst/>
              <a:rect l="l" t="t" r="r" b="b"/>
              <a:pathLst>
                <a:path w="3372" h="3373" extrusionOk="0">
                  <a:moveTo>
                    <a:pt x="1685" y="1"/>
                  </a:moveTo>
                  <a:cubicBezTo>
                    <a:pt x="753" y="1"/>
                    <a:pt x="0" y="754"/>
                    <a:pt x="0" y="1686"/>
                  </a:cubicBezTo>
                  <a:cubicBezTo>
                    <a:pt x="0" y="2618"/>
                    <a:pt x="753" y="3372"/>
                    <a:pt x="1685" y="3372"/>
                  </a:cubicBezTo>
                  <a:cubicBezTo>
                    <a:pt x="2617" y="3372"/>
                    <a:pt x="3372" y="2618"/>
                    <a:pt x="3372" y="1686"/>
                  </a:cubicBezTo>
                  <a:cubicBezTo>
                    <a:pt x="3372" y="754"/>
                    <a:pt x="2617" y="1"/>
                    <a:pt x="1685" y="1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364;p82"/>
            <p:cNvSpPr/>
            <p:nvPr/>
          </p:nvSpPr>
          <p:spPr>
            <a:xfrm>
              <a:off x="2659856" y="3017224"/>
              <a:ext cx="17914" cy="17919"/>
            </a:xfrm>
            <a:custGeom>
              <a:avLst/>
              <a:gdLst/>
              <a:ahLst/>
              <a:cxnLst/>
              <a:rect l="l" t="t" r="r" b="b"/>
              <a:pathLst>
                <a:path w="3372" h="3373" extrusionOk="0">
                  <a:moveTo>
                    <a:pt x="1687" y="1"/>
                  </a:moveTo>
                  <a:cubicBezTo>
                    <a:pt x="755" y="1"/>
                    <a:pt x="1" y="754"/>
                    <a:pt x="1" y="1686"/>
                  </a:cubicBezTo>
                  <a:cubicBezTo>
                    <a:pt x="1" y="2618"/>
                    <a:pt x="755" y="3372"/>
                    <a:pt x="1687" y="3372"/>
                  </a:cubicBezTo>
                  <a:cubicBezTo>
                    <a:pt x="2619" y="3372"/>
                    <a:pt x="3372" y="2618"/>
                    <a:pt x="3372" y="1686"/>
                  </a:cubicBezTo>
                  <a:cubicBezTo>
                    <a:pt x="3372" y="754"/>
                    <a:pt x="2619" y="1"/>
                    <a:pt x="1687" y="1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365;p82"/>
            <p:cNvSpPr/>
            <p:nvPr/>
          </p:nvSpPr>
          <p:spPr>
            <a:xfrm>
              <a:off x="2726356" y="2667807"/>
              <a:ext cx="2582" cy="99322"/>
            </a:xfrm>
            <a:custGeom>
              <a:avLst/>
              <a:gdLst/>
              <a:ahLst/>
              <a:cxnLst/>
              <a:rect l="l" t="t" r="r" b="b"/>
              <a:pathLst>
                <a:path w="486" h="18696" extrusionOk="0">
                  <a:moveTo>
                    <a:pt x="243" y="0"/>
                  </a:moveTo>
                  <a:cubicBezTo>
                    <a:pt x="108" y="0"/>
                    <a:pt x="1" y="109"/>
                    <a:pt x="1" y="243"/>
                  </a:cubicBezTo>
                  <a:lnTo>
                    <a:pt x="1" y="18453"/>
                  </a:lnTo>
                  <a:cubicBezTo>
                    <a:pt x="1" y="18588"/>
                    <a:pt x="108" y="18695"/>
                    <a:pt x="243" y="18695"/>
                  </a:cubicBezTo>
                  <a:cubicBezTo>
                    <a:pt x="377" y="18695"/>
                    <a:pt x="485" y="18588"/>
                    <a:pt x="485" y="18453"/>
                  </a:cubicBezTo>
                  <a:lnTo>
                    <a:pt x="485" y="243"/>
                  </a:lnTo>
                  <a:cubicBezTo>
                    <a:pt x="485" y="109"/>
                    <a:pt x="377" y="0"/>
                    <a:pt x="243" y="0"/>
                  </a:cubicBezTo>
                  <a:close/>
                </a:path>
              </a:pathLst>
            </a:custGeom>
            <a:solidFill>
              <a:srgbClr val="9FA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380;p82"/>
            <p:cNvSpPr/>
            <p:nvPr/>
          </p:nvSpPr>
          <p:spPr>
            <a:xfrm>
              <a:off x="2644918" y="3256825"/>
              <a:ext cx="163758" cy="1291"/>
            </a:xfrm>
            <a:custGeom>
              <a:avLst/>
              <a:gdLst/>
              <a:ahLst/>
              <a:cxnLst/>
              <a:rect l="l" t="t" r="r" b="b"/>
              <a:pathLst>
                <a:path w="30825" h="243" extrusionOk="0">
                  <a:moveTo>
                    <a:pt x="121" y="0"/>
                  </a:moveTo>
                  <a:cubicBezTo>
                    <a:pt x="55" y="0"/>
                    <a:pt x="0" y="55"/>
                    <a:pt x="0" y="122"/>
                  </a:cubicBezTo>
                  <a:cubicBezTo>
                    <a:pt x="0" y="188"/>
                    <a:pt x="55" y="242"/>
                    <a:pt x="121" y="242"/>
                  </a:cubicBezTo>
                  <a:lnTo>
                    <a:pt x="30701" y="242"/>
                  </a:lnTo>
                  <a:cubicBezTo>
                    <a:pt x="30769" y="242"/>
                    <a:pt x="30824" y="190"/>
                    <a:pt x="30823" y="122"/>
                  </a:cubicBezTo>
                  <a:cubicBezTo>
                    <a:pt x="30823" y="56"/>
                    <a:pt x="30767" y="0"/>
                    <a:pt x="30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381;p82"/>
            <p:cNvSpPr/>
            <p:nvPr/>
          </p:nvSpPr>
          <p:spPr>
            <a:xfrm>
              <a:off x="2301427" y="3256825"/>
              <a:ext cx="163758" cy="1291"/>
            </a:xfrm>
            <a:custGeom>
              <a:avLst/>
              <a:gdLst/>
              <a:ahLst/>
              <a:cxnLst/>
              <a:rect l="l" t="t" r="r" b="b"/>
              <a:pathLst>
                <a:path w="30825" h="243" extrusionOk="0">
                  <a:moveTo>
                    <a:pt x="123" y="0"/>
                  </a:moveTo>
                  <a:cubicBezTo>
                    <a:pt x="57" y="0"/>
                    <a:pt x="1" y="55"/>
                    <a:pt x="1" y="122"/>
                  </a:cubicBezTo>
                  <a:cubicBezTo>
                    <a:pt x="1" y="188"/>
                    <a:pt x="57" y="242"/>
                    <a:pt x="123" y="242"/>
                  </a:cubicBezTo>
                  <a:lnTo>
                    <a:pt x="30702" y="242"/>
                  </a:lnTo>
                  <a:cubicBezTo>
                    <a:pt x="30771" y="242"/>
                    <a:pt x="30825" y="190"/>
                    <a:pt x="30823" y="122"/>
                  </a:cubicBezTo>
                  <a:cubicBezTo>
                    <a:pt x="30823" y="56"/>
                    <a:pt x="30769" y="0"/>
                    <a:pt x="30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382;p82"/>
            <p:cNvSpPr/>
            <p:nvPr/>
          </p:nvSpPr>
          <p:spPr>
            <a:xfrm>
              <a:off x="2990102" y="3256847"/>
              <a:ext cx="163753" cy="1291"/>
            </a:xfrm>
            <a:custGeom>
              <a:avLst/>
              <a:gdLst/>
              <a:ahLst/>
              <a:cxnLst/>
              <a:rect l="l" t="t" r="r" b="b"/>
              <a:pathLst>
                <a:path w="30824" h="243" extrusionOk="0">
                  <a:moveTo>
                    <a:pt x="123" y="1"/>
                  </a:moveTo>
                  <a:cubicBezTo>
                    <a:pt x="57" y="1"/>
                    <a:pt x="1" y="55"/>
                    <a:pt x="1" y="121"/>
                  </a:cubicBezTo>
                  <a:cubicBezTo>
                    <a:pt x="1" y="187"/>
                    <a:pt x="57" y="243"/>
                    <a:pt x="123" y="243"/>
                  </a:cubicBezTo>
                  <a:lnTo>
                    <a:pt x="30703" y="243"/>
                  </a:lnTo>
                  <a:cubicBezTo>
                    <a:pt x="30769" y="243"/>
                    <a:pt x="30824" y="187"/>
                    <a:pt x="30824" y="121"/>
                  </a:cubicBezTo>
                  <a:cubicBezTo>
                    <a:pt x="30824" y="55"/>
                    <a:pt x="30769" y="1"/>
                    <a:pt x="307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383;p82"/>
            <p:cNvSpPr/>
            <p:nvPr/>
          </p:nvSpPr>
          <p:spPr>
            <a:xfrm>
              <a:off x="2833559" y="2761962"/>
              <a:ext cx="280821" cy="268106"/>
            </a:xfrm>
            <a:custGeom>
              <a:avLst/>
              <a:gdLst/>
              <a:ahLst/>
              <a:cxnLst/>
              <a:rect l="l" t="t" r="r" b="b"/>
              <a:pathLst>
                <a:path w="46777" h="50467" extrusionOk="0">
                  <a:moveTo>
                    <a:pt x="1" y="1"/>
                  </a:moveTo>
                  <a:lnTo>
                    <a:pt x="1" y="1458"/>
                  </a:lnTo>
                  <a:lnTo>
                    <a:pt x="21544" y="1458"/>
                  </a:lnTo>
                  <a:cubicBezTo>
                    <a:pt x="34653" y="1458"/>
                    <a:pt x="45320" y="12123"/>
                    <a:pt x="45320" y="25233"/>
                  </a:cubicBezTo>
                  <a:cubicBezTo>
                    <a:pt x="45320" y="38344"/>
                    <a:pt x="34653" y="49009"/>
                    <a:pt x="21544" y="49009"/>
                  </a:cubicBezTo>
                  <a:lnTo>
                    <a:pt x="1" y="49009"/>
                  </a:lnTo>
                  <a:lnTo>
                    <a:pt x="1" y="50466"/>
                  </a:lnTo>
                  <a:lnTo>
                    <a:pt x="21544" y="50466"/>
                  </a:lnTo>
                  <a:cubicBezTo>
                    <a:pt x="35457" y="50466"/>
                    <a:pt x="46776" y="39146"/>
                    <a:pt x="46776" y="25233"/>
                  </a:cubicBezTo>
                  <a:cubicBezTo>
                    <a:pt x="46776" y="11322"/>
                    <a:pt x="35457" y="1"/>
                    <a:pt x="21544" y="1"/>
                  </a:cubicBezTo>
                  <a:close/>
                </a:path>
              </a:pathLst>
            </a:custGeom>
            <a:solidFill>
              <a:srgbClr val="969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Rectangle 4"/>
          <p:cNvSpPr/>
          <p:nvPr/>
        </p:nvSpPr>
        <p:spPr>
          <a:xfrm>
            <a:off x="5887091" y="1745062"/>
            <a:ext cx="250175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dirty="0">
                <a:solidFill>
                  <a:schemeClr val="tx1"/>
                </a:solidFill>
              </a:rPr>
              <a:t>BD CBA Flex Sets were used to measure cytokine</a:t>
            </a:r>
            <a:br>
              <a:rPr lang="en-US" sz="900" b="1" dirty="0">
                <a:solidFill>
                  <a:schemeClr val="tx1"/>
                </a:solidFill>
              </a:rPr>
            </a:br>
            <a:r>
              <a:rPr lang="en-US" sz="900" b="1" dirty="0">
                <a:solidFill>
                  <a:schemeClr val="tx1"/>
                </a:solidFill>
              </a:rPr>
              <a:t>concentrations</a:t>
            </a:r>
            <a:endParaRPr lang="fa-IR" sz="900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23490" y="2654168"/>
            <a:ext cx="8915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f-ZA" b="1" dirty="0"/>
              <a:t>GM-CSF</a:t>
            </a:r>
            <a:endParaRPr lang="fa-IR" b="1" dirty="0"/>
          </a:p>
        </p:txBody>
      </p:sp>
      <p:sp>
        <p:nvSpPr>
          <p:cNvPr id="8" name="Rectangle 7"/>
          <p:cNvSpPr/>
          <p:nvPr/>
        </p:nvSpPr>
        <p:spPr>
          <a:xfrm>
            <a:off x="6808848" y="2633619"/>
            <a:ext cx="6222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f-ZA" b="1" dirty="0"/>
              <a:t>IFN-</a:t>
            </a:r>
            <a:r>
              <a:rPr lang="el-GR" dirty="0"/>
              <a:t>γ</a:t>
            </a:r>
            <a:endParaRPr lang="fa-IR" dirty="0"/>
          </a:p>
        </p:txBody>
      </p:sp>
      <p:sp>
        <p:nvSpPr>
          <p:cNvPr id="9" name="Rectangle 8"/>
          <p:cNvSpPr/>
          <p:nvPr/>
        </p:nvSpPr>
        <p:spPr>
          <a:xfrm>
            <a:off x="7871607" y="2623345"/>
            <a:ext cx="8643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f-ZA" b="1" dirty="0"/>
              <a:t>(TNF)-</a:t>
            </a:r>
            <a:r>
              <a:rPr lang="el-GR" b="1" dirty="0"/>
              <a:t>α </a:t>
            </a:r>
            <a:br>
              <a:rPr lang="el-GR" b="1" dirty="0"/>
            </a:br>
            <a:endParaRPr lang="fa-IR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2670" y="131377"/>
            <a:ext cx="1121330" cy="13535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4801"/>
            <a:ext cx="2499267" cy="363448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8760562" y="4726112"/>
            <a:ext cx="383438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15</a:t>
            </a:r>
            <a:endParaRPr lang="fa-IR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9488" y="1262176"/>
            <a:ext cx="2553128" cy="30777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af-ZA" b="1" dirty="0" smtClean="0">
                <a:solidFill>
                  <a:schemeClr val="bg1"/>
                </a:solidFill>
              </a:rPr>
              <a:t>MACSPlex Cytokine </a:t>
            </a:r>
            <a:r>
              <a:rPr lang="af-ZA" b="1" dirty="0">
                <a:solidFill>
                  <a:schemeClr val="bg1"/>
                </a:solidFill>
              </a:rPr>
              <a:t>Assays</a:t>
            </a:r>
            <a:endParaRPr lang="fa-I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5551" y="148429"/>
            <a:ext cx="958449" cy="11563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65323" y="1092497"/>
            <a:ext cx="1867819" cy="30777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>
            <a:spAutoFit/>
          </a:bodyPr>
          <a:lstStyle/>
          <a:p>
            <a:r>
              <a:rPr lang="af-ZA" b="1" dirty="0">
                <a:solidFill>
                  <a:schemeClr val="tx1"/>
                </a:solidFill>
              </a:rPr>
              <a:t>Chimerism analysis</a:t>
            </a:r>
            <a:endParaRPr lang="fa-IR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41125" y="1551397"/>
            <a:ext cx="4571999" cy="26776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Mouse whole </a:t>
            </a:r>
            <a:r>
              <a:rPr lang="en-US" b="1" dirty="0" smtClean="0"/>
              <a:t>blood collection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DNA </a:t>
            </a:r>
            <a:r>
              <a:rPr lang="en-US" b="1" dirty="0" smtClean="0"/>
              <a:t>extraction </a:t>
            </a:r>
            <a:r>
              <a:rPr lang="en-US" b="1" dirty="0"/>
              <a:t>using the QIAamp Mini spin</a:t>
            </a:r>
            <a:br>
              <a:rPr lang="en-US" b="1" dirty="0"/>
            </a:br>
            <a:r>
              <a:rPr lang="en-US" b="1" dirty="0"/>
              <a:t>column kit </a:t>
            </a:r>
            <a:endParaRPr lang="en-US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/>
              <a:t>Determination DNA </a:t>
            </a:r>
            <a:r>
              <a:rPr lang="en-US" b="1" dirty="0"/>
              <a:t>content </a:t>
            </a:r>
            <a:r>
              <a:rPr lang="en-US" b="1" dirty="0" smtClean="0"/>
              <a:t>with  NP80 nanophotometer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/>
              <a:t>The proportion </a:t>
            </a:r>
            <a:r>
              <a:rPr lang="en-US" b="1" dirty="0"/>
              <a:t>of human DNA was assessed by a quantitative real-time </a:t>
            </a:r>
            <a:r>
              <a:rPr lang="en-US" b="1" dirty="0" smtClean="0"/>
              <a:t>PCR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/>
              <a:t>The </a:t>
            </a:r>
            <a:r>
              <a:rPr lang="en-US" b="1" dirty="0"/>
              <a:t>ratio of human </a:t>
            </a:r>
            <a:r>
              <a:rPr lang="en-US" b="1" dirty="0" smtClean="0"/>
              <a:t>NK and </a:t>
            </a:r>
            <a:r>
              <a:rPr lang="en-US" b="1" dirty="0"/>
              <a:t>AML-target cells was calculated by STR-markers using the Powerplex16 kit marker panel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endParaRPr lang="fa-I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269" y="1397287"/>
            <a:ext cx="2743199" cy="2743199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8760562" y="4726112"/>
            <a:ext cx="383438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16</a:t>
            </a:r>
            <a:endParaRPr lang="fa-I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70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4"/>
          <p:cNvSpPr txBox="1">
            <a:spLocks noGrp="1"/>
          </p:cNvSpPr>
          <p:nvPr>
            <p:ph type="title"/>
          </p:nvPr>
        </p:nvSpPr>
        <p:spPr>
          <a:xfrm>
            <a:off x="0" y="139308"/>
            <a:ext cx="1839074" cy="3435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Lato Light"/>
                <a:ea typeface="Lato Light"/>
                <a:cs typeface="Lato Light"/>
                <a:sym typeface="Lato Light"/>
              </a:rPr>
              <a:t>Results</a:t>
            </a:r>
            <a:endParaRPr dirty="0"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51" name="Google Shape;351;p44"/>
          <p:cNvSpPr txBox="1">
            <a:spLocks noGrp="1"/>
          </p:cNvSpPr>
          <p:nvPr>
            <p:ph type="subTitle" idx="1"/>
          </p:nvPr>
        </p:nvSpPr>
        <p:spPr>
          <a:xfrm>
            <a:off x="2274182" y="3976100"/>
            <a:ext cx="3777297" cy="6061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Aft>
                <a:spcPts val="1200"/>
              </a:spcAft>
            </a:pPr>
            <a:r>
              <a:rPr lang="en-US" sz="1200" b="1" dirty="0" smtClean="0"/>
              <a:t>OCI-AML2 </a:t>
            </a:r>
            <a:r>
              <a:rPr lang="en-US" sz="1200" b="1" dirty="0"/>
              <a:t>was selected as target-AML cell line </a:t>
            </a:r>
            <a:endParaRPr sz="1200" b="1" dirty="0"/>
          </a:p>
        </p:txBody>
      </p:sp>
      <p:pic>
        <p:nvPicPr>
          <p:cNvPr id="374" name="Google Shape;374;p44"/>
          <p:cNvPicPr preferRelativeResize="0"/>
          <p:nvPr/>
        </p:nvPicPr>
        <p:blipFill rotWithShape="1">
          <a:blip r:embed="rId3">
            <a:alphaModFix/>
          </a:blip>
          <a:srcRect l="29945" t="6866" r="29949" b="6874"/>
          <a:stretch/>
        </p:blipFill>
        <p:spPr>
          <a:xfrm>
            <a:off x="7615499" y="3436325"/>
            <a:ext cx="864102" cy="131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6395" y="86784"/>
            <a:ext cx="1259524" cy="15196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63" y="1388138"/>
            <a:ext cx="6863138" cy="2331162"/>
          </a:xfrm>
          <a:prstGeom prst="rect">
            <a:avLst/>
          </a:prstGeom>
        </p:spPr>
      </p:pic>
      <p:cxnSp>
        <p:nvCxnSpPr>
          <p:cNvPr id="17" name="Google Shape;874;p63"/>
          <p:cNvCxnSpPr/>
          <p:nvPr/>
        </p:nvCxnSpPr>
        <p:spPr>
          <a:xfrm>
            <a:off x="1510301" y="3893906"/>
            <a:ext cx="518845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TextBox 8"/>
          <p:cNvSpPr txBox="1"/>
          <p:nvPr/>
        </p:nvSpPr>
        <p:spPr>
          <a:xfrm>
            <a:off x="8760562" y="4746661"/>
            <a:ext cx="383438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17</a:t>
            </a:r>
            <a:endParaRPr lang="fa-I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81;p45"/>
          <p:cNvPicPr preferRelativeResize="0"/>
          <p:nvPr/>
        </p:nvPicPr>
        <p:blipFill rotWithShape="1">
          <a:blip r:embed="rId2">
            <a:alphaModFix/>
          </a:blip>
          <a:srcRect l="15796" t="37680" r="15789" b="23092"/>
          <a:stretch/>
        </p:blipFill>
        <p:spPr>
          <a:xfrm>
            <a:off x="6858983" y="3412376"/>
            <a:ext cx="2195425" cy="1258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" t="-478" r="63471"/>
          <a:stretch/>
        </p:blipFill>
        <p:spPr>
          <a:xfrm>
            <a:off x="1047964" y="1541122"/>
            <a:ext cx="2373330" cy="21569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20230" y="3964279"/>
            <a:ext cx="4572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1200" b="1" dirty="0">
                <a:solidFill>
                  <a:schemeClr val="bg1"/>
                </a:solidFill>
              </a:rPr>
              <a:t>CD33-CAR-NK cells were more potent in eliminating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OCI-AML2 and CD33-positive primary AML cells</a:t>
            </a:r>
            <a:endParaRPr lang="fa-IR" sz="1200" b="1" dirty="0">
              <a:solidFill>
                <a:schemeClr val="bg1"/>
              </a:solidFill>
            </a:endParaRPr>
          </a:p>
        </p:txBody>
      </p:sp>
      <p:cxnSp>
        <p:nvCxnSpPr>
          <p:cNvPr id="7" name="Google Shape;874;p63"/>
          <p:cNvCxnSpPr/>
          <p:nvPr/>
        </p:nvCxnSpPr>
        <p:spPr>
          <a:xfrm>
            <a:off x="1058238" y="3893906"/>
            <a:ext cx="518845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8205" y="93900"/>
            <a:ext cx="1261981" cy="15241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5562" y="0"/>
            <a:ext cx="1853345" cy="7808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760562" y="4746661"/>
            <a:ext cx="383438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18</a:t>
            </a:r>
            <a:endParaRPr lang="fa-IR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7189" y="1520575"/>
            <a:ext cx="2491966" cy="219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3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946" y="966946"/>
            <a:ext cx="2280864" cy="779662"/>
          </a:xfrm>
        </p:spPr>
        <p:txBody>
          <a:bodyPr/>
          <a:lstStyle/>
          <a:p>
            <a:r>
              <a:rPr lang="af-ZA" sz="1800" dirty="0"/>
              <a:t>C</a:t>
            </a:r>
            <a:r>
              <a:rPr lang="af-ZA" sz="1800" dirty="0" smtClean="0"/>
              <a:t>ytolytic </a:t>
            </a:r>
            <a:r>
              <a:rPr lang="af-ZA" sz="1800" dirty="0"/>
              <a:t>activity </a:t>
            </a:r>
            <a:endParaRPr lang="fa-IR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589" y="1615505"/>
            <a:ext cx="4921537" cy="20831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8478" y="92467"/>
            <a:ext cx="1261981" cy="15241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6385" y="-78743"/>
            <a:ext cx="1853345" cy="7803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25101" y="1077241"/>
            <a:ext cx="29332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sustained serial killing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capacity of CD33-CAR-NK</a:t>
            </a:r>
            <a:endParaRPr lang="fa-IR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5956" y="1620480"/>
            <a:ext cx="2914650" cy="2066925"/>
          </a:xfrm>
          <a:prstGeom prst="rect">
            <a:avLst/>
          </a:prstGeom>
        </p:spPr>
      </p:pic>
      <p:pic>
        <p:nvPicPr>
          <p:cNvPr id="8" name="Google Shape;652;p55"/>
          <p:cNvPicPr preferRelativeResize="0"/>
          <p:nvPr/>
        </p:nvPicPr>
        <p:blipFill rotWithShape="1">
          <a:blip r:embed="rId6">
            <a:alphaModFix/>
          </a:blip>
          <a:srcRect b="2123"/>
          <a:stretch/>
        </p:blipFill>
        <p:spPr>
          <a:xfrm>
            <a:off x="8391560" y="3780890"/>
            <a:ext cx="752440" cy="88726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8760562" y="4726113"/>
            <a:ext cx="383438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19</a:t>
            </a:r>
            <a:endParaRPr lang="fa-I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70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" name="Google Shape;242;p39"/>
          <p:cNvGrpSpPr/>
          <p:nvPr/>
        </p:nvGrpSpPr>
        <p:grpSpPr>
          <a:xfrm rot="5400000">
            <a:off x="8716804" y="4378275"/>
            <a:ext cx="448016" cy="159289"/>
            <a:chOff x="4405045" y="960533"/>
            <a:chExt cx="680462" cy="241934"/>
          </a:xfrm>
        </p:grpSpPr>
        <p:grpSp>
          <p:nvGrpSpPr>
            <p:cNvPr id="243" name="Google Shape;243;p39"/>
            <p:cNvGrpSpPr/>
            <p:nvPr/>
          </p:nvGrpSpPr>
          <p:grpSpPr>
            <a:xfrm>
              <a:off x="4405045" y="960533"/>
              <a:ext cx="680462" cy="241934"/>
              <a:chOff x="4405045" y="960533"/>
              <a:chExt cx="680462" cy="241934"/>
            </a:xfrm>
          </p:grpSpPr>
          <p:sp>
            <p:nvSpPr>
              <p:cNvPr id="244" name="Google Shape;244;p39"/>
              <p:cNvSpPr/>
              <p:nvPr/>
            </p:nvSpPr>
            <p:spPr>
              <a:xfrm rot="2700000">
                <a:off x="4663796" y="997170"/>
                <a:ext cx="163342" cy="168857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39"/>
              <p:cNvSpPr/>
              <p:nvPr/>
            </p:nvSpPr>
            <p:spPr>
              <a:xfrm rot="-2700000">
                <a:off x="4436501" y="995607"/>
                <a:ext cx="151887" cy="151887"/>
              </a:xfrm>
              <a:prstGeom prst="arc">
                <a:avLst>
                  <a:gd name="adj1" fmla="val 17826268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46" name="Google Shape;246;p39"/>
              <p:cNvCxnSpPr>
                <a:stCxn id="245" idx="2"/>
                <a:endCxn id="244" idx="1"/>
              </p:cNvCxnSpPr>
              <p:nvPr/>
            </p:nvCxnSpPr>
            <p:spPr>
              <a:xfrm rot="-5400000" flipH="1">
                <a:off x="4564345" y="1019650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47" name="Google Shape;247;p39"/>
              <p:cNvSpPr/>
              <p:nvPr/>
            </p:nvSpPr>
            <p:spPr>
              <a:xfrm rot="-8100000" flipH="1">
                <a:off x="4436501" y="1019123"/>
                <a:ext cx="151887" cy="151887"/>
              </a:xfrm>
              <a:prstGeom prst="arc">
                <a:avLst>
                  <a:gd name="adj1" fmla="val 17776405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48" name="Google Shape;248;p39"/>
              <p:cNvCxnSpPr>
                <a:stCxn id="247" idx="2"/>
              </p:cNvCxnSpPr>
              <p:nvPr/>
            </p:nvCxnSpPr>
            <p:spPr>
              <a:xfrm rot="-5400000">
                <a:off x="4564345" y="1027266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49" name="Google Shape;249;p39"/>
              <p:cNvSpPr/>
              <p:nvPr/>
            </p:nvSpPr>
            <p:spPr>
              <a:xfrm rot="2700000" flipH="1">
                <a:off x="4902164" y="991990"/>
                <a:ext cx="151887" cy="151887"/>
              </a:xfrm>
              <a:prstGeom prst="arc">
                <a:avLst>
                  <a:gd name="adj1" fmla="val 17826268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50" name="Google Shape;250;p39"/>
              <p:cNvCxnSpPr>
                <a:stCxn id="249" idx="2"/>
              </p:cNvCxnSpPr>
              <p:nvPr/>
            </p:nvCxnSpPr>
            <p:spPr>
              <a:xfrm rot="5400000">
                <a:off x="4802907" y="1016033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51" name="Google Shape;251;p39"/>
              <p:cNvSpPr/>
              <p:nvPr/>
            </p:nvSpPr>
            <p:spPr>
              <a:xfrm rot="8100000">
                <a:off x="4902164" y="1015506"/>
                <a:ext cx="151887" cy="151887"/>
              </a:xfrm>
              <a:prstGeom prst="arc">
                <a:avLst>
                  <a:gd name="adj1" fmla="val 17776405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52" name="Google Shape;252;p39"/>
              <p:cNvCxnSpPr>
                <a:stCxn id="251" idx="2"/>
              </p:cNvCxnSpPr>
              <p:nvPr/>
            </p:nvCxnSpPr>
            <p:spPr>
              <a:xfrm rot="5400000" flipH="1">
                <a:off x="4802907" y="1023649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53" name="Google Shape;253;p39"/>
            <p:cNvCxnSpPr>
              <a:stCxn id="245" idx="2"/>
              <a:endCxn id="247" idx="2"/>
            </p:cNvCxnSpPr>
            <p:nvPr/>
          </p:nvCxnSpPr>
          <p:spPr>
            <a:xfrm rot="5400000">
              <a:off x="4500745" y="1083250"/>
              <a:ext cx="1308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39"/>
            <p:cNvCxnSpPr/>
            <p:nvPr/>
          </p:nvCxnSpPr>
          <p:spPr>
            <a:xfrm flipH="1">
              <a:off x="4527184" y="999281"/>
              <a:ext cx="900" cy="1677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39"/>
            <p:cNvCxnSpPr>
              <a:stCxn id="249" idx="2"/>
              <a:endCxn id="251" idx="2"/>
            </p:cNvCxnSpPr>
            <p:nvPr/>
          </p:nvCxnSpPr>
          <p:spPr>
            <a:xfrm rot="5400000">
              <a:off x="4859007" y="1079633"/>
              <a:ext cx="1308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39"/>
            <p:cNvCxnSpPr/>
            <p:nvPr/>
          </p:nvCxnSpPr>
          <p:spPr>
            <a:xfrm>
              <a:off x="4962470" y="999281"/>
              <a:ext cx="900" cy="1677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39"/>
            <p:cNvCxnSpPr>
              <a:stCxn id="244" idx="3"/>
              <a:endCxn id="244" idx="0"/>
            </p:cNvCxnSpPr>
            <p:nvPr/>
          </p:nvCxnSpPr>
          <p:spPr>
            <a:xfrm rot="5400000">
              <a:off x="4745467" y="1079799"/>
              <a:ext cx="117600" cy="18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8" name="Google Shape;258;p39"/>
            <p:cNvCxnSpPr/>
            <p:nvPr/>
          </p:nvCxnSpPr>
          <p:spPr>
            <a:xfrm flipH="1">
              <a:off x="4725475" y="1001074"/>
              <a:ext cx="900" cy="1623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9" name="Google Shape;259;p39"/>
            <p:cNvCxnSpPr/>
            <p:nvPr/>
          </p:nvCxnSpPr>
          <p:spPr>
            <a:xfrm flipH="1">
              <a:off x="4764450" y="1001074"/>
              <a:ext cx="900" cy="1623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39"/>
            <p:cNvCxnSpPr>
              <a:stCxn id="244" idx="2"/>
              <a:endCxn id="244" idx="1"/>
            </p:cNvCxnSpPr>
            <p:nvPr/>
          </p:nvCxnSpPr>
          <p:spPr>
            <a:xfrm rot="5400000">
              <a:off x="4628017" y="1081749"/>
              <a:ext cx="117600" cy="18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003" y="85437"/>
            <a:ext cx="1164437" cy="14204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57" y="1045924"/>
            <a:ext cx="7173156" cy="31739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69059" y="4299927"/>
            <a:ext cx="20040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f-ZA" b="1" dirty="0">
                <a:solidFill>
                  <a:schemeClr val="tx1">
                    <a:lumMod val="10000"/>
                    <a:lumOff val="90000"/>
                  </a:schemeClr>
                </a:solidFill>
              </a:rPr>
              <a:t>Impact </a:t>
            </a:r>
            <a:r>
              <a:rPr lang="af-ZA" b="1" dirty="0" smtClean="0">
                <a:solidFill>
                  <a:schemeClr val="tx1">
                    <a:lumMod val="10000"/>
                    <a:lumOff val="90000"/>
                  </a:schemeClr>
                </a:solidFill>
              </a:rPr>
              <a:t>Factor: </a:t>
            </a:r>
            <a:r>
              <a:rPr lang="fa-IR" b="1" dirty="0">
                <a:solidFill>
                  <a:schemeClr val="tx1">
                    <a:lumMod val="10000"/>
                    <a:lumOff val="90000"/>
                  </a:schemeClr>
                </a:solidFill>
              </a:rPr>
              <a:t>11.037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859948" y="4746662"/>
            <a:ext cx="284052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</a:t>
            </a:r>
            <a:endParaRPr lang="fa-I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81874" y="3902949"/>
            <a:ext cx="593332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 single dose of CD33-CAR-NK cells shows effective clearance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of leukemic cells in the majority of OCI-AML2-engrafted NSGSGM3 mice</a:t>
            </a:r>
            <a:endParaRPr lang="fa-IR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42"/>
          <a:stretch/>
        </p:blipFill>
        <p:spPr>
          <a:xfrm>
            <a:off x="2221688" y="647272"/>
            <a:ext cx="3868428" cy="3004602"/>
          </a:xfrm>
          <a:prstGeom prst="rect">
            <a:avLst/>
          </a:prstGeom>
        </p:spPr>
      </p:pic>
      <p:cxnSp>
        <p:nvCxnSpPr>
          <p:cNvPr id="4" name="Google Shape;874;p63"/>
          <p:cNvCxnSpPr/>
          <p:nvPr/>
        </p:nvCxnSpPr>
        <p:spPr>
          <a:xfrm>
            <a:off x="842481" y="3821987"/>
            <a:ext cx="6688476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399" y="154112"/>
            <a:ext cx="1103601" cy="13328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6112" y="-78743"/>
            <a:ext cx="1853345" cy="7803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60562" y="4756935"/>
            <a:ext cx="383438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</a:t>
            </a:r>
            <a:endParaRPr lang="fa-I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85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688" y="116477"/>
            <a:ext cx="1093139" cy="11677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5288" y="0"/>
            <a:ext cx="1666412" cy="7016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63" y="617146"/>
            <a:ext cx="5082980" cy="16943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93" r="3467"/>
          <a:stretch/>
        </p:blipFill>
        <p:spPr>
          <a:xfrm>
            <a:off x="1674689" y="2427269"/>
            <a:ext cx="3893906" cy="21146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18954" y="1416288"/>
            <a:ext cx="2388742" cy="64633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strong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reduction of AML burden by day 21</a:t>
            </a:r>
            <a:endParaRPr lang="fa-IR" sz="1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60562" y="4746661"/>
            <a:ext cx="383438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21</a:t>
            </a:r>
            <a:endParaRPr lang="fa-I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52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14081" y="517455"/>
            <a:ext cx="4032606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flow </a:t>
            </a:r>
            <a:r>
              <a:rPr lang="en-US" sz="1200" b="1" dirty="0" err="1"/>
              <a:t>cytometry</a:t>
            </a:r>
            <a:r>
              <a:rPr lang="en-US" sz="1200" b="1" dirty="0"/>
              <a:t> analysis of isolated cells from BMs or</a:t>
            </a:r>
          </a:p>
          <a:p>
            <a:pPr algn="ctr"/>
            <a:r>
              <a:rPr lang="en-US" sz="1200" b="1" dirty="0"/>
              <a:t>spleens</a:t>
            </a:r>
            <a:endParaRPr lang="fa-IR" sz="1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9"/>
          <a:stretch/>
        </p:blipFill>
        <p:spPr>
          <a:xfrm>
            <a:off x="1746606" y="1150706"/>
            <a:ext cx="5212442" cy="3458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211" y="0"/>
            <a:ext cx="1163998" cy="488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4145" y="137135"/>
            <a:ext cx="959855" cy="10238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60562" y="4746661"/>
            <a:ext cx="383438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22</a:t>
            </a:r>
            <a:endParaRPr lang="fa-I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58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3000">
              <a:srgbClr val="08070D"/>
            </a:gs>
            <a:gs pos="100000">
              <a:srgbClr val="29155A"/>
            </a:gs>
          </a:gsLst>
          <a:lin ang="18900732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735" y="2635375"/>
            <a:ext cx="1924050" cy="2009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14" y="854198"/>
            <a:ext cx="7829550" cy="17040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49403" y="2650732"/>
            <a:ext cx="18473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endParaRPr lang="fa-IR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5278" y="0"/>
            <a:ext cx="957155" cy="10242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9333" y="0"/>
            <a:ext cx="1164437" cy="4877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5978" y="3361300"/>
            <a:ext cx="1194920" cy="1194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7107" y="3338834"/>
            <a:ext cx="1213209" cy="12193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6562" y="3345708"/>
            <a:ext cx="609653" cy="6096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7043" y="3723705"/>
            <a:ext cx="451143" cy="408467"/>
          </a:xfrm>
          <a:prstGeom prst="rect">
            <a:avLst/>
          </a:prstGeom>
        </p:spPr>
      </p:pic>
      <p:grpSp>
        <p:nvGrpSpPr>
          <p:cNvPr id="18" name="Google Shape;1690;p80"/>
          <p:cNvGrpSpPr/>
          <p:nvPr/>
        </p:nvGrpSpPr>
        <p:grpSpPr>
          <a:xfrm>
            <a:off x="2753473" y="267128"/>
            <a:ext cx="2924691" cy="400691"/>
            <a:chOff x="4404545" y="3301592"/>
            <a:chExt cx="782403" cy="129272"/>
          </a:xfrm>
          <a:solidFill>
            <a:schemeClr val="tx1">
              <a:lumMod val="25000"/>
              <a:lumOff val="75000"/>
            </a:schemeClr>
          </a:solidFill>
        </p:grpSpPr>
        <p:sp>
          <p:nvSpPr>
            <p:cNvPr id="19" name="Google Shape;1691;p80"/>
            <p:cNvSpPr/>
            <p:nvPr/>
          </p:nvSpPr>
          <p:spPr>
            <a:xfrm>
              <a:off x="4404545" y="3301592"/>
              <a:ext cx="782403" cy="129272"/>
            </a:xfrm>
            <a:custGeom>
              <a:avLst/>
              <a:gdLst/>
              <a:ahLst/>
              <a:cxnLst/>
              <a:rect l="l" t="t" r="r" b="b"/>
              <a:pathLst>
                <a:path w="17328" h="2863" extrusionOk="0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92;p80"/>
            <p:cNvSpPr/>
            <p:nvPr/>
          </p:nvSpPr>
          <p:spPr>
            <a:xfrm>
              <a:off x="4416034" y="3308320"/>
              <a:ext cx="120286" cy="115726"/>
            </a:xfrm>
            <a:custGeom>
              <a:avLst/>
              <a:gdLst/>
              <a:ahLst/>
              <a:cxnLst/>
              <a:rect l="l" t="t" r="r" b="b"/>
              <a:pathLst>
                <a:path w="2664" h="2563" extrusionOk="0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Rectangle 20"/>
          <p:cNvSpPr/>
          <p:nvPr/>
        </p:nvSpPr>
        <p:spPr>
          <a:xfrm>
            <a:off x="3197402" y="311659"/>
            <a:ext cx="24352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f-ZA" b="1" dirty="0"/>
              <a:t>Chimerism analysis of PB </a:t>
            </a:r>
          </a:p>
        </p:txBody>
      </p:sp>
      <p:sp>
        <p:nvSpPr>
          <p:cNvPr id="23" name="Google Shape;4798;p84"/>
          <p:cNvSpPr/>
          <p:nvPr/>
        </p:nvSpPr>
        <p:spPr>
          <a:xfrm>
            <a:off x="1684961" y="3143892"/>
            <a:ext cx="1294543" cy="1150705"/>
          </a:xfrm>
          <a:custGeom>
            <a:avLst/>
            <a:gdLst/>
            <a:ahLst/>
            <a:cxnLst/>
            <a:rect l="l" t="t" r="r" b="b"/>
            <a:pathLst>
              <a:path w="4733" h="5225" extrusionOk="0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74" y="4756"/>
                </a:lnTo>
                <a:lnTo>
                  <a:pt x="4387" y="4756"/>
                </a:lnTo>
                <a:cubicBezTo>
                  <a:pt x="4394" y="4757"/>
                  <a:pt x="4400" y="4757"/>
                  <a:pt x="4407" y="4757"/>
                </a:cubicBezTo>
                <a:cubicBezTo>
                  <a:pt x="4583" y="4757"/>
                  <a:pt x="4732" y="4602"/>
                  <a:pt x="4732" y="4423"/>
                </a:cubicBezTo>
                <a:lnTo>
                  <a:pt x="4732" y="333"/>
                </a:lnTo>
                <a:cubicBezTo>
                  <a:pt x="4732" y="148"/>
                  <a:pt x="4572" y="0"/>
                  <a:pt x="4387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200" b="1" dirty="0"/>
              <a:t>majority of NK cells were</a:t>
            </a:r>
          </a:p>
          <a:p>
            <a:pPr lvl="0" algn="ctr"/>
            <a:r>
              <a:rPr lang="en-US" sz="1200" b="1" dirty="0"/>
              <a:t>identified as CAR-positive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760562" y="4756935"/>
            <a:ext cx="383438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23</a:t>
            </a:r>
            <a:endParaRPr lang="fa-I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66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6845" y="128100"/>
            <a:ext cx="957155" cy="10242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9608" y="0"/>
            <a:ext cx="1164437" cy="4877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16" y="720903"/>
            <a:ext cx="7600950" cy="1790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746" y="2574799"/>
            <a:ext cx="6229350" cy="1514475"/>
          </a:xfrm>
          <a:prstGeom prst="rect">
            <a:avLst/>
          </a:prstGeom>
        </p:spPr>
      </p:pic>
      <p:grpSp>
        <p:nvGrpSpPr>
          <p:cNvPr id="12" name="Google Shape;1662;p80"/>
          <p:cNvGrpSpPr/>
          <p:nvPr/>
        </p:nvGrpSpPr>
        <p:grpSpPr>
          <a:xfrm>
            <a:off x="2935349" y="297953"/>
            <a:ext cx="2653792" cy="311140"/>
            <a:chOff x="4411970" y="2962952"/>
            <a:chExt cx="706544" cy="104212"/>
          </a:xfrm>
          <a:solidFill>
            <a:srgbClr val="0070C0"/>
          </a:solidFill>
        </p:grpSpPr>
        <p:sp>
          <p:nvSpPr>
            <p:cNvPr id="13" name="Google Shape;1663;p80"/>
            <p:cNvSpPr/>
            <p:nvPr/>
          </p:nvSpPr>
          <p:spPr>
            <a:xfrm>
              <a:off x="4583864" y="2962952"/>
              <a:ext cx="534651" cy="104077"/>
            </a:xfrm>
            <a:custGeom>
              <a:avLst/>
              <a:gdLst/>
              <a:ahLst/>
              <a:cxnLst/>
              <a:rect l="l" t="t" r="r" b="b"/>
              <a:pathLst>
                <a:path w="11841" h="2305" extrusionOk="0">
                  <a:moveTo>
                    <a:pt x="1155" y="0"/>
                  </a:moveTo>
                  <a:lnTo>
                    <a:pt x="0" y="2304"/>
                  </a:lnTo>
                  <a:lnTo>
                    <a:pt x="11410" y="2304"/>
                  </a:lnTo>
                  <a:lnTo>
                    <a:pt x="11840" y="1153"/>
                  </a:lnTo>
                  <a:lnTo>
                    <a:pt x="1141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664;p80"/>
            <p:cNvSpPr/>
            <p:nvPr/>
          </p:nvSpPr>
          <p:spPr>
            <a:xfrm>
              <a:off x="4411970" y="2963088"/>
              <a:ext cx="124124" cy="104077"/>
            </a:xfrm>
            <a:custGeom>
              <a:avLst/>
              <a:gdLst/>
              <a:ahLst/>
              <a:cxnLst/>
              <a:rect l="l" t="t" r="r" b="b"/>
              <a:pathLst>
                <a:path w="2749" h="2305" extrusionOk="0">
                  <a:moveTo>
                    <a:pt x="2749" y="0"/>
                  </a:moveTo>
                  <a:lnTo>
                    <a:pt x="177" y="2"/>
                  </a:lnTo>
                  <a:cubicBezTo>
                    <a:pt x="79" y="2"/>
                    <a:pt x="1" y="79"/>
                    <a:pt x="1" y="176"/>
                  </a:cubicBezTo>
                  <a:lnTo>
                    <a:pt x="1" y="2130"/>
                  </a:lnTo>
                  <a:cubicBezTo>
                    <a:pt x="1" y="2226"/>
                    <a:pt x="79" y="2305"/>
                    <a:pt x="177" y="2305"/>
                  </a:cubicBezTo>
                  <a:lnTo>
                    <a:pt x="1522" y="2305"/>
                  </a:lnTo>
                  <a:lnTo>
                    <a:pt x="274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65;p80"/>
            <p:cNvSpPr/>
            <p:nvPr/>
          </p:nvSpPr>
          <p:spPr>
            <a:xfrm>
              <a:off x="4496946" y="2963133"/>
              <a:ext cx="79920" cy="104031"/>
            </a:xfrm>
            <a:custGeom>
              <a:avLst/>
              <a:gdLst/>
              <a:ahLst/>
              <a:cxnLst/>
              <a:rect l="l" t="t" r="r" b="b"/>
              <a:pathLst>
                <a:path w="1770" h="2304" extrusionOk="0">
                  <a:moveTo>
                    <a:pt x="1227" y="1"/>
                  </a:moveTo>
                  <a:lnTo>
                    <a:pt x="0" y="2304"/>
                  </a:lnTo>
                  <a:lnTo>
                    <a:pt x="542" y="2304"/>
                  </a:lnTo>
                  <a:lnTo>
                    <a:pt x="177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66;p80"/>
            <p:cNvSpPr/>
            <p:nvPr/>
          </p:nvSpPr>
          <p:spPr>
            <a:xfrm>
              <a:off x="4537628" y="2963133"/>
              <a:ext cx="79965" cy="104031"/>
            </a:xfrm>
            <a:custGeom>
              <a:avLst/>
              <a:gdLst/>
              <a:ahLst/>
              <a:cxnLst/>
              <a:rect l="l" t="t" r="r" b="b"/>
              <a:pathLst>
                <a:path w="1771" h="2304" extrusionOk="0">
                  <a:moveTo>
                    <a:pt x="1229" y="1"/>
                  </a:moveTo>
                  <a:lnTo>
                    <a:pt x="1" y="2304"/>
                  </a:lnTo>
                  <a:lnTo>
                    <a:pt x="544" y="2304"/>
                  </a:lnTo>
                  <a:lnTo>
                    <a:pt x="177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1577" y="327927"/>
            <a:ext cx="1804824" cy="299998"/>
          </a:xfrm>
          <a:prstGeom prst="rect">
            <a:avLst/>
          </a:prstGeom>
        </p:spPr>
      </p:pic>
      <p:grpSp>
        <p:nvGrpSpPr>
          <p:cNvPr id="19" name="Google Shape;1678;p80"/>
          <p:cNvGrpSpPr/>
          <p:nvPr/>
        </p:nvGrpSpPr>
        <p:grpSpPr>
          <a:xfrm>
            <a:off x="2958956" y="4150755"/>
            <a:ext cx="2363057" cy="462337"/>
            <a:chOff x="4411970" y="3686602"/>
            <a:chExt cx="797845" cy="314216"/>
          </a:xfrm>
          <a:solidFill>
            <a:srgbClr val="00B050"/>
          </a:solidFill>
        </p:grpSpPr>
        <p:sp>
          <p:nvSpPr>
            <p:cNvPr id="20" name="Google Shape;1679;p80"/>
            <p:cNvSpPr/>
            <p:nvPr/>
          </p:nvSpPr>
          <p:spPr>
            <a:xfrm>
              <a:off x="4411970" y="3780383"/>
              <a:ext cx="797845" cy="220435"/>
            </a:xfrm>
            <a:custGeom>
              <a:avLst/>
              <a:gdLst/>
              <a:ahLst/>
              <a:cxnLst/>
              <a:rect l="l" t="t" r="r" b="b"/>
              <a:pathLst>
                <a:path w="17670" h="4882" extrusionOk="0">
                  <a:moveTo>
                    <a:pt x="356" y="1"/>
                  </a:moveTo>
                  <a:cubicBezTo>
                    <a:pt x="159" y="1"/>
                    <a:pt x="1" y="161"/>
                    <a:pt x="1" y="356"/>
                  </a:cubicBezTo>
                  <a:lnTo>
                    <a:pt x="1" y="4881"/>
                  </a:lnTo>
                  <a:lnTo>
                    <a:pt x="17316" y="4881"/>
                  </a:lnTo>
                  <a:cubicBezTo>
                    <a:pt x="17511" y="4881"/>
                    <a:pt x="17670" y="4723"/>
                    <a:pt x="17670" y="4528"/>
                  </a:cubicBezTo>
                  <a:lnTo>
                    <a:pt x="1767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80;p80"/>
            <p:cNvSpPr/>
            <p:nvPr/>
          </p:nvSpPr>
          <p:spPr>
            <a:xfrm>
              <a:off x="4411970" y="3940447"/>
              <a:ext cx="60414" cy="60369"/>
            </a:xfrm>
            <a:custGeom>
              <a:avLst/>
              <a:gdLst/>
              <a:ahLst/>
              <a:cxnLst/>
              <a:rect l="l" t="t" r="r" b="b"/>
              <a:pathLst>
                <a:path w="1338" h="1337" extrusionOk="0">
                  <a:moveTo>
                    <a:pt x="1" y="1"/>
                  </a:moveTo>
                  <a:lnTo>
                    <a:pt x="1" y="1336"/>
                  </a:lnTo>
                  <a:lnTo>
                    <a:pt x="1338" y="1336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81;p80"/>
            <p:cNvSpPr/>
            <p:nvPr/>
          </p:nvSpPr>
          <p:spPr>
            <a:xfrm>
              <a:off x="4411970" y="3686602"/>
              <a:ext cx="228743" cy="228743"/>
            </a:xfrm>
            <a:custGeom>
              <a:avLst/>
              <a:gdLst/>
              <a:ahLst/>
              <a:cxnLst/>
              <a:rect l="l" t="t" r="r" b="b"/>
              <a:pathLst>
                <a:path w="5066" h="5066" extrusionOk="0">
                  <a:moveTo>
                    <a:pt x="2534" y="1"/>
                  </a:moveTo>
                  <a:cubicBezTo>
                    <a:pt x="1134" y="1"/>
                    <a:pt x="1" y="1134"/>
                    <a:pt x="1" y="2534"/>
                  </a:cubicBezTo>
                  <a:cubicBezTo>
                    <a:pt x="1" y="3932"/>
                    <a:pt x="1134" y="5066"/>
                    <a:pt x="2534" y="5066"/>
                  </a:cubicBezTo>
                  <a:cubicBezTo>
                    <a:pt x="3932" y="5066"/>
                    <a:pt x="5066" y="3932"/>
                    <a:pt x="5066" y="2534"/>
                  </a:cubicBezTo>
                  <a:cubicBezTo>
                    <a:pt x="5066" y="1134"/>
                    <a:pt x="3932" y="1"/>
                    <a:pt x="25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82;p80"/>
            <p:cNvSpPr/>
            <p:nvPr/>
          </p:nvSpPr>
          <p:spPr>
            <a:xfrm>
              <a:off x="4442628" y="3717261"/>
              <a:ext cx="167425" cy="167425"/>
            </a:xfrm>
            <a:custGeom>
              <a:avLst/>
              <a:gdLst/>
              <a:ahLst/>
              <a:cxnLst/>
              <a:rect l="l" t="t" r="r" b="b"/>
              <a:pathLst>
                <a:path w="3708" h="3708" extrusionOk="0">
                  <a:moveTo>
                    <a:pt x="3708" y="1855"/>
                  </a:moveTo>
                  <a:cubicBezTo>
                    <a:pt x="3708" y="2878"/>
                    <a:pt x="2878" y="3708"/>
                    <a:pt x="1855" y="3708"/>
                  </a:cubicBezTo>
                  <a:cubicBezTo>
                    <a:pt x="832" y="3708"/>
                    <a:pt x="1" y="2878"/>
                    <a:pt x="1" y="1855"/>
                  </a:cubicBezTo>
                  <a:cubicBezTo>
                    <a:pt x="1" y="830"/>
                    <a:pt x="832" y="1"/>
                    <a:pt x="1855" y="1"/>
                  </a:cubicBezTo>
                  <a:cubicBezTo>
                    <a:pt x="2878" y="1"/>
                    <a:pt x="3708" y="830"/>
                    <a:pt x="3708" y="18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83;p80"/>
            <p:cNvSpPr/>
            <p:nvPr/>
          </p:nvSpPr>
          <p:spPr>
            <a:xfrm>
              <a:off x="4455090" y="3729722"/>
              <a:ext cx="142546" cy="222216"/>
            </a:xfrm>
            <a:custGeom>
              <a:avLst/>
              <a:gdLst/>
              <a:ahLst/>
              <a:cxnLst/>
              <a:rect l="l" t="t" r="r" b="b"/>
              <a:pathLst>
                <a:path w="3157" h="3157" extrusionOk="0">
                  <a:moveTo>
                    <a:pt x="1579" y="0"/>
                  </a:moveTo>
                  <a:cubicBezTo>
                    <a:pt x="706" y="0"/>
                    <a:pt x="0" y="706"/>
                    <a:pt x="0" y="1579"/>
                  </a:cubicBezTo>
                  <a:cubicBezTo>
                    <a:pt x="0" y="2450"/>
                    <a:pt x="706" y="3156"/>
                    <a:pt x="1579" y="3156"/>
                  </a:cubicBezTo>
                  <a:cubicBezTo>
                    <a:pt x="2450" y="3156"/>
                    <a:pt x="3156" y="2450"/>
                    <a:pt x="3156" y="1579"/>
                  </a:cubicBezTo>
                  <a:cubicBezTo>
                    <a:pt x="3156" y="706"/>
                    <a:pt x="2450" y="0"/>
                    <a:pt x="157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3726" y="4300637"/>
            <a:ext cx="1858562" cy="3231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760562" y="4756934"/>
            <a:ext cx="383438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24</a:t>
            </a:r>
            <a:endParaRPr lang="fa-IR" dirty="0">
              <a:solidFill>
                <a:schemeClr val="bg1"/>
              </a:solidFill>
            </a:endParaRPr>
          </a:p>
        </p:txBody>
      </p:sp>
      <p:pic>
        <p:nvPicPr>
          <p:cNvPr id="27" name="Google Shape;1364;p7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488714" y="2647042"/>
            <a:ext cx="1529126" cy="2011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615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10328" y="2465799"/>
            <a:ext cx="3246634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1">
            <a:spAutoFit/>
          </a:bodyPr>
          <a:lstStyle/>
          <a:p>
            <a:pPr algn="ctr"/>
            <a:r>
              <a:rPr lang="af-ZA" sz="3600" b="1" dirty="0"/>
              <a:t>DISCUSSION</a:t>
            </a:r>
            <a:r>
              <a:rPr lang="af-ZA" sz="1800" b="1" dirty="0"/>
              <a:t> </a:t>
            </a:r>
            <a:endParaRPr lang="fa-IR" sz="1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760562" y="4746660"/>
            <a:ext cx="383438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25</a:t>
            </a:r>
            <a:endParaRPr lang="fa-I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9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7000" b="-6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32;p72"/>
          <p:cNvSpPr txBox="1">
            <a:spLocks/>
          </p:cNvSpPr>
          <p:nvPr/>
        </p:nvSpPr>
        <p:spPr>
          <a:xfrm>
            <a:off x="325907" y="299446"/>
            <a:ext cx="3934200" cy="11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f-ZA" sz="4800" b="1" dirty="0" smtClean="0"/>
              <a:t>THANKS</a:t>
            </a:r>
            <a:endParaRPr lang="af-ZA" sz="4800" b="1" dirty="0"/>
          </a:p>
        </p:txBody>
      </p:sp>
      <p:sp>
        <p:nvSpPr>
          <p:cNvPr id="4" name="Rectangle 3"/>
          <p:cNvSpPr/>
          <p:nvPr/>
        </p:nvSpPr>
        <p:spPr>
          <a:xfrm>
            <a:off x="648298" y="1228042"/>
            <a:ext cx="26567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DO YOU </a:t>
            </a:r>
            <a:r>
              <a:rPr lang="en-US" sz="2400" dirty="0" smtClean="0">
                <a:solidFill>
                  <a:schemeClr val="tx1"/>
                </a:solidFill>
              </a:rPr>
              <a:t>HAVE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ANY </a:t>
            </a:r>
            <a:r>
              <a:rPr lang="en-US" sz="2400" dirty="0">
                <a:solidFill>
                  <a:schemeClr val="tx1"/>
                </a:solidFill>
              </a:rPr>
              <a:t>QUESTIONS?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5928" y="2434727"/>
            <a:ext cx="2223686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Elahe.raeesi.er@gmaill.com</a:t>
            </a:r>
            <a:endParaRPr lang="fa-IR" sz="1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77755" y="4715838"/>
            <a:ext cx="383438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26</a:t>
            </a:r>
            <a:endParaRPr lang="fa-IR" dirty="0">
              <a:solidFill>
                <a:schemeClr val="bg1"/>
              </a:solidFill>
            </a:endParaRPr>
          </a:p>
        </p:txBody>
      </p:sp>
      <p:grpSp>
        <p:nvGrpSpPr>
          <p:cNvPr id="7" name="Google Shape;6636;p89"/>
          <p:cNvGrpSpPr/>
          <p:nvPr/>
        </p:nvGrpSpPr>
        <p:grpSpPr>
          <a:xfrm>
            <a:off x="405647" y="2448189"/>
            <a:ext cx="231350" cy="212817"/>
            <a:chOff x="-35839800" y="3561025"/>
            <a:chExt cx="291450" cy="29165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8" name="Google Shape;6637;p89"/>
            <p:cNvSpPr/>
            <p:nvPr/>
          </p:nvSpPr>
          <p:spPr>
            <a:xfrm>
              <a:off x="-35772850" y="3612425"/>
              <a:ext cx="155200" cy="142575"/>
            </a:xfrm>
            <a:custGeom>
              <a:avLst/>
              <a:gdLst/>
              <a:ahLst/>
              <a:cxnLst/>
              <a:rect l="l" t="t" r="r" b="b"/>
              <a:pathLst>
                <a:path w="6208" h="5703" extrusionOk="0">
                  <a:moveTo>
                    <a:pt x="3088" y="693"/>
                  </a:moveTo>
                  <a:cubicBezTo>
                    <a:pt x="3655" y="693"/>
                    <a:pt x="4128" y="1166"/>
                    <a:pt x="4128" y="1733"/>
                  </a:cubicBezTo>
                  <a:cubicBezTo>
                    <a:pt x="4128" y="2174"/>
                    <a:pt x="3844" y="2552"/>
                    <a:pt x="3466" y="2710"/>
                  </a:cubicBezTo>
                  <a:lnTo>
                    <a:pt x="3466" y="3119"/>
                  </a:lnTo>
                  <a:cubicBezTo>
                    <a:pt x="3466" y="3308"/>
                    <a:pt x="3309" y="3466"/>
                    <a:pt x="3088" y="3466"/>
                  </a:cubicBezTo>
                  <a:cubicBezTo>
                    <a:pt x="2899" y="3466"/>
                    <a:pt x="2742" y="3308"/>
                    <a:pt x="2742" y="3119"/>
                  </a:cubicBezTo>
                  <a:lnTo>
                    <a:pt x="2742" y="2710"/>
                  </a:lnTo>
                  <a:cubicBezTo>
                    <a:pt x="2742" y="2426"/>
                    <a:pt x="2931" y="2174"/>
                    <a:pt x="3214" y="2080"/>
                  </a:cubicBezTo>
                  <a:cubicBezTo>
                    <a:pt x="3340" y="2048"/>
                    <a:pt x="3466" y="1891"/>
                    <a:pt x="3466" y="1765"/>
                  </a:cubicBezTo>
                  <a:cubicBezTo>
                    <a:pt x="3466" y="1576"/>
                    <a:pt x="3309" y="1418"/>
                    <a:pt x="3088" y="1418"/>
                  </a:cubicBezTo>
                  <a:cubicBezTo>
                    <a:pt x="2899" y="1418"/>
                    <a:pt x="2742" y="1576"/>
                    <a:pt x="2742" y="1765"/>
                  </a:cubicBezTo>
                  <a:cubicBezTo>
                    <a:pt x="2742" y="1954"/>
                    <a:pt x="2584" y="2111"/>
                    <a:pt x="2395" y="2111"/>
                  </a:cubicBezTo>
                  <a:cubicBezTo>
                    <a:pt x="2206" y="2111"/>
                    <a:pt x="2049" y="1954"/>
                    <a:pt x="2049" y="1765"/>
                  </a:cubicBezTo>
                  <a:cubicBezTo>
                    <a:pt x="2080" y="1166"/>
                    <a:pt x="2553" y="693"/>
                    <a:pt x="3088" y="693"/>
                  </a:cubicBezTo>
                  <a:close/>
                  <a:moveTo>
                    <a:pt x="3088" y="3781"/>
                  </a:moveTo>
                  <a:cubicBezTo>
                    <a:pt x="3309" y="3781"/>
                    <a:pt x="3466" y="3938"/>
                    <a:pt x="3466" y="4127"/>
                  </a:cubicBezTo>
                  <a:cubicBezTo>
                    <a:pt x="3466" y="4317"/>
                    <a:pt x="3309" y="4474"/>
                    <a:pt x="3088" y="4474"/>
                  </a:cubicBezTo>
                  <a:cubicBezTo>
                    <a:pt x="2899" y="4474"/>
                    <a:pt x="2742" y="4317"/>
                    <a:pt x="2742" y="4127"/>
                  </a:cubicBezTo>
                  <a:cubicBezTo>
                    <a:pt x="2742" y="3938"/>
                    <a:pt x="2899" y="3781"/>
                    <a:pt x="3088" y="3781"/>
                  </a:cubicBezTo>
                  <a:close/>
                  <a:moveTo>
                    <a:pt x="347" y="0"/>
                  </a:moveTo>
                  <a:cubicBezTo>
                    <a:pt x="158" y="32"/>
                    <a:pt x="1" y="189"/>
                    <a:pt x="1" y="347"/>
                  </a:cubicBezTo>
                  <a:lnTo>
                    <a:pt x="1" y="5010"/>
                  </a:lnTo>
                  <a:lnTo>
                    <a:pt x="694" y="5703"/>
                  </a:lnTo>
                  <a:cubicBezTo>
                    <a:pt x="1371" y="5088"/>
                    <a:pt x="2238" y="4781"/>
                    <a:pt x="3104" y="4781"/>
                  </a:cubicBezTo>
                  <a:cubicBezTo>
                    <a:pt x="3970" y="4781"/>
                    <a:pt x="4837" y="5088"/>
                    <a:pt x="5514" y="5703"/>
                  </a:cubicBezTo>
                  <a:lnTo>
                    <a:pt x="6207" y="5010"/>
                  </a:lnTo>
                  <a:lnTo>
                    <a:pt x="6207" y="347"/>
                  </a:lnTo>
                  <a:cubicBezTo>
                    <a:pt x="6207" y="158"/>
                    <a:pt x="6050" y="0"/>
                    <a:pt x="58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638;p89"/>
            <p:cNvSpPr/>
            <p:nvPr/>
          </p:nvSpPr>
          <p:spPr>
            <a:xfrm>
              <a:off x="-35621625" y="3694325"/>
              <a:ext cx="73275" cy="143375"/>
            </a:xfrm>
            <a:custGeom>
              <a:avLst/>
              <a:gdLst/>
              <a:ahLst/>
              <a:cxnLst/>
              <a:rect l="l" t="t" r="r" b="b"/>
              <a:pathLst>
                <a:path w="2931" h="5735" extrusionOk="0">
                  <a:moveTo>
                    <a:pt x="2931" y="1"/>
                  </a:moveTo>
                  <a:lnTo>
                    <a:pt x="1" y="2899"/>
                  </a:lnTo>
                  <a:lnTo>
                    <a:pt x="2805" y="5735"/>
                  </a:lnTo>
                  <a:cubicBezTo>
                    <a:pt x="2868" y="5609"/>
                    <a:pt x="2931" y="5451"/>
                    <a:pt x="2931" y="5294"/>
                  </a:cubicBezTo>
                  <a:lnTo>
                    <a:pt x="293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639;p89"/>
            <p:cNvSpPr/>
            <p:nvPr/>
          </p:nvSpPr>
          <p:spPr>
            <a:xfrm>
              <a:off x="-35827200" y="3748675"/>
              <a:ext cx="263100" cy="104000"/>
            </a:xfrm>
            <a:custGeom>
              <a:avLst/>
              <a:gdLst/>
              <a:ahLst/>
              <a:cxnLst/>
              <a:rect l="l" t="t" r="r" b="b"/>
              <a:pathLst>
                <a:path w="10524" h="4160" extrusionOk="0">
                  <a:moveTo>
                    <a:pt x="5235" y="1"/>
                  </a:moveTo>
                  <a:cubicBezTo>
                    <a:pt x="4482" y="1"/>
                    <a:pt x="3734" y="284"/>
                    <a:pt x="3183" y="851"/>
                  </a:cubicBezTo>
                  <a:lnTo>
                    <a:pt x="1" y="4033"/>
                  </a:lnTo>
                  <a:cubicBezTo>
                    <a:pt x="158" y="4128"/>
                    <a:pt x="316" y="4159"/>
                    <a:pt x="473" y="4159"/>
                  </a:cubicBezTo>
                  <a:lnTo>
                    <a:pt x="10082" y="4159"/>
                  </a:lnTo>
                  <a:cubicBezTo>
                    <a:pt x="10240" y="4159"/>
                    <a:pt x="10398" y="4128"/>
                    <a:pt x="10524" y="4033"/>
                  </a:cubicBezTo>
                  <a:lnTo>
                    <a:pt x="7310" y="851"/>
                  </a:lnTo>
                  <a:cubicBezTo>
                    <a:pt x="6743" y="284"/>
                    <a:pt x="5987" y="1"/>
                    <a:pt x="52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640;p89"/>
            <p:cNvSpPr/>
            <p:nvPr/>
          </p:nvSpPr>
          <p:spPr>
            <a:xfrm>
              <a:off x="-35831925" y="3635275"/>
              <a:ext cx="41775" cy="85075"/>
            </a:xfrm>
            <a:custGeom>
              <a:avLst/>
              <a:gdLst/>
              <a:ahLst/>
              <a:cxnLst/>
              <a:rect l="l" t="t" r="r" b="b"/>
              <a:pathLst>
                <a:path w="1671" h="3403" extrusionOk="0">
                  <a:moveTo>
                    <a:pt x="1671" y="0"/>
                  </a:moveTo>
                  <a:lnTo>
                    <a:pt x="1" y="1701"/>
                  </a:lnTo>
                  <a:lnTo>
                    <a:pt x="1671" y="3403"/>
                  </a:lnTo>
                  <a:lnTo>
                    <a:pt x="167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641;p89"/>
            <p:cNvSpPr/>
            <p:nvPr/>
          </p:nvSpPr>
          <p:spPr>
            <a:xfrm>
              <a:off x="-35601150" y="3635275"/>
              <a:ext cx="43350" cy="85075"/>
            </a:xfrm>
            <a:custGeom>
              <a:avLst/>
              <a:gdLst/>
              <a:ahLst/>
              <a:cxnLst/>
              <a:rect l="l" t="t" r="r" b="b"/>
              <a:pathLst>
                <a:path w="1734" h="3403" extrusionOk="0">
                  <a:moveTo>
                    <a:pt x="1" y="0"/>
                  </a:moveTo>
                  <a:lnTo>
                    <a:pt x="1" y="3403"/>
                  </a:lnTo>
                  <a:lnTo>
                    <a:pt x="1734" y="1701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642;p89"/>
            <p:cNvSpPr/>
            <p:nvPr/>
          </p:nvSpPr>
          <p:spPr>
            <a:xfrm>
              <a:off x="-35750000" y="3561025"/>
              <a:ext cx="111075" cy="35675"/>
            </a:xfrm>
            <a:custGeom>
              <a:avLst/>
              <a:gdLst/>
              <a:ahLst/>
              <a:cxnLst/>
              <a:rect l="l" t="t" r="r" b="b"/>
              <a:pathLst>
                <a:path w="4443" h="1427" extrusionOk="0">
                  <a:moveTo>
                    <a:pt x="2182" y="1"/>
                  </a:moveTo>
                  <a:cubicBezTo>
                    <a:pt x="1686" y="1"/>
                    <a:pt x="1198" y="182"/>
                    <a:pt x="851" y="544"/>
                  </a:cubicBezTo>
                  <a:lnTo>
                    <a:pt x="0" y="1426"/>
                  </a:lnTo>
                  <a:lnTo>
                    <a:pt x="4443" y="1426"/>
                  </a:lnTo>
                  <a:lnTo>
                    <a:pt x="3560" y="544"/>
                  </a:lnTo>
                  <a:cubicBezTo>
                    <a:pt x="3182" y="182"/>
                    <a:pt x="2678" y="1"/>
                    <a:pt x="21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643;p89"/>
            <p:cNvSpPr/>
            <p:nvPr/>
          </p:nvSpPr>
          <p:spPr>
            <a:xfrm>
              <a:off x="-35839800" y="3694325"/>
              <a:ext cx="72500" cy="143375"/>
            </a:xfrm>
            <a:custGeom>
              <a:avLst/>
              <a:gdLst/>
              <a:ahLst/>
              <a:cxnLst/>
              <a:rect l="l" t="t" r="r" b="b"/>
              <a:pathLst>
                <a:path w="2900" h="5735" extrusionOk="0">
                  <a:moveTo>
                    <a:pt x="1" y="1"/>
                  </a:moveTo>
                  <a:lnTo>
                    <a:pt x="1" y="5294"/>
                  </a:lnTo>
                  <a:cubicBezTo>
                    <a:pt x="1" y="5451"/>
                    <a:pt x="32" y="5609"/>
                    <a:pt x="95" y="5735"/>
                  </a:cubicBezTo>
                  <a:lnTo>
                    <a:pt x="2899" y="2899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1751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0"/>
          <p:cNvSpPr txBox="1">
            <a:spLocks noGrp="1"/>
          </p:cNvSpPr>
          <p:nvPr>
            <p:ph type="title"/>
          </p:nvPr>
        </p:nvSpPr>
        <p:spPr>
          <a:xfrm>
            <a:off x="0" y="74183"/>
            <a:ext cx="39957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/>
              <a:t>Introduction</a:t>
            </a:r>
            <a:endParaRPr sz="2800" dirty="0"/>
          </a:p>
        </p:txBody>
      </p:sp>
      <p:grpSp>
        <p:nvGrpSpPr>
          <p:cNvPr id="270" name="Google Shape;270;p40"/>
          <p:cNvGrpSpPr/>
          <p:nvPr/>
        </p:nvGrpSpPr>
        <p:grpSpPr>
          <a:xfrm rot="5400000">
            <a:off x="8734560" y="4396029"/>
            <a:ext cx="448016" cy="159289"/>
            <a:chOff x="4405045" y="960533"/>
            <a:chExt cx="680462" cy="241934"/>
          </a:xfrm>
        </p:grpSpPr>
        <p:grpSp>
          <p:nvGrpSpPr>
            <p:cNvPr id="271" name="Google Shape;271;p40"/>
            <p:cNvGrpSpPr/>
            <p:nvPr/>
          </p:nvGrpSpPr>
          <p:grpSpPr>
            <a:xfrm>
              <a:off x="4405045" y="960533"/>
              <a:ext cx="680462" cy="241934"/>
              <a:chOff x="4405045" y="960533"/>
              <a:chExt cx="680462" cy="241934"/>
            </a:xfrm>
          </p:grpSpPr>
          <p:sp>
            <p:nvSpPr>
              <p:cNvPr id="272" name="Google Shape;272;p40"/>
              <p:cNvSpPr/>
              <p:nvPr/>
            </p:nvSpPr>
            <p:spPr>
              <a:xfrm rot="2700000">
                <a:off x="4663796" y="997170"/>
                <a:ext cx="163342" cy="168857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40"/>
              <p:cNvSpPr/>
              <p:nvPr/>
            </p:nvSpPr>
            <p:spPr>
              <a:xfrm rot="-2700000">
                <a:off x="4436501" y="995607"/>
                <a:ext cx="151887" cy="151887"/>
              </a:xfrm>
              <a:prstGeom prst="arc">
                <a:avLst>
                  <a:gd name="adj1" fmla="val 17826268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74" name="Google Shape;274;p40"/>
              <p:cNvCxnSpPr>
                <a:stCxn id="273" idx="2"/>
                <a:endCxn id="272" idx="1"/>
              </p:cNvCxnSpPr>
              <p:nvPr/>
            </p:nvCxnSpPr>
            <p:spPr>
              <a:xfrm rot="-5400000" flipH="1">
                <a:off x="4564345" y="1019650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75" name="Google Shape;275;p40"/>
              <p:cNvSpPr/>
              <p:nvPr/>
            </p:nvSpPr>
            <p:spPr>
              <a:xfrm rot="-8100000" flipH="1">
                <a:off x="4436501" y="1019123"/>
                <a:ext cx="151887" cy="151887"/>
              </a:xfrm>
              <a:prstGeom prst="arc">
                <a:avLst>
                  <a:gd name="adj1" fmla="val 17776405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76" name="Google Shape;276;p40"/>
              <p:cNvCxnSpPr>
                <a:stCxn id="275" idx="2"/>
              </p:cNvCxnSpPr>
              <p:nvPr/>
            </p:nvCxnSpPr>
            <p:spPr>
              <a:xfrm rot="-5400000">
                <a:off x="4564345" y="1027266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77" name="Google Shape;277;p40"/>
              <p:cNvSpPr/>
              <p:nvPr/>
            </p:nvSpPr>
            <p:spPr>
              <a:xfrm rot="2700000" flipH="1">
                <a:off x="4902164" y="991990"/>
                <a:ext cx="151887" cy="151887"/>
              </a:xfrm>
              <a:prstGeom prst="arc">
                <a:avLst>
                  <a:gd name="adj1" fmla="val 17826268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78" name="Google Shape;278;p40"/>
              <p:cNvCxnSpPr>
                <a:stCxn id="277" idx="2"/>
              </p:cNvCxnSpPr>
              <p:nvPr/>
            </p:nvCxnSpPr>
            <p:spPr>
              <a:xfrm rot="5400000">
                <a:off x="4802907" y="1016033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79" name="Google Shape;279;p40"/>
              <p:cNvSpPr/>
              <p:nvPr/>
            </p:nvSpPr>
            <p:spPr>
              <a:xfrm rot="8100000">
                <a:off x="4902164" y="1015506"/>
                <a:ext cx="151887" cy="151887"/>
              </a:xfrm>
              <a:prstGeom prst="arc">
                <a:avLst>
                  <a:gd name="adj1" fmla="val 17776405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80" name="Google Shape;280;p40"/>
              <p:cNvCxnSpPr>
                <a:stCxn id="279" idx="2"/>
              </p:cNvCxnSpPr>
              <p:nvPr/>
            </p:nvCxnSpPr>
            <p:spPr>
              <a:xfrm rot="5400000" flipH="1">
                <a:off x="4802907" y="1023649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81" name="Google Shape;281;p40"/>
            <p:cNvCxnSpPr>
              <a:stCxn id="273" idx="2"/>
              <a:endCxn id="275" idx="2"/>
            </p:cNvCxnSpPr>
            <p:nvPr/>
          </p:nvCxnSpPr>
          <p:spPr>
            <a:xfrm rot="5400000">
              <a:off x="4500745" y="1083250"/>
              <a:ext cx="1308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40"/>
            <p:cNvCxnSpPr/>
            <p:nvPr/>
          </p:nvCxnSpPr>
          <p:spPr>
            <a:xfrm flipH="1">
              <a:off x="4527184" y="999281"/>
              <a:ext cx="900" cy="1677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40"/>
            <p:cNvCxnSpPr>
              <a:stCxn id="277" idx="2"/>
              <a:endCxn id="279" idx="2"/>
            </p:cNvCxnSpPr>
            <p:nvPr/>
          </p:nvCxnSpPr>
          <p:spPr>
            <a:xfrm rot="5400000">
              <a:off x="4859007" y="1079633"/>
              <a:ext cx="1308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40"/>
            <p:cNvCxnSpPr/>
            <p:nvPr/>
          </p:nvCxnSpPr>
          <p:spPr>
            <a:xfrm>
              <a:off x="4962470" y="999281"/>
              <a:ext cx="900" cy="1677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40"/>
            <p:cNvCxnSpPr>
              <a:stCxn id="272" idx="3"/>
              <a:endCxn id="272" idx="0"/>
            </p:cNvCxnSpPr>
            <p:nvPr/>
          </p:nvCxnSpPr>
          <p:spPr>
            <a:xfrm rot="5400000">
              <a:off x="4745467" y="1079799"/>
              <a:ext cx="117600" cy="18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40"/>
            <p:cNvCxnSpPr/>
            <p:nvPr/>
          </p:nvCxnSpPr>
          <p:spPr>
            <a:xfrm flipH="1">
              <a:off x="4725475" y="1001074"/>
              <a:ext cx="900" cy="1623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40"/>
            <p:cNvCxnSpPr/>
            <p:nvPr/>
          </p:nvCxnSpPr>
          <p:spPr>
            <a:xfrm flipH="1">
              <a:off x="4764450" y="1001074"/>
              <a:ext cx="900" cy="1623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40"/>
            <p:cNvCxnSpPr>
              <a:stCxn id="272" idx="2"/>
              <a:endCxn id="272" idx="1"/>
            </p:cNvCxnSpPr>
            <p:nvPr/>
          </p:nvCxnSpPr>
          <p:spPr>
            <a:xfrm rot="5400000">
              <a:off x="4628017" y="1081749"/>
              <a:ext cx="117600" cy="18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89" y="2359419"/>
            <a:ext cx="3169665" cy="21122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1175" y="904190"/>
            <a:ext cx="2963017" cy="2088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8005" y="69280"/>
            <a:ext cx="1164437" cy="142049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78487" y="1951518"/>
            <a:ext cx="23310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f-ZA" b="1" i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High-dose </a:t>
            </a:r>
            <a:r>
              <a:rPr lang="af-ZA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chemotherapy</a:t>
            </a:r>
            <a:endParaRPr lang="fa-IR" b="1" i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31536" y="3059948"/>
            <a:ext cx="3264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f-ZA" b="1" i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Allogeneic </a:t>
            </a:r>
            <a:r>
              <a:rPr lang="af-ZA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bone</a:t>
            </a:r>
          </a:p>
          <a:p>
            <a:pPr algn="ctr"/>
            <a:r>
              <a:rPr lang="af-ZA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marrow transplantation</a:t>
            </a:r>
            <a:endParaRPr lang="fa-IR" b="1" i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4334" y="1911134"/>
            <a:ext cx="1530865" cy="1300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TextBox 27"/>
          <p:cNvSpPr txBox="1"/>
          <p:nvPr/>
        </p:nvSpPr>
        <p:spPr>
          <a:xfrm>
            <a:off x="8859948" y="4746661"/>
            <a:ext cx="284052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</a:t>
            </a:r>
            <a:endParaRPr lang="fa-I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70"/>
          <p:cNvSpPr txBox="1">
            <a:spLocks noGrp="1"/>
          </p:cNvSpPr>
          <p:nvPr>
            <p:ph type="title"/>
          </p:nvPr>
        </p:nvSpPr>
        <p:spPr>
          <a:xfrm flipH="1">
            <a:off x="4302011" y="1313456"/>
            <a:ext cx="3767790" cy="6396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400" b="1" dirty="0"/>
              <a:t>T</a:t>
            </a:r>
            <a:r>
              <a:rPr lang="en-US" sz="2400" b="1" dirty="0" smtClean="0"/>
              <a:t>reatment </a:t>
            </a:r>
            <a:r>
              <a:rPr lang="en-US" sz="2400" b="1" dirty="0"/>
              <a:t>of AML with </a:t>
            </a:r>
            <a:r>
              <a:rPr lang="en-US" sz="24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CAR-T</a:t>
            </a:r>
            <a:r>
              <a:rPr lang="en-US" sz="2400" b="1" dirty="0"/>
              <a:t> cells </a:t>
            </a:r>
            <a:r>
              <a:rPr lang="en-US" dirty="0"/>
              <a:t/>
            </a:r>
            <a:br>
              <a:rPr lang="en-US" dirty="0"/>
            </a:br>
            <a:endParaRPr dirty="0"/>
          </a:p>
        </p:txBody>
      </p:sp>
      <p:sp>
        <p:nvSpPr>
          <p:cNvPr id="1012" name="Google Shape;1012;p70"/>
          <p:cNvSpPr txBox="1">
            <a:spLocks noGrp="1"/>
          </p:cNvSpPr>
          <p:nvPr>
            <p:ph type="subTitle" idx="1"/>
          </p:nvPr>
        </p:nvSpPr>
        <p:spPr>
          <a:xfrm flipH="1">
            <a:off x="4275379" y="2183908"/>
            <a:ext cx="4078508" cy="14648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af-ZA" dirty="0"/>
              <a:t>lack of AML-specific antigens </a:t>
            </a:r>
            <a:endParaRPr lang="af-ZA" dirty="0" smtClean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dirty="0"/>
              <a:t>tremendous molecular heterogeneity of the disease </a:t>
            </a:r>
            <a:endParaRPr lang="en-US" dirty="0" smtClean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af-ZA" dirty="0"/>
              <a:t>CD33 </a:t>
            </a:r>
            <a:r>
              <a:rPr lang="af-ZA" dirty="0" smtClean="0"/>
              <a:t>: </a:t>
            </a:r>
            <a:r>
              <a:rPr lang="af-ZA" dirty="0"/>
              <a:t>As a promising target </a:t>
            </a:r>
            <a:br>
              <a:rPr lang="af-ZA" dirty="0"/>
            </a:br>
            <a:r>
              <a:rPr lang="af-ZA" dirty="0"/>
              <a:t/>
            </a:r>
            <a:br>
              <a:rPr lang="af-ZA" dirty="0"/>
            </a:br>
            <a:endParaRPr dirty="0"/>
          </a:p>
        </p:txBody>
      </p:sp>
      <p:sp>
        <p:nvSpPr>
          <p:cNvPr id="1013" name="Google Shape;1013;p70"/>
          <p:cNvSpPr/>
          <p:nvPr/>
        </p:nvSpPr>
        <p:spPr>
          <a:xfrm rot="5400000" flipH="1">
            <a:off x="1330201" y="429131"/>
            <a:ext cx="2083800" cy="3504000"/>
          </a:xfrm>
          <a:prstGeom prst="roundRect">
            <a:avLst>
              <a:gd name="adj" fmla="val 7414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70"/>
          <p:cNvSpPr/>
          <p:nvPr/>
        </p:nvSpPr>
        <p:spPr>
          <a:xfrm flipH="1">
            <a:off x="4350578" y="1955094"/>
            <a:ext cx="3763612" cy="77891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6" name="Google Shape;1016;p70"/>
          <p:cNvPicPr preferRelativeResize="0"/>
          <p:nvPr/>
        </p:nvPicPr>
        <p:blipFill rotWithShape="1">
          <a:blip r:embed="rId3">
            <a:alphaModFix/>
          </a:blip>
          <a:srcRect l="29945" t="6866" r="29949" b="6874"/>
          <a:stretch/>
        </p:blipFill>
        <p:spPr>
          <a:xfrm>
            <a:off x="7564649" y="3436325"/>
            <a:ext cx="864102" cy="131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703" y="1265622"/>
            <a:ext cx="3391269" cy="18415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0907" y="0"/>
            <a:ext cx="4121253" cy="7559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3828" y="77092"/>
            <a:ext cx="1170533" cy="14204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859948" y="4756934"/>
            <a:ext cx="284052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</a:t>
            </a:r>
            <a:endParaRPr lang="fa-I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48"/>
          <p:cNvSpPr txBox="1">
            <a:spLocks noGrp="1"/>
          </p:cNvSpPr>
          <p:nvPr>
            <p:ph type="subTitle" idx="3"/>
          </p:nvPr>
        </p:nvSpPr>
        <p:spPr>
          <a:xfrm>
            <a:off x="564328" y="2838118"/>
            <a:ext cx="2889086" cy="13965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lvl="0" indent="-171450" algn="l">
              <a:buFont typeface="Wingdings" panose="05000000000000000000" pitchFamily="2" charset="2"/>
              <a:buChar char="q"/>
            </a:pPr>
            <a:r>
              <a:rPr lang="af-ZA" sz="1100" b="1" dirty="0" smtClean="0"/>
              <a:t>long-term suppression </a:t>
            </a:r>
            <a:r>
              <a:rPr lang="af-ZA" sz="1100" b="1" dirty="0"/>
              <a:t>of </a:t>
            </a:r>
            <a:r>
              <a:rPr lang="af-ZA" sz="1100" b="1" dirty="0" smtClean="0"/>
              <a:t>hematopoiesis</a:t>
            </a:r>
          </a:p>
          <a:p>
            <a:pPr marL="171450" indent="-171450" algn="l">
              <a:buFont typeface="Wingdings" panose="05000000000000000000" pitchFamily="2" charset="2"/>
              <a:buChar char="q"/>
            </a:pPr>
            <a:r>
              <a:rPr lang="af-ZA" sz="1100" b="1" dirty="0" smtClean="0"/>
              <a:t> </a:t>
            </a:r>
            <a:r>
              <a:rPr lang="af-ZA" sz="1100" b="1" dirty="0">
                <a:solidFill>
                  <a:schemeClr val="bg1"/>
                </a:solidFill>
              </a:rPr>
              <a:t>Autologous </a:t>
            </a:r>
            <a:r>
              <a:rPr lang="af-ZA" sz="1100" b="1" dirty="0" smtClean="0">
                <a:solidFill>
                  <a:schemeClr val="bg1"/>
                </a:solidFill>
              </a:rPr>
              <a:t>sources :</a:t>
            </a:r>
            <a:r>
              <a:rPr lang="af-ZA" sz="1100" b="1" dirty="0"/>
              <a:t>cost and </a:t>
            </a:r>
            <a:r>
              <a:rPr lang="af-ZA" sz="1100" b="1" dirty="0" smtClean="0"/>
              <a:t>time intensive </a:t>
            </a:r>
            <a:r>
              <a:rPr lang="af-ZA" dirty="0"/>
              <a:t/>
            </a:r>
            <a:br>
              <a:rPr lang="af-ZA" dirty="0"/>
            </a:br>
            <a:endParaRPr lang="fa-IR" sz="1100" b="1" dirty="0">
              <a:solidFill>
                <a:schemeClr val="bg1"/>
              </a:solidFill>
            </a:endParaRPr>
          </a:p>
          <a:p>
            <a:pPr marL="171450" lvl="0" indent="-171450" algn="l">
              <a:buFont typeface="Wingdings" panose="05000000000000000000" pitchFamily="2" charset="2"/>
              <a:buChar char="q"/>
            </a:pPr>
            <a:r>
              <a:rPr lang="en-US" sz="1100" b="1" dirty="0"/>
              <a:t>not possible from heavily pre-treated patients </a:t>
            </a:r>
            <a:r>
              <a:rPr lang="en-US" dirty="0"/>
              <a:t/>
            </a:r>
            <a:br>
              <a:rPr lang="en-US" dirty="0"/>
            </a:br>
            <a:r>
              <a:rPr lang="af-ZA" dirty="0"/>
              <a:t/>
            </a:r>
            <a:br>
              <a:rPr lang="af-ZA" dirty="0"/>
            </a:br>
            <a:endParaRPr dirty="0"/>
          </a:p>
        </p:txBody>
      </p:sp>
      <p:grpSp>
        <p:nvGrpSpPr>
          <p:cNvPr id="514" name="Google Shape;514;p48"/>
          <p:cNvGrpSpPr/>
          <p:nvPr/>
        </p:nvGrpSpPr>
        <p:grpSpPr>
          <a:xfrm>
            <a:off x="7037425" y="1830475"/>
            <a:ext cx="286600" cy="381025"/>
            <a:chOff x="691550" y="1167300"/>
            <a:chExt cx="286600" cy="381025"/>
          </a:xfrm>
        </p:grpSpPr>
        <p:sp>
          <p:nvSpPr>
            <p:cNvPr id="515" name="Google Shape;515;p48"/>
            <p:cNvSpPr/>
            <p:nvPr/>
          </p:nvSpPr>
          <p:spPr>
            <a:xfrm>
              <a:off x="866150" y="1435550"/>
              <a:ext cx="45025" cy="23000"/>
            </a:xfrm>
            <a:custGeom>
              <a:avLst/>
              <a:gdLst/>
              <a:ahLst/>
              <a:cxnLst/>
              <a:rect l="l" t="t" r="r" b="b"/>
              <a:pathLst>
                <a:path w="1801" h="920" extrusionOk="0">
                  <a:moveTo>
                    <a:pt x="901" y="0"/>
                  </a:moveTo>
                  <a:cubicBezTo>
                    <a:pt x="406" y="0"/>
                    <a:pt x="1" y="403"/>
                    <a:pt x="1" y="898"/>
                  </a:cubicBezTo>
                  <a:lnTo>
                    <a:pt x="1" y="919"/>
                  </a:lnTo>
                  <a:lnTo>
                    <a:pt x="1801" y="919"/>
                  </a:lnTo>
                  <a:lnTo>
                    <a:pt x="1801" y="898"/>
                  </a:lnTo>
                  <a:cubicBezTo>
                    <a:pt x="1801" y="403"/>
                    <a:pt x="1396" y="0"/>
                    <a:pt x="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8"/>
            <p:cNvSpPr/>
            <p:nvPr/>
          </p:nvSpPr>
          <p:spPr>
            <a:xfrm>
              <a:off x="866150" y="1390250"/>
              <a:ext cx="45025" cy="23000"/>
            </a:xfrm>
            <a:custGeom>
              <a:avLst/>
              <a:gdLst/>
              <a:ahLst/>
              <a:cxnLst/>
              <a:rect l="l" t="t" r="r" b="b"/>
              <a:pathLst>
                <a:path w="1801" h="920" extrusionOk="0">
                  <a:moveTo>
                    <a:pt x="1" y="0"/>
                  </a:moveTo>
                  <a:lnTo>
                    <a:pt x="1" y="19"/>
                  </a:lnTo>
                  <a:cubicBezTo>
                    <a:pt x="1" y="514"/>
                    <a:pt x="406" y="919"/>
                    <a:pt x="901" y="919"/>
                  </a:cubicBezTo>
                  <a:cubicBezTo>
                    <a:pt x="1396" y="919"/>
                    <a:pt x="1801" y="514"/>
                    <a:pt x="1801" y="19"/>
                  </a:cubicBezTo>
                  <a:lnTo>
                    <a:pt x="18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8"/>
            <p:cNvSpPr/>
            <p:nvPr/>
          </p:nvSpPr>
          <p:spPr>
            <a:xfrm>
              <a:off x="691550" y="1167300"/>
              <a:ext cx="286600" cy="381025"/>
            </a:xfrm>
            <a:custGeom>
              <a:avLst/>
              <a:gdLst/>
              <a:ahLst/>
              <a:cxnLst/>
              <a:rect l="l" t="t" r="r" b="b"/>
              <a:pathLst>
                <a:path w="11464" h="15241" extrusionOk="0">
                  <a:moveTo>
                    <a:pt x="3992" y="1786"/>
                  </a:moveTo>
                  <a:cubicBezTo>
                    <a:pt x="4239" y="1786"/>
                    <a:pt x="4437" y="1986"/>
                    <a:pt x="4437" y="2234"/>
                  </a:cubicBezTo>
                  <a:cubicBezTo>
                    <a:pt x="4437" y="2479"/>
                    <a:pt x="4239" y="2679"/>
                    <a:pt x="3992" y="2679"/>
                  </a:cubicBezTo>
                  <a:lnTo>
                    <a:pt x="2232" y="2679"/>
                  </a:lnTo>
                  <a:cubicBezTo>
                    <a:pt x="1987" y="2679"/>
                    <a:pt x="1787" y="2479"/>
                    <a:pt x="1787" y="2234"/>
                  </a:cubicBezTo>
                  <a:cubicBezTo>
                    <a:pt x="1787" y="1986"/>
                    <a:pt x="1987" y="1786"/>
                    <a:pt x="2232" y="1786"/>
                  </a:cubicBezTo>
                  <a:close/>
                  <a:moveTo>
                    <a:pt x="8456" y="3572"/>
                  </a:moveTo>
                  <a:cubicBezTo>
                    <a:pt x="8704" y="3572"/>
                    <a:pt x="8902" y="3772"/>
                    <a:pt x="8902" y="4020"/>
                  </a:cubicBezTo>
                  <a:cubicBezTo>
                    <a:pt x="8902" y="4265"/>
                    <a:pt x="8704" y="4465"/>
                    <a:pt x="8456" y="4465"/>
                  </a:cubicBezTo>
                  <a:lnTo>
                    <a:pt x="2232" y="4465"/>
                  </a:lnTo>
                  <a:cubicBezTo>
                    <a:pt x="1987" y="4465"/>
                    <a:pt x="1787" y="4265"/>
                    <a:pt x="1787" y="4020"/>
                  </a:cubicBezTo>
                  <a:cubicBezTo>
                    <a:pt x="1787" y="3772"/>
                    <a:pt x="1987" y="3572"/>
                    <a:pt x="2232" y="3572"/>
                  </a:cubicBezTo>
                  <a:close/>
                  <a:moveTo>
                    <a:pt x="9349" y="5358"/>
                  </a:moveTo>
                  <a:cubicBezTo>
                    <a:pt x="9597" y="5358"/>
                    <a:pt x="9795" y="5558"/>
                    <a:pt x="9795" y="5806"/>
                  </a:cubicBezTo>
                  <a:cubicBezTo>
                    <a:pt x="9795" y="6051"/>
                    <a:pt x="9597" y="6251"/>
                    <a:pt x="9349" y="6251"/>
                  </a:cubicBezTo>
                  <a:lnTo>
                    <a:pt x="2232" y="6251"/>
                  </a:lnTo>
                  <a:cubicBezTo>
                    <a:pt x="1987" y="6251"/>
                    <a:pt x="1787" y="6051"/>
                    <a:pt x="1787" y="5806"/>
                  </a:cubicBezTo>
                  <a:cubicBezTo>
                    <a:pt x="1787" y="5558"/>
                    <a:pt x="1987" y="5358"/>
                    <a:pt x="2232" y="5358"/>
                  </a:cubicBezTo>
                  <a:close/>
                  <a:moveTo>
                    <a:pt x="4673" y="7144"/>
                  </a:moveTo>
                  <a:cubicBezTo>
                    <a:pt x="4920" y="7144"/>
                    <a:pt x="5120" y="7344"/>
                    <a:pt x="5120" y="7592"/>
                  </a:cubicBezTo>
                  <a:cubicBezTo>
                    <a:pt x="5120" y="7837"/>
                    <a:pt x="4920" y="8037"/>
                    <a:pt x="4673" y="8037"/>
                  </a:cubicBezTo>
                  <a:lnTo>
                    <a:pt x="2232" y="8037"/>
                  </a:lnTo>
                  <a:cubicBezTo>
                    <a:pt x="1987" y="8037"/>
                    <a:pt x="1787" y="7837"/>
                    <a:pt x="1787" y="7592"/>
                  </a:cubicBezTo>
                  <a:cubicBezTo>
                    <a:pt x="1787" y="7344"/>
                    <a:pt x="1987" y="7144"/>
                    <a:pt x="2232" y="7144"/>
                  </a:cubicBezTo>
                  <a:close/>
                  <a:moveTo>
                    <a:pt x="4673" y="8930"/>
                  </a:moveTo>
                  <a:cubicBezTo>
                    <a:pt x="4920" y="8930"/>
                    <a:pt x="5120" y="9130"/>
                    <a:pt x="5120" y="9378"/>
                  </a:cubicBezTo>
                  <a:cubicBezTo>
                    <a:pt x="5120" y="9623"/>
                    <a:pt x="4920" y="9823"/>
                    <a:pt x="4673" y="9823"/>
                  </a:cubicBezTo>
                  <a:lnTo>
                    <a:pt x="2232" y="9823"/>
                  </a:lnTo>
                  <a:cubicBezTo>
                    <a:pt x="1987" y="9823"/>
                    <a:pt x="1787" y="9623"/>
                    <a:pt x="1787" y="9378"/>
                  </a:cubicBezTo>
                  <a:cubicBezTo>
                    <a:pt x="1787" y="9130"/>
                    <a:pt x="1987" y="8930"/>
                    <a:pt x="2232" y="8930"/>
                  </a:cubicBezTo>
                  <a:close/>
                  <a:moveTo>
                    <a:pt x="3482" y="12528"/>
                  </a:moveTo>
                  <a:cubicBezTo>
                    <a:pt x="3730" y="12528"/>
                    <a:pt x="3930" y="12728"/>
                    <a:pt x="3930" y="12976"/>
                  </a:cubicBezTo>
                  <a:cubicBezTo>
                    <a:pt x="3930" y="13221"/>
                    <a:pt x="3730" y="13421"/>
                    <a:pt x="3482" y="13421"/>
                  </a:cubicBezTo>
                  <a:lnTo>
                    <a:pt x="2232" y="13421"/>
                  </a:lnTo>
                  <a:cubicBezTo>
                    <a:pt x="1987" y="13421"/>
                    <a:pt x="1787" y="13221"/>
                    <a:pt x="1787" y="12976"/>
                  </a:cubicBezTo>
                  <a:cubicBezTo>
                    <a:pt x="1787" y="12728"/>
                    <a:pt x="1987" y="12528"/>
                    <a:pt x="2232" y="12528"/>
                  </a:cubicBezTo>
                  <a:close/>
                  <a:moveTo>
                    <a:pt x="9230" y="7144"/>
                  </a:moveTo>
                  <a:cubicBezTo>
                    <a:pt x="9478" y="7144"/>
                    <a:pt x="9678" y="7344"/>
                    <a:pt x="9678" y="7592"/>
                  </a:cubicBezTo>
                  <a:lnTo>
                    <a:pt x="9678" y="8937"/>
                  </a:lnTo>
                  <a:cubicBezTo>
                    <a:pt x="9678" y="9473"/>
                    <a:pt x="9440" y="9954"/>
                    <a:pt x="9066" y="10283"/>
                  </a:cubicBezTo>
                  <a:cubicBezTo>
                    <a:pt x="9440" y="10611"/>
                    <a:pt x="9678" y="11092"/>
                    <a:pt x="9678" y="11628"/>
                  </a:cubicBezTo>
                  <a:lnTo>
                    <a:pt x="9678" y="12976"/>
                  </a:lnTo>
                  <a:cubicBezTo>
                    <a:pt x="9678" y="13221"/>
                    <a:pt x="9478" y="13421"/>
                    <a:pt x="9230" y="13421"/>
                  </a:cubicBezTo>
                  <a:cubicBezTo>
                    <a:pt x="8985" y="13421"/>
                    <a:pt x="8785" y="13221"/>
                    <a:pt x="8785" y="12976"/>
                  </a:cubicBezTo>
                  <a:lnTo>
                    <a:pt x="8785" y="12542"/>
                  </a:lnTo>
                  <a:lnTo>
                    <a:pt x="6985" y="12542"/>
                  </a:lnTo>
                  <a:lnTo>
                    <a:pt x="6985" y="12976"/>
                  </a:lnTo>
                  <a:cubicBezTo>
                    <a:pt x="6985" y="13221"/>
                    <a:pt x="6785" y="13421"/>
                    <a:pt x="6539" y="13421"/>
                  </a:cubicBezTo>
                  <a:cubicBezTo>
                    <a:pt x="6292" y="13421"/>
                    <a:pt x="6092" y="13221"/>
                    <a:pt x="6092" y="12976"/>
                  </a:cubicBezTo>
                  <a:lnTo>
                    <a:pt x="6092" y="11628"/>
                  </a:lnTo>
                  <a:cubicBezTo>
                    <a:pt x="6092" y="11092"/>
                    <a:pt x="6330" y="10611"/>
                    <a:pt x="6704" y="10283"/>
                  </a:cubicBezTo>
                  <a:cubicBezTo>
                    <a:pt x="6330" y="9954"/>
                    <a:pt x="6092" y="9473"/>
                    <a:pt x="6092" y="8937"/>
                  </a:cubicBezTo>
                  <a:lnTo>
                    <a:pt x="6092" y="7592"/>
                  </a:lnTo>
                  <a:cubicBezTo>
                    <a:pt x="6092" y="7344"/>
                    <a:pt x="6292" y="7144"/>
                    <a:pt x="6539" y="7144"/>
                  </a:cubicBezTo>
                  <a:cubicBezTo>
                    <a:pt x="6785" y="7144"/>
                    <a:pt x="6985" y="7344"/>
                    <a:pt x="6985" y="7592"/>
                  </a:cubicBezTo>
                  <a:lnTo>
                    <a:pt x="6985" y="8025"/>
                  </a:lnTo>
                  <a:lnTo>
                    <a:pt x="8785" y="8025"/>
                  </a:lnTo>
                  <a:lnTo>
                    <a:pt x="8785" y="7592"/>
                  </a:lnTo>
                  <a:cubicBezTo>
                    <a:pt x="8785" y="7344"/>
                    <a:pt x="8985" y="7144"/>
                    <a:pt x="9230" y="7144"/>
                  </a:cubicBezTo>
                  <a:close/>
                  <a:moveTo>
                    <a:pt x="446" y="1"/>
                  </a:moveTo>
                  <a:cubicBezTo>
                    <a:pt x="201" y="1"/>
                    <a:pt x="1" y="201"/>
                    <a:pt x="1" y="448"/>
                  </a:cubicBezTo>
                  <a:lnTo>
                    <a:pt x="1" y="14795"/>
                  </a:lnTo>
                  <a:cubicBezTo>
                    <a:pt x="1" y="15040"/>
                    <a:pt x="201" y="15240"/>
                    <a:pt x="446" y="15240"/>
                  </a:cubicBezTo>
                  <a:lnTo>
                    <a:pt x="11016" y="15240"/>
                  </a:lnTo>
                  <a:cubicBezTo>
                    <a:pt x="11264" y="15240"/>
                    <a:pt x="11464" y="15040"/>
                    <a:pt x="11464" y="14795"/>
                  </a:cubicBezTo>
                  <a:lnTo>
                    <a:pt x="11464" y="448"/>
                  </a:lnTo>
                  <a:cubicBezTo>
                    <a:pt x="11464" y="201"/>
                    <a:pt x="11264" y="1"/>
                    <a:pt x="110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27" name="Google Shape;527;p48"/>
          <p:cNvPicPr preferRelativeResize="0"/>
          <p:nvPr/>
        </p:nvPicPr>
        <p:blipFill rotWithShape="1">
          <a:blip r:embed="rId3">
            <a:alphaModFix/>
          </a:blip>
          <a:srcRect b="2037"/>
          <a:stretch/>
        </p:blipFill>
        <p:spPr>
          <a:xfrm>
            <a:off x="3752626" y="2008562"/>
            <a:ext cx="1733776" cy="2634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969" y="684850"/>
            <a:ext cx="1819922" cy="13570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210" y="760056"/>
            <a:ext cx="1749666" cy="13105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58" name="Google Shape;8637;p94"/>
          <p:cNvCxnSpPr/>
          <p:nvPr/>
        </p:nvCxnSpPr>
        <p:spPr>
          <a:xfrm>
            <a:off x="1645360" y="2017022"/>
            <a:ext cx="0" cy="220800"/>
          </a:xfrm>
          <a:prstGeom prst="straightConnector1">
            <a:avLst/>
          </a:prstGeom>
          <a:noFill/>
          <a:ln w="9525" cap="flat" cmpd="sng">
            <a:solidFill>
              <a:srgbClr val="D7DF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" name="Google Shape;8637;p94"/>
          <p:cNvCxnSpPr/>
          <p:nvPr/>
        </p:nvCxnSpPr>
        <p:spPr>
          <a:xfrm>
            <a:off x="7398090" y="2105799"/>
            <a:ext cx="0" cy="220800"/>
          </a:xfrm>
          <a:prstGeom prst="straightConnector1">
            <a:avLst/>
          </a:prstGeom>
          <a:noFill/>
          <a:ln w="9525" cap="flat" cmpd="sng">
            <a:solidFill>
              <a:srgbClr val="D7DF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" name="Google Shape;8630;p94"/>
          <p:cNvSpPr/>
          <p:nvPr/>
        </p:nvSpPr>
        <p:spPr>
          <a:xfrm>
            <a:off x="817530" y="2247083"/>
            <a:ext cx="1655700" cy="738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8630;p94"/>
          <p:cNvSpPr/>
          <p:nvPr/>
        </p:nvSpPr>
        <p:spPr>
          <a:xfrm>
            <a:off x="6589495" y="2372846"/>
            <a:ext cx="1655700" cy="738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8635;p94"/>
          <p:cNvSpPr/>
          <p:nvPr/>
        </p:nvSpPr>
        <p:spPr>
          <a:xfrm>
            <a:off x="1537143" y="2193511"/>
            <a:ext cx="234300" cy="234300"/>
          </a:xfrm>
          <a:prstGeom prst="ellipse">
            <a:avLst/>
          </a:prstGeom>
          <a:solidFill>
            <a:srgbClr val="0E2A47"/>
          </a:solidFill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8635;p94"/>
          <p:cNvSpPr/>
          <p:nvPr/>
        </p:nvSpPr>
        <p:spPr>
          <a:xfrm>
            <a:off x="7282477" y="2274890"/>
            <a:ext cx="234300" cy="234300"/>
          </a:xfrm>
          <a:prstGeom prst="ellipse">
            <a:avLst/>
          </a:prstGeom>
          <a:solidFill>
            <a:srgbClr val="0E2A47"/>
          </a:solidFill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5908089" y="2620858"/>
            <a:ext cx="3466731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af-ZA" sz="1100" b="1" dirty="0">
                <a:solidFill>
                  <a:schemeClr val="bg1"/>
                </a:solidFill>
                <a:latin typeface="AdvOT46dcae81"/>
              </a:rPr>
              <a:t>adoptively </a:t>
            </a:r>
            <a:r>
              <a:rPr lang="af-ZA" sz="1100" b="1" dirty="0" smtClean="0">
                <a:solidFill>
                  <a:schemeClr val="bg1"/>
                </a:solidFill>
                <a:latin typeface="AdvOT46dcae81"/>
              </a:rPr>
              <a:t>transferred: </a:t>
            </a:r>
            <a:r>
              <a:rPr lang="af-ZA" sz="1100" b="1" dirty="0">
                <a:solidFill>
                  <a:schemeClr val="bg1"/>
                </a:solidFill>
              </a:rPr>
              <a:t>possess a shorter</a:t>
            </a:r>
            <a:br>
              <a:rPr lang="af-ZA" sz="1100" b="1" dirty="0">
                <a:solidFill>
                  <a:schemeClr val="bg1"/>
                </a:solidFill>
              </a:rPr>
            </a:br>
            <a:r>
              <a:rPr lang="af-ZA" sz="1100" b="1" dirty="0" smtClean="0">
                <a:solidFill>
                  <a:schemeClr val="bg1"/>
                </a:solidFill>
              </a:rPr>
              <a:t>lifetime and </a:t>
            </a:r>
            <a:r>
              <a:rPr lang="af-ZA" sz="1100" b="1" dirty="0">
                <a:solidFill>
                  <a:schemeClr val="bg1"/>
                </a:solidFill>
              </a:rPr>
              <a:t>fewer side effects </a:t>
            </a:r>
            <a:r>
              <a:rPr lang="af-ZA" sz="1100" dirty="0">
                <a:solidFill>
                  <a:schemeClr val="bg1"/>
                </a:solidFill>
              </a:rPr>
              <a:t/>
            </a:r>
            <a:br>
              <a:rPr lang="af-ZA" sz="1100" dirty="0">
                <a:solidFill>
                  <a:schemeClr val="bg1"/>
                </a:solidFill>
              </a:rPr>
            </a:br>
            <a:endParaRPr lang="af-ZA" sz="1100" b="1" dirty="0">
              <a:solidFill>
                <a:schemeClr val="bg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b="1" dirty="0">
                <a:solidFill>
                  <a:schemeClr val="bg1"/>
                </a:solidFill>
              </a:rPr>
              <a:t>intrinsic CAR-independent killing capacity against </a:t>
            </a:r>
            <a:r>
              <a:rPr lang="en-US" sz="1100" b="1" dirty="0" smtClean="0">
                <a:solidFill>
                  <a:schemeClr val="bg1"/>
                </a:solidFill>
              </a:rPr>
              <a:t>AML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b="1" dirty="0">
                <a:solidFill>
                  <a:schemeClr val="bg1"/>
                </a:solidFill>
              </a:rPr>
              <a:t>NK cells do not induce </a:t>
            </a:r>
            <a:r>
              <a:rPr lang="en-US" sz="1100" b="1" dirty="0" smtClean="0">
                <a:solidFill>
                  <a:schemeClr val="bg1"/>
                </a:solidFill>
              </a:rPr>
              <a:t>GVHD. </a:t>
            </a:r>
            <a:r>
              <a:rPr lang="en-US" sz="1100" dirty="0"/>
              <a:t/>
            </a:r>
            <a:br>
              <a:rPr lang="en-US" sz="1100" dirty="0"/>
            </a:b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af-ZA" dirty="0"/>
              <a:t/>
            </a:r>
            <a:br>
              <a:rPr lang="af-ZA" dirty="0"/>
            </a:br>
            <a:r>
              <a:rPr lang="af-ZA" dirty="0"/>
              <a:t> </a:t>
            </a:r>
            <a:br>
              <a:rPr lang="af-ZA" dirty="0"/>
            </a:br>
            <a:endParaRPr lang="fa-IR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5295" y="-87796"/>
            <a:ext cx="3362271" cy="6167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3868" y="69281"/>
            <a:ext cx="960132" cy="116516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856324" y="4732981"/>
            <a:ext cx="28767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</a:t>
            </a:r>
            <a:endParaRPr lang="fa-I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9"/>
          <p:cNvSpPr txBox="1">
            <a:spLocks noGrp="1"/>
          </p:cNvSpPr>
          <p:nvPr>
            <p:ph type="subTitle" idx="1"/>
          </p:nvPr>
        </p:nvSpPr>
        <p:spPr>
          <a:xfrm>
            <a:off x="4882719" y="3693110"/>
            <a:ext cx="3604334" cy="9143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100" dirty="0" smtClean="0"/>
              <a:t>Improve the </a:t>
            </a:r>
            <a:r>
              <a:rPr lang="en-US" sz="1100" dirty="0"/>
              <a:t>availability and </a:t>
            </a:r>
            <a:endParaRPr lang="en-US" sz="1100" dirty="0" smtClean="0"/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100" dirty="0" smtClean="0"/>
              <a:t>reduce </a:t>
            </a:r>
            <a:r>
              <a:rPr lang="en-US" sz="1100" dirty="0"/>
              <a:t>the costs of such an immune-cell based</a:t>
            </a:r>
            <a:br>
              <a:rPr lang="en-US" sz="1100" dirty="0"/>
            </a:br>
            <a:r>
              <a:rPr lang="en-US" sz="1100" dirty="0"/>
              <a:t>therapy. </a:t>
            </a:r>
            <a:br>
              <a:rPr lang="en-US" sz="1100" dirty="0"/>
            </a:br>
            <a:endParaRPr sz="600" dirty="0"/>
          </a:p>
        </p:txBody>
      </p:sp>
      <p:sp>
        <p:nvSpPr>
          <p:cNvPr id="533" name="Google Shape;533;p49"/>
          <p:cNvSpPr txBox="1">
            <a:spLocks noGrp="1"/>
          </p:cNvSpPr>
          <p:nvPr>
            <p:ph type="title"/>
          </p:nvPr>
        </p:nvSpPr>
        <p:spPr>
          <a:xfrm>
            <a:off x="4840575" y="3445761"/>
            <a:ext cx="3501643" cy="39777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1800" dirty="0" smtClean="0"/>
              <a:t>—</a:t>
            </a:r>
            <a:r>
              <a:rPr lang="af-ZA" sz="1800" b="0" dirty="0"/>
              <a:t>“</a:t>
            </a:r>
            <a:r>
              <a:rPr lang="af-ZA" sz="1800" dirty="0"/>
              <a:t>off-the-shelf” product </a:t>
            </a:r>
            <a:endParaRPr sz="1800" dirty="0"/>
          </a:p>
        </p:txBody>
      </p:sp>
      <p:pic>
        <p:nvPicPr>
          <p:cNvPr id="534" name="Google Shape;534;p49"/>
          <p:cNvPicPr preferRelativeResize="0"/>
          <p:nvPr/>
        </p:nvPicPr>
        <p:blipFill rotWithShape="1">
          <a:blip r:embed="rId3">
            <a:alphaModFix/>
          </a:blip>
          <a:srcRect l="19345" t="1380" r="17985" b="1380"/>
          <a:stretch/>
        </p:blipFill>
        <p:spPr>
          <a:xfrm>
            <a:off x="6734925" y="906582"/>
            <a:ext cx="1383977" cy="143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49"/>
          <p:cNvPicPr preferRelativeResize="0"/>
          <p:nvPr/>
        </p:nvPicPr>
        <p:blipFill rotWithShape="1">
          <a:blip r:embed="rId4">
            <a:alphaModFix/>
          </a:blip>
          <a:srcRect l="27301" r="6240"/>
          <a:stretch/>
        </p:blipFill>
        <p:spPr>
          <a:xfrm flipH="1">
            <a:off x="5535149" y="1260786"/>
            <a:ext cx="2189501" cy="2195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7" name="Google Shape;537;p49"/>
          <p:cNvGrpSpPr/>
          <p:nvPr/>
        </p:nvGrpSpPr>
        <p:grpSpPr>
          <a:xfrm rot="5400000">
            <a:off x="8743437" y="4396029"/>
            <a:ext cx="448016" cy="159289"/>
            <a:chOff x="4405045" y="960533"/>
            <a:chExt cx="680462" cy="241934"/>
          </a:xfrm>
        </p:grpSpPr>
        <p:grpSp>
          <p:nvGrpSpPr>
            <p:cNvPr id="538" name="Google Shape;538;p49"/>
            <p:cNvGrpSpPr/>
            <p:nvPr/>
          </p:nvGrpSpPr>
          <p:grpSpPr>
            <a:xfrm>
              <a:off x="4405045" y="960533"/>
              <a:ext cx="680462" cy="241934"/>
              <a:chOff x="4405045" y="960533"/>
              <a:chExt cx="680462" cy="241934"/>
            </a:xfrm>
          </p:grpSpPr>
          <p:sp>
            <p:nvSpPr>
              <p:cNvPr id="539" name="Google Shape;539;p49"/>
              <p:cNvSpPr/>
              <p:nvPr/>
            </p:nvSpPr>
            <p:spPr>
              <a:xfrm rot="2700000">
                <a:off x="4663796" y="997170"/>
                <a:ext cx="163342" cy="168857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49"/>
              <p:cNvSpPr/>
              <p:nvPr/>
            </p:nvSpPr>
            <p:spPr>
              <a:xfrm rot="-2700000">
                <a:off x="4436501" y="995607"/>
                <a:ext cx="151887" cy="151887"/>
              </a:xfrm>
              <a:prstGeom prst="arc">
                <a:avLst>
                  <a:gd name="adj1" fmla="val 17826268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541" name="Google Shape;541;p49"/>
              <p:cNvCxnSpPr>
                <a:stCxn id="540" idx="2"/>
                <a:endCxn id="539" idx="1"/>
              </p:cNvCxnSpPr>
              <p:nvPr/>
            </p:nvCxnSpPr>
            <p:spPr>
              <a:xfrm rot="-5400000" flipH="1">
                <a:off x="4564345" y="1019650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42" name="Google Shape;542;p49"/>
              <p:cNvSpPr/>
              <p:nvPr/>
            </p:nvSpPr>
            <p:spPr>
              <a:xfrm rot="-8100000" flipH="1">
                <a:off x="4436501" y="1019123"/>
                <a:ext cx="151887" cy="151887"/>
              </a:xfrm>
              <a:prstGeom prst="arc">
                <a:avLst>
                  <a:gd name="adj1" fmla="val 17776405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543" name="Google Shape;543;p49"/>
              <p:cNvCxnSpPr>
                <a:stCxn id="542" idx="2"/>
              </p:cNvCxnSpPr>
              <p:nvPr/>
            </p:nvCxnSpPr>
            <p:spPr>
              <a:xfrm rot="-5400000">
                <a:off x="4564345" y="1027266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44" name="Google Shape;544;p49"/>
              <p:cNvSpPr/>
              <p:nvPr/>
            </p:nvSpPr>
            <p:spPr>
              <a:xfrm rot="2700000" flipH="1">
                <a:off x="4902164" y="991990"/>
                <a:ext cx="151887" cy="151887"/>
              </a:xfrm>
              <a:prstGeom prst="arc">
                <a:avLst>
                  <a:gd name="adj1" fmla="val 17826268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545" name="Google Shape;545;p49"/>
              <p:cNvCxnSpPr>
                <a:stCxn id="544" idx="2"/>
              </p:cNvCxnSpPr>
              <p:nvPr/>
            </p:nvCxnSpPr>
            <p:spPr>
              <a:xfrm rot="5400000">
                <a:off x="4802907" y="1016033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46" name="Google Shape;546;p49"/>
              <p:cNvSpPr/>
              <p:nvPr/>
            </p:nvSpPr>
            <p:spPr>
              <a:xfrm rot="8100000">
                <a:off x="4902164" y="1015506"/>
                <a:ext cx="151887" cy="151887"/>
              </a:xfrm>
              <a:prstGeom prst="arc">
                <a:avLst>
                  <a:gd name="adj1" fmla="val 17776405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547" name="Google Shape;547;p49"/>
              <p:cNvCxnSpPr>
                <a:stCxn id="546" idx="2"/>
              </p:cNvCxnSpPr>
              <p:nvPr/>
            </p:nvCxnSpPr>
            <p:spPr>
              <a:xfrm rot="5400000" flipH="1">
                <a:off x="4802907" y="1023649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48" name="Google Shape;548;p49"/>
            <p:cNvCxnSpPr>
              <a:stCxn id="540" idx="2"/>
              <a:endCxn id="542" idx="2"/>
            </p:cNvCxnSpPr>
            <p:nvPr/>
          </p:nvCxnSpPr>
          <p:spPr>
            <a:xfrm rot="5400000">
              <a:off x="4500745" y="1083250"/>
              <a:ext cx="1308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49"/>
            <p:cNvCxnSpPr/>
            <p:nvPr/>
          </p:nvCxnSpPr>
          <p:spPr>
            <a:xfrm flipH="1">
              <a:off x="4527184" y="999281"/>
              <a:ext cx="900" cy="1677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49"/>
            <p:cNvCxnSpPr>
              <a:stCxn id="544" idx="2"/>
              <a:endCxn id="546" idx="2"/>
            </p:cNvCxnSpPr>
            <p:nvPr/>
          </p:nvCxnSpPr>
          <p:spPr>
            <a:xfrm rot="5400000">
              <a:off x="4859007" y="1079633"/>
              <a:ext cx="1308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49"/>
            <p:cNvCxnSpPr/>
            <p:nvPr/>
          </p:nvCxnSpPr>
          <p:spPr>
            <a:xfrm>
              <a:off x="4962470" y="999281"/>
              <a:ext cx="900" cy="1677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49"/>
            <p:cNvCxnSpPr>
              <a:stCxn id="539" idx="3"/>
              <a:endCxn id="539" idx="0"/>
            </p:cNvCxnSpPr>
            <p:nvPr/>
          </p:nvCxnSpPr>
          <p:spPr>
            <a:xfrm rot="5400000">
              <a:off x="4745467" y="1079799"/>
              <a:ext cx="117600" cy="18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49"/>
            <p:cNvCxnSpPr/>
            <p:nvPr/>
          </p:nvCxnSpPr>
          <p:spPr>
            <a:xfrm flipH="1">
              <a:off x="4725475" y="1001074"/>
              <a:ext cx="900" cy="1623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49"/>
            <p:cNvCxnSpPr/>
            <p:nvPr/>
          </p:nvCxnSpPr>
          <p:spPr>
            <a:xfrm flipH="1">
              <a:off x="4764450" y="1001074"/>
              <a:ext cx="900" cy="1623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49"/>
            <p:cNvCxnSpPr>
              <a:stCxn id="539" idx="2"/>
              <a:endCxn id="539" idx="1"/>
            </p:cNvCxnSpPr>
            <p:nvPr/>
          </p:nvCxnSpPr>
          <p:spPr>
            <a:xfrm rot="5400000">
              <a:off x="4628017" y="1081749"/>
              <a:ext cx="117600" cy="18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623" y="1123026"/>
            <a:ext cx="3648723" cy="28524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0387" y="-73947"/>
            <a:ext cx="4121253" cy="7559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5813" y="78424"/>
            <a:ext cx="1170533" cy="142049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859948" y="4726112"/>
            <a:ext cx="284052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  <a:endParaRPr lang="fa-I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52"/>
          <p:cNvSpPr txBox="1">
            <a:spLocks noGrp="1"/>
          </p:cNvSpPr>
          <p:nvPr>
            <p:ph type="title"/>
          </p:nvPr>
        </p:nvSpPr>
        <p:spPr>
          <a:xfrm>
            <a:off x="696009" y="3149633"/>
            <a:ext cx="2349031" cy="3126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latin typeface="Lato Light"/>
                <a:ea typeface="Lato Light"/>
                <a:cs typeface="Lato Light"/>
                <a:sym typeface="Lato Light"/>
              </a:rPr>
              <a:t>Cell culture</a:t>
            </a:r>
            <a:r>
              <a:rPr lang="en-US" sz="1800" dirty="0" smtClean="0">
                <a:latin typeface="Lato Light"/>
                <a:ea typeface="Lato Light"/>
                <a:cs typeface="Lato Light"/>
                <a:sym typeface="Lato Light"/>
              </a:rPr>
              <a:t> </a:t>
            </a:r>
            <a:endParaRPr sz="1800" dirty="0"/>
          </a:p>
        </p:txBody>
      </p:sp>
      <p:sp>
        <p:nvSpPr>
          <p:cNvPr id="595" name="Google Shape;595;p52"/>
          <p:cNvSpPr txBox="1">
            <a:spLocks noGrp="1"/>
          </p:cNvSpPr>
          <p:nvPr>
            <p:ph type="subTitle" idx="1"/>
          </p:nvPr>
        </p:nvSpPr>
        <p:spPr>
          <a:xfrm>
            <a:off x="393278" y="3959442"/>
            <a:ext cx="4045557" cy="79898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af-ZA" sz="1200" dirty="0"/>
              <a:t>AML cell lines cultivated in DMEM </a:t>
            </a:r>
            <a:r>
              <a:rPr lang="af-ZA" sz="1200" dirty="0" smtClean="0"/>
              <a:t>medium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en-US" sz="1200" dirty="0"/>
              <a:t>Cells were seeded with 700,000 cells in 3 ml per well of a six-well</a:t>
            </a:r>
            <a:br>
              <a:rPr lang="en-US" sz="1200" dirty="0"/>
            </a:br>
            <a:r>
              <a:rPr lang="en-US" sz="1200" dirty="0"/>
              <a:t>plate </a:t>
            </a:r>
            <a:br>
              <a:rPr lang="en-US" sz="1200" dirty="0"/>
            </a:br>
            <a:r>
              <a:rPr lang="af-ZA" sz="1200" dirty="0" smtClean="0"/>
              <a:t> </a:t>
            </a:r>
            <a:r>
              <a:rPr lang="af-ZA" dirty="0"/>
              <a:t/>
            </a:r>
            <a:br>
              <a:rPr lang="af-ZA" dirty="0"/>
            </a:br>
            <a:r>
              <a:rPr lang="af-ZA" dirty="0"/>
              <a:t/>
            </a:r>
            <a:br>
              <a:rPr lang="af-ZA" dirty="0"/>
            </a:br>
            <a:endParaRPr dirty="0"/>
          </a:p>
        </p:txBody>
      </p:sp>
      <p:cxnSp>
        <p:nvCxnSpPr>
          <p:cNvPr id="597" name="Google Shape;597;p52"/>
          <p:cNvCxnSpPr/>
          <p:nvPr/>
        </p:nvCxnSpPr>
        <p:spPr>
          <a:xfrm flipH="1">
            <a:off x="4367000" y="3204839"/>
            <a:ext cx="9691" cy="1102461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24" y="845392"/>
            <a:ext cx="6995603" cy="22174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1902" y="94847"/>
            <a:ext cx="1176630" cy="14204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8782" y="80740"/>
            <a:ext cx="3313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f-ZA" sz="1800" b="1" dirty="0">
                <a:solidFill>
                  <a:schemeClr val="bg1"/>
                </a:solidFill>
              </a:rPr>
              <a:t>MATERIALS AND METHODS</a:t>
            </a:r>
            <a:endParaRPr lang="fa-IR" sz="18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19544" y="3199097"/>
            <a:ext cx="27254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f-ZA" sz="1600" b="1" dirty="0">
                <a:solidFill>
                  <a:schemeClr val="bg1"/>
                </a:solidFill>
              </a:rPr>
              <a:t>CD33-expression analysis</a:t>
            </a:r>
            <a:endParaRPr lang="fa-IR" sz="16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61029" y="362284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chemeClr val="bg1"/>
                </a:solidFill>
              </a:rPr>
              <a:t>CD33 expression on AML cell lines as well as primary AML and NK </a:t>
            </a:r>
            <a:r>
              <a:rPr lang="en-US" sz="1200" dirty="0" smtClean="0">
                <a:solidFill>
                  <a:schemeClr val="bg1"/>
                </a:solidFill>
              </a:rPr>
              <a:t>cells were </a:t>
            </a:r>
            <a:r>
              <a:rPr lang="en-US" sz="1200" dirty="0">
                <a:solidFill>
                  <a:schemeClr val="bg1"/>
                </a:solidFill>
              </a:rPr>
              <a:t>analyzed by flow cytometry using anti-CD33-PE</a:t>
            </a:r>
            <a:endParaRPr lang="fa-IR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59948" y="4715838"/>
            <a:ext cx="284052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7</a:t>
            </a:r>
            <a:endParaRPr lang="fa-I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8070D"/>
            </a:gs>
            <a:gs pos="100000">
              <a:srgbClr val="29155A"/>
            </a:gs>
          </a:gsLst>
          <a:lin ang="18900732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656" y="1057710"/>
            <a:ext cx="4238625" cy="3267075"/>
          </a:xfrm>
          <a:prstGeom prst="rect">
            <a:avLst/>
          </a:prstGeom>
        </p:spPr>
      </p:pic>
      <p:sp>
        <p:nvSpPr>
          <p:cNvPr id="6" name="Google Shape;325;p43"/>
          <p:cNvSpPr txBox="1"/>
          <p:nvPr/>
        </p:nvSpPr>
        <p:spPr>
          <a:xfrm>
            <a:off x="3170192" y="1959108"/>
            <a:ext cx="575543" cy="299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accent4">
                    <a:lumMod val="50000"/>
                  </a:schemeClr>
                </a:solidFill>
                <a:latin typeface="Lato Black"/>
                <a:ea typeface="Lato Black"/>
                <a:cs typeface="Lato Black"/>
                <a:sym typeface="Lato Black"/>
              </a:rPr>
              <a:t>ficoll</a:t>
            </a:r>
            <a:endParaRPr sz="1000" dirty="0">
              <a:solidFill>
                <a:schemeClr val="accent4">
                  <a:lumMod val="50000"/>
                </a:schemeClr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78795" y="2699132"/>
            <a:ext cx="771180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1">
            <a:spAutoFit/>
          </a:bodyPr>
          <a:lstStyle/>
          <a:p>
            <a:endParaRPr lang="fa-IR" dirty="0"/>
          </a:p>
        </p:txBody>
      </p:sp>
      <p:sp>
        <p:nvSpPr>
          <p:cNvPr id="9" name="TextBox 8"/>
          <p:cNvSpPr txBox="1"/>
          <p:nvPr/>
        </p:nvSpPr>
        <p:spPr>
          <a:xfrm>
            <a:off x="3027287" y="1071738"/>
            <a:ext cx="1944210" cy="492443"/>
          </a:xfrm>
          <a:prstGeom prst="rect">
            <a:avLst/>
          </a:prstGeom>
          <a:solidFill>
            <a:schemeClr val="accent1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4">
                    <a:lumMod val="50000"/>
                  </a:schemeClr>
                </a:solidFill>
              </a:rPr>
              <a:t>PBMC</a:t>
            </a:r>
          </a:p>
          <a:p>
            <a:pPr algn="ctr"/>
            <a:endParaRPr lang="fa-IR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22412" y="2047554"/>
            <a:ext cx="778362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sz="900" b="1" dirty="0" smtClean="0">
                <a:solidFill>
                  <a:schemeClr val="accent4">
                    <a:lumMod val="50000"/>
                  </a:schemeClr>
                </a:solidFill>
              </a:rPr>
              <a:t>Human </a:t>
            </a:r>
            <a:r>
              <a:rPr lang="en-US" sz="900" b="1" dirty="0">
                <a:solidFill>
                  <a:schemeClr val="accent4">
                    <a:lumMod val="50000"/>
                  </a:schemeClr>
                </a:solidFill>
              </a:rPr>
              <a:t>NK Cell </a:t>
            </a:r>
            <a:r>
              <a:rPr lang="en-US" sz="900" b="1" dirty="0" err="1" smtClean="0">
                <a:solidFill>
                  <a:schemeClr val="accent4">
                    <a:lumMod val="50000"/>
                  </a:schemeClr>
                </a:solidFill>
              </a:rPr>
              <a:t>Enrichmet</a:t>
            </a:r>
            <a:r>
              <a:rPr lang="en-US" sz="9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900" b="1" dirty="0">
                <a:solidFill>
                  <a:schemeClr val="accent4">
                    <a:lumMod val="50000"/>
                  </a:schemeClr>
                </a:solidFill>
              </a:rPr>
              <a:t>Kit</a:t>
            </a:r>
            <a:endParaRPr lang="fa-IR" sz="9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43227" y="2650732"/>
            <a:ext cx="1674688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1">
            <a:spAutoFit/>
          </a:bodyPr>
          <a:lstStyle/>
          <a:p>
            <a:endParaRPr lang="fa-IR" dirty="0"/>
          </a:p>
        </p:txBody>
      </p:sp>
      <p:sp>
        <p:nvSpPr>
          <p:cNvPr id="13" name="Rectangle 12"/>
          <p:cNvSpPr/>
          <p:nvPr/>
        </p:nvSpPr>
        <p:spPr>
          <a:xfrm>
            <a:off x="4746659" y="2517168"/>
            <a:ext cx="14075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chemeClr val="accent4">
                    <a:lumMod val="50000"/>
                  </a:schemeClr>
                </a:solidFill>
              </a:rPr>
              <a:t>Freshly isolated NK cells were cultured in NK MACS®</a:t>
            </a:r>
          </a:p>
          <a:p>
            <a:pPr algn="ctr"/>
            <a:r>
              <a:rPr lang="en-US" sz="1000" b="1" dirty="0">
                <a:solidFill>
                  <a:schemeClr val="accent4">
                    <a:lumMod val="50000"/>
                  </a:schemeClr>
                </a:solidFill>
              </a:rPr>
              <a:t>Medium</a:t>
            </a:r>
            <a:endParaRPr lang="fa-IR" sz="1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86416" y="568514"/>
            <a:ext cx="2390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f-ZA" sz="1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Isolation of NK cells</a:t>
            </a:r>
            <a:endParaRPr lang="fa-IR" sz="1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395766" cy="4938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1978" y="104623"/>
            <a:ext cx="1176630" cy="142049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859948" y="4726112"/>
            <a:ext cx="284052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8</a:t>
            </a:r>
            <a:endParaRPr lang="fa-I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34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43"/>
          <p:cNvPicPr preferRelativeResize="0"/>
          <p:nvPr/>
        </p:nvPicPr>
        <p:blipFill rotWithShape="1">
          <a:blip r:embed="rId3">
            <a:alphaModFix/>
          </a:blip>
          <a:srcRect l="11611" t="6638" r="9827" b="14800"/>
          <a:stretch/>
        </p:blipFill>
        <p:spPr>
          <a:xfrm rot="10800000">
            <a:off x="4000499" y="0"/>
            <a:ext cx="514350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45433"/>
          <a:stretch/>
        </p:blipFill>
        <p:spPr>
          <a:xfrm>
            <a:off x="636997" y="780836"/>
            <a:ext cx="4171311" cy="27601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98" y="3733374"/>
            <a:ext cx="4182383" cy="8180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2" y="1397285"/>
            <a:ext cx="23610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fa-IR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401863" cy="499915"/>
          </a:xfrm>
          <a:prstGeom prst="rect">
            <a:avLst/>
          </a:prstGeom>
        </p:spPr>
      </p:pic>
      <p:grpSp>
        <p:nvGrpSpPr>
          <p:cNvPr id="33" name="Google Shape;1697;p80"/>
          <p:cNvGrpSpPr/>
          <p:nvPr/>
        </p:nvGrpSpPr>
        <p:grpSpPr>
          <a:xfrm>
            <a:off x="5024062" y="2989779"/>
            <a:ext cx="2774023" cy="1202075"/>
            <a:chOff x="4411970" y="1801825"/>
            <a:chExt cx="734586" cy="409262"/>
          </a:xfrm>
        </p:grpSpPr>
        <p:sp>
          <p:nvSpPr>
            <p:cNvPr id="34" name="Google Shape;1698;p80"/>
            <p:cNvSpPr/>
            <p:nvPr/>
          </p:nvSpPr>
          <p:spPr>
            <a:xfrm>
              <a:off x="4411970" y="1801825"/>
              <a:ext cx="734586" cy="409262"/>
            </a:xfrm>
            <a:custGeom>
              <a:avLst/>
              <a:gdLst/>
              <a:ahLst/>
              <a:cxnLst/>
              <a:rect l="l" t="t" r="r" b="b"/>
              <a:pathLst>
                <a:path w="16269" h="9064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12834" y="7328"/>
                  </a:lnTo>
                  <a:lnTo>
                    <a:pt x="13836" y="9064"/>
                  </a:lnTo>
                  <a:lnTo>
                    <a:pt x="14839" y="7328"/>
                  </a:lnTo>
                  <a:lnTo>
                    <a:pt x="15839" y="7328"/>
                  </a:lnTo>
                  <a:cubicBezTo>
                    <a:pt x="16076" y="7328"/>
                    <a:pt x="16269" y="7137"/>
                    <a:pt x="16269" y="6900"/>
                  </a:cubicBezTo>
                  <a:lnTo>
                    <a:pt x="16269" y="428"/>
                  </a:lnTo>
                  <a:cubicBezTo>
                    <a:pt x="16267" y="191"/>
                    <a:pt x="16076" y="0"/>
                    <a:pt x="15839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699;p80"/>
            <p:cNvSpPr/>
            <p:nvPr/>
          </p:nvSpPr>
          <p:spPr>
            <a:xfrm>
              <a:off x="4411970" y="1801825"/>
              <a:ext cx="184087" cy="330923"/>
            </a:xfrm>
            <a:custGeom>
              <a:avLst/>
              <a:gdLst/>
              <a:ahLst/>
              <a:cxnLst/>
              <a:rect l="l" t="t" r="r" b="b"/>
              <a:pathLst>
                <a:path w="4077" h="7329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4076" y="7328"/>
                  </a:lnTo>
                  <a:lnTo>
                    <a:pt x="4076" y="0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Rectangle 8"/>
          <p:cNvSpPr/>
          <p:nvPr/>
        </p:nvSpPr>
        <p:spPr>
          <a:xfrm>
            <a:off x="5722707" y="3123345"/>
            <a:ext cx="188614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f-ZA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CAR construction and lentiviral vector production</a:t>
            </a:r>
            <a:endParaRPr lang="fa-IR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59948" y="4715838"/>
            <a:ext cx="284052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9</a:t>
            </a:r>
            <a:endParaRPr lang="fa-IR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bout DNA Day by Slidesgo">
  <a:themeElements>
    <a:clrScheme name="Simple Light">
      <a:dk1>
        <a:srgbClr val="240916"/>
      </a:dk1>
      <a:lt1>
        <a:srgbClr val="FFFFFF"/>
      </a:lt1>
      <a:dk2>
        <a:srgbClr val="2A165D"/>
      </a:dk2>
      <a:lt2>
        <a:srgbClr val="95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95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1506</TotalTime>
  <Words>558</Words>
  <Application>Microsoft Office PowerPoint</Application>
  <PresentationFormat>On-screen Show (16:9)</PresentationFormat>
  <Paragraphs>138</Paragraphs>
  <Slides>26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AdvOT46dcae81</vt:lpstr>
      <vt:lpstr>Arial</vt:lpstr>
      <vt:lpstr>Calibri</vt:lpstr>
      <vt:lpstr>Calibri Light</vt:lpstr>
      <vt:lpstr>Lato</vt:lpstr>
      <vt:lpstr>Lato Black</vt:lpstr>
      <vt:lpstr>Lato Light</vt:lpstr>
      <vt:lpstr>Montserrat Medium</vt:lpstr>
      <vt:lpstr>Roboto Condensed Light</vt:lpstr>
      <vt:lpstr>Times New Roman</vt:lpstr>
      <vt:lpstr>Wingdings</vt:lpstr>
      <vt:lpstr>About DNA Day by Slidesgo</vt:lpstr>
      <vt:lpstr>2_Custom Design</vt:lpstr>
      <vt:lpstr>1_Custom Design</vt:lpstr>
      <vt:lpstr>Custom Design</vt:lpstr>
      <vt:lpstr> </vt:lpstr>
      <vt:lpstr>PowerPoint Presentation</vt:lpstr>
      <vt:lpstr>Introduction</vt:lpstr>
      <vt:lpstr>Treatment of AML with CAR-T cells  </vt:lpstr>
      <vt:lpstr>PowerPoint Presentation</vt:lpstr>
      <vt:lpstr>—“off-the-shelf” product </vt:lpstr>
      <vt:lpstr>Cell culture </vt:lpstr>
      <vt:lpstr>PowerPoint Presentation</vt:lpstr>
      <vt:lpstr>PowerPoint Presentation</vt:lpstr>
      <vt:lpstr>PowerPoint Presentation</vt:lpstr>
      <vt:lpstr>  </vt:lpstr>
      <vt:lpstr>Cytotoxicity of CAR- and UTD-NK cells</vt:lpstr>
      <vt:lpstr>In vivo functional studies of CD33 -CAR-NK cells in xenografted mice </vt:lpstr>
      <vt:lpstr>Bone embedding and sectioning  </vt:lpstr>
      <vt:lpstr>PowerPoint Presentation</vt:lpstr>
      <vt:lpstr>PowerPoint Presentation</vt:lpstr>
      <vt:lpstr>Results</vt:lpstr>
      <vt:lpstr>PowerPoint Presentation</vt:lpstr>
      <vt:lpstr>Cytolytic activity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cp:lastModifiedBy>ELIA</cp:lastModifiedBy>
  <cp:revision>18</cp:revision>
  <dcterms:modified xsi:type="dcterms:W3CDTF">2023-02-25T10:05:03Z</dcterms:modified>
</cp:coreProperties>
</file>