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257" r:id="rId2"/>
    <p:sldId id="4258" r:id="rId3"/>
    <p:sldId id="4256" r:id="rId4"/>
    <p:sldId id="4263" r:id="rId5"/>
    <p:sldId id="4266" r:id="rId6"/>
    <p:sldId id="4264" r:id="rId7"/>
    <p:sldId id="4270" r:id="rId8"/>
    <p:sldId id="4255" r:id="rId9"/>
    <p:sldId id="4273" r:id="rId10"/>
    <p:sldId id="4274" r:id="rId11"/>
    <p:sldId id="4275" r:id="rId12"/>
    <p:sldId id="4277" r:id="rId13"/>
    <p:sldId id="4278" r:id="rId14"/>
    <p:sldId id="4279" r:id="rId15"/>
    <p:sldId id="4280" r:id="rId16"/>
    <p:sldId id="4276" r:id="rId17"/>
    <p:sldId id="4281" r:id="rId18"/>
    <p:sldId id="4282" r:id="rId19"/>
    <p:sldId id="4283" r:id="rId20"/>
    <p:sldId id="4286" r:id="rId21"/>
    <p:sldId id="4254" r:id="rId22"/>
    <p:sldId id="4288" r:id="rId23"/>
    <p:sldId id="4287" r:id="rId24"/>
    <p:sldId id="4284" r:id="rId25"/>
    <p:sldId id="4285" r:id="rId26"/>
    <p:sldId id="4289" r:id="rId27"/>
    <p:sldId id="4290" r:id="rId28"/>
    <p:sldId id="4291" r:id="rId29"/>
    <p:sldId id="4253" r:id="rId30"/>
    <p:sldId id="4239" r:id="rId31"/>
    <p:sldId id="4179" r:id="rId32"/>
    <p:sldId id="4200" r:id="rId33"/>
  </p:sldIdLst>
  <p:sldSz cx="12192000" cy="6858000"/>
  <p:notesSz cx="6858000" cy="9144000"/>
  <p:embeddedFontLst>
    <p:embeddedFont>
      <p:font typeface="Aptos" panose="020B0004020202020204" pitchFamily="3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</p:embeddedFont>
    <p:embeddedFont>
      <p:font typeface="Sahel" panose="020B0604020202020204" charset="-78"/>
      <p:regular r:id="rId42"/>
      <p:bold r:id="rId43"/>
    </p:embeddedFont>
    <p:embeddedFont>
      <p:font typeface="Sahel Black" panose="020B0604020202020204" charset="-78"/>
      <p:bold r:id="rId44"/>
    </p:embeddedFont>
    <p:embeddedFont>
      <p:font typeface="Vazir" panose="020B0604020202020204" charset="-78"/>
      <p:regular r:id="rId45"/>
      <p:bold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948"/>
    <a:srgbClr val="605CDB"/>
    <a:srgbClr val="0C2636"/>
    <a:srgbClr val="FFB805"/>
    <a:srgbClr val="EEEFF4"/>
    <a:srgbClr val="97A5AE"/>
    <a:srgbClr val="FFC521"/>
    <a:srgbClr val="0A6E9F"/>
    <a:srgbClr val="032C43"/>
    <a:srgbClr val="0752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5033" autoAdjust="0"/>
  </p:normalViewPr>
  <p:slideViewPr>
    <p:cSldViewPr snapToGrid="0">
      <p:cViewPr varScale="1">
        <p:scale>
          <a:sx n="80" d="100"/>
          <a:sy n="80" d="100"/>
        </p:scale>
        <p:origin x="8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37B119-9F62-A221-CF10-E52CF2A932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C8CC9C-262C-69AF-2358-6EBAF8BDDDE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83D1E-48EC-40C8-A5D3-345C75F98607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48B12C-6FAA-4DBE-7173-472784A4D4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35CE9-0F90-7603-F16C-D095C4D390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1AC8B-D581-4D4B-9D68-BAC6C43DB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58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A4248-6341-4015-9B5D-28F0FB29F496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C0C13-E012-45AA-9765-518839894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9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528AD-7EAE-F185-FFC5-56861F5A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031BCF-4ACF-FABA-B860-AFD21717F8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75E10E-0995-CF13-7FEF-964D1DC80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F4C6E3-648C-1AA1-8FB6-A9A29D4643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F0E24E-CC5C-43B5-9691-46A72E5210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94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05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gradFill flip="none" rotWithShape="1">
          <a:gsLst>
            <a:gs pos="0">
              <a:schemeClr val="bg1"/>
            </a:gs>
            <a:gs pos="9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 Placeholder 5">
            <a:extLst>
              <a:ext uri="{FF2B5EF4-FFF2-40B4-BE49-F238E27FC236}">
                <a16:creationId xmlns:a16="http://schemas.microsoft.com/office/drawing/2014/main" id="{321AAB05-C229-5964-F5B7-CA5FD0729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70" y="535021"/>
            <a:ext cx="522845" cy="338606"/>
          </a:xfrm>
          <a:prstGeom prst="rect">
            <a:avLst/>
          </a:prstGeom>
          <a:effectLst/>
        </p:spPr>
        <p:txBody>
          <a:bodyPr/>
          <a:lstStyle>
            <a:lvl1pPr algn="ctr">
              <a:defRPr sz="1600" b="1">
                <a:solidFill>
                  <a:schemeClr val="bg1"/>
                </a:solidFill>
                <a:latin typeface="Vazir" panose="020B0603030804020204" pitchFamily="34" charset="-78"/>
                <a:cs typeface="B Titr" panose="00000700000000000000" pitchFamily="2" charset="-78"/>
              </a:defRPr>
            </a:lvl1pPr>
          </a:lstStyle>
          <a:p>
            <a:fld id="{10A0CCAC-DD94-433A-BF8E-2E4AF876BBA2}" type="slidenum">
              <a:rPr lang="fa-IR" smtClean="0"/>
              <a:pPr/>
              <a:t>‹#›</a:t>
            </a:fld>
            <a:endParaRPr lang="fa-I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52D851-3EAA-7AFA-1829-8F9345A537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6652" y="1454400"/>
            <a:ext cx="10378696" cy="691091"/>
          </a:xfrm>
          <a:prstGeom prst="rect">
            <a:avLst/>
          </a:prstGeom>
          <a:noFill/>
          <a:effectLst/>
        </p:spPr>
        <p:txBody>
          <a:bodyPr anchor="ctr" anchorCtr="0">
            <a:normAutofit/>
          </a:bodyPr>
          <a:lstStyle>
            <a:lvl1pPr algn="ctr" rtl="1">
              <a:defRPr sz="3200">
                <a:solidFill>
                  <a:schemeClr val="tx1"/>
                </a:solidFill>
                <a:latin typeface="Sahel Black" panose="020B0603030804020204" pitchFamily="34" charset="-78"/>
                <a:cs typeface="Sahel Black" panose="020B0603030804020204" pitchFamily="34" charset="-78"/>
              </a:defRPr>
            </a:lvl1pPr>
          </a:lstStyle>
          <a:p>
            <a:r>
              <a:rPr lang="fa-IR" dirty="0"/>
              <a:t>عنوان اسلاید را بنویسید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7444CD-925D-ACE0-6F36-574890C2779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3607" y="2314575"/>
            <a:ext cx="10404786" cy="400068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342900" indent="-342900" algn="just" rtl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Sahel" panose="020B0603030804020204" pitchFamily="34" charset="-78"/>
                <a:cs typeface="Sahel" panose="020B0603030804020204" pitchFamily="34" charset="-78"/>
              </a:defRPr>
            </a:lvl1pPr>
            <a:lvl2pPr marL="742950" indent="-285750" algn="r" rtl="1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Sahel" panose="020B0603030804020204" pitchFamily="34" charset="-78"/>
                <a:cs typeface="Sahel" panose="020B0603030804020204" pitchFamily="34" charset="-78"/>
              </a:defRPr>
            </a:lvl2pPr>
            <a:lvl3pPr marL="1143000" indent="-228600" algn="r" rt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  <a:latin typeface="Sahel" panose="020B0603030804020204" pitchFamily="34" charset="-78"/>
                <a:cs typeface="Sahel" panose="020B0603030804020204" pitchFamily="34" charset="-78"/>
              </a:defRPr>
            </a:lvl3pPr>
          </a:lstStyle>
          <a:p>
            <a:pPr lvl="0"/>
            <a:r>
              <a:rPr lang="fa-IR" dirty="0"/>
              <a:t>متن</a:t>
            </a:r>
          </a:p>
          <a:p>
            <a:pPr lvl="1"/>
            <a:r>
              <a:rPr lang="fa-IR" dirty="0"/>
              <a:t>زیر متن اول </a:t>
            </a:r>
          </a:p>
          <a:p>
            <a:pPr lvl="2"/>
            <a:r>
              <a:rPr lang="fa-IR" dirty="0"/>
              <a:t>زیر متن دوم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59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5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8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1.xml"/><Relationship Id="rId4" Type="http://schemas.openxmlformats.org/officeDocument/2006/relationships/slide" Target="slide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1.xml"/><Relationship Id="rId4" Type="http://schemas.openxmlformats.org/officeDocument/2006/relationships/slide" Target="slide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1.xml"/><Relationship Id="rId4" Type="http://schemas.openxmlformats.org/officeDocument/2006/relationships/slide" Target="slide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1.xml"/><Relationship Id="rId4" Type="http://schemas.openxmlformats.org/officeDocument/2006/relationships/slide" Target="slide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1.xml"/><Relationship Id="rId4" Type="http://schemas.openxmlformats.org/officeDocument/2006/relationships/slide" Target="slide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1.xml"/><Relationship Id="rId4" Type="http://schemas.openxmlformats.org/officeDocument/2006/relationships/slide" Target="slide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1.xml"/><Relationship Id="rId4" Type="http://schemas.openxmlformats.org/officeDocument/2006/relationships/slide" Target="slide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1.xml"/><Relationship Id="rId4" Type="http://schemas.openxmlformats.org/officeDocument/2006/relationships/slide" Target="slide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1.xml"/><Relationship Id="rId4" Type="http://schemas.openxmlformats.org/officeDocument/2006/relationships/slide" Target="slide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1.xml"/><Relationship Id="rId4" Type="http://schemas.openxmlformats.org/officeDocument/2006/relationships/slide" Target="slide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1.xml"/><Relationship Id="rId4" Type="http://schemas.openxmlformats.org/officeDocument/2006/relationships/slide" Target="slide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1.xml"/><Relationship Id="rId4" Type="http://schemas.openxmlformats.org/officeDocument/2006/relationships/slide" Target="slide2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1.xml"/><Relationship Id="rId4" Type="http://schemas.openxmlformats.org/officeDocument/2006/relationships/slide" Target="slide29.xml"/><Relationship Id="rId9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1.xml"/><Relationship Id="rId4" Type="http://schemas.openxmlformats.org/officeDocument/2006/relationships/slide" Target="slide2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1.xml"/><Relationship Id="rId4" Type="http://schemas.openxmlformats.org/officeDocument/2006/relationships/slide" Target="slide2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1.xml"/><Relationship Id="rId4" Type="http://schemas.openxmlformats.org/officeDocument/2006/relationships/slide" Target="slide29.xml"/><Relationship Id="rId9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1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1.xml"/><Relationship Id="rId4" Type="http://schemas.openxmlformats.org/officeDocument/2006/relationships/slide" Target="slide29.xml"/><Relationship Id="rId9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1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1.xml"/><Relationship Id="rId4" Type="http://schemas.openxmlformats.org/officeDocument/2006/relationships/slide" Target="slide29.xml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1.xml"/><Relationship Id="rId4" Type="http://schemas.openxmlformats.org/officeDocument/2006/relationships/slide" Target="slide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1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1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1.xml"/><Relationship Id="rId4" Type="http://schemas.openxmlformats.org/officeDocument/2006/relationships/slide" Target="slide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1.xml"/><Relationship Id="rId4" Type="http://schemas.openxmlformats.org/officeDocument/2006/relationships/slide" Target="slide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1.xml"/><Relationship Id="rId4" Type="http://schemas.openxmlformats.org/officeDocument/2006/relationships/slide" Target="slide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1.xml"/><Relationship Id="rId4" Type="http://schemas.openxmlformats.org/officeDocument/2006/relationships/slide" Target="slide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1.xml"/><Relationship Id="rId4" Type="http://schemas.openxmlformats.org/officeDocument/2006/relationships/slide" Target="slide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1.xml"/><Relationship Id="rId4" Type="http://schemas.openxmlformats.org/officeDocument/2006/relationships/slide" Target="slide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1136B-4B8E-82A4-9A45-E8563DFDB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A8D0B2B-8F13-D548-37E0-5B19576B9C24}"/>
              </a:ext>
            </a:extLst>
          </p:cNvPr>
          <p:cNvSpPr/>
          <p:nvPr/>
        </p:nvSpPr>
        <p:spPr>
          <a:xfrm>
            <a:off x="18802" y="4919376"/>
            <a:ext cx="12173198" cy="193862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D43475-27F5-68F0-9264-FCA16B68D9F4}"/>
              </a:ext>
            </a:extLst>
          </p:cNvPr>
          <p:cNvSpPr/>
          <p:nvPr/>
        </p:nvSpPr>
        <p:spPr>
          <a:xfrm>
            <a:off x="56688" y="53887"/>
            <a:ext cx="12173198" cy="49193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 rtl="1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329945-68B6-36D2-B805-522440C43DFA}"/>
              </a:ext>
            </a:extLst>
          </p:cNvPr>
          <p:cNvSpPr txBox="1"/>
          <p:nvPr/>
        </p:nvSpPr>
        <p:spPr>
          <a:xfrm flipH="1">
            <a:off x="652338" y="628233"/>
            <a:ext cx="10906125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endParaRPr lang="en-US" sz="4400" b="0" i="0" u="none" strike="noStrike" baseline="0" dirty="0">
              <a:solidFill>
                <a:srgbClr val="000000"/>
              </a:solidFill>
              <a:latin typeface="Optima LT Std"/>
            </a:endParaRPr>
          </a:p>
          <a:p>
            <a:pPr algn="just"/>
            <a:r>
              <a:rPr lang="en-US" sz="4400" b="0" i="0" u="none" strike="noStrike" baseline="0" dirty="0">
                <a:solidFill>
                  <a:srgbClr val="000000"/>
                </a:solidFill>
                <a:latin typeface="Optima LT Std"/>
              </a:rPr>
              <a:t> </a:t>
            </a:r>
            <a:r>
              <a:rPr lang="en-US" sz="4400" b="1" i="0" u="none" strike="noStrike" baseline="0" dirty="0">
                <a:solidFill>
                  <a:srgbClr val="023D89"/>
                </a:solidFill>
                <a:latin typeface="Optima LT Std"/>
              </a:rPr>
              <a:t>The effect of </a:t>
            </a:r>
            <a:r>
              <a:rPr lang="en-US" sz="4400" b="1" i="0" u="none" strike="noStrike" baseline="0" dirty="0" err="1">
                <a:solidFill>
                  <a:srgbClr val="023D89"/>
                </a:solidFill>
                <a:latin typeface="Optima LT Std"/>
              </a:rPr>
              <a:t>microvesicles</a:t>
            </a:r>
            <a:r>
              <a:rPr lang="en-US" sz="4400" b="1" i="0" u="none" strike="noStrike" baseline="0" dirty="0">
                <a:solidFill>
                  <a:srgbClr val="023D89"/>
                </a:solidFill>
                <a:latin typeface="Optima LT Std"/>
              </a:rPr>
              <a:t> derived from K562 cells on proliferation and apoptosis of human bone marrow mesenchymal stem cells</a:t>
            </a:r>
            <a:endParaRPr lang="fa-IR" sz="440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C6AC4D-F701-095F-D8BC-0A2AFA6B2570}"/>
              </a:ext>
            </a:extLst>
          </p:cNvPr>
          <p:cNvSpPr txBox="1"/>
          <p:nvPr/>
        </p:nvSpPr>
        <p:spPr>
          <a:xfrm>
            <a:off x="3596085" y="5699851"/>
            <a:ext cx="4395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spcAft>
                <a:spcPts val="700"/>
              </a:spcAft>
            </a:pPr>
            <a:r>
              <a:rPr lang="en-US" sz="24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Present by: </a:t>
            </a:r>
            <a:r>
              <a:rPr lang="en-US" sz="2400" b="1" dirty="0" err="1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Zohreh</a:t>
            </a:r>
            <a:r>
              <a:rPr lang="en-US" sz="24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Faghihi</a:t>
            </a:r>
            <a:endParaRPr lang="fa-IR" sz="2400" b="1" dirty="0">
              <a:solidFill>
                <a:schemeClr val="bg1"/>
              </a:solidFill>
              <a:latin typeface="Sahel" panose="020B0603030804020204" pitchFamily="34" charset="-78"/>
              <a:cs typeface="Sahel" panose="020B0603030804020204" pitchFamily="34" charset="-78"/>
            </a:endParaRP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216EAA1-7784-D8C2-E379-6A09DB5BC27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78F095D-3DC0-3860-3A32-FD105B4169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380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88A6329-955A-EF45-A98A-8DA285B52924}"/>
              </a:ext>
            </a:extLst>
          </p:cNvPr>
          <p:cNvSpPr/>
          <p:nvPr/>
        </p:nvSpPr>
        <p:spPr>
          <a:xfrm>
            <a:off x="1" y="0"/>
            <a:ext cx="12191999" cy="782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F57EEC-3715-FBE1-4E58-5ADF05DA4CAD}"/>
              </a:ext>
            </a:extLst>
          </p:cNvPr>
          <p:cNvSpPr/>
          <p:nvPr/>
        </p:nvSpPr>
        <p:spPr>
          <a:xfrm rot="5400000">
            <a:off x="5704607" y="-4415701"/>
            <a:ext cx="782785" cy="1024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F69296-DDF6-4B40-B925-253B7B033A15}"/>
              </a:ext>
            </a:extLst>
          </p:cNvPr>
          <p:cNvSpPr/>
          <p:nvPr/>
        </p:nvSpPr>
        <p:spPr>
          <a:xfrm rot="5400000">
            <a:off x="3768938" y="-68343"/>
            <a:ext cx="782785" cy="1545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B16A23E-DA79-54D9-7E88-C8D1702FC99B}"/>
              </a:ext>
            </a:extLst>
          </p:cNvPr>
          <p:cNvCxnSpPr>
            <a:cxnSpLocks/>
          </p:cNvCxnSpPr>
          <p:nvPr/>
        </p:nvCxnSpPr>
        <p:spPr>
          <a:xfrm>
            <a:off x="80697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79E9A7B-6B6B-A295-8DA6-131DC4002D57}"/>
              </a:ext>
            </a:extLst>
          </p:cNvPr>
          <p:cNvCxnSpPr>
            <a:cxnSpLocks/>
          </p:cNvCxnSpPr>
          <p:nvPr/>
        </p:nvCxnSpPr>
        <p:spPr>
          <a:xfrm>
            <a:off x="65161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8EDEA27-100F-2317-4878-FC9B767B4C30}"/>
              </a:ext>
            </a:extLst>
          </p:cNvPr>
          <p:cNvCxnSpPr>
            <a:cxnSpLocks/>
          </p:cNvCxnSpPr>
          <p:nvPr/>
        </p:nvCxnSpPr>
        <p:spPr>
          <a:xfrm>
            <a:off x="1820344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F0E5611-AE5D-4BE8-71DD-265BD338F449}"/>
              </a:ext>
            </a:extLst>
          </p:cNvPr>
          <p:cNvSpPr/>
          <p:nvPr/>
        </p:nvSpPr>
        <p:spPr>
          <a:xfrm>
            <a:off x="0" y="6756400"/>
            <a:ext cx="12191999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816919-62BB-85C1-93E9-A7DC2BFBF422}"/>
              </a:ext>
            </a:extLst>
          </p:cNvPr>
          <p:cNvCxnSpPr>
            <a:cxnSpLocks/>
          </p:cNvCxnSpPr>
          <p:nvPr/>
        </p:nvCxnSpPr>
        <p:spPr>
          <a:xfrm>
            <a:off x="967068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975274-E213-4FD7-7336-9E8ACD72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10</a:t>
            </a:r>
            <a:endParaRPr lang="fa-IR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092A8C-F33B-DE3E-5D05-359E844EE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973" y="1579418"/>
            <a:ext cx="10322419" cy="4962559"/>
          </a:xfrm>
        </p:spPr>
        <p:txBody>
          <a:bodyPr>
            <a:normAutofit/>
          </a:bodyPr>
          <a:lstStyle/>
          <a:p>
            <a:pPr rtl="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en-US" sz="22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84206BBC-1448-2A0F-94C0-70CC69826961}"/>
              </a:ext>
            </a:extLst>
          </p:cNvPr>
          <p:cNvSpPr txBox="1"/>
          <p:nvPr/>
        </p:nvSpPr>
        <p:spPr>
          <a:xfrm>
            <a:off x="9804407" y="542742"/>
            <a:ext cx="1278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Limitation</a:t>
            </a:r>
          </a:p>
        </p:txBody>
      </p:sp>
      <p:sp>
        <p:nvSpPr>
          <p:cNvPr id="20" name="TextBox 19">
            <a:hlinkClick r:id="rId3" action="ppaction://hlinksldjump"/>
            <a:extLst>
              <a:ext uri="{FF2B5EF4-FFF2-40B4-BE49-F238E27FC236}">
                <a16:creationId xmlns:a16="http://schemas.microsoft.com/office/drawing/2014/main" id="{2A5839B3-FFC9-E7DD-57C4-66E85092E397}"/>
              </a:ext>
            </a:extLst>
          </p:cNvPr>
          <p:cNvSpPr txBox="1"/>
          <p:nvPr/>
        </p:nvSpPr>
        <p:spPr>
          <a:xfrm>
            <a:off x="1842438" y="542742"/>
            <a:ext cx="15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Introduction</a:t>
            </a:r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AA7AF793-5190-A4FB-74C1-759FC0FD9350}"/>
              </a:ext>
            </a:extLst>
          </p:cNvPr>
          <p:cNvSpPr txBox="1">
            <a:spLocks/>
          </p:cNvSpPr>
          <p:nvPr/>
        </p:nvSpPr>
        <p:spPr>
          <a:xfrm>
            <a:off x="6580985" y="542742"/>
            <a:ext cx="1442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Discussion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2" name="TextBox 21">
            <a:hlinkClick r:id="rId5" action="ppaction://hlinksldjump"/>
            <a:extLst>
              <a:ext uri="{FF2B5EF4-FFF2-40B4-BE49-F238E27FC236}">
                <a16:creationId xmlns:a16="http://schemas.microsoft.com/office/drawing/2014/main" id="{007AB957-37CE-D5B8-5483-381AA9339911}"/>
              </a:ext>
            </a:extLst>
          </p:cNvPr>
          <p:cNvSpPr txBox="1"/>
          <p:nvPr/>
        </p:nvSpPr>
        <p:spPr>
          <a:xfrm>
            <a:off x="4997784" y="542742"/>
            <a:ext cx="1472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Results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id="{27732BF1-3EB4-CCCC-577F-D94F92639FB5}"/>
              </a:ext>
            </a:extLst>
          </p:cNvPr>
          <p:cNvSpPr txBox="1"/>
          <p:nvPr/>
        </p:nvSpPr>
        <p:spPr>
          <a:xfrm>
            <a:off x="8116117" y="542742"/>
            <a:ext cx="15072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Conclusion</a:t>
            </a:r>
          </a:p>
        </p:txBody>
      </p:sp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id="{58F61850-E03C-240F-F4E1-CB47A3307EB4}"/>
              </a:ext>
            </a:extLst>
          </p:cNvPr>
          <p:cNvSpPr txBox="1"/>
          <p:nvPr/>
        </p:nvSpPr>
        <p:spPr>
          <a:xfrm>
            <a:off x="3414584" y="542742"/>
            <a:ext cx="1418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rgbClr val="282948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52C06-5557-ECB6-238A-E1276F4CAA0D}"/>
              </a:ext>
            </a:extLst>
          </p:cNvPr>
          <p:cNvSpPr txBox="1"/>
          <p:nvPr/>
        </p:nvSpPr>
        <p:spPr>
          <a:xfrm>
            <a:off x="1311170" y="1798972"/>
            <a:ext cx="10539629" cy="635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Isolation of MVs And measuring The protein concentration MVs</a:t>
            </a:r>
          </a:p>
          <a:p>
            <a:pPr marL="342900" indent="-34290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Supernatant was </a:t>
            </a:r>
            <a:r>
              <a:rPr kumimoji="0" lang="da-DK" sz="22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centrifuged at 2,000 rpm at 4 °Cfor 10 min.</a:t>
            </a: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supernatant was centrifuged at 7000 g and 4 °C for 20 min to remove all debris and apoptotic bodies</a:t>
            </a:r>
            <a:endParaRPr kumimoji="0" lang="da-DK" sz="22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Ultracentrifuged was used at 20000 g for 1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hr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at 4°C twice to obtain MVs.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protein concentration of isolated MVs was measured with the BCA Protein Rating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Kit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9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88A6329-955A-EF45-A98A-8DA285B52924}"/>
              </a:ext>
            </a:extLst>
          </p:cNvPr>
          <p:cNvSpPr/>
          <p:nvPr/>
        </p:nvSpPr>
        <p:spPr>
          <a:xfrm>
            <a:off x="1" y="0"/>
            <a:ext cx="12191999" cy="782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F57EEC-3715-FBE1-4E58-5ADF05DA4CAD}"/>
              </a:ext>
            </a:extLst>
          </p:cNvPr>
          <p:cNvSpPr/>
          <p:nvPr/>
        </p:nvSpPr>
        <p:spPr>
          <a:xfrm rot="5400000">
            <a:off x="5704607" y="-4415701"/>
            <a:ext cx="782785" cy="1024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F69296-DDF6-4B40-B925-253B7B033A15}"/>
              </a:ext>
            </a:extLst>
          </p:cNvPr>
          <p:cNvSpPr/>
          <p:nvPr/>
        </p:nvSpPr>
        <p:spPr>
          <a:xfrm rot="5400000">
            <a:off x="3768938" y="-68343"/>
            <a:ext cx="782785" cy="1545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B16A23E-DA79-54D9-7E88-C8D1702FC99B}"/>
              </a:ext>
            </a:extLst>
          </p:cNvPr>
          <p:cNvCxnSpPr>
            <a:cxnSpLocks/>
          </p:cNvCxnSpPr>
          <p:nvPr/>
        </p:nvCxnSpPr>
        <p:spPr>
          <a:xfrm>
            <a:off x="80697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79E9A7B-6B6B-A295-8DA6-131DC4002D57}"/>
              </a:ext>
            </a:extLst>
          </p:cNvPr>
          <p:cNvCxnSpPr>
            <a:cxnSpLocks/>
          </p:cNvCxnSpPr>
          <p:nvPr/>
        </p:nvCxnSpPr>
        <p:spPr>
          <a:xfrm>
            <a:off x="65161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8EDEA27-100F-2317-4878-FC9B767B4C30}"/>
              </a:ext>
            </a:extLst>
          </p:cNvPr>
          <p:cNvCxnSpPr>
            <a:cxnSpLocks/>
          </p:cNvCxnSpPr>
          <p:nvPr/>
        </p:nvCxnSpPr>
        <p:spPr>
          <a:xfrm>
            <a:off x="1820344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F0E5611-AE5D-4BE8-71DD-265BD338F449}"/>
              </a:ext>
            </a:extLst>
          </p:cNvPr>
          <p:cNvSpPr/>
          <p:nvPr/>
        </p:nvSpPr>
        <p:spPr>
          <a:xfrm>
            <a:off x="0" y="6756400"/>
            <a:ext cx="12191999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816919-62BB-85C1-93E9-A7DC2BFBF422}"/>
              </a:ext>
            </a:extLst>
          </p:cNvPr>
          <p:cNvCxnSpPr>
            <a:cxnSpLocks/>
          </p:cNvCxnSpPr>
          <p:nvPr/>
        </p:nvCxnSpPr>
        <p:spPr>
          <a:xfrm>
            <a:off x="967068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975274-E213-4FD7-7336-9E8ACD72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11</a:t>
            </a:r>
            <a:endParaRPr lang="fa-IR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092A8C-F33B-DE3E-5D05-359E844EE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973" y="1579418"/>
            <a:ext cx="10322419" cy="4962559"/>
          </a:xfrm>
        </p:spPr>
        <p:txBody>
          <a:bodyPr>
            <a:normAutofit/>
          </a:bodyPr>
          <a:lstStyle/>
          <a:p>
            <a:pPr rtl="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en-US" sz="22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84206BBC-1448-2A0F-94C0-70CC69826961}"/>
              </a:ext>
            </a:extLst>
          </p:cNvPr>
          <p:cNvSpPr txBox="1"/>
          <p:nvPr/>
        </p:nvSpPr>
        <p:spPr>
          <a:xfrm>
            <a:off x="9804407" y="542742"/>
            <a:ext cx="1278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Limitation</a:t>
            </a:r>
          </a:p>
        </p:txBody>
      </p:sp>
      <p:sp>
        <p:nvSpPr>
          <p:cNvPr id="20" name="TextBox 19">
            <a:hlinkClick r:id="rId3" action="ppaction://hlinksldjump"/>
            <a:extLst>
              <a:ext uri="{FF2B5EF4-FFF2-40B4-BE49-F238E27FC236}">
                <a16:creationId xmlns:a16="http://schemas.microsoft.com/office/drawing/2014/main" id="{2A5839B3-FFC9-E7DD-57C4-66E85092E397}"/>
              </a:ext>
            </a:extLst>
          </p:cNvPr>
          <p:cNvSpPr txBox="1"/>
          <p:nvPr/>
        </p:nvSpPr>
        <p:spPr>
          <a:xfrm>
            <a:off x="1842438" y="542742"/>
            <a:ext cx="15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Introduction</a:t>
            </a:r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AA7AF793-5190-A4FB-74C1-759FC0FD9350}"/>
              </a:ext>
            </a:extLst>
          </p:cNvPr>
          <p:cNvSpPr txBox="1">
            <a:spLocks/>
          </p:cNvSpPr>
          <p:nvPr/>
        </p:nvSpPr>
        <p:spPr>
          <a:xfrm>
            <a:off x="6580985" y="542742"/>
            <a:ext cx="1442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Discussion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2" name="TextBox 21">
            <a:hlinkClick r:id="rId5" action="ppaction://hlinksldjump"/>
            <a:extLst>
              <a:ext uri="{FF2B5EF4-FFF2-40B4-BE49-F238E27FC236}">
                <a16:creationId xmlns:a16="http://schemas.microsoft.com/office/drawing/2014/main" id="{007AB957-37CE-D5B8-5483-381AA9339911}"/>
              </a:ext>
            </a:extLst>
          </p:cNvPr>
          <p:cNvSpPr txBox="1"/>
          <p:nvPr/>
        </p:nvSpPr>
        <p:spPr>
          <a:xfrm>
            <a:off x="4997784" y="542742"/>
            <a:ext cx="1472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Results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id="{27732BF1-3EB4-CCCC-577F-D94F92639FB5}"/>
              </a:ext>
            </a:extLst>
          </p:cNvPr>
          <p:cNvSpPr txBox="1"/>
          <p:nvPr/>
        </p:nvSpPr>
        <p:spPr>
          <a:xfrm>
            <a:off x="8116117" y="542742"/>
            <a:ext cx="15072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Conclusion</a:t>
            </a:r>
          </a:p>
        </p:txBody>
      </p:sp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id="{58F61850-E03C-240F-F4E1-CB47A3307EB4}"/>
              </a:ext>
            </a:extLst>
          </p:cNvPr>
          <p:cNvSpPr txBox="1"/>
          <p:nvPr/>
        </p:nvSpPr>
        <p:spPr>
          <a:xfrm>
            <a:off x="3414584" y="542742"/>
            <a:ext cx="1418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rgbClr val="282948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52C06-5557-ECB6-238A-E1276F4CAA0D}"/>
              </a:ext>
            </a:extLst>
          </p:cNvPr>
          <p:cNvSpPr txBox="1"/>
          <p:nvPr/>
        </p:nvSpPr>
        <p:spPr>
          <a:xfrm>
            <a:off x="893608" y="1892348"/>
            <a:ext cx="10957191" cy="3632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Dynamic light scattering technique (DLS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):</a:t>
            </a:r>
          </a:p>
          <a:p>
            <a:pPr marL="342900" indent="-34290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DLS technique was used to measure the diameter of MVs.</a:t>
            </a:r>
          </a:p>
          <a:p>
            <a:pPr marL="342900" indent="-34290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absorption of MVs suspension in 1 ml PBS was measured at 630 nm by </a:t>
            </a:r>
            <a:r>
              <a:rPr kumimoji="0" lang="en-US" sz="220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Zetasizer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set.</a:t>
            </a:r>
          </a:p>
          <a:p>
            <a:pPr algn="just">
              <a:lnSpc>
                <a:spcPct val="150000"/>
              </a:lnSpc>
              <a:spcAft>
                <a:spcPts val="1800"/>
              </a:spcAft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endParaRPr kumimoji="0" lang="en-US" sz="22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0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88A6329-955A-EF45-A98A-8DA285B52924}"/>
              </a:ext>
            </a:extLst>
          </p:cNvPr>
          <p:cNvSpPr/>
          <p:nvPr/>
        </p:nvSpPr>
        <p:spPr>
          <a:xfrm>
            <a:off x="1" y="0"/>
            <a:ext cx="12191999" cy="782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F57EEC-3715-FBE1-4E58-5ADF05DA4CAD}"/>
              </a:ext>
            </a:extLst>
          </p:cNvPr>
          <p:cNvSpPr/>
          <p:nvPr/>
        </p:nvSpPr>
        <p:spPr>
          <a:xfrm rot="5400000">
            <a:off x="5704608" y="-4415701"/>
            <a:ext cx="782785" cy="1024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F69296-DDF6-4B40-B925-253B7B033A15}"/>
              </a:ext>
            </a:extLst>
          </p:cNvPr>
          <p:cNvSpPr/>
          <p:nvPr/>
        </p:nvSpPr>
        <p:spPr>
          <a:xfrm rot="5400000">
            <a:off x="3768938" y="-68343"/>
            <a:ext cx="782785" cy="1545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B16A23E-DA79-54D9-7E88-C8D1702FC99B}"/>
              </a:ext>
            </a:extLst>
          </p:cNvPr>
          <p:cNvCxnSpPr>
            <a:cxnSpLocks/>
          </p:cNvCxnSpPr>
          <p:nvPr/>
        </p:nvCxnSpPr>
        <p:spPr>
          <a:xfrm>
            <a:off x="80697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79E9A7B-6B6B-A295-8DA6-131DC4002D57}"/>
              </a:ext>
            </a:extLst>
          </p:cNvPr>
          <p:cNvCxnSpPr>
            <a:cxnSpLocks/>
          </p:cNvCxnSpPr>
          <p:nvPr/>
        </p:nvCxnSpPr>
        <p:spPr>
          <a:xfrm>
            <a:off x="65161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8EDEA27-100F-2317-4878-FC9B767B4C30}"/>
              </a:ext>
            </a:extLst>
          </p:cNvPr>
          <p:cNvCxnSpPr>
            <a:cxnSpLocks/>
          </p:cNvCxnSpPr>
          <p:nvPr/>
        </p:nvCxnSpPr>
        <p:spPr>
          <a:xfrm>
            <a:off x="1820344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F0E5611-AE5D-4BE8-71DD-265BD338F449}"/>
              </a:ext>
            </a:extLst>
          </p:cNvPr>
          <p:cNvSpPr/>
          <p:nvPr/>
        </p:nvSpPr>
        <p:spPr>
          <a:xfrm>
            <a:off x="0" y="6756400"/>
            <a:ext cx="12191999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816919-62BB-85C1-93E9-A7DC2BFBF422}"/>
              </a:ext>
            </a:extLst>
          </p:cNvPr>
          <p:cNvCxnSpPr>
            <a:cxnSpLocks/>
          </p:cNvCxnSpPr>
          <p:nvPr/>
        </p:nvCxnSpPr>
        <p:spPr>
          <a:xfrm>
            <a:off x="967068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975274-E213-4FD7-7336-9E8ACD72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12</a:t>
            </a:r>
            <a:endParaRPr lang="fa-IR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092A8C-F33B-DE3E-5D05-359E844EE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973" y="1579418"/>
            <a:ext cx="10322419" cy="4962559"/>
          </a:xfrm>
        </p:spPr>
        <p:txBody>
          <a:bodyPr>
            <a:normAutofit/>
          </a:bodyPr>
          <a:lstStyle/>
          <a:p>
            <a:pPr rtl="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morphology of the MVs was visualized using TEM</a:t>
            </a:r>
            <a:r>
              <a:rPr lang="fa-IR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Uranyl acetate as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anegative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stain</a:t>
            </a:r>
            <a:r>
              <a:rPr lang="fa-IR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84206BBC-1448-2A0F-94C0-70CC69826961}"/>
              </a:ext>
            </a:extLst>
          </p:cNvPr>
          <p:cNvSpPr txBox="1"/>
          <p:nvPr/>
        </p:nvSpPr>
        <p:spPr>
          <a:xfrm>
            <a:off x="9804407" y="542742"/>
            <a:ext cx="1278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Limitation</a:t>
            </a:r>
          </a:p>
        </p:txBody>
      </p:sp>
      <p:sp>
        <p:nvSpPr>
          <p:cNvPr id="20" name="TextBox 19">
            <a:hlinkClick r:id="rId3" action="ppaction://hlinksldjump"/>
            <a:extLst>
              <a:ext uri="{FF2B5EF4-FFF2-40B4-BE49-F238E27FC236}">
                <a16:creationId xmlns:a16="http://schemas.microsoft.com/office/drawing/2014/main" id="{2A5839B3-FFC9-E7DD-57C4-66E85092E397}"/>
              </a:ext>
            </a:extLst>
          </p:cNvPr>
          <p:cNvSpPr txBox="1"/>
          <p:nvPr/>
        </p:nvSpPr>
        <p:spPr>
          <a:xfrm>
            <a:off x="1842438" y="542742"/>
            <a:ext cx="15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Introduction</a:t>
            </a:r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AA7AF793-5190-A4FB-74C1-759FC0FD9350}"/>
              </a:ext>
            </a:extLst>
          </p:cNvPr>
          <p:cNvSpPr txBox="1">
            <a:spLocks/>
          </p:cNvSpPr>
          <p:nvPr/>
        </p:nvSpPr>
        <p:spPr>
          <a:xfrm>
            <a:off x="6580985" y="542742"/>
            <a:ext cx="1442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Discussion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2" name="TextBox 21">
            <a:hlinkClick r:id="rId5" action="ppaction://hlinksldjump"/>
            <a:extLst>
              <a:ext uri="{FF2B5EF4-FFF2-40B4-BE49-F238E27FC236}">
                <a16:creationId xmlns:a16="http://schemas.microsoft.com/office/drawing/2014/main" id="{007AB957-37CE-D5B8-5483-381AA9339911}"/>
              </a:ext>
            </a:extLst>
          </p:cNvPr>
          <p:cNvSpPr txBox="1"/>
          <p:nvPr/>
        </p:nvSpPr>
        <p:spPr>
          <a:xfrm>
            <a:off x="4997784" y="542742"/>
            <a:ext cx="1472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Results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id="{27732BF1-3EB4-CCCC-577F-D94F92639FB5}"/>
              </a:ext>
            </a:extLst>
          </p:cNvPr>
          <p:cNvSpPr txBox="1"/>
          <p:nvPr/>
        </p:nvSpPr>
        <p:spPr>
          <a:xfrm>
            <a:off x="8116117" y="542742"/>
            <a:ext cx="15072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Conclusion</a:t>
            </a:r>
          </a:p>
        </p:txBody>
      </p:sp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id="{58F61850-E03C-240F-F4E1-CB47A3307EB4}"/>
              </a:ext>
            </a:extLst>
          </p:cNvPr>
          <p:cNvSpPr txBox="1"/>
          <p:nvPr/>
        </p:nvSpPr>
        <p:spPr>
          <a:xfrm>
            <a:off x="3414584" y="542742"/>
            <a:ext cx="1418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rgbClr val="282948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52C06-5557-ECB6-238A-E1276F4CAA0D}"/>
              </a:ext>
            </a:extLst>
          </p:cNvPr>
          <p:cNvSpPr txBox="1"/>
          <p:nvPr/>
        </p:nvSpPr>
        <p:spPr>
          <a:xfrm>
            <a:off x="893608" y="1892348"/>
            <a:ext cx="10957191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Transmission electronic microscope (TEM)</a:t>
            </a:r>
          </a:p>
        </p:txBody>
      </p:sp>
    </p:spTree>
    <p:extLst>
      <p:ext uri="{BB962C8B-B14F-4D97-AF65-F5344CB8AC3E}">
        <p14:creationId xmlns:p14="http://schemas.microsoft.com/office/powerpoint/2010/main" val="12773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88A6329-955A-EF45-A98A-8DA285B52924}"/>
              </a:ext>
            </a:extLst>
          </p:cNvPr>
          <p:cNvSpPr/>
          <p:nvPr/>
        </p:nvSpPr>
        <p:spPr>
          <a:xfrm>
            <a:off x="1" y="0"/>
            <a:ext cx="12191999" cy="782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F57EEC-3715-FBE1-4E58-5ADF05DA4CAD}"/>
              </a:ext>
            </a:extLst>
          </p:cNvPr>
          <p:cNvSpPr/>
          <p:nvPr/>
        </p:nvSpPr>
        <p:spPr>
          <a:xfrm rot="5400000">
            <a:off x="5704607" y="-4415701"/>
            <a:ext cx="782785" cy="1024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F69296-DDF6-4B40-B925-253B7B033A15}"/>
              </a:ext>
            </a:extLst>
          </p:cNvPr>
          <p:cNvSpPr/>
          <p:nvPr/>
        </p:nvSpPr>
        <p:spPr>
          <a:xfrm rot="5400000">
            <a:off x="3768938" y="-68343"/>
            <a:ext cx="782785" cy="1545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B16A23E-DA79-54D9-7E88-C8D1702FC99B}"/>
              </a:ext>
            </a:extLst>
          </p:cNvPr>
          <p:cNvCxnSpPr>
            <a:cxnSpLocks/>
          </p:cNvCxnSpPr>
          <p:nvPr/>
        </p:nvCxnSpPr>
        <p:spPr>
          <a:xfrm>
            <a:off x="80697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79E9A7B-6B6B-A295-8DA6-131DC4002D57}"/>
              </a:ext>
            </a:extLst>
          </p:cNvPr>
          <p:cNvCxnSpPr>
            <a:cxnSpLocks/>
          </p:cNvCxnSpPr>
          <p:nvPr/>
        </p:nvCxnSpPr>
        <p:spPr>
          <a:xfrm>
            <a:off x="65161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8EDEA27-100F-2317-4878-FC9B767B4C30}"/>
              </a:ext>
            </a:extLst>
          </p:cNvPr>
          <p:cNvCxnSpPr>
            <a:cxnSpLocks/>
          </p:cNvCxnSpPr>
          <p:nvPr/>
        </p:nvCxnSpPr>
        <p:spPr>
          <a:xfrm>
            <a:off x="1820344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F0E5611-AE5D-4BE8-71DD-265BD338F449}"/>
              </a:ext>
            </a:extLst>
          </p:cNvPr>
          <p:cNvSpPr/>
          <p:nvPr/>
        </p:nvSpPr>
        <p:spPr>
          <a:xfrm>
            <a:off x="0" y="6756400"/>
            <a:ext cx="12191999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816919-62BB-85C1-93E9-A7DC2BFBF422}"/>
              </a:ext>
            </a:extLst>
          </p:cNvPr>
          <p:cNvCxnSpPr>
            <a:cxnSpLocks/>
          </p:cNvCxnSpPr>
          <p:nvPr/>
        </p:nvCxnSpPr>
        <p:spPr>
          <a:xfrm>
            <a:off x="967068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975274-E213-4FD7-7336-9E8ACD72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13</a:t>
            </a:r>
            <a:endParaRPr lang="fa-IR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092A8C-F33B-DE3E-5D05-359E844EE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973" y="1579418"/>
            <a:ext cx="10322419" cy="4962559"/>
          </a:xfrm>
        </p:spPr>
        <p:txBody>
          <a:bodyPr>
            <a:normAutofit/>
          </a:bodyPr>
          <a:lstStyle/>
          <a:p>
            <a:pPr marL="0" indent="0" rtl="0">
              <a:buNone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bone marrow-derived MSC (BMSC) culture: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(DMEM) supplemented with 10% FBS and 1% penicillin-streptomycin was used.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incubation for 48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medium was changed all the non-adherent cells were washed away.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Afterward the medium was changed every 3 or four days.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reaching a confluence of 70-80%, they were isolated by 0.25% trypsin-EDTA  and passaged.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were seeded in 6-well tissue culture plates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were seeded in 6-well tissue culture plates and then treated with isolated MVs at 0, 15, 30, and 60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μg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/ml 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endParaRPr lang="en-US"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endParaRPr lang="en-US"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84206BBC-1448-2A0F-94C0-70CC69826961}"/>
              </a:ext>
            </a:extLst>
          </p:cNvPr>
          <p:cNvSpPr txBox="1"/>
          <p:nvPr/>
        </p:nvSpPr>
        <p:spPr>
          <a:xfrm>
            <a:off x="9804407" y="542742"/>
            <a:ext cx="1278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Limitation</a:t>
            </a:r>
          </a:p>
        </p:txBody>
      </p:sp>
      <p:sp>
        <p:nvSpPr>
          <p:cNvPr id="20" name="TextBox 19">
            <a:hlinkClick r:id="rId3" action="ppaction://hlinksldjump"/>
            <a:extLst>
              <a:ext uri="{FF2B5EF4-FFF2-40B4-BE49-F238E27FC236}">
                <a16:creationId xmlns:a16="http://schemas.microsoft.com/office/drawing/2014/main" id="{2A5839B3-FFC9-E7DD-57C4-66E85092E397}"/>
              </a:ext>
            </a:extLst>
          </p:cNvPr>
          <p:cNvSpPr txBox="1"/>
          <p:nvPr/>
        </p:nvSpPr>
        <p:spPr>
          <a:xfrm>
            <a:off x="1842438" y="542742"/>
            <a:ext cx="15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Introduction</a:t>
            </a:r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AA7AF793-5190-A4FB-74C1-759FC0FD9350}"/>
              </a:ext>
            </a:extLst>
          </p:cNvPr>
          <p:cNvSpPr txBox="1">
            <a:spLocks/>
          </p:cNvSpPr>
          <p:nvPr/>
        </p:nvSpPr>
        <p:spPr>
          <a:xfrm>
            <a:off x="6580985" y="542742"/>
            <a:ext cx="1442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Discussion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2" name="TextBox 21">
            <a:hlinkClick r:id="rId5" action="ppaction://hlinksldjump"/>
            <a:extLst>
              <a:ext uri="{FF2B5EF4-FFF2-40B4-BE49-F238E27FC236}">
                <a16:creationId xmlns:a16="http://schemas.microsoft.com/office/drawing/2014/main" id="{007AB957-37CE-D5B8-5483-381AA9339911}"/>
              </a:ext>
            </a:extLst>
          </p:cNvPr>
          <p:cNvSpPr txBox="1"/>
          <p:nvPr/>
        </p:nvSpPr>
        <p:spPr>
          <a:xfrm>
            <a:off x="4997784" y="542742"/>
            <a:ext cx="1472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Results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id="{27732BF1-3EB4-CCCC-577F-D94F92639FB5}"/>
              </a:ext>
            </a:extLst>
          </p:cNvPr>
          <p:cNvSpPr txBox="1"/>
          <p:nvPr/>
        </p:nvSpPr>
        <p:spPr>
          <a:xfrm>
            <a:off x="8116117" y="542742"/>
            <a:ext cx="15072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Conclusion</a:t>
            </a:r>
          </a:p>
        </p:txBody>
      </p:sp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id="{58F61850-E03C-240F-F4E1-CB47A3307EB4}"/>
              </a:ext>
            </a:extLst>
          </p:cNvPr>
          <p:cNvSpPr txBox="1"/>
          <p:nvPr/>
        </p:nvSpPr>
        <p:spPr>
          <a:xfrm>
            <a:off x="3414584" y="542742"/>
            <a:ext cx="1418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rgbClr val="282948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106412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88A6329-955A-EF45-A98A-8DA285B52924}"/>
              </a:ext>
            </a:extLst>
          </p:cNvPr>
          <p:cNvSpPr/>
          <p:nvPr/>
        </p:nvSpPr>
        <p:spPr>
          <a:xfrm>
            <a:off x="1" y="0"/>
            <a:ext cx="12191999" cy="782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F57EEC-3715-FBE1-4E58-5ADF05DA4CAD}"/>
              </a:ext>
            </a:extLst>
          </p:cNvPr>
          <p:cNvSpPr/>
          <p:nvPr/>
        </p:nvSpPr>
        <p:spPr>
          <a:xfrm rot="5400000">
            <a:off x="5704607" y="-4415701"/>
            <a:ext cx="782785" cy="1024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F69296-DDF6-4B40-B925-253B7B033A15}"/>
              </a:ext>
            </a:extLst>
          </p:cNvPr>
          <p:cNvSpPr/>
          <p:nvPr/>
        </p:nvSpPr>
        <p:spPr>
          <a:xfrm rot="5400000">
            <a:off x="3768938" y="-68343"/>
            <a:ext cx="782785" cy="1545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B16A23E-DA79-54D9-7E88-C8D1702FC99B}"/>
              </a:ext>
            </a:extLst>
          </p:cNvPr>
          <p:cNvCxnSpPr>
            <a:cxnSpLocks/>
          </p:cNvCxnSpPr>
          <p:nvPr/>
        </p:nvCxnSpPr>
        <p:spPr>
          <a:xfrm>
            <a:off x="80697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79E9A7B-6B6B-A295-8DA6-131DC4002D57}"/>
              </a:ext>
            </a:extLst>
          </p:cNvPr>
          <p:cNvCxnSpPr>
            <a:cxnSpLocks/>
          </p:cNvCxnSpPr>
          <p:nvPr/>
        </p:nvCxnSpPr>
        <p:spPr>
          <a:xfrm>
            <a:off x="65161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8EDEA27-100F-2317-4878-FC9B767B4C30}"/>
              </a:ext>
            </a:extLst>
          </p:cNvPr>
          <p:cNvCxnSpPr>
            <a:cxnSpLocks/>
          </p:cNvCxnSpPr>
          <p:nvPr/>
        </p:nvCxnSpPr>
        <p:spPr>
          <a:xfrm>
            <a:off x="1820344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F0E5611-AE5D-4BE8-71DD-265BD338F449}"/>
              </a:ext>
            </a:extLst>
          </p:cNvPr>
          <p:cNvSpPr/>
          <p:nvPr/>
        </p:nvSpPr>
        <p:spPr>
          <a:xfrm>
            <a:off x="0" y="6756400"/>
            <a:ext cx="12191999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816919-62BB-85C1-93E9-A7DC2BFBF422}"/>
              </a:ext>
            </a:extLst>
          </p:cNvPr>
          <p:cNvCxnSpPr>
            <a:cxnSpLocks/>
          </p:cNvCxnSpPr>
          <p:nvPr/>
        </p:nvCxnSpPr>
        <p:spPr>
          <a:xfrm>
            <a:off x="967068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975274-E213-4FD7-7336-9E8ACD72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14</a:t>
            </a:r>
            <a:endParaRPr lang="fa-IR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092A8C-F33B-DE3E-5D05-359E844EE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974" y="1317808"/>
            <a:ext cx="10322418" cy="5224170"/>
          </a:xfrm>
        </p:spPr>
        <p:txBody>
          <a:bodyPr>
            <a:normAutofit/>
          </a:bodyPr>
          <a:lstStyle/>
          <a:p>
            <a:pPr rtl="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en-US" sz="22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84206BBC-1448-2A0F-94C0-70CC69826961}"/>
              </a:ext>
            </a:extLst>
          </p:cNvPr>
          <p:cNvSpPr txBox="1"/>
          <p:nvPr/>
        </p:nvSpPr>
        <p:spPr>
          <a:xfrm>
            <a:off x="9804407" y="542742"/>
            <a:ext cx="1278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Limitation</a:t>
            </a:r>
          </a:p>
        </p:txBody>
      </p:sp>
      <p:sp>
        <p:nvSpPr>
          <p:cNvPr id="20" name="TextBox 19">
            <a:hlinkClick r:id="rId3" action="ppaction://hlinksldjump"/>
            <a:extLst>
              <a:ext uri="{FF2B5EF4-FFF2-40B4-BE49-F238E27FC236}">
                <a16:creationId xmlns:a16="http://schemas.microsoft.com/office/drawing/2014/main" id="{2A5839B3-FFC9-E7DD-57C4-66E85092E397}"/>
              </a:ext>
            </a:extLst>
          </p:cNvPr>
          <p:cNvSpPr txBox="1"/>
          <p:nvPr/>
        </p:nvSpPr>
        <p:spPr>
          <a:xfrm>
            <a:off x="1842438" y="542742"/>
            <a:ext cx="15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Introduction</a:t>
            </a:r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AA7AF793-5190-A4FB-74C1-759FC0FD9350}"/>
              </a:ext>
            </a:extLst>
          </p:cNvPr>
          <p:cNvSpPr txBox="1">
            <a:spLocks/>
          </p:cNvSpPr>
          <p:nvPr/>
        </p:nvSpPr>
        <p:spPr>
          <a:xfrm>
            <a:off x="6580985" y="542742"/>
            <a:ext cx="1442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Discussion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2" name="TextBox 21">
            <a:hlinkClick r:id="rId5" action="ppaction://hlinksldjump"/>
            <a:extLst>
              <a:ext uri="{FF2B5EF4-FFF2-40B4-BE49-F238E27FC236}">
                <a16:creationId xmlns:a16="http://schemas.microsoft.com/office/drawing/2014/main" id="{007AB957-37CE-D5B8-5483-381AA9339911}"/>
              </a:ext>
            </a:extLst>
          </p:cNvPr>
          <p:cNvSpPr txBox="1"/>
          <p:nvPr/>
        </p:nvSpPr>
        <p:spPr>
          <a:xfrm>
            <a:off x="4997784" y="542742"/>
            <a:ext cx="1472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Results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id="{27732BF1-3EB4-CCCC-577F-D94F92639FB5}"/>
              </a:ext>
            </a:extLst>
          </p:cNvPr>
          <p:cNvSpPr txBox="1"/>
          <p:nvPr/>
        </p:nvSpPr>
        <p:spPr>
          <a:xfrm>
            <a:off x="8116117" y="542742"/>
            <a:ext cx="15072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Conclusion</a:t>
            </a:r>
          </a:p>
        </p:txBody>
      </p:sp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id="{58F61850-E03C-240F-F4E1-CB47A3307EB4}"/>
              </a:ext>
            </a:extLst>
          </p:cNvPr>
          <p:cNvSpPr txBox="1"/>
          <p:nvPr/>
        </p:nvSpPr>
        <p:spPr>
          <a:xfrm>
            <a:off x="3414584" y="542742"/>
            <a:ext cx="1418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rgbClr val="282948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52C06-5557-ECB6-238A-E1276F4CAA0D}"/>
              </a:ext>
            </a:extLst>
          </p:cNvPr>
          <p:cNvSpPr txBox="1"/>
          <p:nvPr/>
        </p:nvSpPr>
        <p:spPr>
          <a:xfrm>
            <a:off x="975974" y="1216762"/>
            <a:ext cx="10172700" cy="9218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Detection of MVs 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hBM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-MSCs: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Using  CFSE </a:t>
            </a:r>
          </a:p>
          <a:p>
            <a:pPr marL="285750" indent="-28575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One ml of MVs in phosphate-buffered saline was labeled with 1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μl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CFSE then was added to 5 ml DMEM with 10% FBS and incubated in the dark for 15 min (37 °C, 5 % CO2).</a:t>
            </a:r>
          </a:p>
          <a:p>
            <a:pPr marL="285750" indent="-28575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it was centrifuged at 20000 g at 4 °C for 60 min to remove the extra CFSE and to provide the pellet of MVs.</a:t>
            </a:r>
          </a:p>
          <a:p>
            <a:pPr marL="285750" indent="-28575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Finally, MVs were resuspended in DMEM and added to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hBM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-MSCs in DMEM with 10% FBS and incubated for 60 min (37 °C, 5 % CO2).</a:t>
            </a:r>
          </a:p>
          <a:p>
            <a:pPr marL="285750" indent="-28575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Using A fluorescence microscope</a:t>
            </a:r>
          </a:p>
          <a:p>
            <a:pPr marL="285750" indent="-28575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88A6329-955A-EF45-A98A-8DA285B52924}"/>
              </a:ext>
            </a:extLst>
          </p:cNvPr>
          <p:cNvSpPr/>
          <p:nvPr/>
        </p:nvSpPr>
        <p:spPr>
          <a:xfrm>
            <a:off x="1" y="0"/>
            <a:ext cx="12191999" cy="782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F57EEC-3715-FBE1-4E58-5ADF05DA4CAD}"/>
              </a:ext>
            </a:extLst>
          </p:cNvPr>
          <p:cNvSpPr/>
          <p:nvPr/>
        </p:nvSpPr>
        <p:spPr>
          <a:xfrm rot="5400000">
            <a:off x="5704607" y="-4415701"/>
            <a:ext cx="782785" cy="1024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F69296-DDF6-4B40-B925-253B7B033A15}"/>
              </a:ext>
            </a:extLst>
          </p:cNvPr>
          <p:cNvSpPr/>
          <p:nvPr/>
        </p:nvSpPr>
        <p:spPr>
          <a:xfrm rot="5400000">
            <a:off x="3768938" y="-68343"/>
            <a:ext cx="782785" cy="1545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B16A23E-DA79-54D9-7E88-C8D1702FC99B}"/>
              </a:ext>
            </a:extLst>
          </p:cNvPr>
          <p:cNvCxnSpPr>
            <a:cxnSpLocks/>
          </p:cNvCxnSpPr>
          <p:nvPr/>
        </p:nvCxnSpPr>
        <p:spPr>
          <a:xfrm>
            <a:off x="80697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79E9A7B-6B6B-A295-8DA6-131DC4002D57}"/>
              </a:ext>
            </a:extLst>
          </p:cNvPr>
          <p:cNvCxnSpPr>
            <a:cxnSpLocks/>
          </p:cNvCxnSpPr>
          <p:nvPr/>
        </p:nvCxnSpPr>
        <p:spPr>
          <a:xfrm>
            <a:off x="65161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8EDEA27-100F-2317-4878-FC9B767B4C30}"/>
              </a:ext>
            </a:extLst>
          </p:cNvPr>
          <p:cNvCxnSpPr>
            <a:cxnSpLocks/>
          </p:cNvCxnSpPr>
          <p:nvPr/>
        </p:nvCxnSpPr>
        <p:spPr>
          <a:xfrm>
            <a:off x="1820344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F0E5611-AE5D-4BE8-71DD-265BD338F449}"/>
              </a:ext>
            </a:extLst>
          </p:cNvPr>
          <p:cNvSpPr/>
          <p:nvPr/>
        </p:nvSpPr>
        <p:spPr>
          <a:xfrm>
            <a:off x="0" y="6756400"/>
            <a:ext cx="12191999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816919-62BB-85C1-93E9-A7DC2BFBF422}"/>
              </a:ext>
            </a:extLst>
          </p:cNvPr>
          <p:cNvCxnSpPr>
            <a:cxnSpLocks/>
          </p:cNvCxnSpPr>
          <p:nvPr/>
        </p:nvCxnSpPr>
        <p:spPr>
          <a:xfrm>
            <a:off x="967068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975274-E213-4FD7-7336-9E8ACD72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15</a:t>
            </a:r>
            <a:endParaRPr lang="fa-IR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092A8C-F33B-DE3E-5D05-359E844EE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974" y="1892348"/>
            <a:ext cx="10322418" cy="4649629"/>
          </a:xfrm>
        </p:spPr>
        <p:txBody>
          <a:bodyPr>
            <a:normAutofit/>
          </a:bodyPr>
          <a:lstStyle/>
          <a:p>
            <a:pPr rtl="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en-US" sz="22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84206BBC-1448-2A0F-94C0-70CC69826961}"/>
              </a:ext>
            </a:extLst>
          </p:cNvPr>
          <p:cNvSpPr txBox="1"/>
          <p:nvPr/>
        </p:nvSpPr>
        <p:spPr>
          <a:xfrm>
            <a:off x="9804407" y="542742"/>
            <a:ext cx="1278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Limitation</a:t>
            </a:r>
          </a:p>
        </p:txBody>
      </p:sp>
      <p:sp>
        <p:nvSpPr>
          <p:cNvPr id="20" name="TextBox 19">
            <a:hlinkClick r:id="rId3" action="ppaction://hlinksldjump"/>
            <a:extLst>
              <a:ext uri="{FF2B5EF4-FFF2-40B4-BE49-F238E27FC236}">
                <a16:creationId xmlns:a16="http://schemas.microsoft.com/office/drawing/2014/main" id="{2A5839B3-FFC9-E7DD-57C4-66E85092E397}"/>
              </a:ext>
            </a:extLst>
          </p:cNvPr>
          <p:cNvSpPr txBox="1"/>
          <p:nvPr/>
        </p:nvSpPr>
        <p:spPr>
          <a:xfrm>
            <a:off x="1842438" y="542742"/>
            <a:ext cx="15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Introduction</a:t>
            </a:r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AA7AF793-5190-A4FB-74C1-759FC0FD9350}"/>
              </a:ext>
            </a:extLst>
          </p:cNvPr>
          <p:cNvSpPr txBox="1">
            <a:spLocks/>
          </p:cNvSpPr>
          <p:nvPr/>
        </p:nvSpPr>
        <p:spPr>
          <a:xfrm>
            <a:off x="6580985" y="542742"/>
            <a:ext cx="1442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Discussion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2" name="TextBox 21">
            <a:hlinkClick r:id="rId5" action="ppaction://hlinksldjump"/>
            <a:extLst>
              <a:ext uri="{FF2B5EF4-FFF2-40B4-BE49-F238E27FC236}">
                <a16:creationId xmlns:a16="http://schemas.microsoft.com/office/drawing/2014/main" id="{007AB957-37CE-D5B8-5483-381AA9339911}"/>
              </a:ext>
            </a:extLst>
          </p:cNvPr>
          <p:cNvSpPr txBox="1"/>
          <p:nvPr/>
        </p:nvSpPr>
        <p:spPr>
          <a:xfrm>
            <a:off x="4997784" y="542742"/>
            <a:ext cx="1472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Results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id="{27732BF1-3EB4-CCCC-577F-D94F92639FB5}"/>
              </a:ext>
            </a:extLst>
          </p:cNvPr>
          <p:cNvSpPr txBox="1"/>
          <p:nvPr/>
        </p:nvSpPr>
        <p:spPr>
          <a:xfrm>
            <a:off x="8116117" y="542742"/>
            <a:ext cx="15072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Conclusion</a:t>
            </a:r>
          </a:p>
        </p:txBody>
      </p:sp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id="{58F61850-E03C-240F-F4E1-CB47A3307EB4}"/>
              </a:ext>
            </a:extLst>
          </p:cNvPr>
          <p:cNvSpPr txBox="1"/>
          <p:nvPr/>
        </p:nvSpPr>
        <p:spPr>
          <a:xfrm>
            <a:off x="3414584" y="542742"/>
            <a:ext cx="1418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rgbClr val="282948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A52C06-5557-ECB6-238A-E1276F4CAA0D}"/>
              </a:ext>
            </a:extLst>
          </p:cNvPr>
          <p:cNvSpPr txBox="1"/>
          <p:nvPr/>
        </p:nvSpPr>
        <p:spPr>
          <a:xfrm>
            <a:off x="1050833" y="1216763"/>
            <a:ext cx="10172700" cy="7660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MTT assay: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effect of different concentrations of MVs on the viability of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hBM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-MSCs was assessed by MTT assay.</a:t>
            </a:r>
          </a:p>
          <a:p>
            <a:pPr marL="285750" indent="-28575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Using 96-well plates</a:t>
            </a:r>
          </a:p>
          <a:p>
            <a:pPr marL="285750" indent="-28575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hBMMSCs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(5,000 cells/100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μl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/well) were plated onto 96-well plates and treated with different concentrations of MVs at 0, 15, 30, and 60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μg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/ml.</a:t>
            </a:r>
          </a:p>
          <a:p>
            <a:pPr marL="285750" indent="-28575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 48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hr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the cells were further incubated with 10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μM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MTT solution at 37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oC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4 hr.</a:t>
            </a:r>
          </a:p>
          <a:p>
            <a:pPr marL="285750" indent="-28575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 4 hr. </a:t>
            </a:r>
            <a:r>
              <a:rPr kumimoji="0" lang="el-GR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μ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 dimethyl sulfoxide (DMSO) was added .</a:t>
            </a:r>
          </a:p>
          <a:p>
            <a:pPr marL="285750" indent="-28575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  A microplate reader at 570 nm to assess the optical density.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ü"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856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88A6329-955A-EF45-A98A-8DA285B52924}"/>
              </a:ext>
            </a:extLst>
          </p:cNvPr>
          <p:cNvSpPr/>
          <p:nvPr/>
        </p:nvSpPr>
        <p:spPr>
          <a:xfrm>
            <a:off x="1" y="0"/>
            <a:ext cx="12191999" cy="782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F57EEC-3715-FBE1-4E58-5ADF05DA4CAD}"/>
              </a:ext>
            </a:extLst>
          </p:cNvPr>
          <p:cNvSpPr/>
          <p:nvPr/>
        </p:nvSpPr>
        <p:spPr>
          <a:xfrm rot="5400000">
            <a:off x="5704607" y="-4415701"/>
            <a:ext cx="782785" cy="1024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F69296-DDF6-4B40-B925-253B7B033A15}"/>
              </a:ext>
            </a:extLst>
          </p:cNvPr>
          <p:cNvSpPr/>
          <p:nvPr/>
        </p:nvSpPr>
        <p:spPr>
          <a:xfrm rot="5400000">
            <a:off x="3768938" y="-68343"/>
            <a:ext cx="782785" cy="1545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B16A23E-DA79-54D9-7E88-C8D1702FC99B}"/>
              </a:ext>
            </a:extLst>
          </p:cNvPr>
          <p:cNvCxnSpPr>
            <a:cxnSpLocks/>
          </p:cNvCxnSpPr>
          <p:nvPr/>
        </p:nvCxnSpPr>
        <p:spPr>
          <a:xfrm>
            <a:off x="80697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79E9A7B-6B6B-A295-8DA6-131DC4002D57}"/>
              </a:ext>
            </a:extLst>
          </p:cNvPr>
          <p:cNvCxnSpPr>
            <a:cxnSpLocks/>
          </p:cNvCxnSpPr>
          <p:nvPr/>
        </p:nvCxnSpPr>
        <p:spPr>
          <a:xfrm>
            <a:off x="65161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8EDEA27-100F-2317-4878-FC9B767B4C30}"/>
              </a:ext>
            </a:extLst>
          </p:cNvPr>
          <p:cNvCxnSpPr>
            <a:cxnSpLocks/>
          </p:cNvCxnSpPr>
          <p:nvPr/>
        </p:nvCxnSpPr>
        <p:spPr>
          <a:xfrm>
            <a:off x="1820344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F0E5611-AE5D-4BE8-71DD-265BD338F449}"/>
              </a:ext>
            </a:extLst>
          </p:cNvPr>
          <p:cNvSpPr/>
          <p:nvPr/>
        </p:nvSpPr>
        <p:spPr>
          <a:xfrm>
            <a:off x="0" y="6756400"/>
            <a:ext cx="12191999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816919-62BB-85C1-93E9-A7DC2BFBF422}"/>
              </a:ext>
            </a:extLst>
          </p:cNvPr>
          <p:cNvCxnSpPr>
            <a:cxnSpLocks/>
          </p:cNvCxnSpPr>
          <p:nvPr/>
        </p:nvCxnSpPr>
        <p:spPr>
          <a:xfrm>
            <a:off x="967068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975274-E213-4FD7-7336-9E8ACD72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16</a:t>
            </a:r>
            <a:endParaRPr lang="fa-IR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092A8C-F33B-DE3E-5D05-359E844EE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973" y="1579418"/>
            <a:ext cx="10322419" cy="4962559"/>
          </a:xfrm>
        </p:spPr>
        <p:txBody>
          <a:bodyPr>
            <a:normAutofit/>
          </a:bodyPr>
          <a:lstStyle/>
          <a:p>
            <a:pPr rtl="0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Annexin V FITC assay: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treatment, apoptosis was detected by flow cytometry.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AnnexinV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FITC/Propidium iodide (PI) apoptosis detection kit.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cells were washed in cold PBS and resuspended in an Annexin-binding buffer containing Annexin V FITC and PI.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The cells were incubated at room temperature for 15 min in the dark and analyzed by BD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FACScalibur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flow cytometry.</a:t>
            </a:r>
          </a:p>
          <a:p>
            <a:pPr rtl="0">
              <a:buFont typeface="Wingdings" panose="05000000000000000000" pitchFamily="2" charset="2"/>
              <a:buChar char="ü"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84206BBC-1448-2A0F-94C0-70CC69826961}"/>
              </a:ext>
            </a:extLst>
          </p:cNvPr>
          <p:cNvSpPr txBox="1"/>
          <p:nvPr/>
        </p:nvSpPr>
        <p:spPr>
          <a:xfrm>
            <a:off x="9804407" y="542742"/>
            <a:ext cx="1278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Limitation</a:t>
            </a:r>
          </a:p>
        </p:txBody>
      </p:sp>
      <p:sp>
        <p:nvSpPr>
          <p:cNvPr id="20" name="TextBox 19">
            <a:hlinkClick r:id="rId3" action="ppaction://hlinksldjump"/>
            <a:extLst>
              <a:ext uri="{FF2B5EF4-FFF2-40B4-BE49-F238E27FC236}">
                <a16:creationId xmlns:a16="http://schemas.microsoft.com/office/drawing/2014/main" id="{2A5839B3-FFC9-E7DD-57C4-66E85092E397}"/>
              </a:ext>
            </a:extLst>
          </p:cNvPr>
          <p:cNvSpPr txBox="1"/>
          <p:nvPr/>
        </p:nvSpPr>
        <p:spPr>
          <a:xfrm>
            <a:off x="1842438" y="542742"/>
            <a:ext cx="15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Introduction</a:t>
            </a:r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AA7AF793-5190-A4FB-74C1-759FC0FD9350}"/>
              </a:ext>
            </a:extLst>
          </p:cNvPr>
          <p:cNvSpPr txBox="1">
            <a:spLocks/>
          </p:cNvSpPr>
          <p:nvPr/>
        </p:nvSpPr>
        <p:spPr>
          <a:xfrm>
            <a:off x="6580985" y="542742"/>
            <a:ext cx="1442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Discussion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2" name="TextBox 21">
            <a:hlinkClick r:id="rId5" action="ppaction://hlinksldjump"/>
            <a:extLst>
              <a:ext uri="{FF2B5EF4-FFF2-40B4-BE49-F238E27FC236}">
                <a16:creationId xmlns:a16="http://schemas.microsoft.com/office/drawing/2014/main" id="{007AB957-37CE-D5B8-5483-381AA9339911}"/>
              </a:ext>
            </a:extLst>
          </p:cNvPr>
          <p:cNvSpPr txBox="1"/>
          <p:nvPr/>
        </p:nvSpPr>
        <p:spPr>
          <a:xfrm>
            <a:off x="4997784" y="542742"/>
            <a:ext cx="1472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Results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id="{27732BF1-3EB4-CCCC-577F-D94F92639FB5}"/>
              </a:ext>
            </a:extLst>
          </p:cNvPr>
          <p:cNvSpPr txBox="1"/>
          <p:nvPr/>
        </p:nvSpPr>
        <p:spPr>
          <a:xfrm>
            <a:off x="8116117" y="542742"/>
            <a:ext cx="15072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Conclusion</a:t>
            </a:r>
          </a:p>
        </p:txBody>
      </p:sp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id="{58F61850-E03C-240F-F4E1-CB47A3307EB4}"/>
              </a:ext>
            </a:extLst>
          </p:cNvPr>
          <p:cNvSpPr txBox="1"/>
          <p:nvPr/>
        </p:nvSpPr>
        <p:spPr>
          <a:xfrm>
            <a:off x="3414584" y="542742"/>
            <a:ext cx="1418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rgbClr val="282948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314046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88A6329-955A-EF45-A98A-8DA285B52924}"/>
              </a:ext>
            </a:extLst>
          </p:cNvPr>
          <p:cNvSpPr/>
          <p:nvPr/>
        </p:nvSpPr>
        <p:spPr>
          <a:xfrm>
            <a:off x="1" y="0"/>
            <a:ext cx="12191999" cy="782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F57EEC-3715-FBE1-4E58-5ADF05DA4CAD}"/>
              </a:ext>
            </a:extLst>
          </p:cNvPr>
          <p:cNvSpPr/>
          <p:nvPr/>
        </p:nvSpPr>
        <p:spPr>
          <a:xfrm rot="5400000">
            <a:off x="5704607" y="-4415701"/>
            <a:ext cx="782785" cy="1024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F69296-DDF6-4B40-B925-253B7B033A15}"/>
              </a:ext>
            </a:extLst>
          </p:cNvPr>
          <p:cNvSpPr/>
          <p:nvPr/>
        </p:nvSpPr>
        <p:spPr>
          <a:xfrm rot="5400000">
            <a:off x="3768938" y="-68343"/>
            <a:ext cx="782785" cy="1545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B16A23E-DA79-54D9-7E88-C8D1702FC99B}"/>
              </a:ext>
            </a:extLst>
          </p:cNvPr>
          <p:cNvCxnSpPr>
            <a:cxnSpLocks/>
          </p:cNvCxnSpPr>
          <p:nvPr/>
        </p:nvCxnSpPr>
        <p:spPr>
          <a:xfrm>
            <a:off x="80697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79E9A7B-6B6B-A295-8DA6-131DC4002D57}"/>
              </a:ext>
            </a:extLst>
          </p:cNvPr>
          <p:cNvCxnSpPr>
            <a:cxnSpLocks/>
          </p:cNvCxnSpPr>
          <p:nvPr/>
        </p:nvCxnSpPr>
        <p:spPr>
          <a:xfrm>
            <a:off x="65161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8EDEA27-100F-2317-4878-FC9B767B4C30}"/>
              </a:ext>
            </a:extLst>
          </p:cNvPr>
          <p:cNvCxnSpPr>
            <a:cxnSpLocks/>
          </p:cNvCxnSpPr>
          <p:nvPr/>
        </p:nvCxnSpPr>
        <p:spPr>
          <a:xfrm>
            <a:off x="1820344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F0E5611-AE5D-4BE8-71DD-265BD338F449}"/>
              </a:ext>
            </a:extLst>
          </p:cNvPr>
          <p:cNvSpPr/>
          <p:nvPr/>
        </p:nvSpPr>
        <p:spPr>
          <a:xfrm>
            <a:off x="0" y="6756400"/>
            <a:ext cx="12191999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816919-62BB-85C1-93E9-A7DC2BFBF422}"/>
              </a:ext>
            </a:extLst>
          </p:cNvPr>
          <p:cNvCxnSpPr>
            <a:cxnSpLocks/>
          </p:cNvCxnSpPr>
          <p:nvPr/>
        </p:nvCxnSpPr>
        <p:spPr>
          <a:xfrm>
            <a:off x="967068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975274-E213-4FD7-7336-9E8ACD72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17</a:t>
            </a:r>
            <a:endParaRPr lang="fa-IR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092A8C-F33B-DE3E-5D05-359E844EE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974" y="1408648"/>
            <a:ext cx="10322418" cy="5133329"/>
          </a:xfrm>
        </p:spPr>
        <p:txBody>
          <a:bodyPr>
            <a:normAutofit/>
          </a:bodyPr>
          <a:lstStyle/>
          <a:p>
            <a:pPr rtl="0">
              <a:buFont typeface="Wingdings" panose="05000000000000000000" pitchFamily="2" charset="2"/>
              <a:buChar char="ü"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Trizol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Extracting total RNA from the cultured cells at days 0, 3, and 7 post treatment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Synthetizing cDNA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KI67-BCL-2-BAX--ACTB</a:t>
            </a:r>
          </a:p>
          <a:p>
            <a:pPr rtl="0">
              <a:buFont typeface="Wingdings" panose="05000000000000000000" pitchFamily="2" charset="2"/>
              <a:buChar char="ü"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84206BBC-1448-2A0F-94C0-70CC69826961}"/>
              </a:ext>
            </a:extLst>
          </p:cNvPr>
          <p:cNvSpPr txBox="1"/>
          <p:nvPr/>
        </p:nvSpPr>
        <p:spPr>
          <a:xfrm>
            <a:off x="9804407" y="542742"/>
            <a:ext cx="1278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Limitation</a:t>
            </a:r>
          </a:p>
        </p:txBody>
      </p:sp>
      <p:sp>
        <p:nvSpPr>
          <p:cNvPr id="20" name="TextBox 19">
            <a:hlinkClick r:id="rId3" action="ppaction://hlinksldjump"/>
            <a:extLst>
              <a:ext uri="{FF2B5EF4-FFF2-40B4-BE49-F238E27FC236}">
                <a16:creationId xmlns:a16="http://schemas.microsoft.com/office/drawing/2014/main" id="{2A5839B3-FFC9-E7DD-57C4-66E85092E397}"/>
              </a:ext>
            </a:extLst>
          </p:cNvPr>
          <p:cNvSpPr txBox="1"/>
          <p:nvPr/>
        </p:nvSpPr>
        <p:spPr>
          <a:xfrm>
            <a:off x="1842438" y="542742"/>
            <a:ext cx="15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Introduction</a:t>
            </a:r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AA7AF793-5190-A4FB-74C1-759FC0FD9350}"/>
              </a:ext>
            </a:extLst>
          </p:cNvPr>
          <p:cNvSpPr txBox="1">
            <a:spLocks/>
          </p:cNvSpPr>
          <p:nvPr/>
        </p:nvSpPr>
        <p:spPr>
          <a:xfrm>
            <a:off x="6580985" y="542742"/>
            <a:ext cx="1442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Discussion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2" name="TextBox 21">
            <a:hlinkClick r:id="rId5" action="ppaction://hlinksldjump"/>
            <a:extLst>
              <a:ext uri="{FF2B5EF4-FFF2-40B4-BE49-F238E27FC236}">
                <a16:creationId xmlns:a16="http://schemas.microsoft.com/office/drawing/2014/main" id="{007AB957-37CE-D5B8-5483-381AA9339911}"/>
              </a:ext>
            </a:extLst>
          </p:cNvPr>
          <p:cNvSpPr txBox="1"/>
          <p:nvPr/>
        </p:nvSpPr>
        <p:spPr>
          <a:xfrm>
            <a:off x="4997784" y="542742"/>
            <a:ext cx="1472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Results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id="{27732BF1-3EB4-CCCC-577F-D94F92639FB5}"/>
              </a:ext>
            </a:extLst>
          </p:cNvPr>
          <p:cNvSpPr txBox="1"/>
          <p:nvPr/>
        </p:nvSpPr>
        <p:spPr>
          <a:xfrm>
            <a:off x="8116117" y="542742"/>
            <a:ext cx="15072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Conclusion</a:t>
            </a:r>
          </a:p>
        </p:txBody>
      </p:sp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id="{58F61850-E03C-240F-F4E1-CB47A3307EB4}"/>
              </a:ext>
            </a:extLst>
          </p:cNvPr>
          <p:cNvSpPr txBox="1"/>
          <p:nvPr/>
        </p:nvSpPr>
        <p:spPr>
          <a:xfrm>
            <a:off x="3414584" y="542742"/>
            <a:ext cx="1418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rgbClr val="282948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Methods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4571" y="1408648"/>
            <a:ext cx="6343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real-time quantitative PCR:</a:t>
            </a:r>
            <a:endParaRPr lang="fa-IR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1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88A6329-955A-EF45-A98A-8DA285B52924}"/>
              </a:ext>
            </a:extLst>
          </p:cNvPr>
          <p:cNvSpPr/>
          <p:nvPr/>
        </p:nvSpPr>
        <p:spPr>
          <a:xfrm>
            <a:off x="1" y="0"/>
            <a:ext cx="12191999" cy="782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F57EEC-3715-FBE1-4E58-5ADF05DA4CAD}"/>
              </a:ext>
            </a:extLst>
          </p:cNvPr>
          <p:cNvSpPr/>
          <p:nvPr/>
        </p:nvSpPr>
        <p:spPr>
          <a:xfrm rot="5400000">
            <a:off x="5704607" y="-4415701"/>
            <a:ext cx="782785" cy="1024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F69296-DDF6-4B40-B925-253B7B033A15}"/>
              </a:ext>
            </a:extLst>
          </p:cNvPr>
          <p:cNvSpPr/>
          <p:nvPr/>
        </p:nvSpPr>
        <p:spPr>
          <a:xfrm rot="5400000">
            <a:off x="3768938" y="-68343"/>
            <a:ext cx="782785" cy="1545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B16A23E-DA79-54D9-7E88-C8D1702FC99B}"/>
              </a:ext>
            </a:extLst>
          </p:cNvPr>
          <p:cNvCxnSpPr>
            <a:cxnSpLocks/>
          </p:cNvCxnSpPr>
          <p:nvPr/>
        </p:nvCxnSpPr>
        <p:spPr>
          <a:xfrm>
            <a:off x="80697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79E9A7B-6B6B-A295-8DA6-131DC4002D57}"/>
              </a:ext>
            </a:extLst>
          </p:cNvPr>
          <p:cNvCxnSpPr>
            <a:cxnSpLocks/>
          </p:cNvCxnSpPr>
          <p:nvPr/>
        </p:nvCxnSpPr>
        <p:spPr>
          <a:xfrm>
            <a:off x="65161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8EDEA27-100F-2317-4878-FC9B767B4C30}"/>
              </a:ext>
            </a:extLst>
          </p:cNvPr>
          <p:cNvCxnSpPr>
            <a:cxnSpLocks/>
          </p:cNvCxnSpPr>
          <p:nvPr/>
        </p:nvCxnSpPr>
        <p:spPr>
          <a:xfrm>
            <a:off x="1820344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F0E5611-AE5D-4BE8-71DD-265BD338F449}"/>
              </a:ext>
            </a:extLst>
          </p:cNvPr>
          <p:cNvSpPr/>
          <p:nvPr/>
        </p:nvSpPr>
        <p:spPr>
          <a:xfrm>
            <a:off x="0" y="6756400"/>
            <a:ext cx="12191999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816919-62BB-85C1-93E9-A7DC2BFBF422}"/>
              </a:ext>
            </a:extLst>
          </p:cNvPr>
          <p:cNvCxnSpPr>
            <a:cxnSpLocks/>
          </p:cNvCxnSpPr>
          <p:nvPr/>
        </p:nvCxnSpPr>
        <p:spPr>
          <a:xfrm>
            <a:off x="967068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975274-E213-4FD7-7336-9E8ACD72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18</a:t>
            </a:r>
            <a:endParaRPr lang="fa-IR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092A8C-F33B-DE3E-5D05-359E844EE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672" y="1579420"/>
            <a:ext cx="10322419" cy="4962559"/>
          </a:xfrm>
        </p:spPr>
        <p:txBody>
          <a:bodyPr>
            <a:normAutofit/>
          </a:bodyPr>
          <a:lstStyle/>
          <a:p>
            <a:pPr marL="0" indent="0" rtl="0">
              <a:buNone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Alizarin Red staining: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for investigating  the differentiation of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-MSCs to osteoblast cells.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14days of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-MSCs culture, the medium was removed and washed twice with PBS.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cells were fixed with 95% ethanol for 10 min and washed twice with PBS.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Finally, Alizarin Red 1% was added for 10 min and then washed.</a:t>
            </a:r>
          </a:p>
          <a:p>
            <a:pPr marL="0" indent="0" rtl="0">
              <a:buNone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84206BBC-1448-2A0F-94C0-70CC69826961}"/>
              </a:ext>
            </a:extLst>
          </p:cNvPr>
          <p:cNvSpPr txBox="1"/>
          <p:nvPr/>
        </p:nvSpPr>
        <p:spPr>
          <a:xfrm>
            <a:off x="9804407" y="542742"/>
            <a:ext cx="1278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Limitation</a:t>
            </a:r>
          </a:p>
        </p:txBody>
      </p:sp>
      <p:sp>
        <p:nvSpPr>
          <p:cNvPr id="20" name="TextBox 19">
            <a:hlinkClick r:id="rId3" action="ppaction://hlinksldjump"/>
            <a:extLst>
              <a:ext uri="{FF2B5EF4-FFF2-40B4-BE49-F238E27FC236}">
                <a16:creationId xmlns:a16="http://schemas.microsoft.com/office/drawing/2014/main" id="{2A5839B3-FFC9-E7DD-57C4-66E85092E397}"/>
              </a:ext>
            </a:extLst>
          </p:cNvPr>
          <p:cNvSpPr txBox="1"/>
          <p:nvPr/>
        </p:nvSpPr>
        <p:spPr>
          <a:xfrm>
            <a:off x="1842438" y="542742"/>
            <a:ext cx="15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Introduction</a:t>
            </a:r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AA7AF793-5190-A4FB-74C1-759FC0FD9350}"/>
              </a:ext>
            </a:extLst>
          </p:cNvPr>
          <p:cNvSpPr txBox="1">
            <a:spLocks/>
          </p:cNvSpPr>
          <p:nvPr/>
        </p:nvSpPr>
        <p:spPr>
          <a:xfrm>
            <a:off x="6580985" y="542742"/>
            <a:ext cx="1442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Discussion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2" name="TextBox 21">
            <a:hlinkClick r:id="rId5" action="ppaction://hlinksldjump"/>
            <a:extLst>
              <a:ext uri="{FF2B5EF4-FFF2-40B4-BE49-F238E27FC236}">
                <a16:creationId xmlns:a16="http://schemas.microsoft.com/office/drawing/2014/main" id="{007AB957-37CE-D5B8-5483-381AA9339911}"/>
              </a:ext>
            </a:extLst>
          </p:cNvPr>
          <p:cNvSpPr txBox="1"/>
          <p:nvPr/>
        </p:nvSpPr>
        <p:spPr>
          <a:xfrm>
            <a:off x="4997784" y="542742"/>
            <a:ext cx="1472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Results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id="{27732BF1-3EB4-CCCC-577F-D94F92639FB5}"/>
              </a:ext>
            </a:extLst>
          </p:cNvPr>
          <p:cNvSpPr txBox="1"/>
          <p:nvPr/>
        </p:nvSpPr>
        <p:spPr>
          <a:xfrm>
            <a:off x="8116117" y="542742"/>
            <a:ext cx="15072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Conclusion</a:t>
            </a:r>
          </a:p>
        </p:txBody>
      </p:sp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id="{58F61850-E03C-240F-F4E1-CB47A3307EB4}"/>
              </a:ext>
            </a:extLst>
          </p:cNvPr>
          <p:cNvSpPr txBox="1"/>
          <p:nvPr/>
        </p:nvSpPr>
        <p:spPr>
          <a:xfrm>
            <a:off x="3414584" y="542742"/>
            <a:ext cx="1418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rgbClr val="282948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422082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88A6329-955A-EF45-A98A-8DA285B52924}"/>
              </a:ext>
            </a:extLst>
          </p:cNvPr>
          <p:cNvSpPr/>
          <p:nvPr/>
        </p:nvSpPr>
        <p:spPr>
          <a:xfrm>
            <a:off x="1" y="0"/>
            <a:ext cx="12191999" cy="782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F57EEC-3715-FBE1-4E58-5ADF05DA4CAD}"/>
              </a:ext>
            </a:extLst>
          </p:cNvPr>
          <p:cNvSpPr/>
          <p:nvPr/>
        </p:nvSpPr>
        <p:spPr>
          <a:xfrm rot="5400000">
            <a:off x="5704607" y="-4415701"/>
            <a:ext cx="782785" cy="1024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F69296-DDF6-4B40-B925-253B7B033A15}"/>
              </a:ext>
            </a:extLst>
          </p:cNvPr>
          <p:cNvSpPr/>
          <p:nvPr/>
        </p:nvSpPr>
        <p:spPr>
          <a:xfrm rot="5400000">
            <a:off x="3768938" y="-68343"/>
            <a:ext cx="782785" cy="1545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B16A23E-DA79-54D9-7E88-C8D1702FC99B}"/>
              </a:ext>
            </a:extLst>
          </p:cNvPr>
          <p:cNvCxnSpPr>
            <a:cxnSpLocks/>
          </p:cNvCxnSpPr>
          <p:nvPr/>
        </p:nvCxnSpPr>
        <p:spPr>
          <a:xfrm>
            <a:off x="80697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79E9A7B-6B6B-A295-8DA6-131DC4002D57}"/>
              </a:ext>
            </a:extLst>
          </p:cNvPr>
          <p:cNvCxnSpPr>
            <a:cxnSpLocks/>
          </p:cNvCxnSpPr>
          <p:nvPr/>
        </p:nvCxnSpPr>
        <p:spPr>
          <a:xfrm>
            <a:off x="65161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8EDEA27-100F-2317-4878-FC9B767B4C30}"/>
              </a:ext>
            </a:extLst>
          </p:cNvPr>
          <p:cNvCxnSpPr>
            <a:cxnSpLocks/>
          </p:cNvCxnSpPr>
          <p:nvPr/>
        </p:nvCxnSpPr>
        <p:spPr>
          <a:xfrm>
            <a:off x="1820344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F0E5611-AE5D-4BE8-71DD-265BD338F449}"/>
              </a:ext>
            </a:extLst>
          </p:cNvPr>
          <p:cNvSpPr/>
          <p:nvPr/>
        </p:nvSpPr>
        <p:spPr>
          <a:xfrm>
            <a:off x="0" y="6756400"/>
            <a:ext cx="12191999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816919-62BB-85C1-93E9-A7DC2BFBF422}"/>
              </a:ext>
            </a:extLst>
          </p:cNvPr>
          <p:cNvCxnSpPr>
            <a:cxnSpLocks/>
          </p:cNvCxnSpPr>
          <p:nvPr/>
        </p:nvCxnSpPr>
        <p:spPr>
          <a:xfrm>
            <a:off x="967068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975274-E213-4FD7-7336-9E8ACD72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19</a:t>
            </a:r>
            <a:endParaRPr lang="fa-IR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092A8C-F33B-DE3E-5D05-359E844EE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974" y="1579419"/>
            <a:ext cx="10322419" cy="4962559"/>
          </a:xfrm>
        </p:spPr>
        <p:txBody>
          <a:bodyPr>
            <a:normAutofit fontScale="62500" lnSpcReduction="20000"/>
          </a:bodyPr>
          <a:lstStyle/>
          <a:p>
            <a:pPr marL="0" indent="0" rtl="0">
              <a:buNone/>
            </a:pPr>
            <a:r>
              <a:rPr lang="en-US" sz="46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 red O staining: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2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for investigating  the differentiation of </a:t>
            </a:r>
            <a:r>
              <a:rPr lang="en-US" sz="2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hBM</a:t>
            </a:r>
            <a:r>
              <a:rPr lang="en-US" sz="2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-MSCs to adipocyte cells.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2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14 days of </a:t>
            </a:r>
            <a:r>
              <a:rPr lang="en-US" sz="29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hBM</a:t>
            </a:r>
            <a:r>
              <a:rPr lang="en-US" sz="2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-MSCs culturing, the medium was removed and washed twice with PBS.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2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cells were frozen at -20˚C for 20 min, then fixed with 4% paraformaldehyde for 20 min and washed twice with PBS.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2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Finally, 1 ml of 60% isopropanol and 0.5% Oil red O solution were added to the flask for 20 min, and the cells were subsequently washed twice with PBS.</a:t>
            </a:r>
          </a:p>
          <a:p>
            <a:pPr marL="0" indent="0" rtl="0">
              <a:buNone/>
            </a:pPr>
            <a:endParaRPr lang="en-US" sz="23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rtl="0">
              <a:buNone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84206BBC-1448-2A0F-94C0-70CC69826961}"/>
              </a:ext>
            </a:extLst>
          </p:cNvPr>
          <p:cNvSpPr txBox="1"/>
          <p:nvPr/>
        </p:nvSpPr>
        <p:spPr>
          <a:xfrm>
            <a:off x="9804407" y="542742"/>
            <a:ext cx="1278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Limitation</a:t>
            </a:r>
          </a:p>
        </p:txBody>
      </p:sp>
      <p:sp>
        <p:nvSpPr>
          <p:cNvPr id="20" name="TextBox 19">
            <a:hlinkClick r:id="rId3" action="ppaction://hlinksldjump"/>
            <a:extLst>
              <a:ext uri="{FF2B5EF4-FFF2-40B4-BE49-F238E27FC236}">
                <a16:creationId xmlns:a16="http://schemas.microsoft.com/office/drawing/2014/main" id="{2A5839B3-FFC9-E7DD-57C4-66E85092E397}"/>
              </a:ext>
            </a:extLst>
          </p:cNvPr>
          <p:cNvSpPr txBox="1"/>
          <p:nvPr/>
        </p:nvSpPr>
        <p:spPr>
          <a:xfrm>
            <a:off x="1842438" y="542742"/>
            <a:ext cx="15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Introduction</a:t>
            </a:r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AA7AF793-5190-A4FB-74C1-759FC0FD9350}"/>
              </a:ext>
            </a:extLst>
          </p:cNvPr>
          <p:cNvSpPr txBox="1">
            <a:spLocks/>
          </p:cNvSpPr>
          <p:nvPr/>
        </p:nvSpPr>
        <p:spPr>
          <a:xfrm>
            <a:off x="6580985" y="542742"/>
            <a:ext cx="1442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Discussion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2" name="TextBox 21">
            <a:hlinkClick r:id="rId5" action="ppaction://hlinksldjump"/>
            <a:extLst>
              <a:ext uri="{FF2B5EF4-FFF2-40B4-BE49-F238E27FC236}">
                <a16:creationId xmlns:a16="http://schemas.microsoft.com/office/drawing/2014/main" id="{007AB957-37CE-D5B8-5483-381AA9339911}"/>
              </a:ext>
            </a:extLst>
          </p:cNvPr>
          <p:cNvSpPr txBox="1"/>
          <p:nvPr/>
        </p:nvSpPr>
        <p:spPr>
          <a:xfrm>
            <a:off x="4997784" y="542742"/>
            <a:ext cx="1472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Results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id="{27732BF1-3EB4-CCCC-577F-D94F92639FB5}"/>
              </a:ext>
            </a:extLst>
          </p:cNvPr>
          <p:cNvSpPr txBox="1"/>
          <p:nvPr/>
        </p:nvSpPr>
        <p:spPr>
          <a:xfrm>
            <a:off x="8116117" y="542742"/>
            <a:ext cx="15072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 err="1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Conclosion</a:t>
            </a:r>
            <a:endParaRPr lang="en-US" sz="1500" b="1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id="{58F61850-E03C-240F-F4E1-CB47A3307EB4}"/>
              </a:ext>
            </a:extLst>
          </p:cNvPr>
          <p:cNvSpPr txBox="1"/>
          <p:nvPr/>
        </p:nvSpPr>
        <p:spPr>
          <a:xfrm>
            <a:off x="3414584" y="542742"/>
            <a:ext cx="1418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rgbClr val="282948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398439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11DCD6-E148-F9B0-F18B-F75CB475D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" y="1463040"/>
            <a:ext cx="1087374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2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88A6329-955A-EF45-A98A-8DA285B52924}"/>
              </a:ext>
            </a:extLst>
          </p:cNvPr>
          <p:cNvSpPr/>
          <p:nvPr/>
        </p:nvSpPr>
        <p:spPr>
          <a:xfrm>
            <a:off x="1" y="0"/>
            <a:ext cx="12191999" cy="782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F57EEC-3715-FBE1-4E58-5ADF05DA4CAD}"/>
              </a:ext>
            </a:extLst>
          </p:cNvPr>
          <p:cNvSpPr/>
          <p:nvPr/>
        </p:nvSpPr>
        <p:spPr>
          <a:xfrm rot="5400000">
            <a:off x="5704607" y="-4415701"/>
            <a:ext cx="782785" cy="1024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F69296-DDF6-4B40-B925-253B7B033A15}"/>
              </a:ext>
            </a:extLst>
          </p:cNvPr>
          <p:cNvSpPr/>
          <p:nvPr/>
        </p:nvSpPr>
        <p:spPr>
          <a:xfrm rot="5400000">
            <a:off x="3768938" y="-68343"/>
            <a:ext cx="782785" cy="1545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B16A23E-DA79-54D9-7E88-C8D1702FC99B}"/>
              </a:ext>
            </a:extLst>
          </p:cNvPr>
          <p:cNvCxnSpPr>
            <a:cxnSpLocks/>
          </p:cNvCxnSpPr>
          <p:nvPr/>
        </p:nvCxnSpPr>
        <p:spPr>
          <a:xfrm>
            <a:off x="80697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79E9A7B-6B6B-A295-8DA6-131DC4002D57}"/>
              </a:ext>
            </a:extLst>
          </p:cNvPr>
          <p:cNvCxnSpPr>
            <a:cxnSpLocks/>
          </p:cNvCxnSpPr>
          <p:nvPr/>
        </p:nvCxnSpPr>
        <p:spPr>
          <a:xfrm>
            <a:off x="65161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8EDEA27-100F-2317-4878-FC9B767B4C30}"/>
              </a:ext>
            </a:extLst>
          </p:cNvPr>
          <p:cNvCxnSpPr>
            <a:cxnSpLocks/>
          </p:cNvCxnSpPr>
          <p:nvPr/>
        </p:nvCxnSpPr>
        <p:spPr>
          <a:xfrm>
            <a:off x="1820344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F0E5611-AE5D-4BE8-71DD-265BD338F449}"/>
              </a:ext>
            </a:extLst>
          </p:cNvPr>
          <p:cNvSpPr/>
          <p:nvPr/>
        </p:nvSpPr>
        <p:spPr>
          <a:xfrm>
            <a:off x="0" y="6756400"/>
            <a:ext cx="12191999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816919-62BB-85C1-93E9-A7DC2BFBF422}"/>
              </a:ext>
            </a:extLst>
          </p:cNvPr>
          <p:cNvCxnSpPr>
            <a:cxnSpLocks/>
          </p:cNvCxnSpPr>
          <p:nvPr/>
        </p:nvCxnSpPr>
        <p:spPr>
          <a:xfrm>
            <a:off x="967068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975274-E213-4FD7-7336-9E8ACD72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20</a:t>
            </a:r>
            <a:endParaRPr lang="fa-IR" dirty="0"/>
          </a:p>
        </p:txBody>
      </p: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84206BBC-1448-2A0F-94C0-70CC69826961}"/>
              </a:ext>
            </a:extLst>
          </p:cNvPr>
          <p:cNvSpPr txBox="1"/>
          <p:nvPr/>
        </p:nvSpPr>
        <p:spPr>
          <a:xfrm>
            <a:off x="9804407" y="542742"/>
            <a:ext cx="1278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Limitation</a:t>
            </a:r>
          </a:p>
        </p:txBody>
      </p:sp>
      <p:sp>
        <p:nvSpPr>
          <p:cNvPr id="20" name="TextBox 19">
            <a:hlinkClick r:id="rId3" action="ppaction://hlinksldjump"/>
            <a:extLst>
              <a:ext uri="{FF2B5EF4-FFF2-40B4-BE49-F238E27FC236}">
                <a16:creationId xmlns:a16="http://schemas.microsoft.com/office/drawing/2014/main" id="{2A5839B3-FFC9-E7DD-57C4-66E85092E397}"/>
              </a:ext>
            </a:extLst>
          </p:cNvPr>
          <p:cNvSpPr txBox="1"/>
          <p:nvPr/>
        </p:nvSpPr>
        <p:spPr>
          <a:xfrm>
            <a:off x="1842438" y="542742"/>
            <a:ext cx="15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Introduction</a:t>
            </a:r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AA7AF793-5190-A4FB-74C1-759FC0FD9350}"/>
              </a:ext>
            </a:extLst>
          </p:cNvPr>
          <p:cNvSpPr txBox="1">
            <a:spLocks/>
          </p:cNvSpPr>
          <p:nvPr/>
        </p:nvSpPr>
        <p:spPr>
          <a:xfrm>
            <a:off x="6580985" y="542742"/>
            <a:ext cx="1442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Discussion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2" name="TextBox 21">
            <a:hlinkClick r:id="rId5" action="ppaction://hlinksldjump"/>
            <a:extLst>
              <a:ext uri="{FF2B5EF4-FFF2-40B4-BE49-F238E27FC236}">
                <a16:creationId xmlns:a16="http://schemas.microsoft.com/office/drawing/2014/main" id="{007AB957-37CE-D5B8-5483-381AA9339911}"/>
              </a:ext>
            </a:extLst>
          </p:cNvPr>
          <p:cNvSpPr txBox="1"/>
          <p:nvPr/>
        </p:nvSpPr>
        <p:spPr>
          <a:xfrm>
            <a:off x="4997784" y="542742"/>
            <a:ext cx="1472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Results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id="{27732BF1-3EB4-CCCC-577F-D94F92639FB5}"/>
              </a:ext>
            </a:extLst>
          </p:cNvPr>
          <p:cNvSpPr txBox="1"/>
          <p:nvPr/>
        </p:nvSpPr>
        <p:spPr>
          <a:xfrm>
            <a:off x="8116117" y="542742"/>
            <a:ext cx="15072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 err="1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Conclosion</a:t>
            </a:r>
            <a:endParaRPr lang="en-US" sz="1500" b="1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id="{58F61850-E03C-240F-F4E1-CB47A3307EB4}"/>
              </a:ext>
            </a:extLst>
          </p:cNvPr>
          <p:cNvSpPr txBox="1"/>
          <p:nvPr/>
        </p:nvSpPr>
        <p:spPr>
          <a:xfrm>
            <a:off x="3414584" y="542742"/>
            <a:ext cx="1418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rgbClr val="282948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Methods</a:t>
            </a:r>
          </a:p>
        </p:txBody>
      </p:sp>
      <p:sp>
        <p:nvSpPr>
          <p:cNvPr id="7" name="Rectangle 6"/>
          <p:cNvSpPr/>
          <p:nvPr/>
        </p:nvSpPr>
        <p:spPr>
          <a:xfrm>
            <a:off x="1154570" y="1325527"/>
            <a:ext cx="1059408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cs typeface="+mj-cs"/>
              </a:rPr>
              <a:t>Statistical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cs typeface="+mj-cs"/>
              </a:rPr>
              <a:t>analysis: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282948">
                    <a:lumMod val="75000"/>
                  </a:srgbClr>
                </a:solidFill>
                <a:cs typeface="+mj-cs"/>
              </a:rPr>
              <a:t>Experimental results are expressed as the mean value with SD using </a:t>
            </a:r>
            <a:r>
              <a:rPr lang="en-US" sz="2400" dirty="0" err="1">
                <a:solidFill>
                  <a:srgbClr val="282948">
                    <a:lumMod val="75000"/>
                  </a:srgbClr>
                </a:solidFill>
                <a:cs typeface="+mj-cs"/>
              </a:rPr>
              <a:t>GraphPad</a:t>
            </a:r>
            <a:r>
              <a:rPr lang="en-US" sz="2400" dirty="0">
                <a:solidFill>
                  <a:srgbClr val="282948">
                    <a:lumMod val="75000"/>
                  </a:srgbClr>
                </a:solidFill>
                <a:cs typeface="+mj-cs"/>
              </a:rPr>
              <a:t> PRISM 8 software.</a:t>
            </a:r>
          </a:p>
          <a:p>
            <a:pPr lvl="0"/>
            <a:endParaRPr lang="en-US" sz="2400" dirty="0">
              <a:solidFill>
                <a:srgbClr val="282948">
                  <a:lumMod val="75000"/>
                </a:srgbClr>
              </a:solidFill>
              <a:cs typeface="+mj-cs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282948">
                    <a:lumMod val="75000"/>
                  </a:srgbClr>
                </a:solidFill>
                <a:cs typeface="+mj-cs"/>
              </a:rPr>
              <a:t>Two-Way ANOVA test was used to determine statistical significance. </a:t>
            </a:r>
          </a:p>
          <a:p>
            <a:pPr lvl="0"/>
            <a:endParaRPr lang="en-US" sz="2400" dirty="0">
              <a:solidFill>
                <a:srgbClr val="282948">
                  <a:lumMod val="75000"/>
                </a:srgbClr>
              </a:solidFill>
              <a:cs typeface="+mj-cs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282948">
                    <a:lumMod val="75000"/>
                  </a:srgbClr>
                </a:solidFill>
                <a:cs typeface="+mj-cs"/>
              </a:rPr>
              <a:t>P-value less than 0.05 was considered statistically significant</a:t>
            </a:r>
          </a:p>
          <a:p>
            <a:pPr lvl="0"/>
            <a:endParaRPr lang="fa-IR" sz="2000" dirty="0">
              <a:solidFill>
                <a:srgbClr val="282948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7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88A6329-955A-EF45-A98A-8DA285B52924}"/>
              </a:ext>
            </a:extLst>
          </p:cNvPr>
          <p:cNvSpPr/>
          <p:nvPr/>
        </p:nvSpPr>
        <p:spPr>
          <a:xfrm>
            <a:off x="1" y="0"/>
            <a:ext cx="12191999" cy="782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F57EEC-3715-FBE1-4E58-5ADF05DA4CAD}"/>
              </a:ext>
            </a:extLst>
          </p:cNvPr>
          <p:cNvSpPr/>
          <p:nvPr/>
        </p:nvSpPr>
        <p:spPr>
          <a:xfrm rot="5400000">
            <a:off x="5704607" y="-4415701"/>
            <a:ext cx="782785" cy="1024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34282-2D01-C100-4DE9-C903825CAF53}"/>
              </a:ext>
            </a:extLst>
          </p:cNvPr>
          <p:cNvSpPr/>
          <p:nvPr/>
        </p:nvSpPr>
        <p:spPr>
          <a:xfrm rot="5400000">
            <a:off x="5350067" y="-68344"/>
            <a:ext cx="782785" cy="1545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B16A23E-DA79-54D9-7E88-C8D1702FC99B}"/>
              </a:ext>
            </a:extLst>
          </p:cNvPr>
          <p:cNvCxnSpPr>
            <a:cxnSpLocks/>
          </p:cNvCxnSpPr>
          <p:nvPr/>
        </p:nvCxnSpPr>
        <p:spPr>
          <a:xfrm>
            <a:off x="80697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25DE9E6-FE01-46AC-0CB2-1FB2F53660AE}"/>
              </a:ext>
            </a:extLst>
          </p:cNvPr>
          <p:cNvCxnSpPr>
            <a:cxnSpLocks/>
          </p:cNvCxnSpPr>
          <p:nvPr/>
        </p:nvCxnSpPr>
        <p:spPr>
          <a:xfrm>
            <a:off x="3355661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8EDEA27-100F-2317-4878-FC9B767B4C30}"/>
              </a:ext>
            </a:extLst>
          </p:cNvPr>
          <p:cNvCxnSpPr>
            <a:cxnSpLocks/>
          </p:cNvCxnSpPr>
          <p:nvPr/>
        </p:nvCxnSpPr>
        <p:spPr>
          <a:xfrm>
            <a:off x="1820344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F0E5611-AE5D-4BE8-71DD-265BD338F449}"/>
              </a:ext>
            </a:extLst>
          </p:cNvPr>
          <p:cNvSpPr/>
          <p:nvPr/>
        </p:nvSpPr>
        <p:spPr>
          <a:xfrm>
            <a:off x="0" y="6756400"/>
            <a:ext cx="12191999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816919-62BB-85C1-93E9-A7DC2BFBF422}"/>
              </a:ext>
            </a:extLst>
          </p:cNvPr>
          <p:cNvCxnSpPr>
            <a:cxnSpLocks/>
          </p:cNvCxnSpPr>
          <p:nvPr/>
        </p:nvCxnSpPr>
        <p:spPr>
          <a:xfrm>
            <a:off x="967068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D33861-1B0D-3FD9-39C3-E8B87C8F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21</a:t>
            </a:r>
            <a:endParaRPr lang="fa-IR" dirty="0"/>
          </a:p>
        </p:txBody>
      </p: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84206BBC-1448-2A0F-94C0-70CC69826961}"/>
              </a:ext>
            </a:extLst>
          </p:cNvPr>
          <p:cNvSpPr txBox="1"/>
          <p:nvPr/>
        </p:nvSpPr>
        <p:spPr>
          <a:xfrm>
            <a:off x="9804407" y="542742"/>
            <a:ext cx="1278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Limitation</a:t>
            </a:r>
          </a:p>
        </p:txBody>
      </p:sp>
      <p:sp>
        <p:nvSpPr>
          <p:cNvPr id="20" name="TextBox 19">
            <a:hlinkClick r:id="rId3" action="ppaction://hlinksldjump"/>
            <a:extLst>
              <a:ext uri="{FF2B5EF4-FFF2-40B4-BE49-F238E27FC236}">
                <a16:creationId xmlns:a16="http://schemas.microsoft.com/office/drawing/2014/main" id="{2A5839B3-FFC9-E7DD-57C4-66E85092E397}"/>
              </a:ext>
            </a:extLst>
          </p:cNvPr>
          <p:cNvSpPr txBox="1"/>
          <p:nvPr/>
        </p:nvSpPr>
        <p:spPr>
          <a:xfrm>
            <a:off x="1842438" y="542742"/>
            <a:ext cx="15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Introduction</a:t>
            </a:r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AA7AF793-5190-A4FB-74C1-759FC0FD9350}"/>
              </a:ext>
            </a:extLst>
          </p:cNvPr>
          <p:cNvSpPr txBox="1">
            <a:spLocks/>
          </p:cNvSpPr>
          <p:nvPr/>
        </p:nvSpPr>
        <p:spPr>
          <a:xfrm>
            <a:off x="6580985" y="542742"/>
            <a:ext cx="1442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Discussion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2" name="TextBox 21">
            <a:hlinkClick r:id="rId5" action="ppaction://hlinksldjump"/>
            <a:extLst>
              <a:ext uri="{FF2B5EF4-FFF2-40B4-BE49-F238E27FC236}">
                <a16:creationId xmlns:a16="http://schemas.microsoft.com/office/drawing/2014/main" id="{007AB957-37CE-D5B8-5483-381AA9339911}"/>
              </a:ext>
            </a:extLst>
          </p:cNvPr>
          <p:cNvSpPr txBox="1"/>
          <p:nvPr/>
        </p:nvSpPr>
        <p:spPr>
          <a:xfrm>
            <a:off x="4997784" y="542742"/>
            <a:ext cx="1472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rgbClr val="282948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Results</a:t>
            </a:r>
            <a:endParaRPr lang="en-US" sz="1500" b="1" spc="0" dirty="0">
              <a:solidFill>
                <a:srgbClr val="282948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id="{27732BF1-3EB4-CCCC-577F-D94F92639FB5}"/>
              </a:ext>
            </a:extLst>
          </p:cNvPr>
          <p:cNvSpPr txBox="1"/>
          <p:nvPr/>
        </p:nvSpPr>
        <p:spPr>
          <a:xfrm>
            <a:off x="8116117" y="542742"/>
            <a:ext cx="15072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Conclusion</a:t>
            </a:r>
          </a:p>
        </p:txBody>
      </p:sp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id="{58F61850-E03C-240F-F4E1-CB47A3307EB4}"/>
              </a:ext>
            </a:extLst>
          </p:cNvPr>
          <p:cNvSpPr txBox="1"/>
          <p:nvPr/>
        </p:nvSpPr>
        <p:spPr>
          <a:xfrm>
            <a:off x="3414584" y="542742"/>
            <a:ext cx="1418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Methods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4570" y="1528763"/>
            <a:ext cx="627641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cs typeface="+mj-cs"/>
              </a:rPr>
              <a:t>Morphology of K562 cells:</a:t>
            </a:r>
          </a:p>
          <a:p>
            <a:endParaRPr lang="en-US" sz="3200" b="1" dirty="0">
              <a:solidFill>
                <a:schemeClr val="accent3">
                  <a:lumMod val="75000"/>
                </a:schemeClr>
              </a:solidFill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Cultured K562 cells are nonadherent and rounded.</a:t>
            </a: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cs typeface="+mj-cs"/>
              </a:rPr>
              <a:t>.</a:t>
            </a:r>
          </a:p>
          <a:p>
            <a:endParaRPr lang="fa-IR" sz="2000" dirty="0">
              <a:solidFill>
                <a:schemeClr val="accent3">
                  <a:lumMod val="75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0139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88A6329-955A-EF45-A98A-8DA285B52924}"/>
              </a:ext>
            </a:extLst>
          </p:cNvPr>
          <p:cNvSpPr/>
          <p:nvPr/>
        </p:nvSpPr>
        <p:spPr>
          <a:xfrm>
            <a:off x="1" y="0"/>
            <a:ext cx="12191999" cy="782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F57EEC-3715-FBE1-4E58-5ADF05DA4CAD}"/>
              </a:ext>
            </a:extLst>
          </p:cNvPr>
          <p:cNvSpPr/>
          <p:nvPr/>
        </p:nvSpPr>
        <p:spPr>
          <a:xfrm rot="5400000">
            <a:off x="5704607" y="-4415701"/>
            <a:ext cx="782785" cy="1024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34282-2D01-C100-4DE9-C903825CAF53}"/>
              </a:ext>
            </a:extLst>
          </p:cNvPr>
          <p:cNvSpPr/>
          <p:nvPr/>
        </p:nvSpPr>
        <p:spPr>
          <a:xfrm rot="5400000">
            <a:off x="5350067" y="-68344"/>
            <a:ext cx="782785" cy="1545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B16A23E-DA79-54D9-7E88-C8D1702FC99B}"/>
              </a:ext>
            </a:extLst>
          </p:cNvPr>
          <p:cNvCxnSpPr>
            <a:cxnSpLocks/>
          </p:cNvCxnSpPr>
          <p:nvPr/>
        </p:nvCxnSpPr>
        <p:spPr>
          <a:xfrm>
            <a:off x="80697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25DE9E6-FE01-46AC-0CB2-1FB2F53660AE}"/>
              </a:ext>
            </a:extLst>
          </p:cNvPr>
          <p:cNvCxnSpPr>
            <a:cxnSpLocks/>
          </p:cNvCxnSpPr>
          <p:nvPr/>
        </p:nvCxnSpPr>
        <p:spPr>
          <a:xfrm>
            <a:off x="3355661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8EDEA27-100F-2317-4878-FC9B767B4C30}"/>
              </a:ext>
            </a:extLst>
          </p:cNvPr>
          <p:cNvCxnSpPr>
            <a:cxnSpLocks/>
          </p:cNvCxnSpPr>
          <p:nvPr/>
        </p:nvCxnSpPr>
        <p:spPr>
          <a:xfrm>
            <a:off x="1820344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F0E5611-AE5D-4BE8-71DD-265BD338F449}"/>
              </a:ext>
            </a:extLst>
          </p:cNvPr>
          <p:cNvSpPr/>
          <p:nvPr/>
        </p:nvSpPr>
        <p:spPr>
          <a:xfrm>
            <a:off x="0" y="6756400"/>
            <a:ext cx="12191999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816919-62BB-85C1-93E9-A7DC2BFBF422}"/>
              </a:ext>
            </a:extLst>
          </p:cNvPr>
          <p:cNvCxnSpPr>
            <a:cxnSpLocks/>
          </p:cNvCxnSpPr>
          <p:nvPr/>
        </p:nvCxnSpPr>
        <p:spPr>
          <a:xfrm>
            <a:off x="967068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D33861-1B0D-3FD9-39C3-E8B87C8F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22</a:t>
            </a:r>
            <a:endParaRPr lang="fa-IR" dirty="0"/>
          </a:p>
        </p:txBody>
      </p: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84206BBC-1448-2A0F-94C0-70CC69826961}"/>
              </a:ext>
            </a:extLst>
          </p:cNvPr>
          <p:cNvSpPr txBox="1"/>
          <p:nvPr/>
        </p:nvSpPr>
        <p:spPr>
          <a:xfrm>
            <a:off x="9804407" y="542742"/>
            <a:ext cx="1278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Limitation</a:t>
            </a:r>
          </a:p>
        </p:txBody>
      </p:sp>
      <p:sp>
        <p:nvSpPr>
          <p:cNvPr id="20" name="TextBox 19">
            <a:hlinkClick r:id="rId3" action="ppaction://hlinksldjump"/>
            <a:extLst>
              <a:ext uri="{FF2B5EF4-FFF2-40B4-BE49-F238E27FC236}">
                <a16:creationId xmlns:a16="http://schemas.microsoft.com/office/drawing/2014/main" id="{2A5839B3-FFC9-E7DD-57C4-66E85092E397}"/>
              </a:ext>
            </a:extLst>
          </p:cNvPr>
          <p:cNvSpPr txBox="1"/>
          <p:nvPr/>
        </p:nvSpPr>
        <p:spPr>
          <a:xfrm>
            <a:off x="1842438" y="542742"/>
            <a:ext cx="15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Introduction</a:t>
            </a:r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AA7AF793-5190-A4FB-74C1-759FC0FD9350}"/>
              </a:ext>
            </a:extLst>
          </p:cNvPr>
          <p:cNvSpPr txBox="1">
            <a:spLocks/>
          </p:cNvSpPr>
          <p:nvPr/>
        </p:nvSpPr>
        <p:spPr>
          <a:xfrm>
            <a:off x="6580985" y="542742"/>
            <a:ext cx="1442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Discussion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2" name="TextBox 21">
            <a:hlinkClick r:id="rId5" action="ppaction://hlinksldjump"/>
            <a:extLst>
              <a:ext uri="{FF2B5EF4-FFF2-40B4-BE49-F238E27FC236}">
                <a16:creationId xmlns:a16="http://schemas.microsoft.com/office/drawing/2014/main" id="{007AB957-37CE-D5B8-5483-381AA9339911}"/>
              </a:ext>
            </a:extLst>
          </p:cNvPr>
          <p:cNvSpPr txBox="1"/>
          <p:nvPr/>
        </p:nvSpPr>
        <p:spPr>
          <a:xfrm>
            <a:off x="4997784" y="542742"/>
            <a:ext cx="1472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rgbClr val="282948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Results</a:t>
            </a:r>
            <a:endParaRPr lang="en-US" sz="1500" b="1" spc="0" dirty="0">
              <a:solidFill>
                <a:srgbClr val="282948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id="{27732BF1-3EB4-CCCC-577F-D94F92639FB5}"/>
              </a:ext>
            </a:extLst>
          </p:cNvPr>
          <p:cNvSpPr txBox="1"/>
          <p:nvPr/>
        </p:nvSpPr>
        <p:spPr>
          <a:xfrm>
            <a:off x="8116117" y="542742"/>
            <a:ext cx="15072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 err="1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Conclosion</a:t>
            </a:r>
            <a:endParaRPr lang="en-US" sz="1500" b="1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id="{58F61850-E03C-240F-F4E1-CB47A3307EB4}"/>
              </a:ext>
            </a:extLst>
          </p:cNvPr>
          <p:cNvSpPr txBox="1"/>
          <p:nvPr/>
        </p:nvSpPr>
        <p:spPr>
          <a:xfrm>
            <a:off x="3414584" y="542742"/>
            <a:ext cx="1418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Methods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55552A-F32D-30C8-097C-D55DE9484B94}"/>
              </a:ext>
            </a:extLst>
          </p:cNvPr>
          <p:cNvSpPr txBox="1"/>
          <p:nvPr/>
        </p:nvSpPr>
        <p:spPr>
          <a:xfrm>
            <a:off x="1154570" y="1325528"/>
            <a:ext cx="79894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Detection of the diameter of MVs: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FA6F81-4962-29A9-9362-EC7EF31BF4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7777" y="1910303"/>
            <a:ext cx="10196444" cy="34750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5CA56BB-DD68-8F4A-F574-697D364153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6261" y="5505239"/>
            <a:ext cx="11019475" cy="4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9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88A6329-955A-EF45-A98A-8DA285B52924}"/>
              </a:ext>
            </a:extLst>
          </p:cNvPr>
          <p:cNvSpPr/>
          <p:nvPr/>
        </p:nvSpPr>
        <p:spPr>
          <a:xfrm>
            <a:off x="1" y="0"/>
            <a:ext cx="12191999" cy="782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F57EEC-3715-FBE1-4E58-5ADF05DA4CAD}"/>
              </a:ext>
            </a:extLst>
          </p:cNvPr>
          <p:cNvSpPr/>
          <p:nvPr/>
        </p:nvSpPr>
        <p:spPr>
          <a:xfrm rot="5400000">
            <a:off x="5704607" y="-4415701"/>
            <a:ext cx="782785" cy="1024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34282-2D01-C100-4DE9-C903825CAF53}"/>
              </a:ext>
            </a:extLst>
          </p:cNvPr>
          <p:cNvSpPr/>
          <p:nvPr/>
        </p:nvSpPr>
        <p:spPr>
          <a:xfrm rot="5400000">
            <a:off x="5350067" y="-68344"/>
            <a:ext cx="782785" cy="1545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B16A23E-DA79-54D9-7E88-C8D1702FC99B}"/>
              </a:ext>
            </a:extLst>
          </p:cNvPr>
          <p:cNvCxnSpPr>
            <a:cxnSpLocks/>
          </p:cNvCxnSpPr>
          <p:nvPr/>
        </p:nvCxnSpPr>
        <p:spPr>
          <a:xfrm>
            <a:off x="80697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25DE9E6-FE01-46AC-0CB2-1FB2F53660AE}"/>
              </a:ext>
            </a:extLst>
          </p:cNvPr>
          <p:cNvCxnSpPr>
            <a:cxnSpLocks/>
          </p:cNvCxnSpPr>
          <p:nvPr/>
        </p:nvCxnSpPr>
        <p:spPr>
          <a:xfrm>
            <a:off x="3355661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8EDEA27-100F-2317-4878-FC9B767B4C30}"/>
              </a:ext>
            </a:extLst>
          </p:cNvPr>
          <p:cNvCxnSpPr>
            <a:cxnSpLocks/>
          </p:cNvCxnSpPr>
          <p:nvPr/>
        </p:nvCxnSpPr>
        <p:spPr>
          <a:xfrm>
            <a:off x="1820344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F0E5611-AE5D-4BE8-71DD-265BD338F449}"/>
              </a:ext>
            </a:extLst>
          </p:cNvPr>
          <p:cNvSpPr/>
          <p:nvPr/>
        </p:nvSpPr>
        <p:spPr>
          <a:xfrm>
            <a:off x="0" y="6756400"/>
            <a:ext cx="12191999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816919-62BB-85C1-93E9-A7DC2BFBF422}"/>
              </a:ext>
            </a:extLst>
          </p:cNvPr>
          <p:cNvCxnSpPr>
            <a:cxnSpLocks/>
          </p:cNvCxnSpPr>
          <p:nvPr/>
        </p:nvCxnSpPr>
        <p:spPr>
          <a:xfrm>
            <a:off x="967068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D33861-1B0D-3FD9-39C3-E8B87C8F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23</a:t>
            </a:r>
            <a:endParaRPr lang="fa-IR" dirty="0"/>
          </a:p>
        </p:txBody>
      </p: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84206BBC-1448-2A0F-94C0-70CC69826961}"/>
              </a:ext>
            </a:extLst>
          </p:cNvPr>
          <p:cNvSpPr txBox="1"/>
          <p:nvPr/>
        </p:nvSpPr>
        <p:spPr>
          <a:xfrm>
            <a:off x="9804407" y="542742"/>
            <a:ext cx="1278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Limitation</a:t>
            </a:r>
          </a:p>
        </p:txBody>
      </p:sp>
      <p:sp>
        <p:nvSpPr>
          <p:cNvPr id="20" name="TextBox 19">
            <a:hlinkClick r:id="rId3" action="ppaction://hlinksldjump"/>
            <a:extLst>
              <a:ext uri="{FF2B5EF4-FFF2-40B4-BE49-F238E27FC236}">
                <a16:creationId xmlns:a16="http://schemas.microsoft.com/office/drawing/2014/main" id="{2A5839B3-FFC9-E7DD-57C4-66E85092E397}"/>
              </a:ext>
            </a:extLst>
          </p:cNvPr>
          <p:cNvSpPr txBox="1"/>
          <p:nvPr/>
        </p:nvSpPr>
        <p:spPr>
          <a:xfrm>
            <a:off x="1842438" y="542742"/>
            <a:ext cx="15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Introduction</a:t>
            </a:r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AA7AF793-5190-A4FB-74C1-759FC0FD9350}"/>
              </a:ext>
            </a:extLst>
          </p:cNvPr>
          <p:cNvSpPr txBox="1">
            <a:spLocks/>
          </p:cNvSpPr>
          <p:nvPr/>
        </p:nvSpPr>
        <p:spPr>
          <a:xfrm>
            <a:off x="6580985" y="542742"/>
            <a:ext cx="1442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Discussion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2" name="TextBox 21">
            <a:hlinkClick r:id="rId5" action="ppaction://hlinksldjump"/>
            <a:extLst>
              <a:ext uri="{FF2B5EF4-FFF2-40B4-BE49-F238E27FC236}">
                <a16:creationId xmlns:a16="http://schemas.microsoft.com/office/drawing/2014/main" id="{007AB957-37CE-D5B8-5483-381AA9339911}"/>
              </a:ext>
            </a:extLst>
          </p:cNvPr>
          <p:cNvSpPr txBox="1"/>
          <p:nvPr/>
        </p:nvSpPr>
        <p:spPr>
          <a:xfrm>
            <a:off x="4997784" y="542742"/>
            <a:ext cx="1472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rgbClr val="282948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Results</a:t>
            </a:r>
            <a:endParaRPr lang="en-US" sz="1500" b="1" spc="0" dirty="0">
              <a:solidFill>
                <a:srgbClr val="282948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id="{27732BF1-3EB4-CCCC-577F-D94F92639FB5}"/>
              </a:ext>
            </a:extLst>
          </p:cNvPr>
          <p:cNvSpPr txBox="1"/>
          <p:nvPr/>
        </p:nvSpPr>
        <p:spPr>
          <a:xfrm>
            <a:off x="8116117" y="542742"/>
            <a:ext cx="15072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 err="1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Conclosion</a:t>
            </a:r>
            <a:endParaRPr lang="en-US" sz="1500" b="1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id="{58F61850-E03C-240F-F4E1-CB47A3307EB4}"/>
              </a:ext>
            </a:extLst>
          </p:cNvPr>
          <p:cNvSpPr txBox="1"/>
          <p:nvPr/>
        </p:nvSpPr>
        <p:spPr>
          <a:xfrm>
            <a:off x="3414584" y="542742"/>
            <a:ext cx="1418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Methods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4570" y="1528763"/>
            <a:ext cx="62764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+mj-cs"/>
              </a:rPr>
              <a:t>.</a:t>
            </a:r>
          </a:p>
          <a:p>
            <a:r>
              <a:rPr lang="en-US" sz="2000" dirty="0">
                <a:solidFill>
                  <a:schemeClr val="accent3">
                    <a:lumMod val="75000"/>
                  </a:schemeClr>
                </a:solidFill>
                <a:cs typeface="+mj-cs"/>
              </a:rPr>
              <a:t>.</a:t>
            </a:r>
          </a:p>
          <a:p>
            <a:endParaRPr lang="fa-IR" sz="2000" dirty="0">
              <a:solidFill>
                <a:schemeClr val="accent3">
                  <a:lumMod val="75000"/>
                </a:schemeClr>
              </a:solidFill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EBF535-D967-1839-5C05-385582B87DE9}"/>
              </a:ext>
            </a:extLst>
          </p:cNvPr>
          <p:cNvSpPr txBox="1"/>
          <p:nvPr/>
        </p:nvSpPr>
        <p:spPr>
          <a:xfrm>
            <a:off x="1244775" y="134409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MVs in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hBM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-MSCs: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8E1012-98F3-45A3-35A3-5F6DE33BD3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314" y="2007747"/>
            <a:ext cx="10981372" cy="28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9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88A6329-955A-EF45-A98A-8DA285B52924}"/>
              </a:ext>
            </a:extLst>
          </p:cNvPr>
          <p:cNvSpPr/>
          <p:nvPr/>
        </p:nvSpPr>
        <p:spPr>
          <a:xfrm>
            <a:off x="1" y="0"/>
            <a:ext cx="12191999" cy="782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F57EEC-3715-FBE1-4E58-5ADF05DA4CAD}"/>
              </a:ext>
            </a:extLst>
          </p:cNvPr>
          <p:cNvSpPr/>
          <p:nvPr/>
        </p:nvSpPr>
        <p:spPr>
          <a:xfrm rot="5400000">
            <a:off x="5704608" y="-4415701"/>
            <a:ext cx="782785" cy="1024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34282-2D01-C100-4DE9-C903825CAF53}"/>
              </a:ext>
            </a:extLst>
          </p:cNvPr>
          <p:cNvSpPr/>
          <p:nvPr/>
        </p:nvSpPr>
        <p:spPr>
          <a:xfrm rot="5400000">
            <a:off x="5350067" y="-68344"/>
            <a:ext cx="782785" cy="1545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B16A23E-DA79-54D9-7E88-C8D1702FC99B}"/>
              </a:ext>
            </a:extLst>
          </p:cNvPr>
          <p:cNvCxnSpPr>
            <a:cxnSpLocks/>
          </p:cNvCxnSpPr>
          <p:nvPr/>
        </p:nvCxnSpPr>
        <p:spPr>
          <a:xfrm>
            <a:off x="80697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25DE9E6-FE01-46AC-0CB2-1FB2F53660AE}"/>
              </a:ext>
            </a:extLst>
          </p:cNvPr>
          <p:cNvCxnSpPr>
            <a:cxnSpLocks/>
          </p:cNvCxnSpPr>
          <p:nvPr/>
        </p:nvCxnSpPr>
        <p:spPr>
          <a:xfrm>
            <a:off x="3355661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8EDEA27-100F-2317-4878-FC9B767B4C30}"/>
              </a:ext>
            </a:extLst>
          </p:cNvPr>
          <p:cNvCxnSpPr>
            <a:cxnSpLocks/>
          </p:cNvCxnSpPr>
          <p:nvPr/>
        </p:nvCxnSpPr>
        <p:spPr>
          <a:xfrm>
            <a:off x="1820344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F0E5611-AE5D-4BE8-71DD-265BD338F449}"/>
              </a:ext>
            </a:extLst>
          </p:cNvPr>
          <p:cNvSpPr/>
          <p:nvPr/>
        </p:nvSpPr>
        <p:spPr>
          <a:xfrm>
            <a:off x="0" y="6756400"/>
            <a:ext cx="12191999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816919-62BB-85C1-93E9-A7DC2BFBF422}"/>
              </a:ext>
            </a:extLst>
          </p:cNvPr>
          <p:cNvCxnSpPr>
            <a:cxnSpLocks/>
          </p:cNvCxnSpPr>
          <p:nvPr/>
        </p:nvCxnSpPr>
        <p:spPr>
          <a:xfrm>
            <a:off x="967068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D33861-1B0D-3FD9-39C3-E8B87C8F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24</a:t>
            </a:r>
            <a:endParaRPr lang="fa-IR" dirty="0"/>
          </a:p>
        </p:txBody>
      </p: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84206BBC-1448-2A0F-94C0-70CC69826961}"/>
              </a:ext>
            </a:extLst>
          </p:cNvPr>
          <p:cNvSpPr txBox="1"/>
          <p:nvPr/>
        </p:nvSpPr>
        <p:spPr>
          <a:xfrm>
            <a:off x="9804407" y="542742"/>
            <a:ext cx="1278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Limitation</a:t>
            </a:r>
          </a:p>
        </p:txBody>
      </p:sp>
      <p:sp>
        <p:nvSpPr>
          <p:cNvPr id="20" name="TextBox 19">
            <a:hlinkClick r:id="rId3" action="ppaction://hlinksldjump"/>
            <a:extLst>
              <a:ext uri="{FF2B5EF4-FFF2-40B4-BE49-F238E27FC236}">
                <a16:creationId xmlns:a16="http://schemas.microsoft.com/office/drawing/2014/main" id="{2A5839B3-FFC9-E7DD-57C4-66E85092E397}"/>
              </a:ext>
            </a:extLst>
          </p:cNvPr>
          <p:cNvSpPr txBox="1"/>
          <p:nvPr/>
        </p:nvSpPr>
        <p:spPr>
          <a:xfrm>
            <a:off x="1842438" y="542742"/>
            <a:ext cx="15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Introduction</a:t>
            </a:r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AA7AF793-5190-A4FB-74C1-759FC0FD9350}"/>
              </a:ext>
            </a:extLst>
          </p:cNvPr>
          <p:cNvSpPr txBox="1">
            <a:spLocks/>
          </p:cNvSpPr>
          <p:nvPr/>
        </p:nvSpPr>
        <p:spPr>
          <a:xfrm>
            <a:off x="6580985" y="542742"/>
            <a:ext cx="1442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Discussion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2" name="TextBox 21">
            <a:hlinkClick r:id="rId5" action="ppaction://hlinksldjump"/>
            <a:extLst>
              <a:ext uri="{FF2B5EF4-FFF2-40B4-BE49-F238E27FC236}">
                <a16:creationId xmlns:a16="http://schemas.microsoft.com/office/drawing/2014/main" id="{007AB957-37CE-D5B8-5483-381AA9339911}"/>
              </a:ext>
            </a:extLst>
          </p:cNvPr>
          <p:cNvSpPr txBox="1"/>
          <p:nvPr/>
        </p:nvSpPr>
        <p:spPr>
          <a:xfrm>
            <a:off x="4997784" y="542742"/>
            <a:ext cx="1472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rgbClr val="282948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Results</a:t>
            </a:r>
            <a:endParaRPr lang="en-US" sz="1500" b="1" spc="0" dirty="0">
              <a:solidFill>
                <a:srgbClr val="282948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id="{27732BF1-3EB4-CCCC-577F-D94F92639FB5}"/>
              </a:ext>
            </a:extLst>
          </p:cNvPr>
          <p:cNvSpPr txBox="1"/>
          <p:nvPr/>
        </p:nvSpPr>
        <p:spPr>
          <a:xfrm>
            <a:off x="8116117" y="542742"/>
            <a:ext cx="15072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Conclusion</a:t>
            </a:r>
          </a:p>
        </p:txBody>
      </p:sp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id="{58F61850-E03C-240F-F4E1-CB47A3307EB4}"/>
              </a:ext>
            </a:extLst>
          </p:cNvPr>
          <p:cNvSpPr txBox="1"/>
          <p:nvPr/>
        </p:nvSpPr>
        <p:spPr>
          <a:xfrm>
            <a:off x="3414584" y="542742"/>
            <a:ext cx="1418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DD18C1-A2EC-B8FF-F7CC-B12A507DC8F3}"/>
              </a:ext>
            </a:extLst>
          </p:cNvPr>
          <p:cNvSpPr txBox="1"/>
          <p:nvPr/>
        </p:nvSpPr>
        <p:spPr>
          <a:xfrm>
            <a:off x="1076325" y="1189095"/>
            <a:ext cx="8594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different doses of -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hBM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-MSCs: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3921E4-948B-1BC1-E494-862E18B58E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7607" y="1879669"/>
            <a:ext cx="5662151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5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88A6329-955A-EF45-A98A-8DA285B52924}"/>
              </a:ext>
            </a:extLst>
          </p:cNvPr>
          <p:cNvSpPr/>
          <p:nvPr/>
        </p:nvSpPr>
        <p:spPr>
          <a:xfrm>
            <a:off x="1" y="0"/>
            <a:ext cx="12191999" cy="782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F57EEC-3715-FBE1-4E58-5ADF05DA4CAD}"/>
              </a:ext>
            </a:extLst>
          </p:cNvPr>
          <p:cNvSpPr/>
          <p:nvPr/>
        </p:nvSpPr>
        <p:spPr>
          <a:xfrm rot="5400000">
            <a:off x="5704607" y="-4415701"/>
            <a:ext cx="782785" cy="1024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34282-2D01-C100-4DE9-C903825CAF53}"/>
              </a:ext>
            </a:extLst>
          </p:cNvPr>
          <p:cNvSpPr/>
          <p:nvPr/>
        </p:nvSpPr>
        <p:spPr>
          <a:xfrm rot="5400000">
            <a:off x="5350067" y="-68344"/>
            <a:ext cx="782785" cy="1545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B16A23E-DA79-54D9-7E88-C8D1702FC99B}"/>
              </a:ext>
            </a:extLst>
          </p:cNvPr>
          <p:cNvCxnSpPr>
            <a:cxnSpLocks/>
          </p:cNvCxnSpPr>
          <p:nvPr/>
        </p:nvCxnSpPr>
        <p:spPr>
          <a:xfrm>
            <a:off x="80697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25DE9E6-FE01-46AC-0CB2-1FB2F53660AE}"/>
              </a:ext>
            </a:extLst>
          </p:cNvPr>
          <p:cNvCxnSpPr>
            <a:cxnSpLocks/>
          </p:cNvCxnSpPr>
          <p:nvPr/>
        </p:nvCxnSpPr>
        <p:spPr>
          <a:xfrm>
            <a:off x="3355661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8EDEA27-100F-2317-4878-FC9B767B4C30}"/>
              </a:ext>
            </a:extLst>
          </p:cNvPr>
          <p:cNvCxnSpPr>
            <a:cxnSpLocks/>
          </p:cNvCxnSpPr>
          <p:nvPr/>
        </p:nvCxnSpPr>
        <p:spPr>
          <a:xfrm>
            <a:off x="1820344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F0E5611-AE5D-4BE8-71DD-265BD338F449}"/>
              </a:ext>
            </a:extLst>
          </p:cNvPr>
          <p:cNvSpPr/>
          <p:nvPr/>
        </p:nvSpPr>
        <p:spPr>
          <a:xfrm>
            <a:off x="0" y="6756400"/>
            <a:ext cx="12191999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816919-62BB-85C1-93E9-A7DC2BFBF422}"/>
              </a:ext>
            </a:extLst>
          </p:cNvPr>
          <p:cNvCxnSpPr>
            <a:cxnSpLocks/>
          </p:cNvCxnSpPr>
          <p:nvPr/>
        </p:nvCxnSpPr>
        <p:spPr>
          <a:xfrm>
            <a:off x="967068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D33861-1B0D-3FD9-39C3-E8B87C8F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25</a:t>
            </a:r>
            <a:endParaRPr lang="fa-IR" dirty="0"/>
          </a:p>
        </p:txBody>
      </p: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84206BBC-1448-2A0F-94C0-70CC69826961}"/>
              </a:ext>
            </a:extLst>
          </p:cNvPr>
          <p:cNvSpPr txBox="1"/>
          <p:nvPr/>
        </p:nvSpPr>
        <p:spPr>
          <a:xfrm>
            <a:off x="9804407" y="542742"/>
            <a:ext cx="1278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Limitation</a:t>
            </a:r>
          </a:p>
        </p:txBody>
      </p:sp>
      <p:sp>
        <p:nvSpPr>
          <p:cNvPr id="20" name="TextBox 19">
            <a:hlinkClick r:id="rId3" action="ppaction://hlinksldjump"/>
            <a:extLst>
              <a:ext uri="{FF2B5EF4-FFF2-40B4-BE49-F238E27FC236}">
                <a16:creationId xmlns:a16="http://schemas.microsoft.com/office/drawing/2014/main" id="{2A5839B3-FFC9-E7DD-57C4-66E85092E397}"/>
              </a:ext>
            </a:extLst>
          </p:cNvPr>
          <p:cNvSpPr txBox="1"/>
          <p:nvPr/>
        </p:nvSpPr>
        <p:spPr>
          <a:xfrm>
            <a:off x="1842438" y="542742"/>
            <a:ext cx="15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Introduction</a:t>
            </a:r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AA7AF793-5190-A4FB-74C1-759FC0FD9350}"/>
              </a:ext>
            </a:extLst>
          </p:cNvPr>
          <p:cNvSpPr txBox="1">
            <a:spLocks/>
          </p:cNvSpPr>
          <p:nvPr/>
        </p:nvSpPr>
        <p:spPr>
          <a:xfrm>
            <a:off x="6580985" y="542742"/>
            <a:ext cx="1442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Discussion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2" name="TextBox 21">
            <a:hlinkClick r:id="rId5" action="ppaction://hlinksldjump"/>
            <a:extLst>
              <a:ext uri="{FF2B5EF4-FFF2-40B4-BE49-F238E27FC236}">
                <a16:creationId xmlns:a16="http://schemas.microsoft.com/office/drawing/2014/main" id="{007AB957-37CE-D5B8-5483-381AA9339911}"/>
              </a:ext>
            </a:extLst>
          </p:cNvPr>
          <p:cNvSpPr txBox="1"/>
          <p:nvPr/>
        </p:nvSpPr>
        <p:spPr>
          <a:xfrm>
            <a:off x="4997784" y="542742"/>
            <a:ext cx="1472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rgbClr val="282948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Results</a:t>
            </a:r>
            <a:endParaRPr lang="en-US" sz="1500" b="1" spc="0" dirty="0">
              <a:solidFill>
                <a:srgbClr val="282948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id="{27732BF1-3EB4-CCCC-577F-D94F92639FB5}"/>
              </a:ext>
            </a:extLst>
          </p:cNvPr>
          <p:cNvSpPr txBox="1"/>
          <p:nvPr/>
        </p:nvSpPr>
        <p:spPr>
          <a:xfrm>
            <a:off x="8116117" y="542742"/>
            <a:ext cx="15072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 err="1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Conclosion</a:t>
            </a:r>
            <a:endParaRPr lang="en-US" sz="1500" b="1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id="{58F61850-E03C-240F-F4E1-CB47A3307EB4}"/>
              </a:ext>
            </a:extLst>
          </p:cNvPr>
          <p:cNvSpPr txBox="1"/>
          <p:nvPr/>
        </p:nvSpPr>
        <p:spPr>
          <a:xfrm>
            <a:off x="3414584" y="542742"/>
            <a:ext cx="1418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5D6E8A-1C33-9B0C-18E7-EFD535D8A8C5}"/>
              </a:ext>
            </a:extLst>
          </p:cNvPr>
          <p:cNvSpPr txBox="1"/>
          <p:nvPr/>
        </p:nvSpPr>
        <p:spPr>
          <a:xfrm>
            <a:off x="1270995" y="1231360"/>
            <a:ext cx="9692279" cy="58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Effects of K562-MVs on apoptosis in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</a:rPr>
              <a:t>hBM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-MSCs: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427F3E-208E-C783-2527-B18C54734F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0995" y="1953358"/>
            <a:ext cx="5880621" cy="43544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492757-E2E1-D90D-4C33-51949D6E8F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5592" y="4597790"/>
            <a:ext cx="5301050" cy="134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88A6329-955A-EF45-A98A-8DA285B52924}"/>
              </a:ext>
            </a:extLst>
          </p:cNvPr>
          <p:cNvSpPr/>
          <p:nvPr/>
        </p:nvSpPr>
        <p:spPr>
          <a:xfrm>
            <a:off x="1" y="0"/>
            <a:ext cx="12191999" cy="782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F57EEC-3715-FBE1-4E58-5ADF05DA4CAD}"/>
              </a:ext>
            </a:extLst>
          </p:cNvPr>
          <p:cNvSpPr/>
          <p:nvPr/>
        </p:nvSpPr>
        <p:spPr>
          <a:xfrm rot="5400000">
            <a:off x="5704607" y="-4415701"/>
            <a:ext cx="782785" cy="1024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34282-2D01-C100-4DE9-C903825CAF53}"/>
              </a:ext>
            </a:extLst>
          </p:cNvPr>
          <p:cNvSpPr/>
          <p:nvPr/>
        </p:nvSpPr>
        <p:spPr>
          <a:xfrm rot="5400000">
            <a:off x="5350067" y="-68344"/>
            <a:ext cx="782785" cy="1545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B16A23E-DA79-54D9-7E88-C8D1702FC99B}"/>
              </a:ext>
            </a:extLst>
          </p:cNvPr>
          <p:cNvCxnSpPr>
            <a:cxnSpLocks/>
          </p:cNvCxnSpPr>
          <p:nvPr/>
        </p:nvCxnSpPr>
        <p:spPr>
          <a:xfrm>
            <a:off x="80697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25DE9E6-FE01-46AC-0CB2-1FB2F53660AE}"/>
              </a:ext>
            </a:extLst>
          </p:cNvPr>
          <p:cNvCxnSpPr>
            <a:cxnSpLocks/>
          </p:cNvCxnSpPr>
          <p:nvPr/>
        </p:nvCxnSpPr>
        <p:spPr>
          <a:xfrm>
            <a:off x="3355661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8EDEA27-100F-2317-4878-FC9B767B4C30}"/>
              </a:ext>
            </a:extLst>
          </p:cNvPr>
          <p:cNvCxnSpPr>
            <a:cxnSpLocks/>
          </p:cNvCxnSpPr>
          <p:nvPr/>
        </p:nvCxnSpPr>
        <p:spPr>
          <a:xfrm>
            <a:off x="1820344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F0E5611-AE5D-4BE8-71DD-265BD338F449}"/>
              </a:ext>
            </a:extLst>
          </p:cNvPr>
          <p:cNvSpPr/>
          <p:nvPr/>
        </p:nvSpPr>
        <p:spPr>
          <a:xfrm>
            <a:off x="0" y="6756400"/>
            <a:ext cx="12191999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816919-62BB-85C1-93E9-A7DC2BFBF422}"/>
              </a:ext>
            </a:extLst>
          </p:cNvPr>
          <p:cNvCxnSpPr>
            <a:cxnSpLocks/>
          </p:cNvCxnSpPr>
          <p:nvPr/>
        </p:nvCxnSpPr>
        <p:spPr>
          <a:xfrm>
            <a:off x="967068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D33861-1B0D-3FD9-39C3-E8B87C8F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26</a:t>
            </a:r>
            <a:endParaRPr lang="fa-IR" dirty="0"/>
          </a:p>
        </p:txBody>
      </p: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84206BBC-1448-2A0F-94C0-70CC69826961}"/>
              </a:ext>
            </a:extLst>
          </p:cNvPr>
          <p:cNvSpPr txBox="1"/>
          <p:nvPr/>
        </p:nvSpPr>
        <p:spPr>
          <a:xfrm>
            <a:off x="9804407" y="542742"/>
            <a:ext cx="1278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Limitation</a:t>
            </a:r>
          </a:p>
        </p:txBody>
      </p:sp>
      <p:sp>
        <p:nvSpPr>
          <p:cNvPr id="20" name="TextBox 19">
            <a:hlinkClick r:id="rId3" action="ppaction://hlinksldjump"/>
            <a:extLst>
              <a:ext uri="{FF2B5EF4-FFF2-40B4-BE49-F238E27FC236}">
                <a16:creationId xmlns:a16="http://schemas.microsoft.com/office/drawing/2014/main" id="{2A5839B3-FFC9-E7DD-57C4-66E85092E397}"/>
              </a:ext>
            </a:extLst>
          </p:cNvPr>
          <p:cNvSpPr txBox="1"/>
          <p:nvPr/>
        </p:nvSpPr>
        <p:spPr>
          <a:xfrm>
            <a:off x="1842438" y="542742"/>
            <a:ext cx="15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Introduction</a:t>
            </a:r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AA7AF793-5190-A4FB-74C1-759FC0FD9350}"/>
              </a:ext>
            </a:extLst>
          </p:cNvPr>
          <p:cNvSpPr txBox="1">
            <a:spLocks/>
          </p:cNvSpPr>
          <p:nvPr/>
        </p:nvSpPr>
        <p:spPr>
          <a:xfrm>
            <a:off x="6580985" y="542742"/>
            <a:ext cx="1442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Discussion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2" name="TextBox 21">
            <a:hlinkClick r:id="rId5" action="ppaction://hlinksldjump"/>
            <a:extLst>
              <a:ext uri="{FF2B5EF4-FFF2-40B4-BE49-F238E27FC236}">
                <a16:creationId xmlns:a16="http://schemas.microsoft.com/office/drawing/2014/main" id="{007AB957-37CE-D5B8-5483-381AA9339911}"/>
              </a:ext>
            </a:extLst>
          </p:cNvPr>
          <p:cNvSpPr txBox="1"/>
          <p:nvPr/>
        </p:nvSpPr>
        <p:spPr>
          <a:xfrm>
            <a:off x="4997784" y="542742"/>
            <a:ext cx="1472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rgbClr val="282948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Results</a:t>
            </a:r>
            <a:endParaRPr lang="en-US" sz="1500" b="1" spc="0" dirty="0">
              <a:solidFill>
                <a:srgbClr val="282948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id="{27732BF1-3EB4-CCCC-577F-D94F92639FB5}"/>
              </a:ext>
            </a:extLst>
          </p:cNvPr>
          <p:cNvSpPr txBox="1"/>
          <p:nvPr/>
        </p:nvSpPr>
        <p:spPr>
          <a:xfrm>
            <a:off x="8116117" y="542742"/>
            <a:ext cx="15072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Conclusion</a:t>
            </a:r>
          </a:p>
        </p:txBody>
      </p:sp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id="{58F61850-E03C-240F-F4E1-CB47A3307EB4}"/>
              </a:ext>
            </a:extLst>
          </p:cNvPr>
          <p:cNvSpPr txBox="1"/>
          <p:nvPr/>
        </p:nvSpPr>
        <p:spPr>
          <a:xfrm>
            <a:off x="3414584" y="542742"/>
            <a:ext cx="1418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Methods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8E1C3-CD40-D874-E6EF-10D3BD9E99E6}"/>
              </a:ext>
            </a:extLst>
          </p:cNvPr>
          <p:cNvSpPr txBox="1"/>
          <p:nvPr/>
        </p:nvSpPr>
        <p:spPr>
          <a:xfrm>
            <a:off x="1067616" y="1232150"/>
            <a:ext cx="88955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Differentiation into osteocytes and adipocytes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A780FD-D133-3757-1663-61508CB4FD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7616" y="1816925"/>
            <a:ext cx="3970364" cy="38636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4C0130-146E-82D4-A91B-DEFB06CB56BA}"/>
              </a:ext>
            </a:extLst>
          </p:cNvPr>
          <p:cNvSpPr txBox="1"/>
          <p:nvPr/>
        </p:nvSpPr>
        <p:spPr>
          <a:xfrm>
            <a:off x="5419724" y="2362200"/>
            <a:ext cx="62579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Figure 5. Oil red O and Alizarin Red staining on day 14. (A) Oil  red  o staining of </a:t>
            </a:r>
            <a:r>
              <a:rPr lang="en-US" dirty="0" err="1"/>
              <a:t>hBM</a:t>
            </a:r>
            <a:r>
              <a:rPr lang="en-US" dirty="0"/>
              <a:t>-MSC exhibit no </a:t>
            </a:r>
            <a:r>
              <a:rPr lang="en-US" dirty="0" err="1"/>
              <a:t>adipogenic</a:t>
            </a:r>
            <a:r>
              <a:rPr lang="en-US" dirty="0"/>
              <a:t> differentiation in the presence or absence of MVs during 14 days. </a:t>
            </a:r>
          </a:p>
          <a:p>
            <a:endParaRPr lang="en-US" dirty="0"/>
          </a:p>
          <a:p>
            <a:r>
              <a:rPr lang="en-US" dirty="0"/>
              <a:t>(B) Alizarin Red staining of </a:t>
            </a:r>
            <a:r>
              <a:rPr lang="en-US" dirty="0" err="1"/>
              <a:t>hBM</a:t>
            </a:r>
            <a:r>
              <a:rPr lang="en-US" dirty="0"/>
              <a:t>-MSC exhibited no</a:t>
            </a:r>
          </a:p>
          <a:p>
            <a:r>
              <a:rPr lang="en-US" dirty="0"/>
              <a:t>osteogenic differentiation in the presence or absence of MVs during 14 days</a:t>
            </a:r>
          </a:p>
        </p:txBody>
      </p:sp>
    </p:spTree>
    <p:extLst>
      <p:ext uri="{BB962C8B-B14F-4D97-AF65-F5344CB8AC3E}">
        <p14:creationId xmlns:p14="http://schemas.microsoft.com/office/powerpoint/2010/main" val="259526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88A6329-955A-EF45-A98A-8DA285B52924}"/>
              </a:ext>
            </a:extLst>
          </p:cNvPr>
          <p:cNvSpPr/>
          <p:nvPr/>
        </p:nvSpPr>
        <p:spPr>
          <a:xfrm>
            <a:off x="1" y="0"/>
            <a:ext cx="12191999" cy="782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F57EEC-3715-FBE1-4E58-5ADF05DA4CAD}"/>
              </a:ext>
            </a:extLst>
          </p:cNvPr>
          <p:cNvSpPr/>
          <p:nvPr/>
        </p:nvSpPr>
        <p:spPr>
          <a:xfrm rot="5400000">
            <a:off x="5704607" y="-4415701"/>
            <a:ext cx="782785" cy="1024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34282-2D01-C100-4DE9-C903825CAF53}"/>
              </a:ext>
            </a:extLst>
          </p:cNvPr>
          <p:cNvSpPr/>
          <p:nvPr/>
        </p:nvSpPr>
        <p:spPr>
          <a:xfrm rot="5400000">
            <a:off x="5350067" y="-68344"/>
            <a:ext cx="782785" cy="1545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B16A23E-DA79-54D9-7E88-C8D1702FC99B}"/>
              </a:ext>
            </a:extLst>
          </p:cNvPr>
          <p:cNvCxnSpPr>
            <a:cxnSpLocks/>
          </p:cNvCxnSpPr>
          <p:nvPr/>
        </p:nvCxnSpPr>
        <p:spPr>
          <a:xfrm>
            <a:off x="80697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25DE9E6-FE01-46AC-0CB2-1FB2F53660AE}"/>
              </a:ext>
            </a:extLst>
          </p:cNvPr>
          <p:cNvCxnSpPr>
            <a:cxnSpLocks/>
          </p:cNvCxnSpPr>
          <p:nvPr/>
        </p:nvCxnSpPr>
        <p:spPr>
          <a:xfrm>
            <a:off x="3355661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8EDEA27-100F-2317-4878-FC9B767B4C30}"/>
              </a:ext>
            </a:extLst>
          </p:cNvPr>
          <p:cNvCxnSpPr>
            <a:cxnSpLocks/>
          </p:cNvCxnSpPr>
          <p:nvPr/>
        </p:nvCxnSpPr>
        <p:spPr>
          <a:xfrm>
            <a:off x="1820344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F0E5611-AE5D-4BE8-71DD-265BD338F449}"/>
              </a:ext>
            </a:extLst>
          </p:cNvPr>
          <p:cNvSpPr/>
          <p:nvPr/>
        </p:nvSpPr>
        <p:spPr>
          <a:xfrm>
            <a:off x="0" y="6756400"/>
            <a:ext cx="12191999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816919-62BB-85C1-93E9-A7DC2BFBF422}"/>
              </a:ext>
            </a:extLst>
          </p:cNvPr>
          <p:cNvCxnSpPr>
            <a:cxnSpLocks/>
          </p:cNvCxnSpPr>
          <p:nvPr/>
        </p:nvCxnSpPr>
        <p:spPr>
          <a:xfrm>
            <a:off x="967068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D33861-1B0D-3FD9-39C3-E8B87C8FE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27</a:t>
            </a:r>
            <a:endParaRPr lang="fa-IR" dirty="0"/>
          </a:p>
        </p:txBody>
      </p: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84206BBC-1448-2A0F-94C0-70CC69826961}"/>
              </a:ext>
            </a:extLst>
          </p:cNvPr>
          <p:cNvSpPr txBox="1"/>
          <p:nvPr/>
        </p:nvSpPr>
        <p:spPr>
          <a:xfrm>
            <a:off x="9804407" y="542742"/>
            <a:ext cx="1278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Limitation</a:t>
            </a:r>
          </a:p>
        </p:txBody>
      </p:sp>
      <p:sp>
        <p:nvSpPr>
          <p:cNvPr id="20" name="TextBox 19">
            <a:hlinkClick r:id="rId3" action="ppaction://hlinksldjump"/>
            <a:extLst>
              <a:ext uri="{FF2B5EF4-FFF2-40B4-BE49-F238E27FC236}">
                <a16:creationId xmlns:a16="http://schemas.microsoft.com/office/drawing/2014/main" id="{2A5839B3-FFC9-E7DD-57C4-66E85092E397}"/>
              </a:ext>
            </a:extLst>
          </p:cNvPr>
          <p:cNvSpPr txBox="1"/>
          <p:nvPr/>
        </p:nvSpPr>
        <p:spPr>
          <a:xfrm>
            <a:off x="1842438" y="542742"/>
            <a:ext cx="15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Introduction</a:t>
            </a:r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AA7AF793-5190-A4FB-74C1-759FC0FD9350}"/>
              </a:ext>
            </a:extLst>
          </p:cNvPr>
          <p:cNvSpPr txBox="1">
            <a:spLocks/>
          </p:cNvSpPr>
          <p:nvPr/>
        </p:nvSpPr>
        <p:spPr>
          <a:xfrm>
            <a:off x="6580985" y="542742"/>
            <a:ext cx="1442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Discussion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2" name="TextBox 21">
            <a:hlinkClick r:id="rId5" action="ppaction://hlinksldjump"/>
            <a:extLst>
              <a:ext uri="{FF2B5EF4-FFF2-40B4-BE49-F238E27FC236}">
                <a16:creationId xmlns:a16="http://schemas.microsoft.com/office/drawing/2014/main" id="{007AB957-37CE-D5B8-5483-381AA9339911}"/>
              </a:ext>
            </a:extLst>
          </p:cNvPr>
          <p:cNvSpPr txBox="1"/>
          <p:nvPr/>
        </p:nvSpPr>
        <p:spPr>
          <a:xfrm>
            <a:off x="4997784" y="542742"/>
            <a:ext cx="1472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rgbClr val="282948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Results</a:t>
            </a:r>
            <a:endParaRPr lang="en-US" sz="1500" b="1" spc="0" dirty="0">
              <a:solidFill>
                <a:srgbClr val="282948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id="{27732BF1-3EB4-CCCC-577F-D94F92639FB5}"/>
              </a:ext>
            </a:extLst>
          </p:cNvPr>
          <p:cNvSpPr txBox="1"/>
          <p:nvPr/>
        </p:nvSpPr>
        <p:spPr>
          <a:xfrm>
            <a:off x="8116117" y="542742"/>
            <a:ext cx="15072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Conclusion</a:t>
            </a:r>
          </a:p>
        </p:txBody>
      </p:sp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id="{58F61850-E03C-240F-F4E1-CB47A3307EB4}"/>
              </a:ext>
            </a:extLst>
          </p:cNvPr>
          <p:cNvSpPr txBox="1"/>
          <p:nvPr/>
        </p:nvSpPr>
        <p:spPr>
          <a:xfrm>
            <a:off x="3414584" y="542742"/>
            <a:ext cx="1418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D71759-D12D-802A-C9FB-FE19395C69B4}"/>
              </a:ext>
            </a:extLst>
          </p:cNvPr>
          <p:cNvSpPr txBox="1"/>
          <p:nvPr/>
        </p:nvSpPr>
        <p:spPr>
          <a:xfrm>
            <a:off x="975974" y="1317807"/>
            <a:ext cx="9653925" cy="13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hBMSC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-MVs decreased BCL-2 and KI67 and increased BAX gene expression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C5C634-E3FC-C3C5-78E0-2B91821687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4570" y="2371725"/>
            <a:ext cx="6763566" cy="42912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76D90D-1901-759B-8534-9D2B9F19CE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0274" y="5297232"/>
            <a:ext cx="5522835" cy="66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0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88A6329-955A-EF45-A98A-8DA285B52924}"/>
              </a:ext>
            </a:extLst>
          </p:cNvPr>
          <p:cNvSpPr/>
          <p:nvPr/>
        </p:nvSpPr>
        <p:spPr>
          <a:xfrm>
            <a:off x="1" y="0"/>
            <a:ext cx="12191999" cy="782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F57EEC-3715-FBE1-4E58-5ADF05DA4CAD}"/>
              </a:ext>
            </a:extLst>
          </p:cNvPr>
          <p:cNvSpPr/>
          <p:nvPr/>
        </p:nvSpPr>
        <p:spPr>
          <a:xfrm rot="5400000">
            <a:off x="5704607" y="-4415701"/>
            <a:ext cx="782785" cy="1024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67D734-A36E-FE5C-AE87-E3D7F66E2873}"/>
              </a:ext>
            </a:extLst>
          </p:cNvPr>
          <p:cNvSpPr/>
          <p:nvPr/>
        </p:nvSpPr>
        <p:spPr>
          <a:xfrm rot="5400000">
            <a:off x="6924280" y="-68343"/>
            <a:ext cx="782785" cy="1545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9757A2-71B8-184E-B4BB-0802F1B25A8D}"/>
              </a:ext>
            </a:extLst>
          </p:cNvPr>
          <p:cNvCxnSpPr>
            <a:cxnSpLocks/>
          </p:cNvCxnSpPr>
          <p:nvPr/>
        </p:nvCxnSpPr>
        <p:spPr>
          <a:xfrm>
            <a:off x="4932998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25DE9E6-FE01-46AC-0CB2-1FB2F53660AE}"/>
              </a:ext>
            </a:extLst>
          </p:cNvPr>
          <p:cNvCxnSpPr>
            <a:cxnSpLocks/>
          </p:cNvCxnSpPr>
          <p:nvPr/>
        </p:nvCxnSpPr>
        <p:spPr>
          <a:xfrm>
            <a:off x="3355661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8EDEA27-100F-2317-4878-FC9B767B4C30}"/>
              </a:ext>
            </a:extLst>
          </p:cNvPr>
          <p:cNvCxnSpPr>
            <a:cxnSpLocks/>
          </p:cNvCxnSpPr>
          <p:nvPr/>
        </p:nvCxnSpPr>
        <p:spPr>
          <a:xfrm>
            <a:off x="1820344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F0E5611-AE5D-4BE8-71DD-265BD338F449}"/>
              </a:ext>
            </a:extLst>
          </p:cNvPr>
          <p:cNvSpPr/>
          <p:nvPr/>
        </p:nvSpPr>
        <p:spPr>
          <a:xfrm>
            <a:off x="0" y="6756400"/>
            <a:ext cx="12191999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816919-62BB-85C1-93E9-A7DC2BFBF422}"/>
              </a:ext>
            </a:extLst>
          </p:cNvPr>
          <p:cNvCxnSpPr>
            <a:cxnSpLocks/>
          </p:cNvCxnSpPr>
          <p:nvPr/>
        </p:nvCxnSpPr>
        <p:spPr>
          <a:xfrm>
            <a:off x="967068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33A07A-2C84-A79A-1F40-5C4E7E96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28</a:t>
            </a:r>
            <a:endParaRPr lang="fa-IR" dirty="0"/>
          </a:p>
        </p:txBody>
      </p: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84206BBC-1448-2A0F-94C0-70CC69826961}"/>
              </a:ext>
            </a:extLst>
          </p:cNvPr>
          <p:cNvSpPr txBox="1"/>
          <p:nvPr/>
        </p:nvSpPr>
        <p:spPr>
          <a:xfrm>
            <a:off x="9804407" y="542742"/>
            <a:ext cx="1278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Limitation</a:t>
            </a:r>
          </a:p>
        </p:txBody>
      </p:sp>
      <p:sp>
        <p:nvSpPr>
          <p:cNvPr id="20" name="TextBox 19">
            <a:hlinkClick r:id="rId3" action="ppaction://hlinksldjump"/>
            <a:extLst>
              <a:ext uri="{FF2B5EF4-FFF2-40B4-BE49-F238E27FC236}">
                <a16:creationId xmlns:a16="http://schemas.microsoft.com/office/drawing/2014/main" id="{2A5839B3-FFC9-E7DD-57C4-66E85092E397}"/>
              </a:ext>
            </a:extLst>
          </p:cNvPr>
          <p:cNvSpPr txBox="1"/>
          <p:nvPr/>
        </p:nvSpPr>
        <p:spPr>
          <a:xfrm>
            <a:off x="1842438" y="542742"/>
            <a:ext cx="15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Introduction</a:t>
            </a:r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AA7AF793-5190-A4FB-74C1-759FC0FD9350}"/>
              </a:ext>
            </a:extLst>
          </p:cNvPr>
          <p:cNvSpPr txBox="1">
            <a:spLocks/>
          </p:cNvSpPr>
          <p:nvPr/>
        </p:nvSpPr>
        <p:spPr>
          <a:xfrm>
            <a:off x="6580985" y="542742"/>
            <a:ext cx="1442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rgbClr val="282948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Discussion</a:t>
            </a:r>
            <a:endParaRPr lang="en-US" sz="1500" b="1" spc="0" dirty="0">
              <a:solidFill>
                <a:srgbClr val="282948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2" name="TextBox 21">
            <a:hlinkClick r:id="rId5" action="ppaction://hlinksldjump"/>
            <a:extLst>
              <a:ext uri="{FF2B5EF4-FFF2-40B4-BE49-F238E27FC236}">
                <a16:creationId xmlns:a16="http://schemas.microsoft.com/office/drawing/2014/main" id="{007AB957-37CE-D5B8-5483-381AA9339911}"/>
              </a:ext>
            </a:extLst>
          </p:cNvPr>
          <p:cNvSpPr txBox="1"/>
          <p:nvPr/>
        </p:nvSpPr>
        <p:spPr>
          <a:xfrm>
            <a:off x="4997784" y="542742"/>
            <a:ext cx="1472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Results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id="{27732BF1-3EB4-CCCC-577F-D94F92639FB5}"/>
              </a:ext>
            </a:extLst>
          </p:cNvPr>
          <p:cNvSpPr txBox="1"/>
          <p:nvPr/>
        </p:nvSpPr>
        <p:spPr>
          <a:xfrm>
            <a:off x="8116117" y="542742"/>
            <a:ext cx="15072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Conclusion</a:t>
            </a:r>
          </a:p>
        </p:txBody>
      </p:sp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id="{58F61850-E03C-240F-F4E1-CB47A3307EB4}"/>
              </a:ext>
            </a:extLst>
          </p:cNvPr>
          <p:cNvSpPr txBox="1"/>
          <p:nvPr/>
        </p:nvSpPr>
        <p:spPr>
          <a:xfrm>
            <a:off x="3414584" y="542742"/>
            <a:ext cx="1418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Methods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B80C48-567E-C4D7-56BD-0AE9D5B1C62D}"/>
              </a:ext>
            </a:extLst>
          </p:cNvPr>
          <p:cNvSpPr txBox="1"/>
          <p:nvPr/>
        </p:nvSpPr>
        <p:spPr>
          <a:xfrm>
            <a:off x="1485899" y="1408648"/>
            <a:ext cx="94964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The importance of tumor microenvironment for cancer progression 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     is becoming widely recognized.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MSC-based therapy has emerged as a promising therapeutic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      strategy for several malignancies.</a:t>
            </a:r>
          </a:p>
        </p:txBody>
      </p:sp>
    </p:spTree>
    <p:extLst>
      <p:ext uri="{BB962C8B-B14F-4D97-AF65-F5344CB8AC3E}">
        <p14:creationId xmlns:p14="http://schemas.microsoft.com/office/powerpoint/2010/main" val="238126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88A6329-955A-EF45-A98A-8DA285B52924}"/>
              </a:ext>
            </a:extLst>
          </p:cNvPr>
          <p:cNvSpPr/>
          <p:nvPr/>
        </p:nvSpPr>
        <p:spPr>
          <a:xfrm>
            <a:off x="1" y="0"/>
            <a:ext cx="12191999" cy="782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F57EEC-3715-FBE1-4E58-5ADF05DA4CAD}"/>
              </a:ext>
            </a:extLst>
          </p:cNvPr>
          <p:cNvSpPr/>
          <p:nvPr/>
        </p:nvSpPr>
        <p:spPr>
          <a:xfrm rot="5400000">
            <a:off x="5704607" y="-4415701"/>
            <a:ext cx="782785" cy="1024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67D734-A36E-FE5C-AE87-E3D7F66E2873}"/>
              </a:ext>
            </a:extLst>
          </p:cNvPr>
          <p:cNvSpPr/>
          <p:nvPr/>
        </p:nvSpPr>
        <p:spPr>
          <a:xfrm rot="5400000">
            <a:off x="6924280" y="-68343"/>
            <a:ext cx="782785" cy="1545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9757A2-71B8-184E-B4BB-0802F1B25A8D}"/>
              </a:ext>
            </a:extLst>
          </p:cNvPr>
          <p:cNvCxnSpPr>
            <a:cxnSpLocks/>
          </p:cNvCxnSpPr>
          <p:nvPr/>
        </p:nvCxnSpPr>
        <p:spPr>
          <a:xfrm>
            <a:off x="4932998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25DE9E6-FE01-46AC-0CB2-1FB2F53660AE}"/>
              </a:ext>
            </a:extLst>
          </p:cNvPr>
          <p:cNvCxnSpPr>
            <a:cxnSpLocks/>
          </p:cNvCxnSpPr>
          <p:nvPr/>
        </p:nvCxnSpPr>
        <p:spPr>
          <a:xfrm>
            <a:off x="3355661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8EDEA27-100F-2317-4878-FC9B767B4C30}"/>
              </a:ext>
            </a:extLst>
          </p:cNvPr>
          <p:cNvCxnSpPr>
            <a:cxnSpLocks/>
          </p:cNvCxnSpPr>
          <p:nvPr/>
        </p:nvCxnSpPr>
        <p:spPr>
          <a:xfrm>
            <a:off x="1820344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F0E5611-AE5D-4BE8-71DD-265BD338F449}"/>
              </a:ext>
            </a:extLst>
          </p:cNvPr>
          <p:cNvSpPr/>
          <p:nvPr/>
        </p:nvSpPr>
        <p:spPr>
          <a:xfrm>
            <a:off x="0" y="6756400"/>
            <a:ext cx="12191999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816919-62BB-85C1-93E9-A7DC2BFBF422}"/>
              </a:ext>
            </a:extLst>
          </p:cNvPr>
          <p:cNvCxnSpPr>
            <a:cxnSpLocks/>
          </p:cNvCxnSpPr>
          <p:nvPr/>
        </p:nvCxnSpPr>
        <p:spPr>
          <a:xfrm>
            <a:off x="967068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33A07A-2C84-A79A-1F40-5C4E7E96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29</a:t>
            </a:r>
            <a:endParaRPr lang="fa-IR" dirty="0"/>
          </a:p>
        </p:txBody>
      </p: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84206BBC-1448-2A0F-94C0-70CC69826961}"/>
              </a:ext>
            </a:extLst>
          </p:cNvPr>
          <p:cNvSpPr txBox="1"/>
          <p:nvPr/>
        </p:nvSpPr>
        <p:spPr>
          <a:xfrm>
            <a:off x="9804407" y="542742"/>
            <a:ext cx="1278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Limitation</a:t>
            </a:r>
          </a:p>
        </p:txBody>
      </p:sp>
      <p:sp>
        <p:nvSpPr>
          <p:cNvPr id="20" name="TextBox 19">
            <a:hlinkClick r:id="rId3" action="ppaction://hlinksldjump"/>
            <a:extLst>
              <a:ext uri="{FF2B5EF4-FFF2-40B4-BE49-F238E27FC236}">
                <a16:creationId xmlns:a16="http://schemas.microsoft.com/office/drawing/2014/main" id="{2A5839B3-FFC9-E7DD-57C4-66E85092E397}"/>
              </a:ext>
            </a:extLst>
          </p:cNvPr>
          <p:cNvSpPr txBox="1"/>
          <p:nvPr/>
        </p:nvSpPr>
        <p:spPr>
          <a:xfrm>
            <a:off x="1842438" y="542742"/>
            <a:ext cx="15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Introduction</a:t>
            </a:r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AA7AF793-5190-A4FB-74C1-759FC0FD9350}"/>
              </a:ext>
            </a:extLst>
          </p:cNvPr>
          <p:cNvSpPr txBox="1">
            <a:spLocks/>
          </p:cNvSpPr>
          <p:nvPr/>
        </p:nvSpPr>
        <p:spPr>
          <a:xfrm>
            <a:off x="6580985" y="542742"/>
            <a:ext cx="1442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rgbClr val="282948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Discussion</a:t>
            </a:r>
            <a:endParaRPr lang="en-US" sz="1500" b="1" spc="0" dirty="0">
              <a:solidFill>
                <a:srgbClr val="282948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2" name="TextBox 21">
            <a:hlinkClick r:id="rId5" action="ppaction://hlinksldjump"/>
            <a:extLst>
              <a:ext uri="{FF2B5EF4-FFF2-40B4-BE49-F238E27FC236}">
                <a16:creationId xmlns:a16="http://schemas.microsoft.com/office/drawing/2014/main" id="{007AB957-37CE-D5B8-5483-381AA9339911}"/>
              </a:ext>
            </a:extLst>
          </p:cNvPr>
          <p:cNvSpPr txBox="1"/>
          <p:nvPr/>
        </p:nvSpPr>
        <p:spPr>
          <a:xfrm>
            <a:off x="4997784" y="542742"/>
            <a:ext cx="1472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Results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id="{27732BF1-3EB4-CCCC-577F-D94F92639FB5}"/>
              </a:ext>
            </a:extLst>
          </p:cNvPr>
          <p:cNvSpPr txBox="1"/>
          <p:nvPr/>
        </p:nvSpPr>
        <p:spPr>
          <a:xfrm>
            <a:off x="8116117" y="542742"/>
            <a:ext cx="15072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Conclusion</a:t>
            </a:r>
          </a:p>
        </p:txBody>
      </p:sp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id="{58F61850-E03C-240F-F4E1-CB47A3307EB4}"/>
              </a:ext>
            </a:extLst>
          </p:cNvPr>
          <p:cNvSpPr txBox="1"/>
          <p:nvPr/>
        </p:nvSpPr>
        <p:spPr>
          <a:xfrm>
            <a:off x="3414584" y="542742"/>
            <a:ext cx="1418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Methods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F5966-2091-E158-3D97-ECE43B0D29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3422" y="1189095"/>
            <a:ext cx="7428723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AAA78B-CB28-8D19-ED5F-D595B698FC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3422" y="3429000"/>
            <a:ext cx="5189670" cy="19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88A6329-955A-EF45-A98A-8DA285B52924}"/>
              </a:ext>
            </a:extLst>
          </p:cNvPr>
          <p:cNvSpPr/>
          <p:nvPr/>
        </p:nvSpPr>
        <p:spPr>
          <a:xfrm>
            <a:off x="1" y="-28575"/>
            <a:ext cx="12191999" cy="782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F57EEC-3715-FBE1-4E58-5ADF05DA4CAD}"/>
              </a:ext>
            </a:extLst>
          </p:cNvPr>
          <p:cNvSpPr/>
          <p:nvPr/>
        </p:nvSpPr>
        <p:spPr>
          <a:xfrm rot="5400000">
            <a:off x="5704607" y="-4415701"/>
            <a:ext cx="782785" cy="1024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F69296-DDF6-4B40-B925-253B7B033A15}"/>
              </a:ext>
            </a:extLst>
          </p:cNvPr>
          <p:cNvSpPr/>
          <p:nvPr/>
        </p:nvSpPr>
        <p:spPr>
          <a:xfrm rot="5400000">
            <a:off x="2200799" y="-63319"/>
            <a:ext cx="782785" cy="1545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B16A23E-DA79-54D9-7E88-C8D1702FC99B}"/>
              </a:ext>
            </a:extLst>
          </p:cNvPr>
          <p:cNvCxnSpPr>
            <a:cxnSpLocks/>
          </p:cNvCxnSpPr>
          <p:nvPr/>
        </p:nvCxnSpPr>
        <p:spPr>
          <a:xfrm>
            <a:off x="80697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79E9A7B-6B6B-A295-8DA6-131DC4002D57}"/>
              </a:ext>
            </a:extLst>
          </p:cNvPr>
          <p:cNvCxnSpPr>
            <a:cxnSpLocks/>
          </p:cNvCxnSpPr>
          <p:nvPr/>
        </p:nvCxnSpPr>
        <p:spPr>
          <a:xfrm>
            <a:off x="65161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9757A2-71B8-184E-B4BB-0802F1B25A8D}"/>
              </a:ext>
            </a:extLst>
          </p:cNvPr>
          <p:cNvCxnSpPr>
            <a:cxnSpLocks/>
          </p:cNvCxnSpPr>
          <p:nvPr/>
        </p:nvCxnSpPr>
        <p:spPr>
          <a:xfrm>
            <a:off x="4932998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hlinkClick r:id="rId2" action="ppaction://hlinksldjump"/>
            <a:extLst>
              <a:ext uri="{FF2B5EF4-FFF2-40B4-BE49-F238E27FC236}">
                <a16:creationId xmlns:a16="http://schemas.microsoft.com/office/drawing/2014/main" id="{84206BBC-1448-2A0F-94C0-70CC69826961}"/>
              </a:ext>
            </a:extLst>
          </p:cNvPr>
          <p:cNvSpPr txBox="1"/>
          <p:nvPr/>
        </p:nvSpPr>
        <p:spPr>
          <a:xfrm>
            <a:off x="9804407" y="542742"/>
            <a:ext cx="1278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Limitation</a:t>
            </a:r>
          </a:p>
        </p:txBody>
      </p:sp>
      <p:sp>
        <p:nvSpPr>
          <p:cNvPr id="113" name="TextBox 112">
            <a:hlinkClick r:id="rId3" action="ppaction://hlinksldjump"/>
            <a:extLst>
              <a:ext uri="{FF2B5EF4-FFF2-40B4-BE49-F238E27FC236}">
                <a16:creationId xmlns:a16="http://schemas.microsoft.com/office/drawing/2014/main" id="{2A5839B3-FFC9-E7DD-57C4-66E85092E397}"/>
              </a:ext>
            </a:extLst>
          </p:cNvPr>
          <p:cNvSpPr txBox="1"/>
          <p:nvPr/>
        </p:nvSpPr>
        <p:spPr>
          <a:xfrm>
            <a:off x="1842438" y="542742"/>
            <a:ext cx="15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>
                <a:solidFill>
                  <a:schemeClr val="accent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Introduction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F0E5611-AE5D-4BE8-71DD-265BD338F449}"/>
              </a:ext>
            </a:extLst>
          </p:cNvPr>
          <p:cNvSpPr/>
          <p:nvPr/>
        </p:nvSpPr>
        <p:spPr>
          <a:xfrm>
            <a:off x="0" y="6756400"/>
            <a:ext cx="12191999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816919-62BB-85C1-93E9-A7DC2BFBF422}"/>
              </a:ext>
            </a:extLst>
          </p:cNvPr>
          <p:cNvCxnSpPr>
            <a:cxnSpLocks/>
          </p:cNvCxnSpPr>
          <p:nvPr/>
        </p:nvCxnSpPr>
        <p:spPr>
          <a:xfrm>
            <a:off x="967068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AA7AF793-5190-A4FB-74C1-759FC0FD9350}"/>
              </a:ext>
            </a:extLst>
          </p:cNvPr>
          <p:cNvSpPr txBox="1">
            <a:spLocks/>
          </p:cNvSpPr>
          <p:nvPr/>
        </p:nvSpPr>
        <p:spPr>
          <a:xfrm>
            <a:off x="6580985" y="542742"/>
            <a:ext cx="1442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Discussion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12" name="TextBox 11">
            <a:hlinkClick r:id="rId5" action="ppaction://hlinksldjump"/>
            <a:extLst>
              <a:ext uri="{FF2B5EF4-FFF2-40B4-BE49-F238E27FC236}">
                <a16:creationId xmlns:a16="http://schemas.microsoft.com/office/drawing/2014/main" id="{007AB957-37CE-D5B8-5483-381AA9339911}"/>
              </a:ext>
            </a:extLst>
          </p:cNvPr>
          <p:cNvSpPr txBox="1"/>
          <p:nvPr/>
        </p:nvSpPr>
        <p:spPr>
          <a:xfrm>
            <a:off x="4997784" y="542742"/>
            <a:ext cx="1472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Results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13" name="TextBox 12">
            <a:hlinkClick r:id="rId6" action="ppaction://hlinksldjump"/>
            <a:extLst>
              <a:ext uri="{FF2B5EF4-FFF2-40B4-BE49-F238E27FC236}">
                <a16:creationId xmlns:a16="http://schemas.microsoft.com/office/drawing/2014/main" id="{27732BF1-3EB4-CCCC-577F-D94F92639FB5}"/>
              </a:ext>
            </a:extLst>
          </p:cNvPr>
          <p:cNvSpPr txBox="1"/>
          <p:nvPr/>
        </p:nvSpPr>
        <p:spPr>
          <a:xfrm>
            <a:off x="8116117" y="542742"/>
            <a:ext cx="15072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Conclusion</a:t>
            </a:r>
          </a:p>
        </p:txBody>
      </p:sp>
      <p:sp>
        <p:nvSpPr>
          <p:cNvPr id="14" name="TextBox 13">
            <a:hlinkClick r:id="rId7" action="ppaction://hlinksldjump"/>
            <a:extLst>
              <a:ext uri="{FF2B5EF4-FFF2-40B4-BE49-F238E27FC236}">
                <a16:creationId xmlns:a16="http://schemas.microsoft.com/office/drawing/2014/main" id="{58F61850-E03C-240F-F4E1-CB47A3307EB4}"/>
              </a:ext>
            </a:extLst>
          </p:cNvPr>
          <p:cNvSpPr txBox="1"/>
          <p:nvPr/>
        </p:nvSpPr>
        <p:spPr>
          <a:xfrm>
            <a:off x="3414584" y="542742"/>
            <a:ext cx="1418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Methods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42BE7B-C2FD-CF9B-4027-60FB898B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fa-I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A7875B2-5293-9D91-EF98-52998666A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973" y="1325529"/>
            <a:ext cx="10322419" cy="4989730"/>
          </a:xfrm>
        </p:spPr>
        <p:txBody>
          <a:bodyPr>
            <a:normAutofit/>
          </a:bodyPr>
          <a:lstStyle/>
          <a:p>
            <a:pPr marL="0" indent="0" rtl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CML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CML as a myelodysplastic neoplasm that accounts for about 15% of all cases of leukemia in adults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Originates in the bone marrow microenvironment.</a:t>
            </a:r>
          </a:p>
        </p:txBody>
      </p:sp>
    </p:spTree>
    <p:extLst>
      <p:ext uri="{BB962C8B-B14F-4D97-AF65-F5344CB8AC3E}">
        <p14:creationId xmlns:p14="http://schemas.microsoft.com/office/powerpoint/2010/main" val="140620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88A6329-955A-EF45-A98A-8DA285B52924}"/>
              </a:ext>
            </a:extLst>
          </p:cNvPr>
          <p:cNvSpPr/>
          <p:nvPr/>
        </p:nvSpPr>
        <p:spPr>
          <a:xfrm>
            <a:off x="1" y="0"/>
            <a:ext cx="12191999" cy="782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F57EEC-3715-FBE1-4E58-5ADF05DA4CAD}"/>
              </a:ext>
            </a:extLst>
          </p:cNvPr>
          <p:cNvSpPr/>
          <p:nvPr/>
        </p:nvSpPr>
        <p:spPr>
          <a:xfrm rot="5400000">
            <a:off x="5704607" y="-4415701"/>
            <a:ext cx="782785" cy="1024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FC15A5-ED89-DE33-D7F8-DF0E9E0605D4}"/>
              </a:ext>
            </a:extLst>
          </p:cNvPr>
          <p:cNvSpPr/>
          <p:nvPr/>
        </p:nvSpPr>
        <p:spPr>
          <a:xfrm rot="5400000">
            <a:off x="8495503" y="-68343"/>
            <a:ext cx="782785" cy="1545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chemeClr val="tx2"/>
              </a:solidFill>
              <a:latin typeface="Calibri" panose="020F0502020204030204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79E9A7B-6B6B-A295-8DA6-131DC4002D57}"/>
              </a:ext>
            </a:extLst>
          </p:cNvPr>
          <p:cNvCxnSpPr>
            <a:cxnSpLocks/>
          </p:cNvCxnSpPr>
          <p:nvPr/>
        </p:nvCxnSpPr>
        <p:spPr>
          <a:xfrm>
            <a:off x="65161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9757A2-71B8-184E-B4BB-0802F1B25A8D}"/>
              </a:ext>
            </a:extLst>
          </p:cNvPr>
          <p:cNvCxnSpPr>
            <a:cxnSpLocks/>
          </p:cNvCxnSpPr>
          <p:nvPr/>
        </p:nvCxnSpPr>
        <p:spPr>
          <a:xfrm>
            <a:off x="4932998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25DE9E6-FE01-46AC-0CB2-1FB2F53660AE}"/>
              </a:ext>
            </a:extLst>
          </p:cNvPr>
          <p:cNvCxnSpPr>
            <a:cxnSpLocks/>
          </p:cNvCxnSpPr>
          <p:nvPr/>
        </p:nvCxnSpPr>
        <p:spPr>
          <a:xfrm>
            <a:off x="3355661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8EDEA27-100F-2317-4878-FC9B767B4C30}"/>
              </a:ext>
            </a:extLst>
          </p:cNvPr>
          <p:cNvCxnSpPr>
            <a:cxnSpLocks/>
          </p:cNvCxnSpPr>
          <p:nvPr/>
        </p:nvCxnSpPr>
        <p:spPr>
          <a:xfrm>
            <a:off x="1820344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F0E5611-AE5D-4BE8-71DD-265BD338F449}"/>
              </a:ext>
            </a:extLst>
          </p:cNvPr>
          <p:cNvSpPr/>
          <p:nvPr/>
        </p:nvSpPr>
        <p:spPr>
          <a:xfrm>
            <a:off x="0" y="6756400"/>
            <a:ext cx="12191999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669DD1-A35C-7039-3771-B9AB8FBE4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30</a:t>
            </a:r>
            <a:endParaRPr lang="fa-IR" dirty="0"/>
          </a:p>
        </p:txBody>
      </p: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84206BBC-1448-2A0F-94C0-70CC69826961}"/>
              </a:ext>
            </a:extLst>
          </p:cNvPr>
          <p:cNvSpPr txBox="1"/>
          <p:nvPr/>
        </p:nvSpPr>
        <p:spPr>
          <a:xfrm>
            <a:off x="9804407" y="542742"/>
            <a:ext cx="1278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Limitation</a:t>
            </a:r>
          </a:p>
        </p:txBody>
      </p:sp>
      <p:sp>
        <p:nvSpPr>
          <p:cNvPr id="20" name="TextBox 19">
            <a:hlinkClick r:id="rId3" action="ppaction://hlinksldjump"/>
            <a:extLst>
              <a:ext uri="{FF2B5EF4-FFF2-40B4-BE49-F238E27FC236}">
                <a16:creationId xmlns:a16="http://schemas.microsoft.com/office/drawing/2014/main" id="{2A5839B3-FFC9-E7DD-57C4-66E85092E397}"/>
              </a:ext>
            </a:extLst>
          </p:cNvPr>
          <p:cNvSpPr txBox="1"/>
          <p:nvPr/>
        </p:nvSpPr>
        <p:spPr>
          <a:xfrm>
            <a:off x="1842438" y="542742"/>
            <a:ext cx="15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Introduction</a:t>
            </a:r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AA7AF793-5190-A4FB-74C1-759FC0FD9350}"/>
              </a:ext>
            </a:extLst>
          </p:cNvPr>
          <p:cNvSpPr txBox="1">
            <a:spLocks/>
          </p:cNvSpPr>
          <p:nvPr/>
        </p:nvSpPr>
        <p:spPr>
          <a:xfrm>
            <a:off x="6580985" y="542742"/>
            <a:ext cx="1442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Discussion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2" name="TextBox 21">
            <a:hlinkClick r:id="rId5" action="ppaction://hlinksldjump"/>
            <a:extLst>
              <a:ext uri="{FF2B5EF4-FFF2-40B4-BE49-F238E27FC236}">
                <a16:creationId xmlns:a16="http://schemas.microsoft.com/office/drawing/2014/main" id="{007AB957-37CE-D5B8-5483-381AA9339911}"/>
              </a:ext>
            </a:extLst>
          </p:cNvPr>
          <p:cNvSpPr txBox="1"/>
          <p:nvPr/>
        </p:nvSpPr>
        <p:spPr>
          <a:xfrm>
            <a:off x="4997784" y="542742"/>
            <a:ext cx="1472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Results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id="{27732BF1-3EB4-CCCC-577F-D94F92639FB5}"/>
              </a:ext>
            </a:extLst>
          </p:cNvPr>
          <p:cNvSpPr txBox="1"/>
          <p:nvPr/>
        </p:nvSpPr>
        <p:spPr>
          <a:xfrm>
            <a:off x="8116117" y="542742"/>
            <a:ext cx="15072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rgbClr val="282948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Conclusion</a:t>
            </a:r>
          </a:p>
        </p:txBody>
      </p:sp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id="{58F61850-E03C-240F-F4E1-CB47A3307EB4}"/>
              </a:ext>
            </a:extLst>
          </p:cNvPr>
          <p:cNvSpPr txBox="1"/>
          <p:nvPr/>
        </p:nvSpPr>
        <p:spPr>
          <a:xfrm>
            <a:off x="3414584" y="542742"/>
            <a:ext cx="1418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Methods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442038-3D04-4FB6-B5F2-F8B0581AF86F}"/>
              </a:ext>
            </a:extLst>
          </p:cNvPr>
          <p:cNvSpPr txBox="1"/>
          <p:nvPr/>
        </p:nvSpPr>
        <p:spPr>
          <a:xfrm>
            <a:off x="1154570" y="1232150"/>
            <a:ext cx="798943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</a:p>
          <a:p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interaction of leukemic cell-MVs with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hBM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-MSCs</a:t>
            </a:r>
            <a:r>
              <a:rPr lang="fa-IR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bone marrow 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microenvironment is essential to realize</a:t>
            </a:r>
            <a:r>
              <a:rPr lang="fa-IR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pathways of leukemia progression</a:t>
            </a:r>
          </a:p>
          <a:p>
            <a:endParaRPr lang="en-US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0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11D886-1241-9883-D86D-BDBE2380117C}"/>
              </a:ext>
            </a:extLst>
          </p:cNvPr>
          <p:cNvSpPr/>
          <p:nvPr/>
        </p:nvSpPr>
        <p:spPr>
          <a:xfrm>
            <a:off x="1" y="0"/>
            <a:ext cx="12191999" cy="782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A83CA6-F86E-749F-A5A6-B7FA45FAC7E5}"/>
              </a:ext>
            </a:extLst>
          </p:cNvPr>
          <p:cNvSpPr/>
          <p:nvPr/>
        </p:nvSpPr>
        <p:spPr>
          <a:xfrm>
            <a:off x="0" y="6756400"/>
            <a:ext cx="12191999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F57EEC-3715-FBE1-4E58-5ADF05DA4CAD}"/>
              </a:ext>
            </a:extLst>
          </p:cNvPr>
          <p:cNvSpPr/>
          <p:nvPr/>
        </p:nvSpPr>
        <p:spPr>
          <a:xfrm rot="5400000">
            <a:off x="5704607" y="-4415701"/>
            <a:ext cx="782785" cy="1024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B694AF-351E-0FEC-662B-FA991ED932B4}"/>
              </a:ext>
            </a:extLst>
          </p:cNvPr>
          <p:cNvSpPr/>
          <p:nvPr/>
        </p:nvSpPr>
        <p:spPr>
          <a:xfrm rot="5400000">
            <a:off x="10051965" y="-68344"/>
            <a:ext cx="782785" cy="1545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chemeClr val="bg1"/>
              </a:solidFill>
              <a:latin typeface="Calibri" panose="020F0502020204030204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B16A23E-DA79-54D9-7E88-C8D1702FC99B}"/>
              </a:ext>
            </a:extLst>
          </p:cNvPr>
          <p:cNvCxnSpPr>
            <a:cxnSpLocks/>
          </p:cNvCxnSpPr>
          <p:nvPr/>
        </p:nvCxnSpPr>
        <p:spPr>
          <a:xfrm>
            <a:off x="80697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79E9A7B-6B6B-A295-8DA6-131DC4002D57}"/>
              </a:ext>
            </a:extLst>
          </p:cNvPr>
          <p:cNvCxnSpPr>
            <a:cxnSpLocks/>
          </p:cNvCxnSpPr>
          <p:nvPr/>
        </p:nvCxnSpPr>
        <p:spPr>
          <a:xfrm>
            <a:off x="65161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9757A2-71B8-184E-B4BB-0802F1B25A8D}"/>
              </a:ext>
            </a:extLst>
          </p:cNvPr>
          <p:cNvCxnSpPr>
            <a:cxnSpLocks/>
          </p:cNvCxnSpPr>
          <p:nvPr/>
        </p:nvCxnSpPr>
        <p:spPr>
          <a:xfrm>
            <a:off x="4932998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825DE9E6-FE01-46AC-0CB2-1FB2F53660AE}"/>
              </a:ext>
            </a:extLst>
          </p:cNvPr>
          <p:cNvCxnSpPr>
            <a:cxnSpLocks/>
          </p:cNvCxnSpPr>
          <p:nvPr/>
        </p:nvCxnSpPr>
        <p:spPr>
          <a:xfrm>
            <a:off x="3355661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8EDEA27-100F-2317-4878-FC9B767B4C30}"/>
              </a:ext>
            </a:extLst>
          </p:cNvPr>
          <p:cNvCxnSpPr>
            <a:cxnSpLocks/>
          </p:cNvCxnSpPr>
          <p:nvPr/>
        </p:nvCxnSpPr>
        <p:spPr>
          <a:xfrm>
            <a:off x="1820344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03727C-8599-25FD-8179-B8C36C09B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570" y="535021"/>
            <a:ext cx="522845" cy="338606"/>
          </a:xfrm>
        </p:spPr>
        <p:txBody>
          <a:bodyPr/>
          <a:lstStyle/>
          <a:p>
            <a:r>
              <a:rPr lang="en-US" dirty="0"/>
              <a:t>31</a:t>
            </a:r>
            <a:endParaRPr lang="fa-IR" dirty="0"/>
          </a:p>
        </p:txBody>
      </p:sp>
      <p:sp>
        <p:nvSpPr>
          <p:cNvPr id="20" name="TextBox 19">
            <a:hlinkClick r:id="rId2" action="ppaction://hlinksldjump"/>
            <a:extLst>
              <a:ext uri="{FF2B5EF4-FFF2-40B4-BE49-F238E27FC236}">
                <a16:creationId xmlns:a16="http://schemas.microsoft.com/office/drawing/2014/main" id="{84206BBC-1448-2A0F-94C0-70CC69826961}"/>
              </a:ext>
            </a:extLst>
          </p:cNvPr>
          <p:cNvSpPr txBox="1"/>
          <p:nvPr/>
        </p:nvSpPr>
        <p:spPr>
          <a:xfrm>
            <a:off x="9804407" y="542742"/>
            <a:ext cx="1278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rgbClr val="282948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Limitation</a:t>
            </a:r>
          </a:p>
        </p:txBody>
      </p:sp>
      <p:sp>
        <p:nvSpPr>
          <p:cNvPr id="21" name="TextBox 20">
            <a:hlinkClick r:id="rId3" action="ppaction://hlinksldjump"/>
            <a:extLst>
              <a:ext uri="{FF2B5EF4-FFF2-40B4-BE49-F238E27FC236}">
                <a16:creationId xmlns:a16="http://schemas.microsoft.com/office/drawing/2014/main" id="{2A5839B3-FFC9-E7DD-57C4-66E85092E397}"/>
              </a:ext>
            </a:extLst>
          </p:cNvPr>
          <p:cNvSpPr txBox="1"/>
          <p:nvPr/>
        </p:nvSpPr>
        <p:spPr>
          <a:xfrm>
            <a:off x="1842438" y="542742"/>
            <a:ext cx="15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Introduction</a:t>
            </a:r>
          </a:p>
        </p:txBody>
      </p:sp>
      <p:sp>
        <p:nvSpPr>
          <p:cNvPr id="22" name="TextBox 21">
            <a:hlinkClick r:id="rId4" action="ppaction://hlinksldjump"/>
            <a:extLst>
              <a:ext uri="{FF2B5EF4-FFF2-40B4-BE49-F238E27FC236}">
                <a16:creationId xmlns:a16="http://schemas.microsoft.com/office/drawing/2014/main" id="{AA7AF793-5190-A4FB-74C1-759FC0FD9350}"/>
              </a:ext>
            </a:extLst>
          </p:cNvPr>
          <p:cNvSpPr txBox="1">
            <a:spLocks/>
          </p:cNvSpPr>
          <p:nvPr/>
        </p:nvSpPr>
        <p:spPr>
          <a:xfrm>
            <a:off x="6580985" y="542742"/>
            <a:ext cx="1442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Discussion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3" name="TextBox 22">
            <a:hlinkClick r:id="rId5" action="ppaction://hlinksldjump"/>
            <a:extLst>
              <a:ext uri="{FF2B5EF4-FFF2-40B4-BE49-F238E27FC236}">
                <a16:creationId xmlns:a16="http://schemas.microsoft.com/office/drawing/2014/main" id="{007AB957-37CE-D5B8-5483-381AA9339911}"/>
              </a:ext>
            </a:extLst>
          </p:cNvPr>
          <p:cNvSpPr txBox="1"/>
          <p:nvPr/>
        </p:nvSpPr>
        <p:spPr>
          <a:xfrm>
            <a:off x="4997784" y="542742"/>
            <a:ext cx="1472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Results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4" name="TextBox 23">
            <a:hlinkClick r:id="rId6" action="ppaction://hlinksldjump"/>
            <a:extLst>
              <a:ext uri="{FF2B5EF4-FFF2-40B4-BE49-F238E27FC236}">
                <a16:creationId xmlns:a16="http://schemas.microsoft.com/office/drawing/2014/main" id="{27732BF1-3EB4-CCCC-577F-D94F92639FB5}"/>
              </a:ext>
            </a:extLst>
          </p:cNvPr>
          <p:cNvSpPr txBox="1"/>
          <p:nvPr/>
        </p:nvSpPr>
        <p:spPr>
          <a:xfrm>
            <a:off x="8116117" y="542742"/>
            <a:ext cx="15072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 err="1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Conclosion</a:t>
            </a:r>
            <a:endParaRPr lang="en-US" sz="1500" b="1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5" name="TextBox 24">
            <a:hlinkClick r:id="rId7" action="ppaction://hlinksldjump"/>
            <a:extLst>
              <a:ext uri="{FF2B5EF4-FFF2-40B4-BE49-F238E27FC236}">
                <a16:creationId xmlns:a16="http://schemas.microsoft.com/office/drawing/2014/main" id="{58F61850-E03C-240F-F4E1-CB47A3307EB4}"/>
              </a:ext>
            </a:extLst>
          </p:cNvPr>
          <p:cNvSpPr txBox="1"/>
          <p:nvPr/>
        </p:nvSpPr>
        <p:spPr>
          <a:xfrm>
            <a:off x="3414584" y="542742"/>
            <a:ext cx="1418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Methods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857F39-3193-5D8C-9ECE-E1855C46432E}"/>
              </a:ext>
            </a:extLst>
          </p:cNvPr>
          <p:cNvSpPr txBox="1"/>
          <p:nvPr/>
        </p:nvSpPr>
        <p:spPr>
          <a:xfrm>
            <a:off x="975973" y="1325528"/>
            <a:ext cx="8828433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r>
              <a:rPr lang="en-US" sz="2800" dirty="0"/>
              <a:t>:</a:t>
            </a:r>
          </a:p>
          <a:p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in-vitro experiments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focused on the apoptotic effect of K562-MVs 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hBMMSCs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investigations are needed to clarify the molecular mechanisms involved in leukemia regulation by leukemic-derived MVs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577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9F4D2-A3A8-C918-9C3A-A8D3D7C51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7A2661-AFB0-7982-929F-81EA35A1F1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912D31F-EA39-D691-5FC9-8D09A8866360}"/>
              </a:ext>
            </a:extLst>
          </p:cNvPr>
          <p:cNvSpPr/>
          <p:nvPr/>
        </p:nvSpPr>
        <p:spPr>
          <a:xfrm>
            <a:off x="1" y="2093466"/>
            <a:ext cx="12192000" cy="285953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19CD8E-9DDF-DCC4-4279-5FE50D7D4E62}"/>
              </a:ext>
            </a:extLst>
          </p:cNvPr>
          <p:cNvSpPr txBox="1"/>
          <p:nvPr/>
        </p:nvSpPr>
        <p:spPr>
          <a:xfrm>
            <a:off x="2025975" y="2453688"/>
            <a:ext cx="8140051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30000"/>
              </a:lnSpc>
            </a:pPr>
            <a:r>
              <a:rPr lang="en-US" sz="96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Thanks</a:t>
            </a:r>
            <a:r>
              <a:rPr lang="en-US" sz="72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!</a:t>
            </a:r>
            <a:endParaRPr lang="en-US" sz="3600" b="1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337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88A6329-955A-EF45-A98A-8DA285B52924}"/>
              </a:ext>
            </a:extLst>
          </p:cNvPr>
          <p:cNvSpPr/>
          <p:nvPr/>
        </p:nvSpPr>
        <p:spPr>
          <a:xfrm>
            <a:off x="1" y="-28575"/>
            <a:ext cx="12191999" cy="782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F57EEC-3715-FBE1-4E58-5ADF05DA4CAD}"/>
              </a:ext>
            </a:extLst>
          </p:cNvPr>
          <p:cNvSpPr/>
          <p:nvPr/>
        </p:nvSpPr>
        <p:spPr>
          <a:xfrm rot="5400000">
            <a:off x="5704607" y="-4415701"/>
            <a:ext cx="782785" cy="1024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F69296-DDF6-4B40-B925-253B7B033A15}"/>
              </a:ext>
            </a:extLst>
          </p:cNvPr>
          <p:cNvSpPr/>
          <p:nvPr/>
        </p:nvSpPr>
        <p:spPr>
          <a:xfrm rot="5400000">
            <a:off x="2200799" y="-63319"/>
            <a:ext cx="782785" cy="1545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B16A23E-DA79-54D9-7E88-C8D1702FC99B}"/>
              </a:ext>
            </a:extLst>
          </p:cNvPr>
          <p:cNvCxnSpPr>
            <a:cxnSpLocks/>
          </p:cNvCxnSpPr>
          <p:nvPr/>
        </p:nvCxnSpPr>
        <p:spPr>
          <a:xfrm>
            <a:off x="80697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79E9A7B-6B6B-A295-8DA6-131DC4002D57}"/>
              </a:ext>
            </a:extLst>
          </p:cNvPr>
          <p:cNvCxnSpPr>
            <a:cxnSpLocks/>
          </p:cNvCxnSpPr>
          <p:nvPr/>
        </p:nvCxnSpPr>
        <p:spPr>
          <a:xfrm>
            <a:off x="65161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9757A2-71B8-184E-B4BB-0802F1B25A8D}"/>
              </a:ext>
            </a:extLst>
          </p:cNvPr>
          <p:cNvCxnSpPr>
            <a:cxnSpLocks/>
          </p:cNvCxnSpPr>
          <p:nvPr/>
        </p:nvCxnSpPr>
        <p:spPr>
          <a:xfrm>
            <a:off x="4932998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hlinkClick r:id="rId2" action="ppaction://hlinksldjump"/>
            <a:extLst>
              <a:ext uri="{FF2B5EF4-FFF2-40B4-BE49-F238E27FC236}">
                <a16:creationId xmlns:a16="http://schemas.microsoft.com/office/drawing/2014/main" id="{84206BBC-1448-2A0F-94C0-70CC69826961}"/>
              </a:ext>
            </a:extLst>
          </p:cNvPr>
          <p:cNvSpPr txBox="1"/>
          <p:nvPr/>
        </p:nvSpPr>
        <p:spPr>
          <a:xfrm>
            <a:off x="9804407" y="542742"/>
            <a:ext cx="1278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Limitation</a:t>
            </a:r>
          </a:p>
        </p:txBody>
      </p:sp>
      <p:sp>
        <p:nvSpPr>
          <p:cNvPr id="113" name="TextBox 112">
            <a:hlinkClick r:id="rId3" action="ppaction://hlinksldjump"/>
            <a:extLst>
              <a:ext uri="{FF2B5EF4-FFF2-40B4-BE49-F238E27FC236}">
                <a16:creationId xmlns:a16="http://schemas.microsoft.com/office/drawing/2014/main" id="{2A5839B3-FFC9-E7DD-57C4-66E85092E397}"/>
              </a:ext>
            </a:extLst>
          </p:cNvPr>
          <p:cNvSpPr txBox="1"/>
          <p:nvPr/>
        </p:nvSpPr>
        <p:spPr>
          <a:xfrm>
            <a:off x="1842438" y="542742"/>
            <a:ext cx="15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>
                <a:solidFill>
                  <a:schemeClr val="accent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Introduction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F0E5611-AE5D-4BE8-71DD-265BD338F449}"/>
              </a:ext>
            </a:extLst>
          </p:cNvPr>
          <p:cNvSpPr/>
          <p:nvPr/>
        </p:nvSpPr>
        <p:spPr>
          <a:xfrm>
            <a:off x="0" y="6756400"/>
            <a:ext cx="12191999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816919-62BB-85C1-93E9-A7DC2BFBF422}"/>
              </a:ext>
            </a:extLst>
          </p:cNvPr>
          <p:cNvCxnSpPr>
            <a:cxnSpLocks/>
          </p:cNvCxnSpPr>
          <p:nvPr/>
        </p:nvCxnSpPr>
        <p:spPr>
          <a:xfrm>
            <a:off x="967068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AA7AF793-5190-A4FB-74C1-759FC0FD9350}"/>
              </a:ext>
            </a:extLst>
          </p:cNvPr>
          <p:cNvSpPr txBox="1">
            <a:spLocks/>
          </p:cNvSpPr>
          <p:nvPr/>
        </p:nvSpPr>
        <p:spPr>
          <a:xfrm>
            <a:off x="6580985" y="542742"/>
            <a:ext cx="1442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Discussion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12" name="TextBox 11">
            <a:hlinkClick r:id="rId5" action="ppaction://hlinksldjump"/>
            <a:extLst>
              <a:ext uri="{FF2B5EF4-FFF2-40B4-BE49-F238E27FC236}">
                <a16:creationId xmlns:a16="http://schemas.microsoft.com/office/drawing/2014/main" id="{007AB957-37CE-D5B8-5483-381AA9339911}"/>
              </a:ext>
            </a:extLst>
          </p:cNvPr>
          <p:cNvSpPr txBox="1"/>
          <p:nvPr/>
        </p:nvSpPr>
        <p:spPr>
          <a:xfrm>
            <a:off x="4997784" y="542742"/>
            <a:ext cx="1472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Results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13" name="TextBox 12">
            <a:hlinkClick r:id="rId6" action="ppaction://hlinksldjump"/>
            <a:extLst>
              <a:ext uri="{FF2B5EF4-FFF2-40B4-BE49-F238E27FC236}">
                <a16:creationId xmlns:a16="http://schemas.microsoft.com/office/drawing/2014/main" id="{27732BF1-3EB4-CCCC-577F-D94F92639FB5}"/>
              </a:ext>
            </a:extLst>
          </p:cNvPr>
          <p:cNvSpPr txBox="1"/>
          <p:nvPr/>
        </p:nvSpPr>
        <p:spPr>
          <a:xfrm>
            <a:off x="8116117" y="542742"/>
            <a:ext cx="15072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 err="1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ConclUsion</a:t>
            </a:r>
            <a:endParaRPr lang="en-US" sz="1500" b="1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14" name="TextBox 13">
            <a:hlinkClick r:id="rId7" action="ppaction://hlinksldjump"/>
            <a:extLst>
              <a:ext uri="{FF2B5EF4-FFF2-40B4-BE49-F238E27FC236}">
                <a16:creationId xmlns:a16="http://schemas.microsoft.com/office/drawing/2014/main" id="{58F61850-E03C-240F-F4E1-CB47A3307EB4}"/>
              </a:ext>
            </a:extLst>
          </p:cNvPr>
          <p:cNvSpPr txBox="1"/>
          <p:nvPr/>
        </p:nvSpPr>
        <p:spPr>
          <a:xfrm>
            <a:off x="3414584" y="542742"/>
            <a:ext cx="1418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Methods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42BE7B-C2FD-CF9B-4027-60FB898B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fa-I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D21AF6-5642-EB30-9D85-E5765A54365E}"/>
              </a:ext>
            </a:extLst>
          </p:cNvPr>
          <p:cNvSpPr txBox="1"/>
          <p:nvPr/>
        </p:nvSpPr>
        <p:spPr>
          <a:xfrm>
            <a:off x="1045798" y="1437223"/>
            <a:ext cx="856297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marrow microenvironment: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bone marrow niche:1-Hematopoietic stem cells (HSCs)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2-leukemic stem cells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3- mesenchymal stem cells (MSCs)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between cells in the bone marrow </a:t>
            </a: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1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88A6329-955A-EF45-A98A-8DA285B52924}"/>
              </a:ext>
            </a:extLst>
          </p:cNvPr>
          <p:cNvSpPr/>
          <p:nvPr/>
        </p:nvSpPr>
        <p:spPr>
          <a:xfrm>
            <a:off x="1" y="-28575"/>
            <a:ext cx="12191999" cy="782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F57EEC-3715-FBE1-4E58-5ADF05DA4CAD}"/>
              </a:ext>
            </a:extLst>
          </p:cNvPr>
          <p:cNvSpPr/>
          <p:nvPr/>
        </p:nvSpPr>
        <p:spPr>
          <a:xfrm rot="5400000">
            <a:off x="5704607" y="-4415701"/>
            <a:ext cx="782785" cy="1024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F69296-DDF6-4B40-B925-253B7B033A15}"/>
              </a:ext>
            </a:extLst>
          </p:cNvPr>
          <p:cNvSpPr/>
          <p:nvPr/>
        </p:nvSpPr>
        <p:spPr>
          <a:xfrm rot="5400000">
            <a:off x="2200799" y="-63319"/>
            <a:ext cx="782785" cy="1545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B16A23E-DA79-54D9-7E88-C8D1702FC99B}"/>
              </a:ext>
            </a:extLst>
          </p:cNvPr>
          <p:cNvCxnSpPr>
            <a:cxnSpLocks/>
          </p:cNvCxnSpPr>
          <p:nvPr/>
        </p:nvCxnSpPr>
        <p:spPr>
          <a:xfrm>
            <a:off x="80697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79E9A7B-6B6B-A295-8DA6-131DC4002D57}"/>
              </a:ext>
            </a:extLst>
          </p:cNvPr>
          <p:cNvCxnSpPr>
            <a:cxnSpLocks/>
          </p:cNvCxnSpPr>
          <p:nvPr/>
        </p:nvCxnSpPr>
        <p:spPr>
          <a:xfrm>
            <a:off x="65161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9757A2-71B8-184E-B4BB-0802F1B25A8D}"/>
              </a:ext>
            </a:extLst>
          </p:cNvPr>
          <p:cNvCxnSpPr>
            <a:cxnSpLocks/>
          </p:cNvCxnSpPr>
          <p:nvPr/>
        </p:nvCxnSpPr>
        <p:spPr>
          <a:xfrm>
            <a:off x="4932998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hlinkClick r:id="rId2" action="ppaction://hlinksldjump"/>
            <a:extLst>
              <a:ext uri="{FF2B5EF4-FFF2-40B4-BE49-F238E27FC236}">
                <a16:creationId xmlns:a16="http://schemas.microsoft.com/office/drawing/2014/main" id="{84206BBC-1448-2A0F-94C0-70CC69826961}"/>
              </a:ext>
            </a:extLst>
          </p:cNvPr>
          <p:cNvSpPr txBox="1"/>
          <p:nvPr/>
        </p:nvSpPr>
        <p:spPr>
          <a:xfrm>
            <a:off x="9804407" y="542742"/>
            <a:ext cx="1278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Limitation</a:t>
            </a:r>
          </a:p>
        </p:txBody>
      </p:sp>
      <p:sp>
        <p:nvSpPr>
          <p:cNvPr id="113" name="TextBox 112">
            <a:hlinkClick r:id="rId3" action="ppaction://hlinksldjump"/>
            <a:extLst>
              <a:ext uri="{FF2B5EF4-FFF2-40B4-BE49-F238E27FC236}">
                <a16:creationId xmlns:a16="http://schemas.microsoft.com/office/drawing/2014/main" id="{2A5839B3-FFC9-E7DD-57C4-66E85092E397}"/>
              </a:ext>
            </a:extLst>
          </p:cNvPr>
          <p:cNvSpPr txBox="1"/>
          <p:nvPr/>
        </p:nvSpPr>
        <p:spPr>
          <a:xfrm>
            <a:off x="1842438" y="542742"/>
            <a:ext cx="15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>
                <a:solidFill>
                  <a:schemeClr val="accent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Introduction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F0E5611-AE5D-4BE8-71DD-265BD338F449}"/>
              </a:ext>
            </a:extLst>
          </p:cNvPr>
          <p:cNvSpPr/>
          <p:nvPr/>
        </p:nvSpPr>
        <p:spPr>
          <a:xfrm>
            <a:off x="0" y="6756400"/>
            <a:ext cx="12191999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816919-62BB-85C1-93E9-A7DC2BFBF422}"/>
              </a:ext>
            </a:extLst>
          </p:cNvPr>
          <p:cNvCxnSpPr>
            <a:cxnSpLocks/>
          </p:cNvCxnSpPr>
          <p:nvPr/>
        </p:nvCxnSpPr>
        <p:spPr>
          <a:xfrm>
            <a:off x="967068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AA7AF793-5190-A4FB-74C1-759FC0FD9350}"/>
              </a:ext>
            </a:extLst>
          </p:cNvPr>
          <p:cNvSpPr txBox="1">
            <a:spLocks/>
          </p:cNvSpPr>
          <p:nvPr/>
        </p:nvSpPr>
        <p:spPr>
          <a:xfrm>
            <a:off x="6580985" y="542742"/>
            <a:ext cx="1442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Discussion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12" name="TextBox 11">
            <a:hlinkClick r:id="rId5" action="ppaction://hlinksldjump"/>
            <a:extLst>
              <a:ext uri="{FF2B5EF4-FFF2-40B4-BE49-F238E27FC236}">
                <a16:creationId xmlns:a16="http://schemas.microsoft.com/office/drawing/2014/main" id="{007AB957-37CE-D5B8-5483-381AA9339911}"/>
              </a:ext>
            </a:extLst>
          </p:cNvPr>
          <p:cNvSpPr txBox="1"/>
          <p:nvPr/>
        </p:nvSpPr>
        <p:spPr>
          <a:xfrm>
            <a:off x="4997784" y="542742"/>
            <a:ext cx="1472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Results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13" name="TextBox 12">
            <a:hlinkClick r:id="rId6" action="ppaction://hlinksldjump"/>
            <a:extLst>
              <a:ext uri="{FF2B5EF4-FFF2-40B4-BE49-F238E27FC236}">
                <a16:creationId xmlns:a16="http://schemas.microsoft.com/office/drawing/2014/main" id="{27732BF1-3EB4-CCCC-577F-D94F92639FB5}"/>
              </a:ext>
            </a:extLst>
          </p:cNvPr>
          <p:cNvSpPr txBox="1"/>
          <p:nvPr/>
        </p:nvSpPr>
        <p:spPr>
          <a:xfrm>
            <a:off x="8116117" y="542742"/>
            <a:ext cx="15072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 err="1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ConclUsion</a:t>
            </a:r>
            <a:endParaRPr lang="en-US" sz="1500" b="1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14" name="TextBox 13">
            <a:hlinkClick r:id="rId7" action="ppaction://hlinksldjump"/>
            <a:extLst>
              <a:ext uri="{FF2B5EF4-FFF2-40B4-BE49-F238E27FC236}">
                <a16:creationId xmlns:a16="http://schemas.microsoft.com/office/drawing/2014/main" id="{58F61850-E03C-240F-F4E1-CB47A3307EB4}"/>
              </a:ext>
            </a:extLst>
          </p:cNvPr>
          <p:cNvSpPr txBox="1"/>
          <p:nvPr/>
        </p:nvSpPr>
        <p:spPr>
          <a:xfrm>
            <a:off x="3414584" y="542742"/>
            <a:ext cx="1418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Methods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42BE7B-C2FD-CF9B-4027-60FB898B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1415991" y="1224430"/>
            <a:ext cx="9800033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2800" b="1" dirty="0">
                <a:cs typeface="+mj-cs"/>
              </a:rPr>
              <a:t>Hypothesis: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cs typeface="+mj-cs"/>
              </a:rPr>
              <a:t>Interactions</a:t>
            </a:r>
            <a:r>
              <a:rPr lang="en-US" sz="2800" dirty="0">
                <a:cs typeface="+mj-cs"/>
              </a:rPr>
              <a:t> </a:t>
            </a:r>
            <a:r>
              <a:rPr lang="en-US" sz="2400" dirty="0">
                <a:cs typeface="+mj-cs"/>
              </a:rPr>
              <a:t>between </a:t>
            </a:r>
            <a:r>
              <a:rPr lang="en-US" sz="2400" dirty="0" err="1">
                <a:cs typeface="+mj-cs"/>
              </a:rPr>
              <a:t>hBM</a:t>
            </a:r>
            <a:r>
              <a:rPr lang="en-US" sz="2400" dirty="0">
                <a:cs typeface="+mj-cs"/>
              </a:rPr>
              <a:t>-MSCs might </a:t>
            </a:r>
            <a:r>
              <a:rPr lang="en-US" sz="2400" dirty="0"/>
              <a:t>be regulated by K562-MVs </a:t>
            </a:r>
            <a:r>
              <a:rPr lang="en-US" sz="2400" dirty="0">
                <a:cs typeface="+mj-cs"/>
              </a:rPr>
              <a:t>transferred to </a:t>
            </a:r>
            <a:r>
              <a:rPr lang="en-US" sz="2400" dirty="0" err="1">
                <a:cs typeface="+mj-cs"/>
              </a:rPr>
              <a:t>hBM</a:t>
            </a:r>
            <a:r>
              <a:rPr lang="en-US" sz="2400" dirty="0">
                <a:cs typeface="+mj-cs"/>
              </a:rPr>
              <a:t>-MSCs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>
                <a:cs typeface="+mj-cs"/>
              </a:rPr>
              <a:t>K562-MVs might be able to change the phenotype of </a:t>
            </a:r>
            <a:r>
              <a:rPr lang="en-US" sz="2400" dirty="0"/>
              <a:t>normal </a:t>
            </a:r>
            <a:r>
              <a:rPr lang="en-US" sz="2400" dirty="0" err="1"/>
              <a:t>hBM</a:t>
            </a:r>
            <a:r>
              <a:rPr lang="en-US" sz="2400" dirty="0"/>
              <a:t>-MSCs  to a leukemic-like phenotype, enhance proliferation and increase resistance to apoptosis.  </a:t>
            </a: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>
              <a:cs typeface="+mj-cs"/>
            </a:endParaRPr>
          </a:p>
          <a:p>
            <a:endParaRPr lang="en-US" sz="2400" dirty="0">
              <a:cs typeface="+mj-cs"/>
            </a:endParaRPr>
          </a:p>
          <a:p>
            <a:endParaRPr lang="en-US" sz="3600" dirty="0">
              <a:cs typeface="+mj-cs"/>
            </a:endParaRPr>
          </a:p>
          <a:p>
            <a:endParaRPr lang="fa-IR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0721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88A6329-955A-EF45-A98A-8DA285B52924}"/>
              </a:ext>
            </a:extLst>
          </p:cNvPr>
          <p:cNvSpPr/>
          <p:nvPr/>
        </p:nvSpPr>
        <p:spPr>
          <a:xfrm>
            <a:off x="1" y="-28575"/>
            <a:ext cx="12191999" cy="782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F57EEC-3715-FBE1-4E58-5ADF05DA4CAD}"/>
              </a:ext>
            </a:extLst>
          </p:cNvPr>
          <p:cNvSpPr/>
          <p:nvPr/>
        </p:nvSpPr>
        <p:spPr>
          <a:xfrm rot="5400000">
            <a:off x="5704607" y="-4415701"/>
            <a:ext cx="782785" cy="1024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F69296-DDF6-4B40-B925-253B7B033A15}"/>
              </a:ext>
            </a:extLst>
          </p:cNvPr>
          <p:cNvSpPr/>
          <p:nvPr/>
        </p:nvSpPr>
        <p:spPr>
          <a:xfrm rot="5400000">
            <a:off x="2200799" y="-63319"/>
            <a:ext cx="782785" cy="1545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B16A23E-DA79-54D9-7E88-C8D1702FC99B}"/>
              </a:ext>
            </a:extLst>
          </p:cNvPr>
          <p:cNvCxnSpPr>
            <a:cxnSpLocks/>
          </p:cNvCxnSpPr>
          <p:nvPr/>
        </p:nvCxnSpPr>
        <p:spPr>
          <a:xfrm>
            <a:off x="80697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79E9A7B-6B6B-A295-8DA6-131DC4002D57}"/>
              </a:ext>
            </a:extLst>
          </p:cNvPr>
          <p:cNvCxnSpPr>
            <a:cxnSpLocks/>
          </p:cNvCxnSpPr>
          <p:nvPr/>
        </p:nvCxnSpPr>
        <p:spPr>
          <a:xfrm>
            <a:off x="65161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A9757A2-71B8-184E-B4BB-0802F1B25A8D}"/>
              </a:ext>
            </a:extLst>
          </p:cNvPr>
          <p:cNvCxnSpPr>
            <a:cxnSpLocks/>
          </p:cNvCxnSpPr>
          <p:nvPr/>
        </p:nvCxnSpPr>
        <p:spPr>
          <a:xfrm>
            <a:off x="4932998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hlinkClick r:id="rId2" action="ppaction://hlinksldjump"/>
            <a:extLst>
              <a:ext uri="{FF2B5EF4-FFF2-40B4-BE49-F238E27FC236}">
                <a16:creationId xmlns:a16="http://schemas.microsoft.com/office/drawing/2014/main" id="{84206BBC-1448-2A0F-94C0-70CC69826961}"/>
              </a:ext>
            </a:extLst>
          </p:cNvPr>
          <p:cNvSpPr txBox="1"/>
          <p:nvPr/>
        </p:nvSpPr>
        <p:spPr>
          <a:xfrm>
            <a:off x="9804407" y="542742"/>
            <a:ext cx="1278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Limitation</a:t>
            </a:r>
          </a:p>
        </p:txBody>
      </p:sp>
      <p:sp>
        <p:nvSpPr>
          <p:cNvPr id="113" name="TextBox 112">
            <a:hlinkClick r:id="rId3" action="ppaction://hlinksldjump"/>
            <a:extLst>
              <a:ext uri="{FF2B5EF4-FFF2-40B4-BE49-F238E27FC236}">
                <a16:creationId xmlns:a16="http://schemas.microsoft.com/office/drawing/2014/main" id="{2A5839B3-FFC9-E7DD-57C4-66E85092E397}"/>
              </a:ext>
            </a:extLst>
          </p:cNvPr>
          <p:cNvSpPr txBox="1"/>
          <p:nvPr/>
        </p:nvSpPr>
        <p:spPr>
          <a:xfrm>
            <a:off x="1842438" y="542742"/>
            <a:ext cx="15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>
                <a:solidFill>
                  <a:schemeClr val="accent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Introduction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F0E5611-AE5D-4BE8-71DD-265BD338F449}"/>
              </a:ext>
            </a:extLst>
          </p:cNvPr>
          <p:cNvSpPr/>
          <p:nvPr/>
        </p:nvSpPr>
        <p:spPr>
          <a:xfrm>
            <a:off x="0" y="6756400"/>
            <a:ext cx="12191999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816919-62BB-85C1-93E9-A7DC2BFBF422}"/>
              </a:ext>
            </a:extLst>
          </p:cNvPr>
          <p:cNvCxnSpPr>
            <a:cxnSpLocks/>
          </p:cNvCxnSpPr>
          <p:nvPr/>
        </p:nvCxnSpPr>
        <p:spPr>
          <a:xfrm>
            <a:off x="967068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hlinkClick r:id="rId4" action="ppaction://hlinksldjump"/>
            <a:extLst>
              <a:ext uri="{FF2B5EF4-FFF2-40B4-BE49-F238E27FC236}">
                <a16:creationId xmlns:a16="http://schemas.microsoft.com/office/drawing/2014/main" id="{AA7AF793-5190-A4FB-74C1-759FC0FD9350}"/>
              </a:ext>
            </a:extLst>
          </p:cNvPr>
          <p:cNvSpPr txBox="1">
            <a:spLocks/>
          </p:cNvSpPr>
          <p:nvPr/>
        </p:nvSpPr>
        <p:spPr>
          <a:xfrm>
            <a:off x="6580985" y="542742"/>
            <a:ext cx="1442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Discussion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12" name="TextBox 11">
            <a:hlinkClick r:id="rId5" action="ppaction://hlinksldjump"/>
            <a:extLst>
              <a:ext uri="{FF2B5EF4-FFF2-40B4-BE49-F238E27FC236}">
                <a16:creationId xmlns:a16="http://schemas.microsoft.com/office/drawing/2014/main" id="{007AB957-37CE-D5B8-5483-381AA9339911}"/>
              </a:ext>
            </a:extLst>
          </p:cNvPr>
          <p:cNvSpPr txBox="1"/>
          <p:nvPr/>
        </p:nvSpPr>
        <p:spPr>
          <a:xfrm>
            <a:off x="4997784" y="542742"/>
            <a:ext cx="1472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Results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13" name="TextBox 12">
            <a:hlinkClick r:id="rId6" action="ppaction://hlinksldjump"/>
            <a:extLst>
              <a:ext uri="{FF2B5EF4-FFF2-40B4-BE49-F238E27FC236}">
                <a16:creationId xmlns:a16="http://schemas.microsoft.com/office/drawing/2014/main" id="{27732BF1-3EB4-CCCC-577F-D94F92639FB5}"/>
              </a:ext>
            </a:extLst>
          </p:cNvPr>
          <p:cNvSpPr txBox="1"/>
          <p:nvPr/>
        </p:nvSpPr>
        <p:spPr>
          <a:xfrm>
            <a:off x="8116117" y="542742"/>
            <a:ext cx="15072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 err="1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ConclUsion</a:t>
            </a:r>
            <a:endParaRPr lang="en-US" sz="1500" b="1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14" name="TextBox 13">
            <a:hlinkClick r:id="rId7" action="ppaction://hlinksldjump"/>
            <a:extLst>
              <a:ext uri="{FF2B5EF4-FFF2-40B4-BE49-F238E27FC236}">
                <a16:creationId xmlns:a16="http://schemas.microsoft.com/office/drawing/2014/main" id="{58F61850-E03C-240F-F4E1-CB47A3307EB4}"/>
              </a:ext>
            </a:extLst>
          </p:cNvPr>
          <p:cNvSpPr txBox="1"/>
          <p:nvPr/>
        </p:nvSpPr>
        <p:spPr>
          <a:xfrm>
            <a:off x="3414584" y="542742"/>
            <a:ext cx="1418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Methods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42BE7B-C2FD-CF9B-4027-60FB898B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fa-IR" dirty="0"/>
          </a:p>
        </p:txBody>
      </p:sp>
      <p:sp>
        <p:nvSpPr>
          <p:cNvPr id="3" name="Rectangle 2"/>
          <p:cNvSpPr/>
          <p:nvPr/>
        </p:nvSpPr>
        <p:spPr>
          <a:xfrm>
            <a:off x="1302327" y="1325529"/>
            <a:ext cx="991369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Research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HBM-MSCs have used as a target for MVs derived from the K562 cell line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seek evidence of apoptosis or survival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-MSCs in vitro.</a:t>
            </a:r>
          </a:p>
          <a:p>
            <a:endParaRPr lang="en-US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440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88A6329-955A-EF45-A98A-8DA285B52924}"/>
              </a:ext>
            </a:extLst>
          </p:cNvPr>
          <p:cNvSpPr/>
          <p:nvPr/>
        </p:nvSpPr>
        <p:spPr>
          <a:xfrm>
            <a:off x="1" y="0"/>
            <a:ext cx="12191999" cy="782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F57EEC-3715-FBE1-4E58-5ADF05DA4CAD}"/>
              </a:ext>
            </a:extLst>
          </p:cNvPr>
          <p:cNvSpPr/>
          <p:nvPr/>
        </p:nvSpPr>
        <p:spPr>
          <a:xfrm rot="5400000">
            <a:off x="5704607" y="-4415701"/>
            <a:ext cx="782785" cy="1024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F69296-DDF6-4B40-B925-253B7B033A15}"/>
              </a:ext>
            </a:extLst>
          </p:cNvPr>
          <p:cNvSpPr/>
          <p:nvPr/>
        </p:nvSpPr>
        <p:spPr>
          <a:xfrm rot="5400000">
            <a:off x="3768938" y="-68343"/>
            <a:ext cx="782785" cy="1545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B16A23E-DA79-54D9-7E88-C8D1702FC99B}"/>
              </a:ext>
            </a:extLst>
          </p:cNvPr>
          <p:cNvCxnSpPr>
            <a:cxnSpLocks/>
          </p:cNvCxnSpPr>
          <p:nvPr/>
        </p:nvCxnSpPr>
        <p:spPr>
          <a:xfrm>
            <a:off x="80697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79E9A7B-6B6B-A295-8DA6-131DC4002D57}"/>
              </a:ext>
            </a:extLst>
          </p:cNvPr>
          <p:cNvCxnSpPr>
            <a:cxnSpLocks/>
          </p:cNvCxnSpPr>
          <p:nvPr/>
        </p:nvCxnSpPr>
        <p:spPr>
          <a:xfrm>
            <a:off x="65161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8EDEA27-100F-2317-4878-FC9B767B4C30}"/>
              </a:ext>
            </a:extLst>
          </p:cNvPr>
          <p:cNvCxnSpPr>
            <a:cxnSpLocks/>
          </p:cNvCxnSpPr>
          <p:nvPr/>
        </p:nvCxnSpPr>
        <p:spPr>
          <a:xfrm>
            <a:off x="1820344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F0E5611-AE5D-4BE8-71DD-265BD338F449}"/>
              </a:ext>
            </a:extLst>
          </p:cNvPr>
          <p:cNvSpPr/>
          <p:nvPr/>
        </p:nvSpPr>
        <p:spPr>
          <a:xfrm>
            <a:off x="0" y="6756400"/>
            <a:ext cx="12191999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816919-62BB-85C1-93E9-A7DC2BFBF422}"/>
              </a:ext>
            </a:extLst>
          </p:cNvPr>
          <p:cNvCxnSpPr>
            <a:cxnSpLocks/>
          </p:cNvCxnSpPr>
          <p:nvPr/>
        </p:nvCxnSpPr>
        <p:spPr>
          <a:xfrm>
            <a:off x="967068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975274-E213-4FD7-7336-9E8ACD72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7</a:t>
            </a:r>
            <a:endParaRPr lang="fa-IR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092A8C-F33B-DE3E-5D05-359E844EE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607" y="1579419"/>
            <a:ext cx="10404786" cy="4735840"/>
          </a:xfrm>
        </p:spPr>
        <p:txBody>
          <a:bodyPr>
            <a:normAutofit/>
          </a:bodyPr>
          <a:lstStyle/>
          <a:p>
            <a:pPr rtl="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K562 cells culture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Isolation of MVs And measuring The protein concentration MVs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light scattering technique (DLS)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electronic microscope (TEM)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bone marrow-derived MSC (BMSC) culture</a:t>
            </a:r>
          </a:p>
        </p:txBody>
      </p: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84206BBC-1448-2A0F-94C0-70CC69826961}"/>
              </a:ext>
            </a:extLst>
          </p:cNvPr>
          <p:cNvSpPr txBox="1"/>
          <p:nvPr/>
        </p:nvSpPr>
        <p:spPr>
          <a:xfrm>
            <a:off x="9804407" y="542742"/>
            <a:ext cx="1278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Limitation</a:t>
            </a:r>
          </a:p>
        </p:txBody>
      </p:sp>
      <p:sp>
        <p:nvSpPr>
          <p:cNvPr id="20" name="TextBox 19">
            <a:hlinkClick r:id="rId3" action="ppaction://hlinksldjump"/>
            <a:extLst>
              <a:ext uri="{FF2B5EF4-FFF2-40B4-BE49-F238E27FC236}">
                <a16:creationId xmlns:a16="http://schemas.microsoft.com/office/drawing/2014/main" id="{2A5839B3-FFC9-E7DD-57C4-66E85092E397}"/>
              </a:ext>
            </a:extLst>
          </p:cNvPr>
          <p:cNvSpPr txBox="1"/>
          <p:nvPr/>
        </p:nvSpPr>
        <p:spPr>
          <a:xfrm>
            <a:off x="1842438" y="542742"/>
            <a:ext cx="15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Introduction</a:t>
            </a:r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AA7AF793-5190-A4FB-74C1-759FC0FD9350}"/>
              </a:ext>
            </a:extLst>
          </p:cNvPr>
          <p:cNvSpPr txBox="1">
            <a:spLocks/>
          </p:cNvSpPr>
          <p:nvPr/>
        </p:nvSpPr>
        <p:spPr>
          <a:xfrm>
            <a:off x="6580985" y="542742"/>
            <a:ext cx="1442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Discussion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2" name="TextBox 21">
            <a:hlinkClick r:id="rId5" action="ppaction://hlinksldjump"/>
            <a:extLst>
              <a:ext uri="{FF2B5EF4-FFF2-40B4-BE49-F238E27FC236}">
                <a16:creationId xmlns:a16="http://schemas.microsoft.com/office/drawing/2014/main" id="{007AB957-37CE-D5B8-5483-381AA9339911}"/>
              </a:ext>
            </a:extLst>
          </p:cNvPr>
          <p:cNvSpPr txBox="1"/>
          <p:nvPr/>
        </p:nvSpPr>
        <p:spPr>
          <a:xfrm>
            <a:off x="4997784" y="542742"/>
            <a:ext cx="1472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Results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id="{27732BF1-3EB4-CCCC-577F-D94F92639FB5}"/>
              </a:ext>
            </a:extLst>
          </p:cNvPr>
          <p:cNvSpPr txBox="1"/>
          <p:nvPr/>
        </p:nvSpPr>
        <p:spPr>
          <a:xfrm>
            <a:off x="8116117" y="542742"/>
            <a:ext cx="15072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Conclusion</a:t>
            </a:r>
          </a:p>
        </p:txBody>
      </p:sp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id="{58F61850-E03C-240F-F4E1-CB47A3307EB4}"/>
              </a:ext>
            </a:extLst>
          </p:cNvPr>
          <p:cNvSpPr txBox="1"/>
          <p:nvPr/>
        </p:nvSpPr>
        <p:spPr>
          <a:xfrm>
            <a:off x="3414584" y="542742"/>
            <a:ext cx="1418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rgbClr val="282948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275545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88A6329-955A-EF45-A98A-8DA285B52924}"/>
              </a:ext>
            </a:extLst>
          </p:cNvPr>
          <p:cNvSpPr/>
          <p:nvPr/>
        </p:nvSpPr>
        <p:spPr>
          <a:xfrm>
            <a:off x="1" y="0"/>
            <a:ext cx="12191999" cy="782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F57EEC-3715-FBE1-4E58-5ADF05DA4CAD}"/>
              </a:ext>
            </a:extLst>
          </p:cNvPr>
          <p:cNvSpPr/>
          <p:nvPr/>
        </p:nvSpPr>
        <p:spPr>
          <a:xfrm rot="5400000">
            <a:off x="5704607" y="-4415701"/>
            <a:ext cx="782785" cy="1024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F69296-DDF6-4B40-B925-253B7B033A15}"/>
              </a:ext>
            </a:extLst>
          </p:cNvPr>
          <p:cNvSpPr/>
          <p:nvPr/>
        </p:nvSpPr>
        <p:spPr>
          <a:xfrm rot="5400000">
            <a:off x="3768938" y="-68343"/>
            <a:ext cx="782785" cy="1545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B16A23E-DA79-54D9-7E88-C8D1702FC99B}"/>
              </a:ext>
            </a:extLst>
          </p:cNvPr>
          <p:cNvCxnSpPr>
            <a:cxnSpLocks/>
          </p:cNvCxnSpPr>
          <p:nvPr/>
        </p:nvCxnSpPr>
        <p:spPr>
          <a:xfrm>
            <a:off x="80697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79E9A7B-6B6B-A295-8DA6-131DC4002D57}"/>
              </a:ext>
            </a:extLst>
          </p:cNvPr>
          <p:cNvCxnSpPr>
            <a:cxnSpLocks/>
          </p:cNvCxnSpPr>
          <p:nvPr/>
        </p:nvCxnSpPr>
        <p:spPr>
          <a:xfrm>
            <a:off x="65161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8EDEA27-100F-2317-4878-FC9B767B4C30}"/>
              </a:ext>
            </a:extLst>
          </p:cNvPr>
          <p:cNvCxnSpPr>
            <a:cxnSpLocks/>
          </p:cNvCxnSpPr>
          <p:nvPr/>
        </p:nvCxnSpPr>
        <p:spPr>
          <a:xfrm>
            <a:off x="1820344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F0E5611-AE5D-4BE8-71DD-265BD338F449}"/>
              </a:ext>
            </a:extLst>
          </p:cNvPr>
          <p:cNvSpPr/>
          <p:nvPr/>
        </p:nvSpPr>
        <p:spPr>
          <a:xfrm>
            <a:off x="0" y="6756400"/>
            <a:ext cx="12191999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816919-62BB-85C1-93E9-A7DC2BFBF422}"/>
              </a:ext>
            </a:extLst>
          </p:cNvPr>
          <p:cNvCxnSpPr>
            <a:cxnSpLocks/>
          </p:cNvCxnSpPr>
          <p:nvPr/>
        </p:nvCxnSpPr>
        <p:spPr>
          <a:xfrm>
            <a:off x="967068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975274-E213-4FD7-7336-9E8ACD72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8</a:t>
            </a:r>
            <a:endParaRPr lang="fa-IR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092A8C-F33B-DE3E-5D05-359E844EE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607" y="1579419"/>
            <a:ext cx="10404786" cy="4735840"/>
          </a:xfrm>
        </p:spPr>
        <p:txBody>
          <a:bodyPr>
            <a:normAutofit/>
          </a:bodyPr>
          <a:lstStyle/>
          <a:p>
            <a:pPr rtl="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Detection of MVs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-MSCs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MTT assay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Annexin V FITC assay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real-time quantitative PCR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Alizarin Red staining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Oil red O staining</a:t>
            </a:r>
          </a:p>
        </p:txBody>
      </p: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84206BBC-1448-2A0F-94C0-70CC69826961}"/>
              </a:ext>
            </a:extLst>
          </p:cNvPr>
          <p:cNvSpPr txBox="1"/>
          <p:nvPr/>
        </p:nvSpPr>
        <p:spPr>
          <a:xfrm>
            <a:off x="9804407" y="542742"/>
            <a:ext cx="1278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Limitation</a:t>
            </a:r>
          </a:p>
        </p:txBody>
      </p:sp>
      <p:sp>
        <p:nvSpPr>
          <p:cNvPr id="20" name="TextBox 19">
            <a:hlinkClick r:id="rId3" action="ppaction://hlinksldjump"/>
            <a:extLst>
              <a:ext uri="{FF2B5EF4-FFF2-40B4-BE49-F238E27FC236}">
                <a16:creationId xmlns:a16="http://schemas.microsoft.com/office/drawing/2014/main" id="{2A5839B3-FFC9-E7DD-57C4-66E85092E397}"/>
              </a:ext>
            </a:extLst>
          </p:cNvPr>
          <p:cNvSpPr txBox="1"/>
          <p:nvPr/>
        </p:nvSpPr>
        <p:spPr>
          <a:xfrm>
            <a:off x="1842438" y="542742"/>
            <a:ext cx="15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Introduction</a:t>
            </a:r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AA7AF793-5190-A4FB-74C1-759FC0FD9350}"/>
              </a:ext>
            </a:extLst>
          </p:cNvPr>
          <p:cNvSpPr txBox="1">
            <a:spLocks/>
          </p:cNvSpPr>
          <p:nvPr/>
        </p:nvSpPr>
        <p:spPr>
          <a:xfrm>
            <a:off x="6580985" y="542742"/>
            <a:ext cx="1442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Discussion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2" name="TextBox 21">
            <a:hlinkClick r:id="rId5" action="ppaction://hlinksldjump"/>
            <a:extLst>
              <a:ext uri="{FF2B5EF4-FFF2-40B4-BE49-F238E27FC236}">
                <a16:creationId xmlns:a16="http://schemas.microsoft.com/office/drawing/2014/main" id="{007AB957-37CE-D5B8-5483-381AA9339911}"/>
              </a:ext>
            </a:extLst>
          </p:cNvPr>
          <p:cNvSpPr txBox="1"/>
          <p:nvPr/>
        </p:nvSpPr>
        <p:spPr>
          <a:xfrm>
            <a:off x="4997784" y="542742"/>
            <a:ext cx="1472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Results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id="{27732BF1-3EB4-CCCC-577F-D94F92639FB5}"/>
              </a:ext>
            </a:extLst>
          </p:cNvPr>
          <p:cNvSpPr txBox="1"/>
          <p:nvPr/>
        </p:nvSpPr>
        <p:spPr>
          <a:xfrm>
            <a:off x="8116117" y="542742"/>
            <a:ext cx="15072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Conclusion</a:t>
            </a:r>
          </a:p>
        </p:txBody>
      </p:sp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id="{58F61850-E03C-240F-F4E1-CB47A3307EB4}"/>
              </a:ext>
            </a:extLst>
          </p:cNvPr>
          <p:cNvSpPr txBox="1"/>
          <p:nvPr/>
        </p:nvSpPr>
        <p:spPr>
          <a:xfrm>
            <a:off x="3414584" y="542742"/>
            <a:ext cx="1418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rgbClr val="282948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108289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97">
            <a:extLst>
              <a:ext uri="{FF2B5EF4-FFF2-40B4-BE49-F238E27FC236}">
                <a16:creationId xmlns:a16="http://schemas.microsoft.com/office/drawing/2014/main" id="{388A6329-955A-EF45-A98A-8DA285B52924}"/>
              </a:ext>
            </a:extLst>
          </p:cNvPr>
          <p:cNvSpPr/>
          <p:nvPr/>
        </p:nvSpPr>
        <p:spPr>
          <a:xfrm>
            <a:off x="1" y="0"/>
            <a:ext cx="12191999" cy="7827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F57EEC-3715-FBE1-4E58-5ADF05DA4CAD}"/>
              </a:ext>
            </a:extLst>
          </p:cNvPr>
          <p:cNvSpPr/>
          <p:nvPr/>
        </p:nvSpPr>
        <p:spPr>
          <a:xfrm rot="5400000">
            <a:off x="5704607" y="-4415701"/>
            <a:ext cx="782785" cy="102400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F69296-DDF6-4B40-B925-253B7B033A15}"/>
              </a:ext>
            </a:extLst>
          </p:cNvPr>
          <p:cNvSpPr/>
          <p:nvPr/>
        </p:nvSpPr>
        <p:spPr>
          <a:xfrm rot="5400000">
            <a:off x="3768938" y="-68343"/>
            <a:ext cx="782785" cy="15453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B16A23E-DA79-54D9-7E88-C8D1702FC99B}"/>
              </a:ext>
            </a:extLst>
          </p:cNvPr>
          <p:cNvCxnSpPr>
            <a:cxnSpLocks/>
          </p:cNvCxnSpPr>
          <p:nvPr/>
        </p:nvCxnSpPr>
        <p:spPr>
          <a:xfrm>
            <a:off x="80697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79E9A7B-6B6B-A295-8DA6-131DC4002D57}"/>
              </a:ext>
            </a:extLst>
          </p:cNvPr>
          <p:cNvCxnSpPr>
            <a:cxnSpLocks/>
          </p:cNvCxnSpPr>
          <p:nvPr/>
        </p:nvCxnSpPr>
        <p:spPr>
          <a:xfrm>
            <a:off x="651619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8EDEA27-100F-2317-4878-FC9B767B4C30}"/>
              </a:ext>
            </a:extLst>
          </p:cNvPr>
          <p:cNvCxnSpPr>
            <a:cxnSpLocks/>
          </p:cNvCxnSpPr>
          <p:nvPr/>
        </p:nvCxnSpPr>
        <p:spPr>
          <a:xfrm>
            <a:off x="1820344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EF0E5611-AE5D-4BE8-71DD-265BD338F449}"/>
              </a:ext>
            </a:extLst>
          </p:cNvPr>
          <p:cNvSpPr/>
          <p:nvPr/>
        </p:nvSpPr>
        <p:spPr>
          <a:xfrm>
            <a:off x="0" y="6756400"/>
            <a:ext cx="12191999" cy="1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816919-62BB-85C1-93E9-A7DC2BFBF422}"/>
              </a:ext>
            </a:extLst>
          </p:cNvPr>
          <p:cNvCxnSpPr>
            <a:cxnSpLocks/>
          </p:cNvCxnSpPr>
          <p:nvPr/>
        </p:nvCxnSpPr>
        <p:spPr>
          <a:xfrm>
            <a:off x="9670689" y="406309"/>
            <a:ext cx="0" cy="596031"/>
          </a:xfrm>
          <a:prstGeom prst="line">
            <a:avLst/>
          </a:prstGeom>
          <a:ln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975274-E213-4FD7-7336-9E8ACD72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  <a:endParaRPr lang="fa-IR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B092A8C-F33B-DE3E-5D05-359E844EE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973" y="1579418"/>
            <a:ext cx="10322419" cy="4962559"/>
          </a:xfrm>
        </p:spPr>
        <p:txBody>
          <a:bodyPr>
            <a:normAutofit fontScale="92500" lnSpcReduction="10000"/>
          </a:bodyPr>
          <a:lstStyle/>
          <a:p>
            <a:pPr marL="0" indent="0" rtl="0">
              <a:buNone/>
            </a:pP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K562 cells culture: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K562 was obtained from the Pasteur Institute of Iran.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viability of the cells was detected by trypan blue staining.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medioum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used is RPMI 1640 that was supplemented with 10% fetal bovine serum (FBS)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Cultured cells were centrifuged at 300 g at 25°C for 5 min</a:t>
            </a:r>
          </a:p>
          <a:p>
            <a:pPr rtl="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supernatant was collected and stored at -20 °C for MVs isolation.</a:t>
            </a:r>
          </a:p>
          <a:p>
            <a:pPr rtl="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en-US" sz="2400" dirty="0">
              <a:solidFill>
                <a:schemeClr val="accent3">
                  <a:lumMod val="75000"/>
                </a:schemeClr>
              </a:solidFill>
              <a:cs typeface="+mj-cs"/>
            </a:endParaRPr>
          </a:p>
        </p:txBody>
      </p:sp>
      <p:sp>
        <p:nvSpPr>
          <p:cNvPr id="19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84206BBC-1448-2A0F-94C0-70CC69826961}"/>
              </a:ext>
            </a:extLst>
          </p:cNvPr>
          <p:cNvSpPr txBox="1"/>
          <p:nvPr/>
        </p:nvSpPr>
        <p:spPr>
          <a:xfrm>
            <a:off x="9804407" y="542742"/>
            <a:ext cx="1278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Limitation</a:t>
            </a:r>
          </a:p>
        </p:txBody>
      </p:sp>
      <p:sp>
        <p:nvSpPr>
          <p:cNvPr id="20" name="TextBox 19">
            <a:hlinkClick r:id="rId3" action="ppaction://hlinksldjump"/>
            <a:extLst>
              <a:ext uri="{FF2B5EF4-FFF2-40B4-BE49-F238E27FC236}">
                <a16:creationId xmlns:a16="http://schemas.microsoft.com/office/drawing/2014/main" id="{2A5839B3-FFC9-E7DD-57C4-66E85092E397}"/>
              </a:ext>
            </a:extLst>
          </p:cNvPr>
          <p:cNvSpPr txBox="1"/>
          <p:nvPr/>
        </p:nvSpPr>
        <p:spPr>
          <a:xfrm>
            <a:off x="1842438" y="542742"/>
            <a:ext cx="1553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6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Introduction</a:t>
            </a:r>
          </a:p>
        </p:txBody>
      </p:sp>
      <p:sp>
        <p:nvSpPr>
          <p:cNvPr id="21" name="TextBox 20">
            <a:hlinkClick r:id="rId4" action="ppaction://hlinksldjump"/>
            <a:extLst>
              <a:ext uri="{FF2B5EF4-FFF2-40B4-BE49-F238E27FC236}">
                <a16:creationId xmlns:a16="http://schemas.microsoft.com/office/drawing/2014/main" id="{AA7AF793-5190-A4FB-74C1-759FC0FD9350}"/>
              </a:ext>
            </a:extLst>
          </p:cNvPr>
          <p:cNvSpPr txBox="1">
            <a:spLocks/>
          </p:cNvSpPr>
          <p:nvPr/>
        </p:nvSpPr>
        <p:spPr>
          <a:xfrm>
            <a:off x="6580985" y="542742"/>
            <a:ext cx="14424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Discussion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2" name="TextBox 21">
            <a:hlinkClick r:id="rId5" action="ppaction://hlinksldjump"/>
            <a:extLst>
              <a:ext uri="{FF2B5EF4-FFF2-40B4-BE49-F238E27FC236}">
                <a16:creationId xmlns:a16="http://schemas.microsoft.com/office/drawing/2014/main" id="{007AB957-37CE-D5B8-5483-381AA9339911}"/>
              </a:ext>
            </a:extLst>
          </p:cNvPr>
          <p:cNvSpPr txBox="1"/>
          <p:nvPr/>
        </p:nvSpPr>
        <p:spPr>
          <a:xfrm>
            <a:off x="4997784" y="542742"/>
            <a:ext cx="14721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Results</a:t>
            </a:r>
            <a:endParaRPr lang="en-US" sz="1500" b="1" spc="0" dirty="0">
              <a:solidFill>
                <a:schemeClr val="bg1"/>
              </a:solidFill>
              <a:latin typeface="Sahel Black" panose="020B0603030804020204" pitchFamily="34" charset="-78"/>
              <a:cs typeface="Sahel Black" panose="020B0603030804020204" pitchFamily="34" charset="-78"/>
            </a:endParaRPr>
          </a:p>
        </p:txBody>
      </p:sp>
      <p:sp>
        <p:nvSpPr>
          <p:cNvPr id="23" name="TextBox 22">
            <a:hlinkClick r:id="rId6" action="ppaction://hlinksldjump"/>
            <a:extLst>
              <a:ext uri="{FF2B5EF4-FFF2-40B4-BE49-F238E27FC236}">
                <a16:creationId xmlns:a16="http://schemas.microsoft.com/office/drawing/2014/main" id="{27732BF1-3EB4-CCCC-577F-D94F92639FB5}"/>
              </a:ext>
            </a:extLst>
          </p:cNvPr>
          <p:cNvSpPr txBox="1"/>
          <p:nvPr/>
        </p:nvSpPr>
        <p:spPr>
          <a:xfrm>
            <a:off x="8116117" y="542742"/>
            <a:ext cx="15072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chemeClr val="bg1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Conclusion</a:t>
            </a:r>
          </a:p>
        </p:txBody>
      </p:sp>
      <p:sp>
        <p:nvSpPr>
          <p:cNvPr id="24" name="TextBox 23">
            <a:hlinkClick r:id="rId7" action="ppaction://hlinksldjump"/>
            <a:extLst>
              <a:ext uri="{FF2B5EF4-FFF2-40B4-BE49-F238E27FC236}">
                <a16:creationId xmlns:a16="http://schemas.microsoft.com/office/drawing/2014/main" id="{58F61850-E03C-240F-F4E1-CB47A3307EB4}"/>
              </a:ext>
            </a:extLst>
          </p:cNvPr>
          <p:cNvSpPr txBox="1"/>
          <p:nvPr/>
        </p:nvSpPr>
        <p:spPr>
          <a:xfrm>
            <a:off x="3414584" y="542742"/>
            <a:ext cx="1418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1500" b="1" dirty="0">
                <a:solidFill>
                  <a:srgbClr val="282948"/>
                </a:solidFill>
                <a:latin typeface="Sahel Black" panose="020B0603030804020204" pitchFamily="34" charset="-78"/>
                <a:cs typeface="Sahel Black" panose="020B0603030804020204" pitchFamily="34" charset="-78"/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1463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ree-thesis-ppt-rashasite.ir">
  <a:themeElements>
    <a:clrScheme name="Custom 1274">
      <a:dk1>
        <a:sysClr val="windowText" lastClr="000000"/>
      </a:dk1>
      <a:lt1>
        <a:sysClr val="window" lastClr="FFFFFF"/>
      </a:lt1>
      <a:dk2>
        <a:srgbClr val="1D1D42"/>
      </a:dk2>
      <a:lt2>
        <a:srgbClr val="E8E8E8"/>
      </a:lt2>
      <a:accent1>
        <a:srgbClr val="282948"/>
      </a:accent1>
      <a:accent2>
        <a:srgbClr val="5DE5CB"/>
      </a:accent2>
      <a:accent3>
        <a:srgbClr val="0CBA82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3136</TotalTime>
  <Words>1445</Words>
  <Application>Microsoft Office PowerPoint</Application>
  <PresentationFormat>Widescreen</PresentationFormat>
  <Paragraphs>366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Vazir</vt:lpstr>
      <vt:lpstr>Arial</vt:lpstr>
      <vt:lpstr>Calibri</vt:lpstr>
      <vt:lpstr>Aptos</vt:lpstr>
      <vt:lpstr>Wingdings</vt:lpstr>
      <vt:lpstr>Sahel</vt:lpstr>
      <vt:lpstr>Times New Roman</vt:lpstr>
      <vt:lpstr>Sahel Black</vt:lpstr>
      <vt:lpstr>Optima LT Std</vt:lpstr>
      <vt:lpstr>free-thesis-ppt-rashasite.ir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free-thesis-ppt-rashasite.ir</dc:title>
  <dc:creator>rashasite.ir</dc:creator>
  <cp:lastModifiedBy>Sharifpc</cp:lastModifiedBy>
  <cp:revision>234</cp:revision>
  <dcterms:created xsi:type="dcterms:W3CDTF">2024-12-31T12:35:55Z</dcterms:created>
  <dcterms:modified xsi:type="dcterms:W3CDTF">2025-11-29T19:45:41Z</dcterms:modified>
</cp:coreProperties>
</file>