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9" r:id="rId2"/>
    <p:sldId id="256" r:id="rId3"/>
    <p:sldId id="257" r:id="rId4"/>
    <p:sldId id="277" r:id="rId5"/>
    <p:sldId id="258" r:id="rId6"/>
    <p:sldId id="265" r:id="rId7"/>
    <p:sldId id="266" r:id="rId8"/>
    <p:sldId id="267" r:id="rId9"/>
    <p:sldId id="259" r:id="rId10"/>
    <p:sldId id="260" r:id="rId11"/>
    <p:sldId id="261" r:id="rId12"/>
    <p:sldId id="262" r:id="rId13"/>
    <p:sldId id="263" r:id="rId14"/>
    <p:sldId id="264" r:id="rId15"/>
    <p:sldId id="268" r:id="rId16"/>
    <p:sldId id="269" r:id="rId17"/>
    <p:sldId id="270" r:id="rId18"/>
    <p:sldId id="271" r:id="rId19"/>
    <p:sldId id="272" r:id="rId20"/>
    <p:sldId id="273" r:id="rId21"/>
    <p:sldId id="274" r:id="rId22"/>
    <p:sldId id="275" r:id="rId23"/>
    <p:sldId id="276"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san Moharrami" initials="EM" lastIdx="2" clrIdx="0">
    <p:extLst>
      <p:ext uri="{19B8F6BF-5375-455C-9EA6-DF929625EA0E}">
        <p15:presenceInfo xmlns:p15="http://schemas.microsoft.com/office/powerpoint/2012/main" userId="c16782a552a66b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FBCA7-19EF-4E34-805B-7097D3C783CE}"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EB02F-1A0A-486E-82F1-1F608ACF52B2}" type="slidenum">
              <a:rPr lang="en-US" smtClean="0"/>
              <a:t>‹#›</a:t>
            </a:fld>
            <a:endParaRPr lang="en-US"/>
          </a:p>
        </p:txBody>
      </p:sp>
    </p:spTree>
    <p:extLst>
      <p:ext uri="{BB962C8B-B14F-4D97-AF65-F5344CB8AC3E}">
        <p14:creationId xmlns:p14="http://schemas.microsoft.com/office/powerpoint/2010/main" val="19038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1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fif"/><Relationship Id="rId5" Type="http://schemas.openxmlformats.org/officeDocument/2006/relationships/image" Target="../media/image8.jpg"/><Relationship Id="rId4" Type="http://schemas.openxmlformats.org/officeDocument/2006/relationships/image" Target="../media/image7.jfif"/></Relationships>
</file>

<file path=ppt/slides/_rels/slide2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2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webp"/><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ebp"/><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0A7E-43C4-70B0-170C-A0ED59B9A51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10B563A-4676-2CF8-DE26-701046FEC89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47E926D-238D-2B56-C8E8-1B4CFF55F3A2}"/>
              </a:ext>
            </a:extLst>
          </p:cNvPr>
          <p:cNvPicPr>
            <a:picLocks noChangeAspect="1"/>
          </p:cNvPicPr>
          <p:nvPr/>
        </p:nvPicPr>
        <p:blipFill>
          <a:blip r:embed="rId2"/>
          <a:stretch>
            <a:fillRect/>
          </a:stretch>
        </p:blipFill>
        <p:spPr>
          <a:xfrm>
            <a:off x="0" y="-22362"/>
            <a:ext cx="12192001" cy="6880362"/>
          </a:xfrm>
          <a:prstGeom prst="rect">
            <a:avLst/>
          </a:prstGeom>
        </p:spPr>
      </p:pic>
      <p:sp>
        <p:nvSpPr>
          <p:cNvPr id="7" name="TextBox 6">
            <a:extLst>
              <a:ext uri="{FF2B5EF4-FFF2-40B4-BE49-F238E27FC236}">
                <a16:creationId xmlns:a16="http://schemas.microsoft.com/office/drawing/2014/main" id="{062CE9CA-C036-B9FB-6264-A10A6D58E4B8}"/>
              </a:ext>
            </a:extLst>
          </p:cNvPr>
          <p:cNvSpPr txBox="1"/>
          <p:nvPr/>
        </p:nvSpPr>
        <p:spPr>
          <a:xfrm>
            <a:off x="357809" y="-22362"/>
            <a:ext cx="11516139" cy="2215991"/>
          </a:xfrm>
          <a:prstGeom prst="rect">
            <a:avLst/>
          </a:prstGeom>
          <a:noFill/>
          <a:effectLst>
            <a:glow rad="139700">
              <a:schemeClr val="accent3">
                <a:satMod val="175000"/>
                <a:alpha val="40000"/>
              </a:schemeClr>
            </a:glow>
            <a:reflection blurRad="6350" stA="50000" endA="300" endPos="90000" dir="5400000" sy="-100000" algn="bl" rotWithShape="0"/>
          </a:effectLst>
        </p:spPr>
        <p:txBody>
          <a:bodyPr wrap="square">
            <a:spAutoFit/>
          </a:bodyPr>
          <a:lstStyle/>
          <a:p>
            <a:pPr algn="ctr"/>
            <a:r>
              <a:rPr lang="en-US" sz="13800" b="1" dirty="0">
                <a:solidFill>
                  <a:srgbClr val="FFFF00"/>
                </a:solidFill>
                <a:effectLst>
                  <a:outerShdw blurRad="38100" dist="38100" dir="2700000" algn="tl">
                    <a:srgbClr val="000000">
                      <a:alpha val="43137"/>
                    </a:srgbClr>
                  </a:outerShdw>
                </a:effectLst>
                <a:latin typeface="Bahnschrift SemiBold Condensed" panose="020B0502040204020203" pitchFamily="34" charset="0"/>
              </a:rPr>
              <a:t>In the name of god</a:t>
            </a:r>
          </a:p>
        </p:txBody>
      </p:sp>
    </p:spTree>
    <p:extLst>
      <p:ext uri="{BB962C8B-B14F-4D97-AF65-F5344CB8AC3E}">
        <p14:creationId xmlns:p14="http://schemas.microsoft.com/office/powerpoint/2010/main" val="323239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E1A7-9CC3-F47A-2746-E4B9EE617E6F}"/>
              </a:ext>
            </a:extLst>
          </p:cNvPr>
          <p:cNvSpPr>
            <a:spLocks noGrp="1"/>
          </p:cNvSpPr>
          <p:nvPr>
            <p:ph type="title"/>
          </p:nvPr>
        </p:nvSpPr>
        <p:spPr>
          <a:xfrm>
            <a:off x="1876926" y="689113"/>
            <a:ext cx="7058527" cy="1126435"/>
          </a:xfrm>
          <a:solidFill>
            <a:srgbClr val="002060"/>
          </a:solidFill>
        </p:spPr>
        <p:style>
          <a:lnRef idx="2">
            <a:schemeClr val="dk1">
              <a:shade val="15000"/>
            </a:schemeClr>
          </a:lnRef>
          <a:fillRef idx="1">
            <a:schemeClr val="dk1"/>
          </a:fillRef>
          <a:effectRef idx="0">
            <a:schemeClr val="dk1"/>
          </a:effectRef>
          <a:fontRef idx="minor">
            <a:schemeClr val="lt1"/>
          </a:fontRef>
        </p:style>
        <p:txBody>
          <a:bodyPr>
            <a:normAutofit fontScale="90000"/>
          </a:bodyPr>
          <a:lstStyle/>
          <a:p>
            <a:pPr algn="ctr"/>
            <a:r>
              <a:rPr lang="en-US" sz="8000" b="1" dirty="0">
                <a:solidFill>
                  <a:srgbClr val="FFFF00"/>
                </a:solidFill>
                <a:latin typeface="Baskerville Old Face" panose="02020602080505020303" pitchFamily="18" charset="0"/>
              </a:rPr>
              <a:t>conclusion</a:t>
            </a:r>
          </a:p>
        </p:txBody>
      </p:sp>
      <p:sp>
        <p:nvSpPr>
          <p:cNvPr id="3" name="Content Placeholder 2">
            <a:extLst>
              <a:ext uri="{FF2B5EF4-FFF2-40B4-BE49-F238E27FC236}">
                <a16:creationId xmlns:a16="http://schemas.microsoft.com/office/drawing/2014/main" id="{C4F22285-D840-A37D-2F69-5496AB192FCD}"/>
              </a:ext>
            </a:extLst>
          </p:cNvPr>
          <p:cNvSpPr>
            <a:spLocks noGrp="1"/>
          </p:cNvSpPr>
          <p:nvPr>
            <p:ph idx="1"/>
          </p:nvPr>
        </p:nvSpPr>
        <p:spPr>
          <a:xfrm>
            <a:off x="304800" y="2341103"/>
            <a:ext cx="11443259" cy="4661276"/>
          </a:xfrm>
        </p:spPr>
        <p:txBody>
          <a:bodyPr>
            <a:noAutofit/>
          </a:bodyPr>
          <a:lstStyle/>
          <a:p>
            <a:r>
              <a:rPr lang="en-US" sz="4000" b="1" dirty="0">
                <a:latin typeface="Bahnschrift SemiBold Condensed" panose="020B0502040204020203" pitchFamily="34" charset="0"/>
              </a:rPr>
              <a:t>As such,</a:t>
            </a:r>
            <a:r>
              <a:rPr lang="fa-IR" sz="4000" b="1" dirty="0">
                <a:latin typeface="Bahnschrift SemiBold Condensed" panose="020B0502040204020203" pitchFamily="34" charset="0"/>
              </a:rPr>
              <a:t> </a:t>
            </a:r>
            <a:r>
              <a:rPr lang="en-US" sz="4000" b="1" dirty="0">
                <a:latin typeface="Bahnschrift SemiBold Condensed" panose="020B0502040204020203" pitchFamily="34" charset="0"/>
              </a:rPr>
              <a:t>DCs</a:t>
            </a:r>
            <a:r>
              <a:rPr lang="fa-IR" sz="4000" b="1" dirty="0">
                <a:latin typeface="Bahnschrift SemiBold Condensed" panose="020B0502040204020203" pitchFamily="34" charset="0"/>
              </a:rPr>
              <a:t> </a:t>
            </a:r>
            <a:r>
              <a:rPr lang="en-US" sz="4000" b="1" dirty="0">
                <a:latin typeface="Bahnschrift SemiBold Condensed" panose="020B0502040204020203" pitchFamily="34" charset="0"/>
              </a:rPr>
              <a:t> have played a major role  in the development of cancer vaccine therapy ac critical mediators of antigen presentation reversing a major component of tumor mediated immune suppression.</a:t>
            </a:r>
          </a:p>
          <a:p>
            <a:r>
              <a:rPr lang="en-US" sz="4000" b="1" dirty="0">
                <a:latin typeface="Bahnschrift SemiBold Condensed" panose="020B0502040204020203" pitchFamily="34" charset="0"/>
              </a:rPr>
              <a:t>DC based vaccines have involved the loading of individual tumor associated antigens or the use of whole tumor cells have demonstrated potent induction of tumor specific immunity.</a:t>
            </a:r>
          </a:p>
        </p:txBody>
      </p:sp>
      <p:pic>
        <p:nvPicPr>
          <p:cNvPr id="5" name="Graphic 4" descr="Checklist RTL">
            <a:extLst>
              <a:ext uri="{FF2B5EF4-FFF2-40B4-BE49-F238E27FC236}">
                <a16:creationId xmlns:a16="http://schemas.microsoft.com/office/drawing/2014/main" id="{0182DA52-F876-2B3F-81F6-E753940270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3659" y="785188"/>
            <a:ext cx="914400" cy="914400"/>
          </a:xfrm>
          <a:prstGeom prst="rect">
            <a:avLst/>
          </a:prstGeom>
        </p:spPr>
      </p:pic>
    </p:spTree>
    <p:extLst>
      <p:ext uri="{BB962C8B-B14F-4D97-AF65-F5344CB8AC3E}">
        <p14:creationId xmlns:p14="http://schemas.microsoft.com/office/powerpoint/2010/main" val="15825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A91A-C305-6EF9-2F46-C1ABBBDBCEF1}"/>
              </a:ext>
            </a:extLst>
          </p:cNvPr>
          <p:cNvSpPr>
            <a:spLocks noGrp="1"/>
          </p:cNvSpPr>
          <p:nvPr>
            <p:ph type="title"/>
          </p:nvPr>
        </p:nvSpPr>
        <p:spPr>
          <a:xfrm>
            <a:off x="144381" y="715175"/>
            <a:ext cx="3144251" cy="1080938"/>
          </a:xfrm>
          <a:solidFill>
            <a:schemeClr val="accent6">
              <a:lumMod val="20000"/>
              <a:lumOff val="80000"/>
            </a:schemeClr>
          </a:solidFill>
        </p:spPr>
        <p:txBody>
          <a:bodyPr>
            <a:normAutofit/>
          </a:bodyPr>
          <a:lstStyle/>
          <a:p>
            <a:pPr algn="ctr"/>
            <a:r>
              <a:rPr lang="en-US" sz="6600" b="1" dirty="0">
                <a:solidFill>
                  <a:srgbClr val="FF0000"/>
                </a:solidFill>
                <a:latin typeface="Baskerville Old Face" panose="02020602080505020303" pitchFamily="18" charset="0"/>
              </a:rPr>
              <a:t>But…</a:t>
            </a:r>
          </a:p>
        </p:txBody>
      </p:sp>
      <p:sp>
        <p:nvSpPr>
          <p:cNvPr id="3" name="Content Placeholder 2">
            <a:extLst>
              <a:ext uri="{FF2B5EF4-FFF2-40B4-BE49-F238E27FC236}">
                <a16:creationId xmlns:a16="http://schemas.microsoft.com/office/drawing/2014/main" id="{E9E027DB-AD16-30A4-1143-7F18612586FE}"/>
              </a:ext>
            </a:extLst>
          </p:cNvPr>
          <p:cNvSpPr>
            <a:spLocks noGrp="1"/>
          </p:cNvSpPr>
          <p:nvPr>
            <p:ph idx="1"/>
          </p:nvPr>
        </p:nvSpPr>
        <p:spPr>
          <a:xfrm>
            <a:off x="144381" y="2486527"/>
            <a:ext cx="8662736" cy="4178968"/>
          </a:xfrm>
        </p:spPr>
        <p:txBody>
          <a:bodyPr>
            <a:normAutofit/>
          </a:bodyPr>
          <a:lstStyle/>
          <a:p>
            <a:pPr marL="0" indent="0">
              <a:buNone/>
            </a:pPr>
            <a:r>
              <a:rPr lang="en-US" sz="5400" dirty="0">
                <a:latin typeface="Bahnschrift SemiBold Condensed" panose="020B0502040204020203" pitchFamily="34" charset="0"/>
              </a:rPr>
              <a:t>The correlation of immune response with clinical outcome and integration of DC vaccines with other immune based therapy is currently being explored.</a:t>
            </a:r>
          </a:p>
        </p:txBody>
      </p:sp>
      <p:pic>
        <p:nvPicPr>
          <p:cNvPr id="5" name="Picture 4">
            <a:extLst>
              <a:ext uri="{FF2B5EF4-FFF2-40B4-BE49-F238E27FC236}">
                <a16:creationId xmlns:a16="http://schemas.microsoft.com/office/drawing/2014/main" id="{1836E97A-1691-AAD5-8287-3C08E078ED4A}"/>
              </a:ext>
            </a:extLst>
          </p:cNvPr>
          <p:cNvPicPr>
            <a:picLocks noChangeAspect="1"/>
          </p:cNvPicPr>
          <p:nvPr/>
        </p:nvPicPr>
        <p:blipFill>
          <a:blip r:embed="rId2"/>
          <a:stretch>
            <a:fillRect/>
          </a:stretch>
        </p:blipFill>
        <p:spPr>
          <a:xfrm>
            <a:off x="8807117" y="2065420"/>
            <a:ext cx="3237293" cy="2727159"/>
          </a:xfrm>
          <a:prstGeom prst="rect">
            <a:avLst/>
          </a:prstGeom>
          <a:ln>
            <a:noFill/>
          </a:ln>
          <a:effectLst>
            <a:softEdge rad="112500"/>
          </a:effectLst>
        </p:spPr>
      </p:pic>
      <p:pic>
        <p:nvPicPr>
          <p:cNvPr id="6" name="Graphic 5" descr="Teacher">
            <a:extLst>
              <a:ext uri="{FF2B5EF4-FFF2-40B4-BE49-F238E27FC236}">
                <a16:creationId xmlns:a16="http://schemas.microsoft.com/office/drawing/2014/main" id="{C6C5C792-E350-142B-7758-DD293D77D7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7398" y="798444"/>
            <a:ext cx="914400" cy="914400"/>
          </a:xfrm>
          <a:prstGeom prst="rect">
            <a:avLst/>
          </a:prstGeom>
        </p:spPr>
      </p:pic>
    </p:spTree>
    <p:extLst>
      <p:ext uri="{BB962C8B-B14F-4D97-AF65-F5344CB8AC3E}">
        <p14:creationId xmlns:p14="http://schemas.microsoft.com/office/powerpoint/2010/main" val="195105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665C-AEA9-4EB5-7F29-8488AC7D1166}"/>
              </a:ext>
            </a:extLst>
          </p:cNvPr>
          <p:cNvSpPr>
            <a:spLocks noGrp="1"/>
          </p:cNvSpPr>
          <p:nvPr>
            <p:ph type="title"/>
          </p:nvPr>
        </p:nvSpPr>
        <p:spPr>
          <a:xfrm>
            <a:off x="192505" y="753228"/>
            <a:ext cx="10101677" cy="1080938"/>
          </a:xfrm>
          <a:solidFill>
            <a:schemeClr val="accent5">
              <a:lumMod val="40000"/>
              <a:lumOff val="60000"/>
            </a:schemeClr>
          </a:solidFill>
        </p:spPr>
        <p:txBody>
          <a:bodyPr>
            <a:normAutofit/>
          </a:bodyPr>
          <a:lstStyle/>
          <a:p>
            <a:pPr algn="ctr"/>
            <a:r>
              <a:rPr lang="en-US" sz="4400" b="1" dirty="0">
                <a:solidFill>
                  <a:srgbClr val="002060"/>
                </a:solidFill>
                <a:latin typeface="Baskerville Old Face" panose="02020602080505020303" pitchFamily="18" charset="0"/>
              </a:rPr>
              <a:t>Immune Surveillance and immune editing</a:t>
            </a:r>
          </a:p>
        </p:txBody>
      </p:sp>
      <p:sp>
        <p:nvSpPr>
          <p:cNvPr id="3" name="Content Placeholder 2">
            <a:extLst>
              <a:ext uri="{FF2B5EF4-FFF2-40B4-BE49-F238E27FC236}">
                <a16:creationId xmlns:a16="http://schemas.microsoft.com/office/drawing/2014/main" id="{D7C08862-5F8A-61C6-BECA-76666A612EEF}"/>
              </a:ext>
            </a:extLst>
          </p:cNvPr>
          <p:cNvSpPr>
            <a:spLocks noGrp="1"/>
          </p:cNvSpPr>
          <p:nvPr>
            <p:ph idx="1"/>
          </p:nvPr>
        </p:nvSpPr>
        <p:spPr>
          <a:xfrm>
            <a:off x="385010" y="2085474"/>
            <a:ext cx="11402803" cy="4652210"/>
          </a:xfrm>
        </p:spPr>
        <p:txBody>
          <a:bodyPr>
            <a:normAutofit/>
          </a:bodyPr>
          <a:lstStyle/>
          <a:p>
            <a:r>
              <a:rPr lang="en-US" sz="4400" b="1" dirty="0">
                <a:latin typeface="Bahnschrift SemiBold Condensed" panose="020B0502040204020203" pitchFamily="34" charset="0"/>
              </a:rPr>
              <a:t>Immune surveillance plays a critical role in protecting against the development and progression of cancer.</a:t>
            </a:r>
          </a:p>
          <a:p>
            <a:r>
              <a:rPr lang="en-US" sz="4400" b="1" dirty="0">
                <a:latin typeface="Bahnschrift SemiBold Condensed" panose="020B0502040204020203" pitchFamily="34" charset="0"/>
              </a:rPr>
              <a:t> Immune scape is further supported by the immunosuppressive milieu of the tumor microenvironment.</a:t>
            </a:r>
          </a:p>
          <a:p>
            <a:r>
              <a:rPr lang="en-US" sz="4400" b="1" dirty="0">
                <a:latin typeface="Bahnschrift SemiBold Condensed" panose="020B0502040204020203" pitchFamily="34" charset="0"/>
              </a:rPr>
              <a:t>Accessory cell populations , </a:t>
            </a:r>
            <a:r>
              <a:rPr lang="en-US" sz="4400" b="1" dirty="0">
                <a:solidFill>
                  <a:srgbClr val="FFFF00"/>
                </a:solidFill>
                <a:effectLst>
                  <a:outerShdw blurRad="38100" dist="38100" dir="2700000" algn="tl">
                    <a:srgbClr val="000000">
                      <a:alpha val="43137"/>
                    </a:srgbClr>
                  </a:outerShdw>
                </a:effectLst>
                <a:latin typeface="Bahnschrift SemiBold Condensed" panose="020B0502040204020203" pitchFamily="34" charset="0"/>
              </a:rPr>
              <a:t>such as regulatory T cells and myeloid - derived suppressor cells (MDSCs)</a:t>
            </a:r>
            <a:r>
              <a:rPr lang="en-US" sz="4400" b="1" dirty="0">
                <a:latin typeface="Bahnschrift SemiBold Condensed" panose="020B0502040204020203" pitchFamily="34" charset="0"/>
              </a:rPr>
              <a:t> suppress immune mediated killing of malignant cells.</a:t>
            </a:r>
          </a:p>
        </p:txBody>
      </p:sp>
      <p:pic>
        <p:nvPicPr>
          <p:cNvPr id="5" name="Graphic 4" descr="Pyramid with levels">
            <a:extLst>
              <a:ext uri="{FF2B5EF4-FFF2-40B4-BE49-F238E27FC236}">
                <a16:creationId xmlns:a16="http://schemas.microsoft.com/office/drawing/2014/main" id="{7D61E912-11D4-FB37-E6D2-90CE8CF890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73413" y="771936"/>
            <a:ext cx="914400" cy="914400"/>
          </a:xfrm>
          <a:prstGeom prst="rect">
            <a:avLst/>
          </a:prstGeom>
        </p:spPr>
      </p:pic>
    </p:spTree>
    <p:extLst>
      <p:ext uri="{BB962C8B-B14F-4D97-AF65-F5344CB8AC3E}">
        <p14:creationId xmlns:p14="http://schemas.microsoft.com/office/powerpoint/2010/main" val="7296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1C6B-476A-7C28-072D-612D9B678896}"/>
              </a:ext>
            </a:extLst>
          </p:cNvPr>
          <p:cNvSpPr>
            <a:spLocks noGrp="1"/>
          </p:cNvSpPr>
          <p:nvPr>
            <p:ph type="title"/>
          </p:nvPr>
        </p:nvSpPr>
        <p:spPr>
          <a:xfrm>
            <a:off x="192505" y="753228"/>
            <a:ext cx="10101677" cy="1080938"/>
          </a:xfrm>
          <a:solidFill>
            <a:srgbClr val="FF0000"/>
          </a:solidFill>
        </p:spPr>
        <p:txBody>
          <a:bodyPr>
            <a:normAutofit fontScale="90000"/>
          </a:bodyPr>
          <a:lstStyle/>
          <a:p>
            <a:pPr algn="ctr"/>
            <a:r>
              <a:rPr lang="en-US" sz="4000" b="1" dirty="0">
                <a:latin typeface="Baskerville Old Face" panose="02020602080505020303" pitchFamily="18" charset="0"/>
              </a:rPr>
              <a:t>Our aim in designing immune-based therapy for hematological malignancies</a:t>
            </a:r>
          </a:p>
        </p:txBody>
      </p:sp>
      <p:sp>
        <p:nvSpPr>
          <p:cNvPr id="3" name="Content Placeholder 2">
            <a:extLst>
              <a:ext uri="{FF2B5EF4-FFF2-40B4-BE49-F238E27FC236}">
                <a16:creationId xmlns:a16="http://schemas.microsoft.com/office/drawing/2014/main" id="{282A7C33-913D-438F-CF18-22956F6CA2DD}"/>
              </a:ext>
            </a:extLst>
          </p:cNvPr>
          <p:cNvSpPr>
            <a:spLocks noGrp="1"/>
          </p:cNvSpPr>
          <p:nvPr>
            <p:ph idx="1"/>
          </p:nvPr>
        </p:nvSpPr>
        <p:spPr>
          <a:xfrm>
            <a:off x="192505" y="2084062"/>
            <a:ext cx="9208169" cy="2769861"/>
          </a:xfrm>
        </p:spPr>
        <p:txBody>
          <a:bodyPr>
            <a:normAutofit fontScale="92500" lnSpcReduction="10000"/>
          </a:bodyPr>
          <a:lstStyle/>
          <a:p>
            <a:pPr marL="0" indent="0">
              <a:buNone/>
            </a:pPr>
            <a:r>
              <a:rPr lang="en-US" sz="4400" dirty="0">
                <a:latin typeface="Bahnschrift SemiBold Condensed" panose="020B0502040204020203" pitchFamily="34" charset="0"/>
              </a:rPr>
              <a:t>In designing immune-based therapy for hematological malignancies, it is critical to understand and overcome the factors that permit immune scape.</a:t>
            </a:r>
          </a:p>
          <a:p>
            <a:pPr marL="0" indent="0">
              <a:buNone/>
            </a:pPr>
            <a:r>
              <a:rPr lang="en-US" sz="4400" dirty="0">
                <a:latin typeface="Bahnschrift SemiBold Condensed" panose="020B0502040204020203" pitchFamily="34" charset="0"/>
              </a:rPr>
              <a:t> </a:t>
            </a:r>
          </a:p>
        </p:txBody>
      </p:sp>
      <p:sp>
        <p:nvSpPr>
          <p:cNvPr id="4" name="Rectangle: Rounded Corners 3">
            <a:extLst>
              <a:ext uri="{FF2B5EF4-FFF2-40B4-BE49-F238E27FC236}">
                <a16:creationId xmlns:a16="http://schemas.microsoft.com/office/drawing/2014/main" id="{880E9B96-7494-2ED6-D7D6-B626D0FA9B2F}"/>
              </a:ext>
            </a:extLst>
          </p:cNvPr>
          <p:cNvSpPr/>
          <p:nvPr/>
        </p:nvSpPr>
        <p:spPr>
          <a:xfrm>
            <a:off x="946483" y="4467270"/>
            <a:ext cx="9801727" cy="2239617"/>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a:latin typeface="Bahnschrift SemiBold Condensed" panose="020B0502040204020203" pitchFamily="34" charset="0"/>
              </a:rPr>
              <a:t>DCs serve as a backbone to cancer vaccine development as potent antigen-presenting cells that play a critical role in immune stimulation in response to a foreign antigen </a:t>
            </a:r>
          </a:p>
        </p:txBody>
      </p:sp>
      <p:pic>
        <p:nvPicPr>
          <p:cNvPr id="6" name="Picture 5">
            <a:extLst>
              <a:ext uri="{FF2B5EF4-FFF2-40B4-BE49-F238E27FC236}">
                <a16:creationId xmlns:a16="http://schemas.microsoft.com/office/drawing/2014/main" id="{F203AAC7-2BD2-8756-47A3-C527F35C8825}"/>
              </a:ext>
            </a:extLst>
          </p:cNvPr>
          <p:cNvPicPr>
            <a:picLocks noChangeAspect="1"/>
          </p:cNvPicPr>
          <p:nvPr/>
        </p:nvPicPr>
        <p:blipFill>
          <a:blip r:embed="rId2"/>
          <a:stretch>
            <a:fillRect/>
          </a:stretch>
        </p:blipFill>
        <p:spPr>
          <a:xfrm flipV="1">
            <a:off x="9288379" y="2084062"/>
            <a:ext cx="2711116" cy="2239616"/>
          </a:xfrm>
          <a:prstGeom prst="rect">
            <a:avLst/>
          </a:prstGeom>
          <a:ln>
            <a:noFill/>
          </a:ln>
          <a:effectLst>
            <a:softEdge rad="112500"/>
          </a:effectLst>
        </p:spPr>
      </p:pic>
      <p:pic>
        <p:nvPicPr>
          <p:cNvPr id="7" name="Graphic 6" descr="Hot air balloon">
            <a:extLst>
              <a:ext uri="{FF2B5EF4-FFF2-40B4-BE49-F238E27FC236}">
                <a16:creationId xmlns:a16="http://schemas.microsoft.com/office/drawing/2014/main" id="{5A7955F9-18DA-9CB7-FC9F-54C20FCC31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6668" y="639416"/>
            <a:ext cx="914400" cy="914400"/>
          </a:xfrm>
          <a:prstGeom prst="rect">
            <a:avLst/>
          </a:prstGeom>
        </p:spPr>
      </p:pic>
    </p:spTree>
    <p:extLst>
      <p:ext uri="{BB962C8B-B14F-4D97-AF65-F5344CB8AC3E}">
        <p14:creationId xmlns:p14="http://schemas.microsoft.com/office/powerpoint/2010/main" val="14132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5A25-9D33-5E07-F3F9-9AAEBB6B4408}"/>
              </a:ext>
            </a:extLst>
          </p:cNvPr>
          <p:cNvSpPr>
            <a:spLocks noGrp="1"/>
          </p:cNvSpPr>
          <p:nvPr>
            <p:ph type="title"/>
          </p:nvPr>
        </p:nvSpPr>
        <p:spPr>
          <a:xfrm>
            <a:off x="368073" y="710044"/>
            <a:ext cx="9834706" cy="1080938"/>
          </a:xfrm>
          <a:solidFill>
            <a:schemeClr val="accent6">
              <a:lumMod val="20000"/>
              <a:lumOff val="80000"/>
            </a:schemeClr>
          </a:solidFill>
        </p:spPr>
        <p:txBody>
          <a:bodyPr>
            <a:normAutofit/>
          </a:bodyPr>
          <a:lstStyle/>
          <a:p>
            <a:pPr algn="ctr"/>
            <a:r>
              <a:rPr lang="en-US" sz="6000" b="1" dirty="0">
                <a:solidFill>
                  <a:srgbClr val="002060"/>
                </a:solidFill>
                <a:latin typeface="Baskerville Old Face" panose="02020602080505020303" pitchFamily="18" charset="0"/>
              </a:rPr>
              <a:t>Identification of antigen targets</a:t>
            </a:r>
          </a:p>
        </p:txBody>
      </p:sp>
      <p:sp>
        <p:nvSpPr>
          <p:cNvPr id="3" name="Content Placeholder 2">
            <a:extLst>
              <a:ext uri="{FF2B5EF4-FFF2-40B4-BE49-F238E27FC236}">
                <a16:creationId xmlns:a16="http://schemas.microsoft.com/office/drawing/2014/main" id="{77C6667A-9B92-EE3C-3E22-000BC9457F9B}"/>
              </a:ext>
            </a:extLst>
          </p:cNvPr>
          <p:cNvSpPr>
            <a:spLocks noGrp="1"/>
          </p:cNvSpPr>
          <p:nvPr>
            <p:ph idx="1"/>
          </p:nvPr>
        </p:nvSpPr>
        <p:spPr>
          <a:xfrm>
            <a:off x="281601" y="3104620"/>
            <a:ext cx="11628797" cy="4563979"/>
          </a:xfrm>
        </p:spPr>
        <p:txBody>
          <a:bodyPr>
            <a:normAutofit/>
          </a:bodyPr>
          <a:lstStyle/>
          <a:p>
            <a:pPr marL="0" indent="0">
              <a:buNone/>
            </a:pPr>
            <a:r>
              <a:rPr lang="en-US" sz="3200" dirty="0">
                <a:latin typeface="Bahnschrift Condensed" panose="020B0502040204020203" pitchFamily="34" charset="0"/>
              </a:rPr>
              <a:t>1. Tumor specificity allowing the generation of an immune response that spares the normal host tissues.</a:t>
            </a:r>
          </a:p>
          <a:p>
            <a:pPr marL="0" indent="0">
              <a:buNone/>
            </a:pPr>
            <a:r>
              <a:rPr lang="en-US" sz="3200" dirty="0">
                <a:latin typeface="Bahnschrift Condensed" panose="020B0502040204020203" pitchFamily="34" charset="0"/>
              </a:rPr>
              <a:t>2. clonal breadth to capture the clonal diversity within the tumor.</a:t>
            </a:r>
          </a:p>
          <a:p>
            <a:pPr marL="0" indent="0">
              <a:buNone/>
            </a:pPr>
            <a:r>
              <a:rPr lang="en-US" sz="3200" dirty="0">
                <a:latin typeface="Bahnschrift Condensed" panose="020B0502040204020203" pitchFamily="34" charset="0"/>
              </a:rPr>
              <a:t>3. functionality to be necessary for cancer cell survival to minimize chances of down-regulation</a:t>
            </a:r>
          </a:p>
          <a:p>
            <a:pPr marL="0" indent="0">
              <a:buNone/>
            </a:pPr>
            <a:r>
              <a:rPr lang="en-US" sz="3200" dirty="0">
                <a:latin typeface="Bahnschrift Condensed" panose="020B0502040204020203" pitchFamily="34" charset="0"/>
              </a:rPr>
              <a:t>4. production of stable memory cells</a:t>
            </a:r>
          </a:p>
          <a:p>
            <a:pPr marL="0" indent="0">
              <a:buNone/>
            </a:pPr>
            <a:r>
              <a:rPr lang="en-US" sz="3200" dirty="0">
                <a:latin typeface="Bahnschrift Condensed" panose="020B0502040204020203" pitchFamily="34" charset="0"/>
              </a:rPr>
              <a:t>5. High immunogenicity</a:t>
            </a:r>
          </a:p>
        </p:txBody>
      </p:sp>
      <p:sp>
        <p:nvSpPr>
          <p:cNvPr id="4" name="Rectangle: Rounded Corners 3">
            <a:extLst>
              <a:ext uri="{FF2B5EF4-FFF2-40B4-BE49-F238E27FC236}">
                <a16:creationId xmlns:a16="http://schemas.microsoft.com/office/drawing/2014/main" id="{48050455-1C08-F779-555C-146800FAE82D}"/>
              </a:ext>
            </a:extLst>
          </p:cNvPr>
          <p:cNvSpPr/>
          <p:nvPr/>
        </p:nvSpPr>
        <p:spPr>
          <a:xfrm>
            <a:off x="1499589" y="2590762"/>
            <a:ext cx="8703190" cy="513858"/>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latin typeface="Bahnschrift Condensed" panose="020B0502040204020203" pitchFamily="34" charset="0"/>
              </a:rPr>
              <a:t>Optimal antigen characteristics</a:t>
            </a:r>
          </a:p>
        </p:txBody>
      </p:sp>
      <p:pic>
        <p:nvPicPr>
          <p:cNvPr id="14" name="Graphic 13" descr="Streetlight">
            <a:extLst>
              <a:ext uri="{FF2B5EF4-FFF2-40B4-BE49-F238E27FC236}">
                <a16:creationId xmlns:a16="http://schemas.microsoft.com/office/drawing/2014/main" id="{7F782E7F-0975-5B8F-7086-17A6396C74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4397" y="1010474"/>
            <a:ext cx="914400" cy="914400"/>
          </a:xfrm>
          <a:prstGeom prst="rect">
            <a:avLst/>
          </a:prstGeom>
        </p:spPr>
      </p:pic>
      <p:sp>
        <p:nvSpPr>
          <p:cNvPr id="6" name="TextBox 5">
            <a:extLst>
              <a:ext uri="{FF2B5EF4-FFF2-40B4-BE49-F238E27FC236}">
                <a16:creationId xmlns:a16="http://schemas.microsoft.com/office/drawing/2014/main" id="{71CDE0CD-B315-7512-C034-DE206DE676E4}"/>
              </a:ext>
            </a:extLst>
          </p:cNvPr>
          <p:cNvSpPr txBox="1"/>
          <p:nvPr/>
        </p:nvSpPr>
        <p:spPr>
          <a:xfrm>
            <a:off x="-674217" y="1958697"/>
            <a:ext cx="13540434" cy="954107"/>
          </a:xfrm>
          <a:prstGeom prst="rect">
            <a:avLst/>
          </a:prstGeom>
          <a:noFill/>
        </p:spPr>
        <p:txBody>
          <a:bodyPr wrap="square">
            <a:spAutoFit/>
          </a:bodyPr>
          <a:lstStyle/>
          <a:p>
            <a:pPr marL="0" indent="0" algn="ctr">
              <a:buNone/>
            </a:pPr>
            <a:r>
              <a:rPr lang="en-US" sz="2800" b="1" dirty="0">
                <a:highlight>
                  <a:srgbClr val="0000FF"/>
                </a:highlight>
                <a:latin typeface="Bahnschrift Condensed" panose="020B0502040204020203" pitchFamily="34" charset="0"/>
              </a:rPr>
              <a:t>Choosing the optimal antigenic target forms a vital component of cancer vaccine development.</a:t>
            </a:r>
          </a:p>
          <a:p>
            <a:pPr algn="ctr"/>
            <a:endParaRPr lang="en-US" sz="2800" b="1" dirty="0">
              <a:highlight>
                <a:srgbClr val="0000FF"/>
              </a:highlight>
              <a:latin typeface="Bahnschrift Condensed" panose="020B0502040204020203" pitchFamily="34" charset="0"/>
            </a:endParaRPr>
          </a:p>
        </p:txBody>
      </p:sp>
    </p:spTree>
    <p:extLst>
      <p:ext uri="{BB962C8B-B14F-4D97-AF65-F5344CB8AC3E}">
        <p14:creationId xmlns:p14="http://schemas.microsoft.com/office/powerpoint/2010/main" val="7111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8169-8F6E-225E-E297-5856813BE00B}"/>
              </a:ext>
            </a:extLst>
          </p:cNvPr>
          <p:cNvSpPr>
            <a:spLocks noGrp="1"/>
          </p:cNvSpPr>
          <p:nvPr>
            <p:ph type="title"/>
          </p:nvPr>
        </p:nvSpPr>
        <p:spPr>
          <a:xfrm>
            <a:off x="256944" y="753228"/>
            <a:ext cx="8535837" cy="1080938"/>
          </a:xfrm>
        </p:spPr>
        <p:txBody>
          <a:bodyPr>
            <a:noAutofit/>
          </a:bodyPr>
          <a:lstStyle/>
          <a:p>
            <a:pPr algn="ctr"/>
            <a:r>
              <a:rPr lang="en-US" sz="6000" b="1" dirty="0">
                <a:latin typeface="Baskerville Old Face" panose="02020602080505020303" pitchFamily="18" charset="0"/>
              </a:rPr>
              <a:t>Cancer vaccine platforms</a:t>
            </a:r>
          </a:p>
        </p:txBody>
      </p:sp>
      <p:sp>
        <p:nvSpPr>
          <p:cNvPr id="3" name="Content Placeholder 2">
            <a:extLst>
              <a:ext uri="{FF2B5EF4-FFF2-40B4-BE49-F238E27FC236}">
                <a16:creationId xmlns:a16="http://schemas.microsoft.com/office/drawing/2014/main" id="{E9428CD4-9926-0DF9-E5E2-16C2DA032180}"/>
              </a:ext>
            </a:extLst>
          </p:cNvPr>
          <p:cNvSpPr>
            <a:spLocks noGrp="1"/>
          </p:cNvSpPr>
          <p:nvPr>
            <p:ph idx="1"/>
          </p:nvPr>
        </p:nvSpPr>
        <p:spPr>
          <a:xfrm>
            <a:off x="463826" y="3344542"/>
            <a:ext cx="11224591" cy="3334553"/>
          </a:xfrm>
        </p:spPr>
        <p:txBody>
          <a:bodyPr>
            <a:normAutofit/>
          </a:bodyPr>
          <a:lstStyle/>
          <a:p>
            <a:pPr marL="0" indent="0">
              <a:buNone/>
            </a:pPr>
            <a:r>
              <a:rPr lang="en-US" sz="4000" b="1" dirty="0">
                <a:latin typeface="Bahnschrift Condensed" panose="020B0502040204020203" pitchFamily="34" charset="0"/>
              </a:rPr>
              <a:t>1. The introduction of TAA in the context of immunostimulatory adjuvants to induce the recruitment of native of antigen presenting-cells.</a:t>
            </a:r>
          </a:p>
          <a:p>
            <a:pPr marL="0" indent="0">
              <a:buNone/>
            </a:pPr>
            <a:r>
              <a:rPr lang="en-US" sz="4000" b="1" dirty="0">
                <a:latin typeface="Bahnschrift Condensed" panose="020B0502040204020203" pitchFamily="34" charset="0"/>
              </a:rPr>
              <a:t>2. uptake of antigen in the vaccine bed.</a:t>
            </a:r>
          </a:p>
          <a:p>
            <a:pPr marL="0" indent="0">
              <a:buNone/>
            </a:pPr>
            <a:r>
              <a:rPr lang="en-US" sz="4000" b="1" dirty="0">
                <a:latin typeface="Bahnschrift Condensed" panose="020B0502040204020203" pitchFamily="34" charset="0"/>
              </a:rPr>
              <a:t>3. subsequent stimulation of antigen-specific T cell responses.</a:t>
            </a:r>
            <a:endParaRPr lang="en-US" sz="3200" b="1" dirty="0">
              <a:latin typeface="Bahnschrift Condensed" panose="020B0502040204020203" pitchFamily="34" charset="0"/>
            </a:endParaRPr>
          </a:p>
        </p:txBody>
      </p:sp>
      <p:sp>
        <p:nvSpPr>
          <p:cNvPr id="4" name="Rectangle: Rounded Corners 3">
            <a:extLst>
              <a:ext uri="{FF2B5EF4-FFF2-40B4-BE49-F238E27FC236}">
                <a16:creationId xmlns:a16="http://schemas.microsoft.com/office/drawing/2014/main" id="{BDAF07FD-1CA9-184F-A945-405354050606}"/>
              </a:ext>
            </a:extLst>
          </p:cNvPr>
          <p:cNvSpPr/>
          <p:nvPr/>
        </p:nvSpPr>
        <p:spPr>
          <a:xfrm>
            <a:off x="583095" y="2164212"/>
            <a:ext cx="10628243" cy="850285"/>
          </a:xfrm>
          <a:prstGeom prst="round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b="1" dirty="0">
                <a:solidFill>
                  <a:srgbClr val="FF0000"/>
                </a:solidFill>
                <a:latin typeface="Bahnschrift SemiBold Condensed" panose="020B0502040204020203" pitchFamily="34" charset="0"/>
              </a:rPr>
              <a:t>Initial approaches for cancer vaccine  design</a:t>
            </a:r>
          </a:p>
        </p:txBody>
      </p:sp>
      <p:pic>
        <p:nvPicPr>
          <p:cNvPr id="6" name="Graphic 5" descr="Marketing">
            <a:extLst>
              <a:ext uri="{FF2B5EF4-FFF2-40B4-BE49-F238E27FC236}">
                <a16:creationId xmlns:a16="http://schemas.microsoft.com/office/drawing/2014/main" id="{F461C97E-57BA-9D89-1BFA-2632EB4AD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3170" y="758686"/>
            <a:ext cx="914400" cy="914400"/>
          </a:xfrm>
          <a:prstGeom prst="rect">
            <a:avLst/>
          </a:prstGeom>
        </p:spPr>
      </p:pic>
      <p:pic>
        <p:nvPicPr>
          <p:cNvPr id="26" name="Picture 25">
            <a:extLst>
              <a:ext uri="{FF2B5EF4-FFF2-40B4-BE49-F238E27FC236}">
                <a16:creationId xmlns:a16="http://schemas.microsoft.com/office/drawing/2014/main" id="{CD8F00C7-B5AE-7D76-90D3-2C93A4610013}"/>
              </a:ext>
            </a:extLst>
          </p:cNvPr>
          <p:cNvPicPr>
            <a:picLocks noChangeAspect="1"/>
          </p:cNvPicPr>
          <p:nvPr/>
        </p:nvPicPr>
        <p:blipFill>
          <a:blip r:embed="rId4"/>
          <a:stretch>
            <a:fillRect/>
          </a:stretch>
        </p:blipFill>
        <p:spPr>
          <a:xfrm>
            <a:off x="8672778" y="622852"/>
            <a:ext cx="1697011" cy="1378226"/>
          </a:xfrm>
          <a:prstGeom prst="rect">
            <a:avLst/>
          </a:prstGeom>
          <a:ln>
            <a:noFill/>
          </a:ln>
          <a:effectLst>
            <a:softEdge rad="112500"/>
          </a:effectLst>
        </p:spPr>
      </p:pic>
    </p:spTree>
    <p:extLst>
      <p:ext uri="{BB962C8B-B14F-4D97-AF65-F5344CB8AC3E}">
        <p14:creationId xmlns:p14="http://schemas.microsoft.com/office/powerpoint/2010/main" val="8736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5DF1-56C6-ABEF-A18E-6C1127E55B73}"/>
              </a:ext>
            </a:extLst>
          </p:cNvPr>
          <p:cNvSpPr>
            <a:spLocks noGrp="1"/>
          </p:cNvSpPr>
          <p:nvPr>
            <p:ph type="title"/>
          </p:nvPr>
        </p:nvSpPr>
        <p:spPr>
          <a:xfrm>
            <a:off x="119270" y="753228"/>
            <a:ext cx="10217425" cy="1080938"/>
          </a:xfrm>
          <a:solidFill>
            <a:schemeClr val="accent3">
              <a:lumMod val="50000"/>
            </a:schemeClr>
          </a:solidFill>
        </p:spPr>
        <p:txBody>
          <a:bodyPr>
            <a:noAutofit/>
          </a:bodyPr>
          <a:lstStyle/>
          <a:p>
            <a:pPr algn="ctr"/>
            <a:r>
              <a:rPr lang="en-US" b="1" dirty="0">
                <a:latin typeface="Baskerville Old Face" panose="02020602080505020303" pitchFamily="18" charset="0"/>
              </a:rPr>
              <a:t>Cancer vaccine platforms using EX-vivo generate DCs</a:t>
            </a:r>
          </a:p>
        </p:txBody>
      </p:sp>
      <p:sp>
        <p:nvSpPr>
          <p:cNvPr id="3" name="Content Placeholder 2">
            <a:extLst>
              <a:ext uri="{FF2B5EF4-FFF2-40B4-BE49-F238E27FC236}">
                <a16:creationId xmlns:a16="http://schemas.microsoft.com/office/drawing/2014/main" id="{8D00046B-FE5C-5559-8DAC-E311D44565C5}"/>
              </a:ext>
            </a:extLst>
          </p:cNvPr>
          <p:cNvSpPr>
            <a:spLocks noGrp="1"/>
          </p:cNvSpPr>
          <p:nvPr>
            <p:ph idx="1"/>
          </p:nvPr>
        </p:nvSpPr>
        <p:spPr>
          <a:xfrm>
            <a:off x="6096000" y="4174434"/>
            <a:ext cx="5791200" cy="2411895"/>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pPr marL="0" indent="0">
              <a:buNone/>
            </a:pPr>
            <a:r>
              <a:rPr lang="en-US" sz="4000" b="1" dirty="0">
                <a:latin typeface="Bahnschrift Condensed" panose="020B0502040204020203" pitchFamily="34" charset="0"/>
              </a:rPr>
              <a:t>1. CD14+ monocytes</a:t>
            </a:r>
          </a:p>
          <a:p>
            <a:pPr marL="0" indent="0">
              <a:buNone/>
            </a:pPr>
            <a:r>
              <a:rPr lang="en-US" sz="4000" b="1" dirty="0">
                <a:latin typeface="Bahnschrift Condensed" panose="020B0502040204020203" pitchFamily="34" charset="0"/>
              </a:rPr>
              <a:t>2. CD34+ stem cells</a:t>
            </a:r>
          </a:p>
          <a:p>
            <a:pPr marL="0" indent="0">
              <a:buNone/>
            </a:pPr>
            <a:r>
              <a:rPr lang="en-US" sz="4000" b="1" dirty="0">
                <a:latin typeface="Bahnschrift Condensed" panose="020B0502040204020203" pitchFamily="34" charset="0"/>
              </a:rPr>
              <a:t>3. CD123+ plasmacytoid DCs</a:t>
            </a:r>
          </a:p>
          <a:p>
            <a:pPr marL="0" indent="0">
              <a:buNone/>
            </a:pPr>
            <a:r>
              <a:rPr lang="en-US" sz="4000" b="1" dirty="0">
                <a:latin typeface="Bahnschrift Condensed" panose="020B0502040204020203" pitchFamily="34" charset="0"/>
              </a:rPr>
              <a:t>4. BDCA1+ circulating myeloid DC</a:t>
            </a:r>
          </a:p>
          <a:p>
            <a:endParaRPr lang="en-US" sz="4000" b="1" dirty="0">
              <a:latin typeface="Bahnschrift Condensed" panose="020B0502040204020203" pitchFamily="34" charset="0"/>
            </a:endParaRPr>
          </a:p>
          <a:p>
            <a:endParaRPr lang="en-US" sz="3200" dirty="0"/>
          </a:p>
          <a:p>
            <a:endParaRPr lang="en-US" sz="3200" dirty="0"/>
          </a:p>
        </p:txBody>
      </p:sp>
      <p:sp>
        <p:nvSpPr>
          <p:cNvPr id="4" name="Rectangle: Rounded Corners 3">
            <a:extLst>
              <a:ext uri="{FF2B5EF4-FFF2-40B4-BE49-F238E27FC236}">
                <a16:creationId xmlns:a16="http://schemas.microsoft.com/office/drawing/2014/main" id="{DC713098-994C-61F3-B8CD-A24197DE749A}"/>
              </a:ext>
            </a:extLst>
          </p:cNvPr>
          <p:cNvSpPr/>
          <p:nvPr/>
        </p:nvSpPr>
        <p:spPr>
          <a:xfrm>
            <a:off x="490331" y="4412975"/>
            <a:ext cx="5247859" cy="1754326"/>
          </a:xfrm>
          <a:prstGeom prst="roundRect">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r>
              <a:rPr lang="en-US" sz="3600" b="1" dirty="0">
                <a:solidFill>
                  <a:schemeClr val="bg2">
                    <a:lumMod val="50000"/>
                  </a:schemeClr>
                </a:solidFill>
                <a:latin typeface="Bahnschrift SemiBold Condensed" panose="020B0502040204020203" pitchFamily="34" charset="0"/>
              </a:rPr>
              <a:t>The starting cell population for ex-vivo DC vaccine production</a:t>
            </a:r>
          </a:p>
        </p:txBody>
      </p:sp>
      <p:pic>
        <p:nvPicPr>
          <p:cNvPr id="6" name="Graphic 5" descr="Help RTL">
            <a:extLst>
              <a:ext uri="{FF2B5EF4-FFF2-40B4-BE49-F238E27FC236}">
                <a16:creationId xmlns:a16="http://schemas.microsoft.com/office/drawing/2014/main" id="{E3C28B55-4873-50B0-B33F-3FAE76A1F5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3659" y="904460"/>
            <a:ext cx="914400" cy="914400"/>
          </a:xfrm>
          <a:prstGeom prst="rect">
            <a:avLst/>
          </a:prstGeom>
        </p:spPr>
      </p:pic>
      <p:sp>
        <p:nvSpPr>
          <p:cNvPr id="7" name="TextBox 6">
            <a:extLst>
              <a:ext uri="{FF2B5EF4-FFF2-40B4-BE49-F238E27FC236}">
                <a16:creationId xmlns:a16="http://schemas.microsoft.com/office/drawing/2014/main" id="{28AE9E8B-B202-9E37-06AF-8CDC7158EB54}"/>
              </a:ext>
            </a:extLst>
          </p:cNvPr>
          <p:cNvSpPr txBox="1"/>
          <p:nvPr/>
        </p:nvSpPr>
        <p:spPr>
          <a:xfrm>
            <a:off x="304802" y="2053393"/>
            <a:ext cx="11582398" cy="1754326"/>
          </a:xfrm>
          <a:prstGeom prst="rect">
            <a:avLst/>
          </a:prstGeom>
          <a:solidFill>
            <a:schemeClr val="tx1">
              <a:lumMod val="50000"/>
            </a:schemeClr>
          </a:solidFill>
        </p:spPr>
        <p:txBody>
          <a:bodyPr wrap="square">
            <a:spAutoFit/>
          </a:bodyPr>
          <a:lstStyle/>
          <a:p>
            <a:r>
              <a:rPr lang="en-US" sz="3600" b="1" dirty="0">
                <a:latin typeface="Bahnschrift SemiBold Condensed" panose="020B0502040204020203" pitchFamily="34" charset="0"/>
              </a:rPr>
              <a:t>Phenotypically and functionally potent DCs can be generated ex-vivo through the cytokine-mediated differentiation of mature DCs from precursor populations in the peripheral blood or bone marrow.</a:t>
            </a:r>
          </a:p>
        </p:txBody>
      </p:sp>
    </p:spTree>
    <p:extLst>
      <p:ext uri="{BB962C8B-B14F-4D97-AF65-F5344CB8AC3E}">
        <p14:creationId xmlns:p14="http://schemas.microsoft.com/office/powerpoint/2010/main" val="186345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1000" fill="hold"/>
                                        <p:tgtEl>
                                          <p:spTgt spid="3">
                                            <p:bg/>
                                          </p:spTgt>
                                        </p:tgtEl>
                                        <p:attrNameLst>
                                          <p:attrName>ppt_w</p:attrName>
                                        </p:attrNameLst>
                                      </p:cBhvr>
                                      <p:tavLst>
                                        <p:tav tm="0">
                                          <p:val>
                                            <p:fltVal val="0"/>
                                          </p:val>
                                        </p:tav>
                                        <p:tav tm="100000">
                                          <p:val>
                                            <p:strVal val="#ppt_w"/>
                                          </p:val>
                                        </p:tav>
                                      </p:tavLst>
                                    </p:anim>
                                    <p:anim calcmode="lin" valueType="num">
                                      <p:cBhvr>
                                        <p:cTn id="20" dur="1000" fill="hold"/>
                                        <p:tgtEl>
                                          <p:spTgt spid="3">
                                            <p:bg/>
                                          </p:spTgt>
                                        </p:tgtEl>
                                        <p:attrNameLst>
                                          <p:attrName>ppt_h</p:attrName>
                                        </p:attrNameLst>
                                      </p:cBhvr>
                                      <p:tavLst>
                                        <p:tav tm="0">
                                          <p:val>
                                            <p:fltVal val="0"/>
                                          </p:val>
                                        </p:tav>
                                        <p:tav tm="100000">
                                          <p:val>
                                            <p:strVal val="#ppt_h"/>
                                          </p:val>
                                        </p:tav>
                                      </p:tavLst>
                                    </p:anim>
                                    <p:anim calcmode="lin" valueType="num">
                                      <p:cBhvr>
                                        <p:cTn id="21" dur="1000" fill="hold"/>
                                        <p:tgtEl>
                                          <p:spTgt spid="3">
                                            <p:bg/>
                                          </p:spTgt>
                                        </p:tgtEl>
                                        <p:attrNameLst>
                                          <p:attrName>style.rotation</p:attrName>
                                        </p:attrNameLst>
                                      </p:cBhvr>
                                      <p:tavLst>
                                        <p:tav tm="0">
                                          <p:val>
                                            <p:fltVal val="90"/>
                                          </p:val>
                                        </p:tav>
                                        <p:tav tm="100000">
                                          <p:val>
                                            <p:fltVal val="0"/>
                                          </p:val>
                                        </p:tav>
                                      </p:tavLst>
                                    </p:anim>
                                    <p:animEffect transition="in" filter="fade">
                                      <p:cBhvr>
                                        <p:cTn id="22" dur="10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E050-8310-6EF6-810D-CC662997C334}"/>
              </a:ext>
            </a:extLst>
          </p:cNvPr>
          <p:cNvSpPr>
            <a:spLocks noGrp="1"/>
          </p:cNvSpPr>
          <p:nvPr>
            <p:ph type="title"/>
          </p:nvPr>
        </p:nvSpPr>
        <p:spPr>
          <a:xfrm>
            <a:off x="185530" y="753228"/>
            <a:ext cx="10137913" cy="1080938"/>
          </a:xfrm>
          <a:solidFill>
            <a:srgbClr val="FF0000"/>
          </a:solidFill>
        </p:spPr>
        <p:txBody>
          <a:bodyPr>
            <a:normAutofit/>
          </a:bodyPr>
          <a:lstStyle/>
          <a:p>
            <a:r>
              <a:rPr lang="en-US" sz="3200" b="1" dirty="0">
                <a:latin typeface="Baskerville Old Face" panose="02020602080505020303" pitchFamily="18" charset="0"/>
              </a:rPr>
              <a:t>Clinical trial related to cancer vaccine using DC cells (Invitro)</a:t>
            </a:r>
          </a:p>
        </p:txBody>
      </p:sp>
      <p:sp>
        <p:nvSpPr>
          <p:cNvPr id="3" name="Content Placeholder 2">
            <a:extLst>
              <a:ext uri="{FF2B5EF4-FFF2-40B4-BE49-F238E27FC236}">
                <a16:creationId xmlns:a16="http://schemas.microsoft.com/office/drawing/2014/main" id="{F32F06E2-387C-736A-15F4-491B8851F140}"/>
              </a:ext>
            </a:extLst>
          </p:cNvPr>
          <p:cNvSpPr>
            <a:spLocks noGrp="1"/>
          </p:cNvSpPr>
          <p:nvPr>
            <p:ph idx="1"/>
          </p:nvPr>
        </p:nvSpPr>
        <p:spPr>
          <a:xfrm>
            <a:off x="6096000" y="4055125"/>
            <a:ext cx="5766355" cy="1937419"/>
          </a:xfrm>
          <a:solidFill>
            <a:srgbClr val="FFC000"/>
          </a:solidFill>
        </p:spPr>
        <p:txBody>
          <a:bodyPr>
            <a:normAutofit fontScale="92500"/>
          </a:bodyPr>
          <a:lstStyle/>
          <a:p>
            <a:pPr marL="0" indent="0">
              <a:buNone/>
            </a:pPr>
            <a:r>
              <a:rPr lang="en-US" sz="4000" b="1" dirty="0">
                <a:solidFill>
                  <a:schemeClr val="bg1"/>
                </a:solidFill>
                <a:latin typeface="Bahnschrift Condensed" panose="020B0502040204020203" pitchFamily="34" charset="0"/>
              </a:rPr>
              <a:t>1. Patient with follicular lymphoma</a:t>
            </a:r>
          </a:p>
          <a:p>
            <a:pPr marL="0" indent="0">
              <a:buNone/>
            </a:pPr>
            <a:r>
              <a:rPr lang="en-US" sz="4000" b="1" dirty="0">
                <a:solidFill>
                  <a:schemeClr val="bg1"/>
                </a:solidFill>
                <a:latin typeface="Bahnschrift Condensed" panose="020B0502040204020203" pitchFamily="34" charset="0"/>
              </a:rPr>
              <a:t>2. patient with multiple myeloma</a:t>
            </a:r>
          </a:p>
          <a:p>
            <a:pPr marL="0" indent="0">
              <a:buNone/>
            </a:pPr>
            <a:r>
              <a:rPr lang="en-US" sz="4000" b="1" dirty="0">
                <a:solidFill>
                  <a:schemeClr val="bg1"/>
                </a:solidFill>
                <a:latin typeface="Bahnschrift Condensed" panose="020B0502040204020203" pitchFamily="34" charset="0"/>
              </a:rPr>
              <a:t>3. Patient with AML</a:t>
            </a:r>
          </a:p>
        </p:txBody>
      </p:sp>
      <p:sp>
        <p:nvSpPr>
          <p:cNvPr id="4" name="Rectangle: Rounded Corners 3">
            <a:extLst>
              <a:ext uri="{FF2B5EF4-FFF2-40B4-BE49-F238E27FC236}">
                <a16:creationId xmlns:a16="http://schemas.microsoft.com/office/drawing/2014/main" id="{A9A41E29-2438-68FD-3E4E-C96F4D071438}"/>
              </a:ext>
            </a:extLst>
          </p:cNvPr>
          <p:cNvSpPr/>
          <p:nvPr/>
        </p:nvSpPr>
        <p:spPr>
          <a:xfrm>
            <a:off x="329645" y="3803294"/>
            <a:ext cx="5567571" cy="2441082"/>
          </a:xfrm>
          <a:prstGeom prst="roundRect">
            <a:avLst/>
          </a:prstGeom>
          <a:solidFill>
            <a:schemeClr val="accent3">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a:solidFill>
                  <a:schemeClr val="lt1"/>
                </a:solidFill>
                <a:latin typeface="Bahnschrift Condensed" panose="020B0502040204020203" pitchFamily="34" charset="0"/>
              </a:rPr>
              <a:t>The induction of tumor- specific immunity with an autologous vaccine based on DC cells in the mentioned </a:t>
            </a:r>
            <a:r>
              <a:rPr lang="en-US" sz="3600" b="1" dirty="0" err="1">
                <a:solidFill>
                  <a:schemeClr val="lt1"/>
                </a:solidFill>
                <a:latin typeface="Bahnschrift Condensed" panose="020B0502040204020203" pitchFamily="34" charset="0"/>
              </a:rPr>
              <a:t>ia</a:t>
            </a:r>
            <a:r>
              <a:rPr lang="en-US" sz="3600" b="1" dirty="0">
                <a:solidFill>
                  <a:schemeClr val="lt1"/>
                </a:solidFill>
                <a:latin typeface="Bahnschrift Condensed" panose="020B0502040204020203" pitchFamily="34" charset="0"/>
              </a:rPr>
              <a:t> as follows  :</a:t>
            </a:r>
          </a:p>
        </p:txBody>
      </p:sp>
      <p:pic>
        <p:nvPicPr>
          <p:cNvPr id="6" name="Graphic 5" descr="Circles with arrows">
            <a:extLst>
              <a:ext uri="{FF2B5EF4-FFF2-40B4-BE49-F238E27FC236}">
                <a16:creationId xmlns:a16="http://schemas.microsoft.com/office/drawing/2014/main" id="{6FB4ABB9-C030-6955-17E6-16322C9282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6668" y="771938"/>
            <a:ext cx="914400" cy="914400"/>
          </a:xfrm>
          <a:prstGeom prst="rect">
            <a:avLst/>
          </a:prstGeom>
        </p:spPr>
      </p:pic>
      <p:sp>
        <p:nvSpPr>
          <p:cNvPr id="7" name="TextBox 6">
            <a:extLst>
              <a:ext uri="{FF2B5EF4-FFF2-40B4-BE49-F238E27FC236}">
                <a16:creationId xmlns:a16="http://schemas.microsoft.com/office/drawing/2014/main" id="{0B1B6638-947E-345F-0B63-3D54594781FF}"/>
              </a:ext>
            </a:extLst>
          </p:cNvPr>
          <p:cNvSpPr txBox="1"/>
          <p:nvPr/>
        </p:nvSpPr>
        <p:spPr>
          <a:xfrm>
            <a:off x="487013" y="2105561"/>
            <a:ext cx="11082135" cy="1323439"/>
          </a:xfrm>
          <a:prstGeom prst="rect">
            <a:avLst/>
          </a:prstGeom>
          <a:solidFill>
            <a:schemeClr val="bg1">
              <a:lumMod val="95000"/>
              <a:lumOff val="5000"/>
            </a:schemeClr>
          </a:solidFill>
        </p:spPr>
        <p:txBody>
          <a:bodyPr wrap="square">
            <a:spAutoFit/>
          </a:bodyPr>
          <a:lstStyle/>
          <a:p>
            <a:pPr marL="0" indent="0">
              <a:buNone/>
            </a:pPr>
            <a:r>
              <a:rPr lang="en-US" sz="4000" b="1" dirty="0">
                <a:latin typeface="Bahnschrift SemiBold Condensed" panose="020B0502040204020203" pitchFamily="34" charset="0"/>
              </a:rPr>
              <a:t>Ex-vivo maturation of DCs is attained by culturing them in a cytokine cocktail including:( TNF</a:t>
            </a:r>
            <a:r>
              <a:rPr lang="el-GR" sz="4000" b="1" dirty="0">
                <a:latin typeface="Bahnschrift SemiBold Condensed" panose="020B0502040204020203" pitchFamily="34" charset="0"/>
              </a:rPr>
              <a:t>α</a:t>
            </a:r>
            <a:r>
              <a:rPr lang="en-US" sz="4000" b="1" dirty="0">
                <a:latin typeface="Bahnschrift SemiBold Condensed" panose="020B0502040204020203" pitchFamily="34" charset="0"/>
              </a:rPr>
              <a:t>, IL-1</a:t>
            </a:r>
            <a:r>
              <a:rPr lang="el-GR" sz="4000" b="1" dirty="0">
                <a:latin typeface="Bahnschrift SemiBold Condensed" panose="020B0502040204020203" pitchFamily="34" charset="0"/>
              </a:rPr>
              <a:t>β</a:t>
            </a:r>
            <a:r>
              <a:rPr lang="en-US" sz="4000" b="1" dirty="0">
                <a:latin typeface="Bahnschrift SemiBold Condensed" panose="020B0502040204020203" pitchFamily="34" charset="0"/>
              </a:rPr>
              <a:t>,IL-6, PG,GM-CSF,IL-4).</a:t>
            </a:r>
          </a:p>
        </p:txBody>
      </p:sp>
    </p:spTree>
    <p:extLst>
      <p:ext uri="{BB962C8B-B14F-4D97-AF65-F5344CB8AC3E}">
        <p14:creationId xmlns:p14="http://schemas.microsoft.com/office/powerpoint/2010/main" val="12232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1000" fill="hold"/>
                                        <p:tgtEl>
                                          <p:spTgt spid="3">
                                            <p:bg/>
                                          </p:spTgt>
                                        </p:tgtEl>
                                        <p:attrNameLst>
                                          <p:attrName>ppt_w</p:attrName>
                                        </p:attrNameLst>
                                      </p:cBhvr>
                                      <p:tavLst>
                                        <p:tav tm="0">
                                          <p:val>
                                            <p:fltVal val="0"/>
                                          </p:val>
                                        </p:tav>
                                        <p:tav tm="100000">
                                          <p:val>
                                            <p:strVal val="#ppt_w"/>
                                          </p:val>
                                        </p:tav>
                                      </p:tavLst>
                                    </p:anim>
                                    <p:anim calcmode="lin" valueType="num">
                                      <p:cBhvr>
                                        <p:cTn id="20" dur="1000" fill="hold"/>
                                        <p:tgtEl>
                                          <p:spTgt spid="3">
                                            <p:bg/>
                                          </p:spTgt>
                                        </p:tgtEl>
                                        <p:attrNameLst>
                                          <p:attrName>ppt_h</p:attrName>
                                        </p:attrNameLst>
                                      </p:cBhvr>
                                      <p:tavLst>
                                        <p:tav tm="0">
                                          <p:val>
                                            <p:fltVal val="0"/>
                                          </p:val>
                                        </p:tav>
                                        <p:tav tm="100000">
                                          <p:val>
                                            <p:strVal val="#ppt_h"/>
                                          </p:val>
                                        </p:tav>
                                      </p:tavLst>
                                    </p:anim>
                                    <p:anim calcmode="lin" valueType="num">
                                      <p:cBhvr>
                                        <p:cTn id="21" dur="1000" fill="hold"/>
                                        <p:tgtEl>
                                          <p:spTgt spid="3">
                                            <p:bg/>
                                          </p:spTgt>
                                        </p:tgtEl>
                                        <p:attrNameLst>
                                          <p:attrName>style.rotation</p:attrName>
                                        </p:attrNameLst>
                                      </p:cBhvr>
                                      <p:tavLst>
                                        <p:tav tm="0">
                                          <p:val>
                                            <p:fltVal val="90"/>
                                          </p:val>
                                        </p:tav>
                                        <p:tav tm="100000">
                                          <p:val>
                                            <p:fltVal val="0"/>
                                          </p:val>
                                        </p:tav>
                                      </p:tavLst>
                                    </p:anim>
                                    <p:animEffect transition="in" filter="fade">
                                      <p:cBhvr>
                                        <p:cTn id="22" dur="10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5879-0DC6-DC23-1936-869A5D5A0A87}"/>
              </a:ext>
            </a:extLst>
          </p:cNvPr>
          <p:cNvSpPr>
            <a:spLocks noGrp="1"/>
          </p:cNvSpPr>
          <p:nvPr>
            <p:ph type="title"/>
          </p:nvPr>
        </p:nvSpPr>
        <p:spPr>
          <a:xfrm>
            <a:off x="337926" y="753228"/>
            <a:ext cx="9667466" cy="1080938"/>
          </a:xfrm>
          <a:solidFill>
            <a:schemeClr val="accent3">
              <a:lumMod val="50000"/>
            </a:schemeClr>
          </a:solidFill>
        </p:spPr>
        <p:txBody>
          <a:bodyPr>
            <a:normAutofit/>
          </a:bodyPr>
          <a:lstStyle/>
          <a:p>
            <a:pPr algn="ctr"/>
            <a:r>
              <a:rPr lang="en-US" sz="6000" b="1" dirty="0">
                <a:latin typeface="Baskerville Old Face" panose="02020602080505020303" pitchFamily="18" charset="0"/>
              </a:rPr>
              <a:t>DC /tumor fusion vaccines</a:t>
            </a:r>
          </a:p>
        </p:txBody>
      </p:sp>
      <p:sp>
        <p:nvSpPr>
          <p:cNvPr id="3" name="Content Placeholder 2">
            <a:extLst>
              <a:ext uri="{FF2B5EF4-FFF2-40B4-BE49-F238E27FC236}">
                <a16:creationId xmlns:a16="http://schemas.microsoft.com/office/drawing/2014/main" id="{5E835553-742E-1FD4-F15E-8702AA5253D4}"/>
              </a:ext>
            </a:extLst>
          </p:cNvPr>
          <p:cNvSpPr>
            <a:spLocks noGrp="1"/>
          </p:cNvSpPr>
          <p:nvPr>
            <p:ph idx="1"/>
          </p:nvPr>
        </p:nvSpPr>
        <p:spPr>
          <a:xfrm>
            <a:off x="265042" y="2151343"/>
            <a:ext cx="11781183" cy="3599316"/>
          </a:xfrm>
        </p:spPr>
        <p:txBody>
          <a:bodyPr>
            <a:normAutofit fontScale="92500" lnSpcReduction="10000"/>
          </a:bodyPr>
          <a:lstStyle/>
          <a:p>
            <a:r>
              <a:rPr lang="en-US" sz="4000" b="1" dirty="0">
                <a:solidFill>
                  <a:schemeClr val="lt1"/>
                </a:solidFill>
                <a:latin typeface="Bahnschrift Condensed" panose="020B0502040204020203" pitchFamily="34" charset="0"/>
              </a:rPr>
              <a:t>Our group has developed a personalized whole-cell vaccine approach whereby patient-</a:t>
            </a:r>
            <a:r>
              <a:rPr lang="en-US" sz="4000" b="1" dirty="0" err="1">
                <a:solidFill>
                  <a:schemeClr val="lt1"/>
                </a:solidFill>
                <a:latin typeface="Bahnschrift Condensed" panose="020B0502040204020203" pitchFamily="34" charset="0"/>
              </a:rPr>
              <a:t>drived</a:t>
            </a:r>
            <a:r>
              <a:rPr lang="en-US" sz="4000" b="1" dirty="0">
                <a:solidFill>
                  <a:schemeClr val="lt1"/>
                </a:solidFill>
                <a:latin typeface="Bahnschrift Condensed" panose="020B0502040204020203" pitchFamily="34" charset="0"/>
              </a:rPr>
              <a:t> myeloma or leukemia cells are fused </a:t>
            </a:r>
            <a:r>
              <a:rPr lang="en-US" sz="4000" b="1" dirty="0" err="1">
                <a:solidFill>
                  <a:schemeClr val="lt1"/>
                </a:solidFill>
                <a:latin typeface="Bahnschrift Condensed" panose="020B0502040204020203" pitchFamily="34" charset="0"/>
              </a:rPr>
              <a:t>ti</a:t>
            </a:r>
            <a:r>
              <a:rPr lang="en-US" sz="4000" b="1" dirty="0">
                <a:solidFill>
                  <a:schemeClr val="lt1"/>
                </a:solidFill>
                <a:latin typeface="Bahnschrift Condensed" panose="020B0502040204020203" pitchFamily="34" charset="0"/>
              </a:rPr>
              <a:t> Ex-vivo generated autologous DCs.</a:t>
            </a:r>
          </a:p>
          <a:p>
            <a:pPr marL="0" indent="0">
              <a:buNone/>
            </a:pPr>
            <a:endParaRPr lang="en-US" sz="4000" b="1" dirty="0">
              <a:solidFill>
                <a:schemeClr val="lt1"/>
              </a:solidFill>
              <a:latin typeface="Bahnschrift Condensed" panose="020B0502040204020203" pitchFamily="34" charset="0"/>
            </a:endParaRPr>
          </a:p>
          <a:p>
            <a:r>
              <a:rPr lang="en-US" sz="4000" b="1" dirty="0">
                <a:solidFill>
                  <a:schemeClr val="lt1"/>
                </a:solidFill>
                <a:latin typeface="Bahnschrift Condensed" panose="020B0502040204020203" pitchFamily="34" charset="0"/>
              </a:rPr>
              <a:t>The DC/Tumor-cells fusion vaccines allow a broad spectrum of tumor associated antigens and neo-antigens to be presented in the context of DC-mediated co-stimulation.</a:t>
            </a:r>
          </a:p>
        </p:txBody>
      </p:sp>
      <p:pic>
        <p:nvPicPr>
          <p:cNvPr id="5" name="Graphic 4" descr="Lightbulb">
            <a:extLst>
              <a:ext uri="{FF2B5EF4-FFF2-40B4-BE49-F238E27FC236}">
                <a16:creationId xmlns:a16="http://schemas.microsoft.com/office/drawing/2014/main" id="{4C73CA54-1E17-90D5-5911-4585C77EC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9675" y="705679"/>
            <a:ext cx="914400" cy="914400"/>
          </a:xfrm>
          <a:prstGeom prst="rect">
            <a:avLst/>
          </a:prstGeom>
        </p:spPr>
      </p:pic>
      <p:pic>
        <p:nvPicPr>
          <p:cNvPr id="7" name="Picture 6">
            <a:extLst>
              <a:ext uri="{FF2B5EF4-FFF2-40B4-BE49-F238E27FC236}">
                <a16:creationId xmlns:a16="http://schemas.microsoft.com/office/drawing/2014/main" id="{FC1CC78D-E6BA-AED7-6B06-3A79CB414261}"/>
              </a:ext>
            </a:extLst>
          </p:cNvPr>
          <p:cNvPicPr>
            <a:picLocks noChangeAspect="1"/>
          </p:cNvPicPr>
          <p:nvPr/>
        </p:nvPicPr>
        <p:blipFill>
          <a:blip r:embed="rId4"/>
          <a:stretch>
            <a:fillRect/>
          </a:stretch>
        </p:blipFill>
        <p:spPr>
          <a:xfrm>
            <a:off x="6692349" y="5208104"/>
            <a:ext cx="4982818" cy="1649896"/>
          </a:xfrm>
          <a:prstGeom prst="rect">
            <a:avLst/>
          </a:prstGeom>
          <a:ln>
            <a:noFill/>
          </a:ln>
          <a:effectLst>
            <a:softEdge rad="112500"/>
          </a:effectLst>
        </p:spPr>
      </p:pic>
    </p:spTree>
    <p:extLst>
      <p:ext uri="{BB962C8B-B14F-4D97-AF65-F5344CB8AC3E}">
        <p14:creationId xmlns:p14="http://schemas.microsoft.com/office/powerpoint/2010/main" val="22561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E41D-EEAE-8C38-C74F-6AC466B1D7D3}"/>
              </a:ext>
            </a:extLst>
          </p:cNvPr>
          <p:cNvSpPr>
            <a:spLocks noGrp="1"/>
          </p:cNvSpPr>
          <p:nvPr>
            <p:ph type="title"/>
          </p:nvPr>
        </p:nvSpPr>
        <p:spPr>
          <a:xfrm>
            <a:off x="92765" y="753228"/>
            <a:ext cx="10310192" cy="1080938"/>
          </a:xfrm>
          <a:solidFill>
            <a:schemeClr val="tx2">
              <a:lumMod val="50000"/>
            </a:schemeClr>
          </a:solidFill>
        </p:spPr>
        <p:txBody>
          <a:bodyPr>
            <a:noAutofit/>
          </a:bodyPr>
          <a:lstStyle/>
          <a:p>
            <a:r>
              <a:rPr lang="en-US" sz="3200" b="1" dirty="0">
                <a:latin typeface="Baskerville Old Face" panose="02020602080505020303" pitchFamily="18" charset="0"/>
              </a:rPr>
              <a:t>Clinical trial related to a combined DC cells and tumor vaccine</a:t>
            </a:r>
          </a:p>
        </p:txBody>
      </p:sp>
      <p:sp>
        <p:nvSpPr>
          <p:cNvPr id="3" name="Content Placeholder 2">
            <a:extLst>
              <a:ext uri="{FF2B5EF4-FFF2-40B4-BE49-F238E27FC236}">
                <a16:creationId xmlns:a16="http://schemas.microsoft.com/office/drawing/2014/main" id="{F289F4F6-759C-08C8-CA49-01C1B644931B}"/>
              </a:ext>
            </a:extLst>
          </p:cNvPr>
          <p:cNvSpPr>
            <a:spLocks noGrp="1"/>
          </p:cNvSpPr>
          <p:nvPr>
            <p:ph idx="1"/>
          </p:nvPr>
        </p:nvSpPr>
        <p:spPr>
          <a:xfrm>
            <a:off x="185530" y="2046502"/>
            <a:ext cx="11714922" cy="2274894"/>
          </a:xfrm>
          <a:solidFill>
            <a:schemeClr val="tx2">
              <a:lumMod val="10000"/>
            </a:schemeClr>
          </a:solidFill>
        </p:spPr>
        <p:txBody>
          <a:bodyPr>
            <a:normAutofit/>
          </a:bodyPr>
          <a:lstStyle/>
          <a:p>
            <a:r>
              <a:rPr lang="en-US" sz="3200" b="1" dirty="0">
                <a:solidFill>
                  <a:schemeClr val="lt1"/>
                </a:solidFill>
                <a:latin typeface="Bahnschrift Condensed" panose="020B0502040204020203" pitchFamily="34" charset="0"/>
              </a:rPr>
              <a:t>First phase: evaluating DC/multiple myeloma (DC/MM) fusion cells vaccination in patients with multiple myeloma.</a:t>
            </a:r>
          </a:p>
          <a:p>
            <a:r>
              <a:rPr lang="en-US" sz="3200" b="1" dirty="0">
                <a:solidFill>
                  <a:schemeClr val="lt1"/>
                </a:solidFill>
                <a:latin typeface="Bahnschrift Condensed" panose="020B0502040204020203" pitchFamily="34" charset="0"/>
              </a:rPr>
              <a:t>The second phase : this DC/MM fusion vaccine can be used in the post-autologous stem cell transplantation  (SCT) setting to target post-transplant residual disease.</a:t>
            </a:r>
          </a:p>
        </p:txBody>
      </p:sp>
      <p:sp>
        <p:nvSpPr>
          <p:cNvPr id="4" name="Rectangle: Rounded Corners 3">
            <a:extLst>
              <a:ext uri="{FF2B5EF4-FFF2-40B4-BE49-F238E27FC236}">
                <a16:creationId xmlns:a16="http://schemas.microsoft.com/office/drawing/2014/main" id="{72AFCDFC-D489-AA83-1FDC-101FC567F735}"/>
              </a:ext>
            </a:extLst>
          </p:cNvPr>
          <p:cNvSpPr/>
          <p:nvPr/>
        </p:nvSpPr>
        <p:spPr>
          <a:xfrm>
            <a:off x="185530" y="4442154"/>
            <a:ext cx="11714921" cy="227489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600" b="1" dirty="0">
                <a:solidFill>
                  <a:schemeClr val="bg1"/>
                </a:solidFill>
                <a:latin typeface="Bahnschrift Condensed" panose="020B0502040204020203" pitchFamily="34" charset="0"/>
              </a:rPr>
              <a:t>Conclusion : although the period of lymphopoietic reconstitution was associated with the  general suppression of cellular immunity, there was a transient expansion of the myeloma-specific T cells that was further boosted following vaccination with DC/MM fusion cells. </a:t>
            </a:r>
          </a:p>
        </p:txBody>
      </p:sp>
      <p:pic>
        <p:nvPicPr>
          <p:cNvPr id="6" name="Graphic 5" descr="Robber">
            <a:extLst>
              <a:ext uri="{FF2B5EF4-FFF2-40B4-BE49-F238E27FC236}">
                <a16:creationId xmlns:a16="http://schemas.microsoft.com/office/drawing/2014/main" id="{D9A35ECE-DBB9-2329-9EE6-33BD71FAA1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4146" y="771938"/>
            <a:ext cx="914400" cy="914400"/>
          </a:xfrm>
          <a:prstGeom prst="rect">
            <a:avLst/>
          </a:prstGeom>
        </p:spPr>
      </p:pic>
    </p:spTree>
    <p:extLst>
      <p:ext uri="{BB962C8B-B14F-4D97-AF65-F5344CB8AC3E}">
        <p14:creationId xmlns:p14="http://schemas.microsoft.com/office/powerpoint/2010/main" val="18846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B5E9-7360-ED65-094B-C9BE6A6804DF}"/>
              </a:ext>
            </a:extLst>
          </p:cNvPr>
          <p:cNvSpPr>
            <a:spLocks noGrp="1"/>
          </p:cNvSpPr>
          <p:nvPr>
            <p:ph type="ctrTitle"/>
          </p:nvPr>
        </p:nvSpPr>
        <p:spPr>
          <a:xfrm>
            <a:off x="208546" y="265742"/>
            <a:ext cx="11774906" cy="1973178"/>
          </a:xfrm>
          <a:solidFill>
            <a:schemeClr val="bg2">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a:lstStyle/>
          <a:p>
            <a:pPr algn="ctr"/>
            <a:r>
              <a:rPr lang="en-US" sz="6000" b="1" dirty="0">
                <a:solidFill>
                  <a:schemeClr val="tx2">
                    <a:lumMod val="10000"/>
                  </a:schemeClr>
                </a:solidFill>
                <a:latin typeface="Baskerville Old Face" panose="02020602080505020303" pitchFamily="18" charset="0"/>
              </a:rPr>
              <a:t>Therapeutic dendritic cell cancer vaccines in hematologic malignancies</a:t>
            </a:r>
          </a:p>
        </p:txBody>
      </p:sp>
      <p:pic>
        <p:nvPicPr>
          <p:cNvPr id="4" name="Graphic 3" descr="Baseball">
            <a:extLst>
              <a:ext uri="{FF2B5EF4-FFF2-40B4-BE49-F238E27FC236}">
                <a16:creationId xmlns:a16="http://schemas.microsoft.com/office/drawing/2014/main" id="{F773A1C9-3E9B-54EE-A88C-3B6002E154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1777" y="2932044"/>
            <a:ext cx="914400" cy="914400"/>
          </a:xfrm>
          <a:prstGeom prst="rect">
            <a:avLst/>
          </a:prstGeom>
        </p:spPr>
      </p:pic>
      <p:sp>
        <p:nvSpPr>
          <p:cNvPr id="5" name="TextBox 4">
            <a:extLst>
              <a:ext uri="{FF2B5EF4-FFF2-40B4-BE49-F238E27FC236}">
                <a16:creationId xmlns:a16="http://schemas.microsoft.com/office/drawing/2014/main" id="{3DF07C7B-6328-B957-E6FC-BABAC22AA6DD}"/>
              </a:ext>
            </a:extLst>
          </p:cNvPr>
          <p:cNvSpPr txBox="1"/>
          <p:nvPr/>
        </p:nvSpPr>
        <p:spPr>
          <a:xfrm>
            <a:off x="304800" y="4836515"/>
            <a:ext cx="11582399" cy="1200329"/>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72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rPr>
              <a:t>Presenter: </a:t>
            </a:r>
            <a:r>
              <a:rPr lang="en-US" sz="7200" b="1" dirty="0" err="1">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rPr>
              <a:t>fatemeh</a:t>
            </a:r>
            <a:r>
              <a:rPr lang="en-US" sz="72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rPr>
              <a:t> </a:t>
            </a:r>
            <a:r>
              <a:rPr lang="en-US" sz="7200" b="1" dirty="0" err="1">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rPr>
              <a:t>seyed</a:t>
            </a:r>
            <a:r>
              <a:rPr lang="en-US" sz="72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rPr>
              <a:t> </a:t>
            </a:r>
            <a:r>
              <a:rPr lang="en-US" sz="7200" b="1" dirty="0" err="1">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rPr>
              <a:t>moharrami</a:t>
            </a:r>
            <a:endParaRPr lang="en-US" sz="7200" b="1" dirty="0">
              <a:solidFill>
                <a:schemeClr val="accent3">
                  <a:lumMod val="50000"/>
                </a:schemeClr>
              </a:solidFill>
              <a:effectLst>
                <a:outerShdw blurRad="38100" dist="38100" dir="2700000" algn="tl">
                  <a:srgbClr val="000000">
                    <a:alpha val="43137"/>
                  </a:srgbClr>
                </a:outerShdw>
              </a:effectLst>
              <a:latin typeface="Bahnschrift Condensed" panose="020B0502040204020203" pitchFamily="34" charset="0"/>
            </a:endParaRPr>
          </a:p>
        </p:txBody>
      </p:sp>
      <p:pic>
        <p:nvPicPr>
          <p:cNvPr id="6" name="Picture 5">
            <a:extLst>
              <a:ext uri="{FF2B5EF4-FFF2-40B4-BE49-F238E27FC236}">
                <a16:creationId xmlns:a16="http://schemas.microsoft.com/office/drawing/2014/main" id="{58D16751-BB5E-E5E1-E46D-F9D87CD0859C}"/>
              </a:ext>
            </a:extLst>
          </p:cNvPr>
          <p:cNvPicPr>
            <a:picLocks noChangeAspect="1"/>
          </p:cNvPicPr>
          <p:nvPr/>
        </p:nvPicPr>
        <p:blipFill>
          <a:blip r:embed="rId4"/>
          <a:stretch>
            <a:fillRect/>
          </a:stretch>
        </p:blipFill>
        <p:spPr>
          <a:xfrm>
            <a:off x="410818" y="2631751"/>
            <a:ext cx="2570922" cy="1494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F0BBDB4-5578-2C62-FA4D-F16FA9C534BB}"/>
              </a:ext>
            </a:extLst>
          </p:cNvPr>
          <p:cNvPicPr>
            <a:picLocks noChangeAspect="1"/>
          </p:cNvPicPr>
          <p:nvPr/>
        </p:nvPicPr>
        <p:blipFill>
          <a:blip r:embed="rId5"/>
          <a:stretch>
            <a:fillRect/>
          </a:stretch>
        </p:blipFill>
        <p:spPr>
          <a:xfrm>
            <a:off x="6367673" y="2681809"/>
            <a:ext cx="2398641" cy="1494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9522C2DB-FFD5-B931-C7B7-BBCA5E43E840}"/>
              </a:ext>
            </a:extLst>
          </p:cNvPr>
          <p:cNvPicPr>
            <a:picLocks noChangeAspect="1"/>
          </p:cNvPicPr>
          <p:nvPr/>
        </p:nvPicPr>
        <p:blipFill rotWithShape="1">
          <a:blip r:embed="rId6"/>
          <a:srcRect l="10029" r="6030"/>
          <a:stretch/>
        </p:blipFill>
        <p:spPr>
          <a:xfrm>
            <a:off x="3321329" y="2671507"/>
            <a:ext cx="2706755" cy="1454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2910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689A-3AFD-1236-9678-9A8D2300C58B}"/>
              </a:ext>
            </a:extLst>
          </p:cNvPr>
          <p:cNvSpPr>
            <a:spLocks noGrp="1"/>
          </p:cNvSpPr>
          <p:nvPr>
            <p:ph type="title"/>
          </p:nvPr>
        </p:nvSpPr>
        <p:spPr>
          <a:xfrm>
            <a:off x="291548" y="751618"/>
            <a:ext cx="9077739" cy="1080938"/>
          </a:xfrm>
          <a:solidFill>
            <a:srgbClr val="FF0000"/>
          </a:solidFill>
        </p:spPr>
        <p:txBody>
          <a:bodyPr>
            <a:normAutofit/>
          </a:bodyPr>
          <a:lstStyle/>
          <a:p>
            <a:pPr algn="ctr"/>
            <a:r>
              <a:rPr lang="en-US" sz="4800" b="1" dirty="0">
                <a:latin typeface="Baskerville Old Face" panose="02020602080505020303" pitchFamily="18" charset="0"/>
              </a:rPr>
              <a:t>Defining the optimal disease setting</a:t>
            </a:r>
          </a:p>
        </p:txBody>
      </p:sp>
      <p:sp>
        <p:nvSpPr>
          <p:cNvPr id="7" name="Content Placeholder 6">
            <a:extLst>
              <a:ext uri="{FF2B5EF4-FFF2-40B4-BE49-F238E27FC236}">
                <a16:creationId xmlns:a16="http://schemas.microsoft.com/office/drawing/2014/main" id="{18E754B4-40AB-23F7-9236-7F25A071F969}"/>
              </a:ext>
            </a:extLst>
          </p:cNvPr>
          <p:cNvSpPr>
            <a:spLocks noGrp="1"/>
          </p:cNvSpPr>
          <p:nvPr>
            <p:ph idx="1"/>
          </p:nvPr>
        </p:nvSpPr>
        <p:spPr>
          <a:xfrm>
            <a:off x="675860" y="2270612"/>
            <a:ext cx="10429461" cy="4156692"/>
          </a:xfrm>
        </p:spPr>
        <p:txBody>
          <a:bodyPr>
            <a:normAutofit lnSpcReduction="10000"/>
          </a:bodyPr>
          <a:lstStyle/>
          <a:p>
            <a:pPr marL="0" indent="0">
              <a:buNone/>
            </a:pPr>
            <a:r>
              <a:rPr lang="en-US" sz="4800" b="1" dirty="0">
                <a:solidFill>
                  <a:schemeClr val="lt1"/>
                </a:solidFill>
                <a:latin typeface="Bahnschrift Condensed" panose="020B0502040204020203" pitchFamily="34" charset="0"/>
              </a:rPr>
              <a:t>1. pre-malignant disease state</a:t>
            </a:r>
          </a:p>
          <a:p>
            <a:pPr marL="0" indent="0">
              <a:buNone/>
            </a:pPr>
            <a:endParaRPr lang="en-US" sz="4800" b="1" dirty="0">
              <a:solidFill>
                <a:schemeClr val="lt1"/>
              </a:solidFill>
              <a:latin typeface="Bahnschrift Condensed" panose="020B0502040204020203" pitchFamily="34" charset="0"/>
            </a:endParaRPr>
          </a:p>
          <a:p>
            <a:pPr marL="0" indent="0">
              <a:buNone/>
            </a:pPr>
            <a:r>
              <a:rPr lang="en-US" sz="4800" b="1" dirty="0">
                <a:solidFill>
                  <a:schemeClr val="lt1"/>
                </a:solidFill>
                <a:latin typeface="Bahnschrift Condensed" panose="020B0502040204020203" pitchFamily="34" charset="0"/>
              </a:rPr>
              <a:t>2.post-chemotherapy or radiotherapy-induced pro-inflammatory state of remission.</a:t>
            </a:r>
          </a:p>
          <a:p>
            <a:pPr marL="0" indent="0">
              <a:buNone/>
            </a:pPr>
            <a:endParaRPr lang="en-US" sz="4800" b="1" dirty="0">
              <a:solidFill>
                <a:schemeClr val="lt1"/>
              </a:solidFill>
              <a:latin typeface="Bahnschrift Condensed" panose="020B0502040204020203" pitchFamily="34" charset="0"/>
            </a:endParaRPr>
          </a:p>
          <a:p>
            <a:pPr marL="0" indent="0">
              <a:buNone/>
            </a:pPr>
            <a:r>
              <a:rPr lang="en-US" sz="4800" b="1" dirty="0">
                <a:solidFill>
                  <a:schemeClr val="lt1"/>
                </a:solidFill>
                <a:latin typeface="Bahnschrift Condensed" panose="020B0502040204020203" pitchFamily="34" charset="0"/>
              </a:rPr>
              <a:t>3. the state of post-transplant</a:t>
            </a:r>
          </a:p>
        </p:txBody>
      </p:sp>
      <p:pic>
        <p:nvPicPr>
          <p:cNvPr id="9" name="Picture 8">
            <a:extLst>
              <a:ext uri="{FF2B5EF4-FFF2-40B4-BE49-F238E27FC236}">
                <a16:creationId xmlns:a16="http://schemas.microsoft.com/office/drawing/2014/main" id="{4D1FAB05-32A9-04A9-E82B-AB62691E1B98}"/>
              </a:ext>
            </a:extLst>
          </p:cNvPr>
          <p:cNvPicPr>
            <a:picLocks noChangeAspect="1"/>
          </p:cNvPicPr>
          <p:nvPr/>
        </p:nvPicPr>
        <p:blipFill>
          <a:blip r:embed="rId2"/>
          <a:stretch>
            <a:fillRect/>
          </a:stretch>
        </p:blipFill>
        <p:spPr>
          <a:xfrm>
            <a:off x="9528313" y="596348"/>
            <a:ext cx="2663687" cy="1391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9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D304-64CC-C779-6082-A8CBF6D5FAF9}"/>
              </a:ext>
            </a:extLst>
          </p:cNvPr>
          <p:cNvSpPr>
            <a:spLocks noGrp="1"/>
          </p:cNvSpPr>
          <p:nvPr>
            <p:ph type="title"/>
          </p:nvPr>
        </p:nvSpPr>
        <p:spPr>
          <a:xfrm>
            <a:off x="132522" y="753228"/>
            <a:ext cx="10230677" cy="1080938"/>
          </a:xfrm>
          <a:solidFill>
            <a:srgbClr val="00B050"/>
          </a:solidFill>
        </p:spPr>
        <p:txBody>
          <a:bodyPr>
            <a:noAutofit/>
          </a:bodyPr>
          <a:lstStyle/>
          <a:p>
            <a:pPr algn="ctr"/>
            <a:r>
              <a:rPr lang="en-US" sz="3400" b="1" dirty="0">
                <a:latin typeface="Baskerville Old Face" panose="02020602080505020303" pitchFamily="18" charset="0"/>
              </a:rPr>
              <a:t>Production process of dendritic cell-tumor fusion vaccines</a:t>
            </a:r>
          </a:p>
        </p:txBody>
      </p:sp>
      <p:pic>
        <p:nvPicPr>
          <p:cNvPr id="5" name="Content Placeholder 4">
            <a:extLst>
              <a:ext uri="{FF2B5EF4-FFF2-40B4-BE49-F238E27FC236}">
                <a16:creationId xmlns:a16="http://schemas.microsoft.com/office/drawing/2014/main" id="{5F8CC6C2-357E-476C-43C4-44CC844C094D}"/>
              </a:ext>
            </a:extLst>
          </p:cNvPr>
          <p:cNvPicPr>
            <a:picLocks noGrp="1" noChangeAspect="1"/>
          </p:cNvPicPr>
          <p:nvPr>
            <p:ph idx="1"/>
          </p:nvPr>
        </p:nvPicPr>
        <p:blipFill rotWithShape="1">
          <a:blip r:embed="rId2"/>
          <a:srcRect l="3030" t="5712" r="7459"/>
          <a:stretch/>
        </p:blipFill>
        <p:spPr>
          <a:xfrm>
            <a:off x="530087" y="2040834"/>
            <a:ext cx="11131826" cy="4817166"/>
          </a:xfrm>
          <a:prstGeom prst="rect">
            <a:avLst/>
          </a:prstGeom>
          <a:ln>
            <a:noFill/>
          </a:ln>
          <a:effectLst>
            <a:softEdge rad="112500"/>
          </a:effectLst>
        </p:spPr>
      </p:pic>
      <p:pic>
        <p:nvPicPr>
          <p:cNvPr id="4" name="Graphic 3" descr="Head with gears">
            <a:extLst>
              <a:ext uri="{FF2B5EF4-FFF2-40B4-BE49-F238E27FC236}">
                <a16:creationId xmlns:a16="http://schemas.microsoft.com/office/drawing/2014/main" id="{CCAF227D-FB3B-3830-0FA2-93235F670D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3658" y="771936"/>
            <a:ext cx="914400" cy="914400"/>
          </a:xfrm>
          <a:prstGeom prst="rect">
            <a:avLst/>
          </a:prstGeom>
        </p:spPr>
      </p:pic>
    </p:spTree>
    <p:extLst>
      <p:ext uri="{BB962C8B-B14F-4D97-AF65-F5344CB8AC3E}">
        <p14:creationId xmlns:p14="http://schemas.microsoft.com/office/powerpoint/2010/main" val="3388476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8470-A4A7-E3BB-9D7E-62B5A3BDA3CF}"/>
              </a:ext>
            </a:extLst>
          </p:cNvPr>
          <p:cNvSpPr>
            <a:spLocks noGrp="1"/>
          </p:cNvSpPr>
          <p:nvPr>
            <p:ph type="title"/>
          </p:nvPr>
        </p:nvSpPr>
        <p:spPr>
          <a:xfrm>
            <a:off x="680321" y="753228"/>
            <a:ext cx="8901001" cy="1080938"/>
          </a:xfrm>
        </p:spPr>
        <p:txBody>
          <a:bodyPr>
            <a:normAutofit/>
          </a:bodyPr>
          <a:lstStyle/>
          <a:p>
            <a:pPr algn="ctr"/>
            <a:r>
              <a:rPr lang="en-US" sz="6600" b="1" dirty="0">
                <a:latin typeface="Baskerville Old Face" panose="02020602080505020303" pitchFamily="18" charset="0"/>
              </a:rPr>
              <a:t>Combined strategies</a:t>
            </a:r>
          </a:p>
        </p:txBody>
      </p:sp>
      <p:sp>
        <p:nvSpPr>
          <p:cNvPr id="3" name="Content Placeholder 2">
            <a:extLst>
              <a:ext uri="{FF2B5EF4-FFF2-40B4-BE49-F238E27FC236}">
                <a16:creationId xmlns:a16="http://schemas.microsoft.com/office/drawing/2014/main" id="{1BDEE53B-4721-B5BC-7822-3B47D65D0637}"/>
              </a:ext>
            </a:extLst>
          </p:cNvPr>
          <p:cNvSpPr>
            <a:spLocks noGrp="1"/>
          </p:cNvSpPr>
          <p:nvPr>
            <p:ph idx="1"/>
          </p:nvPr>
        </p:nvSpPr>
        <p:spPr>
          <a:xfrm>
            <a:off x="323890" y="4121746"/>
            <a:ext cx="8170753" cy="2332063"/>
          </a:xfrm>
          <a:solidFill>
            <a:srgbClr val="FF0000"/>
          </a:solidFill>
        </p:spPr>
        <p:txBody>
          <a:bodyPr>
            <a:normAutofit/>
          </a:bodyPr>
          <a:lstStyle/>
          <a:p>
            <a:pPr marL="0" indent="0">
              <a:buNone/>
            </a:pPr>
            <a:r>
              <a:rPr lang="en-US" sz="4400" b="1" dirty="0">
                <a:solidFill>
                  <a:schemeClr val="lt1"/>
                </a:solidFill>
                <a:effectLst>
                  <a:outerShdw blurRad="38100" dist="38100" dir="2700000" algn="tl">
                    <a:srgbClr val="000000">
                      <a:alpha val="43137"/>
                    </a:srgbClr>
                  </a:outerShdw>
                </a:effectLst>
                <a:latin typeface="Bahnschrift Condensed" panose="020B0502040204020203" pitchFamily="34" charset="0"/>
              </a:rPr>
              <a:t>1. Targeting the production of TGFβ.</a:t>
            </a:r>
          </a:p>
          <a:p>
            <a:pPr marL="0" indent="0">
              <a:buNone/>
            </a:pPr>
            <a:r>
              <a:rPr lang="en-US" sz="4400" b="1" dirty="0">
                <a:solidFill>
                  <a:schemeClr val="lt1"/>
                </a:solidFill>
                <a:effectLst>
                  <a:outerShdw blurRad="38100" dist="38100" dir="2700000" algn="tl">
                    <a:srgbClr val="000000">
                      <a:alpha val="43137"/>
                    </a:srgbClr>
                  </a:outerShdw>
                </a:effectLst>
                <a:latin typeface="Bahnschrift Condensed" panose="020B0502040204020203" pitchFamily="34" charset="0"/>
              </a:rPr>
              <a:t>2.Combination of DC vaccines.</a:t>
            </a:r>
          </a:p>
          <a:p>
            <a:pPr marL="0" indent="0">
              <a:buNone/>
            </a:pPr>
            <a:r>
              <a:rPr lang="en-US" sz="4400" b="1" dirty="0">
                <a:solidFill>
                  <a:schemeClr val="lt1"/>
                </a:solidFill>
                <a:effectLst>
                  <a:outerShdw blurRad="38100" dist="38100" dir="2700000" algn="tl">
                    <a:srgbClr val="000000">
                      <a:alpha val="43137"/>
                    </a:srgbClr>
                  </a:outerShdw>
                </a:effectLst>
                <a:latin typeface="Bahnschrift Condensed" panose="020B0502040204020203" pitchFamily="34" charset="0"/>
              </a:rPr>
              <a:t>3. chimeric antigen receptor (CAR) T cell.</a:t>
            </a:r>
          </a:p>
        </p:txBody>
      </p:sp>
      <p:pic>
        <p:nvPicPr>
          <p:cNvPr id="5" name="Graphic 4" descr="Gong">
            <a:extLst>
              <a:ext uri="{FF2B5EF4-FFF2-40B4-BE49-F238E27FC236}">
                <a16:creationId xmlns:a16="http://schemas.microsoft.com/office/drawing/2014/main" id="{5CCFC392-70C4-35D0-D4C4-75192EA21C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7154" y="811698"/>
            <a:ext cx="914400" cy="914400"/>
          </a:xfrm>
          <a:prstGeom prst="rect">
            <a:avLst/>
          </a:prstGeom>
        </p:spPr>
      </p:pic>
      <p:pic>
        <p:nvPicPr>
          <p:cNvPr id="7" name="Picture 6">
            <a:extLst>
              <a:ext uri="{FF2B5EF4-FFF2-40B4-BE49-F238E27FC236}">
                <a16:creationId xmlns:a16="http://schemas.microsoft.com/office/drawing/2014/main" id="{71B511A9-3D56-7634-A2AB-B07B44FF5D38}"/>
              </a:ext>
            </a:extLst>
          </p:cNvPr>
          <p:cNvPicPr>
            <a:picLocks noChangeAspect="1"/>
          </p:cNvPicPr>
          <p:nvPr/>
        </p:nvPicPr>
        <p:blipFill>
          <a:blip r:embed="rId4"/>
          <a:stretch>
            <a:fillRect/>
          </a:stretch>
        </p:blipFill>
        <p:spPr>
          <a:xfrm>
            <a:off x="8680174" y="3896140"/>
            <a:ext cx="3041380" cy="2788766"/>
          </a:xfrm>
          <a:prstGeom prst="ellipse">
            <a:avLst/>
          </a:prstGeom>
          <a:ln>
            <a:noFill/>
          </a:ln>
          <a:effectLst>
            <a:softEdge rad="112500"/>
          </a:effectLst>
        </p:spPr>
      </p:pic>
      <p:sp>
        <p:nvSpPr>
          <p:cNvPr id="6" name="TextBox 5">
            <a:extLst>
              <a:ext uri="{FF2B5EF4-FFF2-40B4-BE49-F238E27FC236}">
                <a16:creationId xmlns:a16="http://schemas.microsoft.com/office/drawing/2014/main" id="{E197F0CE-928F-526F-E4E0-C15959090C0F}"/>
              </a:ext>
            </a:extLst>
          </p:cNvPr>
          <p:cNvSpPr txBox="1"/>
          <p:nvPr/>
        </p:nvSpPr>
        <p:spPr>
          <a:xfrm>
            <a:off x="323890" y="2069842"/>
            <a:ext cx="11544220" cy="1708160"/>
          </a:xfrm>
          <a:prstGeom prst="rect">
            <a:avLst/>
          </a:prstGeom>
          <a:solidFill>
            <a:schemeClr val="accent3">
              <a:lumMod val="50000"/>
            </a:schemeClr>
          </a:solidFill>
        </p:spPr>
        <p:txBody>
          <a:bodyPr wrap="square">
            <a:spAutoFit/>
          </a:bodyPr>
          <a:lstStyle/>
          <a:p>
            <a:pPr marL="0" indent="0">
              <a:buNone/>
            </a:pPr>
            <a:r>
              <a:rPr lang="en-US" sz="3500" b="1" dirty="0">
                <a:latin typeface="Bahnschrift SemiBold Condensed" panose="020B0502040204020203" pitchFamily="34" charset="0"/>
              </a:rPr>
              <a:t>A better understanding of the impact of the tumor microenvironment on immune modulation and tumor progression has led to the development of several therapeutic strategies such as vaccines targeting the production of :</a:t>
            </a:r>
          </a:p>
        </p:txBody>
      </p:sp>
    </p:spTree>
    <p:extLst>
      <p:ext uri="{BB962C8B-B14F-4D97-AF65-F5344CB8AC3E}">
        <p14:creationId xmlns:p14="http://schemas.microsoft.com/office/powerpoint/2010/main" val="100702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3BB8-0CD7-ACC2-B2A6-91690F503BEE}"/>
              </a:ext>
            </a:extLst>
          </p:cNvPr>
          <p:cNvSpPr>
            <a:spLocks noGrp="1"/>
          </p:cNvSpPr>
          <p:nvPr>
            <p:ph type="title"/>
          </p:nvPr>
        </p:nvSpPr>
        <p:spPr>
          <a:xfrm>
            <a:off x="649357" y="715174"/>
            <a:ext cx="6839783" cy="1080938"/>
          </a:xfrm>
          <a:solidFill>
            <a:schemeClr val="bg2">
              <a:lumMod val="75000"/>
            </a:schemeClr>
          </a:solidFill>
        </p:spPr>
        <p:txBody>
          <a:bodyPr>
            <a:normAutofit fontScale="90000"/>
          </a:bodyPr>
          <a:lstStyle/>
          <a:p>
            <a:pPr algn="ctr"/>
            <a:r>
              <a:rPr lang="en-US" sz="7200" b="1" dirty="0">
                <a:latin typeface="Baskerville Old Face" panose="02020602080505020303" pitchFamily="18" charset="0"/>
              </a:rPr>
              <a:t>Conclusion</a:t>
            </a:r>
          </a:p>
        </p:txBody>
      </p:sp>
      <p:sp>
        <p:nvSpPr>
          <p:cNvPr id="3" name="Content Placeholder 2">
            <a:extLst>
              <a:ext uri="{FF2B5EF4-FFF2-40B4-BE49-F238E27FC236}">
                <a16:creationId xmlns:a16="http://schemas.microsoft.com/office/drawing/2014/main" id="{D2BE5061-6854-6977-F7F1-5AA8E852E36A}"/>
              </a:ext>
            </a:extLst>
          </p:cNvPr>
          <p:cNvSpPr>
            <a:spLocks noGrp="1"/>
          </p:cNvSpPr>
          <p:nvPr>
            <p:ph idx="1"/>
          </p:nvPr>
        </p:nvSpPr>
        <p:spPr>
          <a:xfrm>
            <a:off x="231919" y="2164593"/>
            <a:ext cx="11476383" cy="4342223"/>
          </a:xfrm>
        </p:spPr>
        <p:txBody>
          <a:bodyPr>
            <a:normAutofit/>
          </a:bodyPr>
          <a:lstStyle/>
          <a:p>
            <a:r>
              <a:rPr lang="en-US" sz="3600" b="1" dirty="0">
                <a:solidFill>
                  <a:schemeClr val="lt1"/>
                </a:solidFill>
                <a:effectLst>
                  <a:outerShdw blurRad="38100" dist="38100" dir="2700000" algn="tl">
                    <a:srgbClr val="000000">
                      <a:alpha val="43137"/>
                    </a:srgbClr>
                  </a:outerShdw>
                </a:effectLst>
                <a:latin typeface="Bahnschrift Condensed" panose="020B0502040204020203" pitchFamily="34" charset="0"/>
              </a:rPr>
              <a:t>There have been significant advances in the development of DC-tumor vaccines against hematologic malignancies.</a:t>
            </a:r>
          </a:p>
          <a:p>
            <a:r>
              <a:rPr lang="en-US" sz="3600" b="1" dirty="0">
                <a:solidFill>
                  <a:schemeClr val="lt1"/>
                </a:solidFill>
                <a:effectLst>
                  <a:outerShdw blurRad="38100" dist="38100" dir="2700000" algn="tl">
                    <a:srgbClr val="000000">
                      <a:alpha val="43137"/>
                    </a:srgbClr>
                  </a:outerShdw>
                </a:effectLst>
                <a:latin typeface="Bahnschrift Condensed" panose="020B0502040204020203" pitchFamily="34" charset="0"/>
              </a:rPr>
              <a:t>DCs provide a critical platform for antigen presentation via the concurrent expression of co-stimulatory signals and inflammatory cytokines necessary for the induction of primary immune responses.</a:t>
            </a:r>
          </a:p>
          <a:p>
            <a:r>
              <a:rPr lang="en-US" sz="3600" b="1" dirty="0">
                <a:solidFill>
                  <a:schemeClr val="lt1"/>
                </a:solidFill>
                <a:effectLst>
                  <a:outerShdw blurRad="38100" dist="38100" dir="2700000" algn="tl">
                    <a:srgbClr val="000000">
                      <a:alpha val="43137"/>
                    </a:srgbClr>
                  </a:outerShdw>
                </a:effectLst>
                <a:latin typeface="Bahnschrift Condensed" panose="020B0502040204020203" pitchFamily="34" charset="0"/>
              </a:rPr>
              <a:t>As such, they offer an important strategy to overcome tumor-associated tolerance and targeting shared tumor antigens by low and medium affinity T cells</a:t>
            </a:r>
          </a:p>
        </p:txBody>
      </p:sp>
      <p:pic>
        <p:nvPicPr>
          <p:cNvPr id="5" name="Graphic 4" descr="Group brainstorm">
            <a:extLst>
              <a:ext uri="{FF2B5EF4-FFF2-40B4-BE49-F238E27FC236}">
                <a16:creationId xmlns:a16="http://schemas.microsoft.com/office/drawing/2014/main" id="{5F78167D-06B9-1AD3-6CA1-643E44690B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4145" y="798443"/>
            <a:ext cx="914400" cy="914400"/>
          </a:xfrm>
          <a:prstGeom prst="rect">
            <a:avLst/>
          </a:prstGeom>
        </p:spPr>
      </p:pic>
      <p:pic>
        <p:nvPicPr>
          <p:cNvPr id="7" name="Picture 6">
            <a:extLst>
              <a:ext uri="{FF2B5EF4-FFF2-40B4-BE49-F238E27FC236}">
                <a16:creationId xmlns:a16="http://schemas.microsoft.com/office/drawing/2014/main" id="{DEECC093-2A25-ACA0-021D-F44749269C72}"/>
              </a:ext>
            </a:extLst>
          </p:cNvPr>
          <p:cNvPicPr>
            <a:picLocks noChangeAspect="1"/>
          </p:cNvPicPr>
          <p:nvPr/>
        </p:nvPicPr>
        <p:blipFill>
          <a:blip r:embed="rId4"/>
          <a:stretch>
            <a:fillRect/>
          </a:stretch>
        </p:blipFill>
        <p:spPr>
          <a:xfrm>
            <a:off x="7858540" y="715174"/>
            <a:ext cx="2464903" cy="1247252"/>
          </a:xfrm>
          <a:prstGeom prst="rect">
            <a:avLst/>
          </a:prstGeom>
          <a:ln>
            <a:noFill/>
          </a:ln>
          <a:effectLst>
            <a:softEdge rad="112500"/>
          </a:effectLst>
        </p:spPr>
      </p:pic>
    </p:spTree>
    <p:extLst>
      <p:ext uri="{BB962C8B-B14F-4D97-AF65-F5344CB8AC3E}">
        <p14:creationId xmlns:p14="http://schemas.microsoft.com/office/powerpoint/2010/main" val="19373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1401-95BE-8F1B-0233-56082F17924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71D20C-8CA7-688C-B7AA-C38C6590CF43}"/>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51C10BAF-C1EA-39E3-27F8-E1F220F66EB5}"/>
              </a:ext>
            </a:extLst>
          </p:cNvPr>
          <p:cNvSpPr txBox="1"/>
          <p:nvPr/>
        </p:nvSpPr>
        <p:spPr>
          <a:xfrm>
            <a:off x="34407" y="2587394"/>
            <a:ext cx="10905688" cy="1323439"/>
          </a:xfrm>
          <a:prstGeom prst="rect">
            <a:avLst/>
          </a:prstGeom>
          <a:noFill/>
          <a:effectLst>
            <a:reflection blurRad="6350" stA="50000" endA="300" endPos="90000" dir="5400000" sy="-100000" algn="bl" rotWithShape="0"/>
          </a:effectLst>
          <a:scene3d>
            <a:camera prst="isometricOffAxis1Right"/>
            <a:lightRig rig="threePt" dir="t"/>
          </a:scene3d>
        </p:spPr>
        <p:txBody>
          <a:bodyPr wrap="square">
            <a:spAutoFit/>
          </a:bodyPr>
          <a:lstStyle/>
          <a:p>
            <a:r>
              <a:rPr lang="en-US" sz="8000" b="1" dirty="0">
                <a:solidFill>
                  <a:srgbClr val="FFFF00"/>
                </a:solidFill>
                <a:effectLst>
                  <a:outerShdw blurRad="38100" dist="38100" dir="2700000" algn="tl">
                    <a:srgbClr val="000000">
                      <a:alpha val="43137"/>
                    </a:srgbClr>
                  </a:outerShdw>
                </a:effectLst>
                <a:latin typeface="3ds Condensed" panose="02000503020000020004" pitchFamily="2" charset="0"/>
                <a:cs typeface="B Badkonak" panose="00000400000000000000" pitchFamily="2" charset="-78"/>
              </a:rPr>
              <a:t>Thanks for your attention</a:t>
            </a:r>
          </a:p>
        </p:txBody>
      </p:sp>
    </p:spTree>
    <p:extLst>
      <p:ext uri="{BB962C8B-B14F-4D97-AF65-F5344CB8AC3E}">
        <p14:creationId xmlns:p14="http://schemas.microsoft.com/office/powerpoint/2010/main" val="18069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EB2B-8C9F-C38B-ECA5-742D83D75FE9}"/>
              </a:ext>
            </a:extLst>
          </p:cNvPr>
          <p:cNvSpPr>
            <a:spLocks noGrp="1"/>
          </p:cNvSpPr>
          <p:nvPr>
            <p:ph type="title"/>
          </p:nvPr>
        </p:nvSpPr>
        <p:spPr>
          <a:xfrm>
            <a:off x="0" y="622853"/>
            <a:ext cx="10561983" cy="1404731"/>
          </a:xfrm>
        </p:spPr>
        <p:style>
          <a:lnRef idx="2">
            <a:schemeClr val="dk1">
              <a:shade val="15000"/>
            </a:schemeClr>
          </a:lnRef>
          <a:fillRef idx="1">
            <a:schemeClr val="dk1"/>
          </a:fillRef>
          <a:effectRef idx="0">
            <a:schemeClr val="dk1"/>
          </a:effectRef>
          <a:fontRef idx="minor">
            <a:schemeClr val="lt1"/>
          </a:fontRef>
        </p:style>
        <p:txBody>
          <a:bodyPr>
            <a:normAutofit/>
          </a:bodyPr>
          <a:lstStyle/>
          <a:p>
            <a:pPr algn="ctr"/>
            <a:r>
              <a:rPr lang="en-US" sz="4400" dirty="0">
                <a:solidFill>
                  <a:srgbClr val="FFFF00"/>
                </a:solidFill>
                <a:latin typeface="Bahnschrift SemiBold Condensed" panose="020B0502040204020203" pitchFamily="34" charset="0"/>
              </a:rPr>
              <a:t>Current approaches for therapeutic cell vaccination in hematological malignancies</a:t>
            </a:r>
          </a:p>
        </p:txBody>
      </p:sp>
      <p:pic>
        <p:nvPicPr>
          <p:cNvPr id="7" name="Graphic 6" descr="Lightbulb and gear">
            <a:extLst>
              <a:ext uri="{FF2B5EF4-FFF2-40B4-BE49-F238E27FC236}">
                <a16:creationId xmlns:a16="http://schemas.microsoft.com/office/drawing/2014/main" id="{12D563DC-3B4A-B6CF-7B4E-EC66CA65B1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0648" y="877958"/>
            <a:ext cx="914400" cy="914400"/>
          </a:xfrm>
          <a:prstGeom prst="rect">
            <a:avLst/>
          </a:prstGeom>
        </p:spPr>
      </p:pic>
      <p:pic>
        <p:nvPicPr>
          <p:cNvPr id="10" name="Picture 9">
            <a:extLst>
              <a:ext uri="{FF2B5EF4-FFF2-40B4-BE49-F238E27FC236}">
                <a16:creationId xmlns:a16="http://schemas.microsoft.com/office/drawing/2014/main" id="{5A72831E-D3B1-6B7F-EAEB-1E253BF6F349}"/>
              </a:ext>
            </a:extLst>
          </p:cNvPr>
          <p:cNvPicPr>
            <a:picLocks noChangeAspect="1"/>
          </p:cNvPicPr>
          <p:nvPr/>
        </p:nvPicPr>
        <p:blipFill>
          <a:blip r:embed="rId4"/>
          <a:stretch>
            <a:fillRect/>
          </a:stretch>
        </p:blipFill>
        <p:spPr>
          <a:xfrm>
            <a:off x="1033669" y="2277979"/>
            <a:ext cx="9265363" cy="4392670"/>
          </a:xfrm>
          <a:prstGeom prst="rect">
            <a:avLst/>
          </a:prstGeom>
          <a:ln>
            <a:noFill/>
          </a:ln>
          <a:effectLst>
            <a:softEdge rad="112500"/>
          </a:effectLst>
        </p:spPr>
      </p:pic>
    </p:spTree>
    <p:extLst>
      <p:ext uri="{BB962C8B-B14F-4D97-AF65-F5344CB8AC3E}">
        <p14:creationId xmlns:p14="http://schemas.microsoft.com/office/powerpoint/2010/main" val="214887403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DEB80-0B2D-A58B-57B3-5BF43144BADE}"/>
              </a:ext>
            </a:extLst>
          </p:cNvPr>
          <p:cNvSpPr>
            <a:spLocks noGrp="1"/>
          </p:cNvSpPr>
          <p:nvPr>
            <p:ph idx="1"/>
          </p:nvPr>
        </p:nvSpPr>
        <p:spPr>
          <a:xfrm>
            <a:off x="433136" y="2225683"/>
            <a:ext cx="11261912" cy="2490498"/>
          </a:xfrm>
        </p:spPr>
        <p:txBody>
          <a:bodyPr>
            <a:noAutofit/>
          </a:bodyPr>
          <a:lstStyle/>
          <a:p>
            <a:pPr marL="0" indent="0">
              <a:buNone/>
            </a:pPr>
            <a:r>
              <a:rPr lang="en-US" sz="4400" dirty="0">
                <a:latin typeface="Bahnschrift SemiBold Condensed" panose="020B0502040204020203" pitchFamily="34" charset="0"/>
              </a:rPr>
              <a:t>Tumor cell : tumor cells present antigen in the context of negative </a:t>
            </a:r>
            <a:r>
              <a:rPr lang="en-US" sz="4400" dirty="0" err="1">
                <a:latin typeface="Bahnschrift SemiBold Condensed" panose="020B0502040204020203" pitchFamily="34" charset="0"/>
              </a:rPr>
              <a:t>costimulation</a:t>
            </a:r>
            <a:r>
              <a:rPr lang="en-US" sz="4400" dirty="0">
                <a:latin typeface="Bahnschrift SemiBold Condensed" panose="020B0502040204020203" pitchFamily="34" charset="0"/>
              </a:rPr>
              <a:t> and </a:t>
            </a:r>
            <a:r>
              <a:rPr lang="en-US" sz="4400" dirty="0" err="1">
                <a:latin typeface="Bahnschrift SemiBold Condensed" panose="020B0502040204020203" pitchFamily="34" charset="0"/>
              </a:rPr>
              <a:t>immunosuooressive</a:t>
            </a:r>
            <a:r>
              <a:rPr lang="en-US" sz="4400" dirty="0">
                <a:latin typeface="Bahnschrift SemiBold Condensed" panose="020B0502040204020203" pitchFamily="34" charset="0"/>
              </a:rPr>
              <a:t> factors , resulting in the inhibition of </a:t>
            </a:r>
            <a:r>
              <a:rPr lang="en-US" sz="4400" dirty="0" err="1">
                <a:latin typeface="Bahnschrift SemiBold Condensed" panose="020B0502040204020203" pitchFamily="34" charset="0"/>
              </a:rPr>
              <a:t>Tcell</a:t>
            </a:r>
            <a:r>
              <a:rPr lang="en-US" sz="4400" dirty="0">
                <a:latin typeface="Bahnschrift SemiBold Condensed" panose="020B0502040204020203" pitchFamily="34" charset="0"/>
              </a:rPr>
              <a:t> activation and immune tolerance</a:t>
            </a:r>
          </a:p>
        </p:txBody>
      </p:sp>
      <p:sp>
        <p:nvSpPr>
          <p:cNvPr id="4" name="Rectangle 3">
            <a:extLst>
              <a:ext uri="{FF2B5EF4-FFF2-40B4-BE49-F238E27FC236}">
                <a16:creationId xmlns:a16="http://schemas.microsoft.com/office/drawing/2014/main" id="{B0315242-A076-E205-0062-760092085179}"/>
              </a:ext>
            </a:extLst>
          </p:cNvPr>
          <p:cNvSpPr/>
          <p:nvPr/>
        </p:nvSpPr>
        <p:spPr>
          <a:xfrm>
            <a:off x="1060173" y="787547"/>
            <a:ext cx="8335617" cy="1095221"/>
          </a:xfrm>
          <a:prstGeom prst="rect">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800" dirty="0">
                <a:solidFill>
                  <a:schemeClr val="tx1"/>
                </a:solidFill>
                <a:latin typeface="Baskerville Old Face" panose="02020602080505020303" pitchFamily="18" charset="0"/>
              </a:rPr>
              <a:t>Tumor cell</a:t>
            </a:r>
          </a:p>
        </p:txBody>
      </p:sp>
      <p:pic>
        <p:nvPicPr>
          <p:cNvPr id="6" name="Picture 5">
            <a:extLst>
              <a:ext uri="{FF2B5EF4-FFF2-40B4-BE49-F238E27FC236}">
                <a16:creationId xmlns:a16="http://schemas.microsoft.com/office/drawing/2014/main" id="{E46F0290-4867-80CE-3449-E487AC68DA2A}"/>
              </a:ext>
            </a:extLst>
          </p:cNvPr>
          <p:cNvPicPr>
            <a:picLocks noChangeAspect="1"/>
          </p:cNvPicPr>
          <p:nvPr/>
        </p:nvPicPr>
        <p:blipFill>
          <a:blip r:embed="rId2"/>
          <a:stretch>
            <a:fillRect/>
          </a:stretch>
        </p:blipFill>
        <p:spPr>
          <a:xfrm>
            <a:off x="4804964" y="4224858"/>
            <a:ext cx="6215962" cy="2633142"/>
          </a:xfrm>
          <a:prstGeom prst="rect">
            <a:avLst/>
          </a:prstGeom>
          <a:ln>
            <a:noFill/>
          </a:ln>
          <a:effectLst>
            <a:softEdge rad="112500"/>
          </a:effectLst>
        </p:spPr>
      </p:pic>
      <p:pic>
        <p:nvPicPr>
          <p:cNvPr id="7" name="Graphic 6" descr="Lightbulb and gear">
            <a:extLst>
              <a:ext uri="{FF2B5EF4-FFF2-40B4-BE49-F238E27FC236}">
                <a16:creationId xmlns:a16="http://schemas.microsoft.com/office/drawing/2014/main" id="{12D563DC-3B4A-B6CF-7B4E-EC66CA65B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80648" y="877958"/>
            <a:ext cx="914400" cy="914400"/>
          </a:xfrm>
          <a:prstGeom prst="rect">
            <a:avLst/>
          </a:prstGeom>
        </p:spPr>
      </p:pic>
    </p:spTree>
    <p:extLst>
      <p:ext uri="{BB962C8B-B14F-4D97-AF65-F5344CB8AC3E}">
        <p14:creationId xmlns:p14="http://schemas.microsoft.com/office/powerpoint/2010/main" val="19146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510-CA8E-D85F-3501-3BA9764C18B9}"/>
              </a:ext>
            </a:extLst>
          </p:cNvPr>
          <p:cNvSpPr>
            <a:spLocks noGrp="1"/>
          </p:cNvSpPr>
          <p:nvPr>
            <p:ph type="title"/>
          </p:nvPr>
        </p:nvSpPr>
        <p:spPr>
          <a:xfrm>
            <a:off x="480687" y="729836"/>
            <a:ext cx="9613861" cy="1080938"/>
          </a:xfrm>
          <a:solidFill>
            <a:schemeClr val="accent5">
              <a:lumMod val="75000"/>
            </a:schemeClr>
          </a:solidFill>
        </p:spPr>
        <p:style>
          <a:lnRef idx="2">
            <a:schemeClr val="dk1">
              <a:shade val="15000"/>
            </a:schemeClr>
          </a:lnRef>
          <a:fillRef idx="1">
            <a:schemeClr val="dk1"/>
          </a:fillRef>
          <a:effectRef idx="0">
            <a:schemeClr val="dk1"/>
          </a:effectRef>
          <a:fontRef idx="minor">
            <a:schemeClr val="lt1"/>
          </a:fontRef>
        </p:style>
        <p:txBody>
          <a:bodyPr>
            <a:noAutofit/>
          </a:bodyPr>
          <a:lstStyle/>
          <a:p>
            <a:r>
              <a:rPr lang="en-US" sz="8800" b="1" dirty="0">
                <a:solidFill>
                  <a:schemeClr val="tx1"/>
                </a:solidFill>
                <a:effectLst>
                  <a:outerShdw blurRad="38100" dist="38100" dir="2700000" algn="tl">
                    <a:srgbClr val="000000">
                      <a:alpha val="43137"/>
                    </a:srgbClr>
                  </a:outerShdw>
                </a:effectLst>
                <a:latin typeface="Baskerville Old Face" panose="02020602080505020303" pitchFamily="18" charset="0"/>
              </a:rPr>
              <a:t>Dendritic cells (DC)</a:t>
            </a:r>
          </a:p>
        </p:txBody>
      </p:sp>
      <p:sp>
        <p:nvSpPr>
          <p:cNvPr id="3" name="Content Placeholder 2">
            <a:extLst>
              <a:ext uri="{FF2B5EF4-FFF2-40B4-BE49-F238E27FC236}">
                <a16:creationId xmlns:a16="http://schemas.microsoft.com/office/drawing/2014/main" id="{5C538574-0C52-8CDA-3A5C-9C971DB2D690}"/>
              </a:ext>
            </a:extLst>
          </p:cNvPr>
          <p:cNvSpPr>
            <a:spLocks noGrp="1"/>
          </p:cNvSpPr>
          <p:nvPr>
            <p:ph idx="1"/>
          </p:nvPr>
        </p:nvSpPr>
        <p:spPr>
          <a:xfrm>
            <a:off x="351176" y="2027584"/>
            <a:ext cx="11840823" cy="3218184"/>
          </a:xfrm>
        </p:spPr>
        <p:txBody>
          <a:bodyPr>
            <a:normAutofit/>
          </a:bodyPr>
          <a:lstStyle/>
          <a:p>
            <a:pPr marL="0" indent="0">
              <a:buNone/>
            </a:pPr>
            <a:r>
              <a:rPr lang="en-US" sz="4400" dirty="0" err="1">
                <a:latin typeface="Bahnschrift SemiBold Condensed" panose="020B0502040204020203" pitchFamily="34" charset="0"/>
              </a:rPr>
              <a:t>Dendritc</a:t>
            </a:r>
            <a:r>
              <a:rPr lang="en-US" sz="4400" dirty="0">
                <a:latin typeface="Bahnschrift SemiBold Condensed" panose="020B0502040204020203" pitchFamily="34" charset="0"/>
              </a:rPr>
              <a:t> cells(DC): are a complex network of antigen presenting cells that play a critical role in maintaining the equilibrium between immune activation directed against pathogens and tolerance necessary to prevent damage mediated by autoreactive </a:t>
            </a:r>
            <a:r>
              <a:rPr lang="en-US" sz="4400" dirty="0" err="1">
                <a:latin typeface="Bahnschrift SemiBold Condensed" panose="020B0502040204020203" pitchFamily="34" charset="0"/>
              </a:rPr>
              <a:t>Tcell</a:t>
            </a:r>
            <a:r>
              <a:rPr lang="en-US" sz="4400" dirty="0">
                <a:latin typeface="Bahnschrift SemiBold Condensed" panose="020B0502040204020203" pitchFamily="34" charset="0"/>
              </a:rPr>
              <a:t> clones.    </a:t>
            </a:r>
          </a:p>
        </p:txBody>
      </p:sp>
      <p:pic>
        <p:nvPicPr>
          <p:cNvPr id="5" name="Picture 4">
            <a:extLst>
              <a:ext uri="{FF2B5EF4-FFF2-40B4-BE49-F238E27FC236}">
                <a16:creationId xmlns:a16="http://schemas.microsoft.com/office/drawing/2014/main" id="{A89FA21F-2A0F-8010-2C46-10135E801DFD}"/>
              </a:ext>
            </a:extLst>
          </p:cNvPr>
          <p:cNvPicPr>
            <a:picLocks noChangeAspect="1"/>
          </p:cNvPicPr>
          <p:nvPr/>
        </p:nvPicPr>
        <p:blipFill>
          <a:blip r:embed="rId2"/>
          <a:stretch>
            <a:fillRect/>
          </a:stretch>
        </p:blipFill>
        <p:spPr>
          <a:xfrm>
            <a:off x="7809152" y="4633560"/>
            <a:ext cx="4031672" cy="2224440"/>
          </a:xfrm>
          <a:prstGeom prst="rect">
            <a:avLst/>
          </a:prstGeom>
          <a:ln>
            <a:noFill/>
          </a:ln>
          <a:effectLst>
            <a:softEdge rad="112500"/>
          </a:effectLst>
        </p:spPr>
      </p:pic>
      <p:pic>
        <p:nvPicPr>
          <p:cNvPr id="6" name="Graphic 5" descr="Classroom">
            <a:extLst>
              <a:ext uri="{FF2B5EF4-FFF2-40B4-BE49-F238E27FC236}">
                <a16:creationId xmlns:a16="http://schemas.microsoft.com/office/drawing/2014/main" id="{9907923A-5E57-76AE-28B1-8218C1BF95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6424" y="771938"/>
            <a:ext cx="914400" cy="914400"/>
          </a:xfrm>
          <a:prstGeom prst="rect">
            <a:avLst/>
          </a:prstGeom>
        </p:spPr>
      </p:pic>
    </p:spTree>
    <p:extLst>
      <p:ext uri="{BB962C8B-B14F-4D97-AF65-F5344CB8AC3E}">
        <p14:creationId xmlns:p14="http://schemas.microsoft.com/office/powerpoint/2010/main" val="27733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61ED-7FCE-080A-372A-86906ED01EBE}"/>
              </a:ext>
            </a:extLst>
          </p:cNvPr>
          <p:cNvSpPr>
            <a:spLocks noGrp="1"/>
          </p:cNvSpPr>
          <p:nvPr>
            <p:ph type="title"/>
          </p:nvPr>
        </p:nvSpPr>
        <p:spPr>
          <a:xfrm>
            <a:off x="387619" y="753228"/>
            <a:ext cx="9613861" cy="1080938"/>
          </a:xfrm>
          <a:solidFill>
            <a:schemeClr val="tx1"/>
          </a:solidFill>
        </p:spPr>
        <p:txBody>
          <a:bodyPr>
            <a:normAutofit/>
          </a:bodyPr>
          <a:lstStyle/>
          <a:p>
            <a:pPr algn="ctr"/>
            <a:r>
              <a:rPr lang="en-US" sz="6600" b="1" dirty="0">
                <a:solidFill>
                  <a:srgbClr val="FF0000"/>
                </a:solidFill>
                <a:effectLst>
                  <a:outerShdw blurRad="38100" dist="38100" dir="2700000" algn="tl">
                    <a:srgbClr val="000000">
                      <a:alpha val="43137"/>
                    </a:srgbClr>
                  </a:outerShdw>
                </a:effectLst>
                <a:latin typeface="Baskerville Old Face" panose="02020602080505020303" pitchFamily="18" charset="0"/>
              </a:rPr>
              <a:t>DC BIOLOGY</a:t>
            </a:r>
          </a:p>
        </p:txBody>
      </p:sp>
      <p:sp>
        <p:nvSpPr>
          <p:cNvPr id="3" name="Content Placeholder 2">
            <a:extLst>
              <a:ext uri="{FF2B5EF4-FFF2-40B4-BE49-F238E27FC236}">
                <a16:creationId xmlns:a16="http://schemas.microsoft.com/office/drawing/2014/main" id="{37BF887A-A754-3A39-E908-F4B38C30858D}"/>
              </a:ext>
            </a:extLst>
          </p:cNvPr>
          <p:cNvSpPr>
            <a:spLocks noGrp="1"/>
          </p:cNvSpPr>
          <p:nvPr>
            <p:ph idx="1"/>
          </p:nvPr>
        </p:nvSpPr>
        <p:spPr>
          <a:xfrm>
            <a:off x="387618" y="2181726"/>
            <a:ext cx="11547707" cy="4676274"/>
          </a:xfrm>
        </p:spPr>
        <p:txBody>
          <a:bodyPr>
            <a:normAutofit lnSpcReduction="10000"/>
          </a:bodyPr>
          <a:lstStyle/>
          <a:p>
            <a:r>
              <a:rPr lang="en-US" sz="4800" dirty="0">
                <a:latin typeface="Bahnschrift SemiBold Condensed" panose="020B0502040204020203" pitchFamily="34" charset="0"/>
              </a:rPr>
              <a:t>DCs</a:t>
            </a:r>
            <a:r>
              <a:rPr lang="fa-IR" sz="4800" dirty="0">
                <a:latin typeface="Bahnschrift SemiBold Condensed" panose="020B0502040204020203" pitchFamily="34" charset="0"/>
              </a:rPr>
              <a:t> </a:t>
            </a:r>
            <a:r>
              <a:rPr lang="en-US" sz="4800" dirty="0">
                <a:latin typeface="Bahnschrift SemiBold Condensed" panose="020B0502040204020203" pitchFamily="34" charset="0"/>
              </a:rPr>
              <a:t> are potent antigen presenting cells with the ability to induce </a:t>
            </a:r>
            <a:r>
              <a:rPr lang="en-US" sz="4800" dirty="0" err="1">
                <a:latin typeface="Bahnschrift SemiBold Condensed" panose="020B0502040204020203" pitchFamily="34" charset="0"/>
              </a:rPr>
              <a:t>rubust</a:t>
            </a:r>
            <a:r>
              <a:rPr lang="en-US" sz="4800" dirty="0">
                <a:latin typeface="Bahnschrift SemiBold Condensed" panose="020B0502040204020203" pitchFamily="34" charset="0"/>
              </a:rPr>
              <a:t> antigen-specific primary immune responses.</a:t>
            </a:r>
          </a:p>
          <a:p>
            <a:r>
              <a:rPr lang="en-US" sz="4800" dirty="0">
                <a:latin typeface="Bahnschrift SemiBold Condensed" panose="020B0502040204020203" pitchFamily="34" charset="0"/>
              </a:rPr>
              <a:t>DCs are localized tissues where they uptake and internalize foreign antigens.</a:t>
            </a:r>
          </a:p>
          <a:p>
            <a:r>
              <a:rPr lang="en-US" sz="4800" dirty="0">
                <a:latin typeface="Bahnschrift SemiBold Condensed" panose="020B0502040204020203" pitchFamily="34" charset="0"/>
              </a:rPr>
              <a:t>After antigen </a:t>
            </a:r>
            <a:r>
              <a:rPr lang="en-US" sz="4800" dirty="0" err="1">
                <a:latin typeface="Bahnschrift SemiBold Condensed" panose="020B0502040204020203" pitchFamily="34" charset="0"/>
              </a:rPr>
              <a:t>processing.peptides</a:t>
            </a:r>
            <a:r>
              <a:rPr lang="en-US" sz="4800" dirty="0">
                <a:latin typeface="Bahnschrift SemiBold Condensed" panose="020B0502040204020203" pitchFamily="34" charset="0"/>
              </a:rPr>
              <a:t> are presented in the context of MHC on the surface of DCs.</a:t>
            </a:r>
          </a:p>
          <a:p>
            <a:pPr marL="0" indent="0">
              <a:buNone/>
            </a:pPr>
            <a:endParaRPr lang="en-US" sz="4800" dirty="0">
              <a:latin typeface="Bahnschrift SemiBold Condensed" panose="020B0502040204020203" pitchFamily="34" charset="0"/>
            </a:endParaRPr>
          </a:p>
          <a:p>
            <a:pPr marL="0" indent="0">
              <a:buNone/>
            </a:pPr>
            <a:endParaRPr lang="en-US" sz="4800" dirty="0">
              <a:latin typeface="Bahnschrift SemiBold Condensed" panose="020B0502040204020203" pitchFamily="34" charset="0"/>
            </a:endParaRPr>
          </a:p>
          <a:p>
            <a:pPr marL="0" indent="0">
              <a:buNone/>
            </a:pPr>
            <a:endParaRPr lang="en-US" sz="4800" dirty="0">
              <a:latin typeface="Bahnschrift SemiBold Condensed" panose="020B0502040204020203" pitchFamily="34" charset="0"/>
            </a:endParaRPr>
          </a:p>
        </p:txBody>
      </p:sp>
      <p:pic>
        <p:nvPicPr>
          <p:cNvPr id="5" name="Graphic 4" descr="Magnifying glass">
            <a:extLst>
              <a:ext uri="{FF2B5EF4-FFF2-40B4-BE49-F238E27FC236}">
                <a16:creationId xmlns:a16="http://schemas.microsoft.com/office/drawing/2014/main" id="{D5E4CA1E-EAAB-B510-9DC2-4E1595DA7A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0346" y="707731"/>
            <a:ext cx="974035" cy="974035"/>
          </a:xfrm>
          <a:prstGeom prst="rect">
            <a:avLst/>
          </a:prstGeom>
        </p:spPr>
      </p:pic>
    </p:spTree>
    <p:extLst>
      <p:ext uri="{BB962C8B-B14F-4D97-AF65-F5344CB8AC3E}">
        <p14:creationId xmlns:p14="http://schemas.microsoft.com/office/powerpoint/2010/main" val="26426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1322-D0BE-BE71-0AED-924A72464CD0}"/>
              </a:ext>
            </a:extLst>
          </p:cNvPr>
          <p:cNvSpPr>
            <a:spLocks noGrp="1"/>
          </p:cNvSpPr>
          <p:nvPr>
            <p:ph type="title"/>
          </p:nvPr>
        </p:nvSpPr>
        <p:spPr>
          <a:xfrm>
            <a:off x="144378" y="760080"/>
            <a:ext cx="10202779" cy="1058779"/>
          </a:xfrm>
          <a:solidFill>
            <a:srgbClr val="0070C0"/>
          </a:solidFill>
        </p:spPr>
        <p:txBody>
          <a:bodyPr>
            <a:normAutofit fontScale="90000"/>
          </a:bodyPr>
          <a:lstStyle/>
          <a:p>
            <a:pPr algn="ctr"/>
            <a:r>
              <a:rPr lang="en-US" sz="4000" b="1" dirty="0">
                <a:solidFill>
                  <a:srgbClr val="FFFF00"/>
                </a:solidFill>
                <a:latin typeface="Baskerville Old Face" panose="02020602080505020303" pitchFamily="18" charset="0"/>
              </a:rPr>
              <a:t>Classification of dendritic cells based on morphology, function, cell origin and surface marker expression</a:t>
            </a:r>
          </a:p>
        </p:txBody>
      </p:sp>
      <p:sp>
        <p:nvSpPr>
          <p:cNvPr id="7" name="Content Placeholder 6">
            <a:extLst>
              <a:ext uri="{FF2B5EF4-FFF2-40B4-BE49-F238E27FC236}">
                <a16:creationId xmlns:a16="http://schemas.microsoft.com/office/drawing/2014/main" id="{BBE54D5E-0029-D332-8DB9-C1121AABF77F}"/>
              </a:ext>
            </a:extLst>
          </p:cNvPr>
          <p:cNvSpPr>
            <a:spLocks noGrp="1"/>
          </p:cNvSpPr>
          <p:nvPr>
            <p:ph idx="1"/>
          </p:nvPr>
        </p:nvSpPr>
        <p:spPr>
          <a:xfrm>
            <a:off x="2995235" y="2498603"/>
            <a:ext cx="8940092" cy="3599316"/>
          </a:xfrm>
        </p:spPr>
        <p:txBody>
          <a:bodyPr>
            <a:normAutofit lnSpcReduction="10000"/>
          </a:bodyPr>
          <a:lstStyle/>
          <a:p>
            <a:r>
              <a:rPr lang="en-US" sz="6000" b="1" dirty="0">
                <a:latin typeface="Bahnschrift SemiBold Condensed" panose="020B0502040204020203" pitchFamily="34" charset="0"/>
              </a:rPr>
              <a:t>Myeloid DCs </a:t>
            </a:r>
          </a:p>
          <a:p>
            <a:r>
              <a:rPr lang="en-US" sz="6000" b="1" dirty="0">
                <a:latin typeface="Bahnschrift SemiBold Condensed" panose="020B0502040204020203" pitchFamily="34" charset="0"/>
              </a:rPr>
              <a:t>Plasmacytoid DCs </a:t>
            </a:r>
          </a:p>
          <a:p>
            <a:r>
              <a:rPr lang="en-US" sz="6000" b="1" dirty="0">
                <a:latin typeface="Bahnschrift SemiBold Condensed" panose="020B0502040204020203" pitchFamily="34" charset="0"/>
              </a:rPr>
              <a:t>Dermal DCs</a:t>
            </a:r>
          </a:p>
          <a:p>
            <a:r>
              <a:rPr lang="en-US" sz="6000" b="1" dirty="0">
                <a:latin typeface="Bahnschrift SemiBold Condensed" panose="020B0502040204020203" pitchFamily="34" charset="0"/>
              </a:rPr>
              <a:t>Epidermal Langerhans DCs</a:t>
            </a:r>
          </a:p>
          <a:p>
            <a:endParaRPr lang="en-US" sz="6000" b="1" dirty="0">
              <a:latin typeface="Bahnschrift SemiBold Condensed" panose="020B0502040204020203" pitchFamily="34" charset="0"/>
            </a:endParaRPr>
          </a:p>
        </p:txBody>
      </p:sp>
      <p:pic>
        <p:nvPicPr>
          <p:cNvPr id="10" name="Graphic 9" descr="Right pointing backhand index">
            <a:extLst>
              <a:ext uri="{FF2B5EF4-FFF2-40B4-BE49-F238E27FC236}">
                <a16:creationId xmlns:a16="http://schemas.microsoft.com/office/drawing/2014/main" id="{4DAAF2F7-9768-09C6-F26B-B0B506292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447" y="1966901"/>
            <a:ext cx="1902037" cy="1867162"/>
          </a:xfrm>
          <a:prstGeom prst="rect">
            <a:avLst/>
          </a:prstGeom>
        </p:spPr>
      </p:pic>
      <p:pic>
        <p:nvPicPr>
          <p:cNvPr id="4" name="Graphic 3" descr="Puzzle pieces">
            <a:extLst>
              <a:ext uri="{FF2B5EF4-FFF2-40B4-BE49-F238E27FC236}">
                <a16:creationId xmlns:a16="http://schemas.microsoft.com/office/drawing/2014/main" id="{1C82623E-2AFE-CD44-C932-8B7F1DFB9F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54146" y="904460"/>
            <a:ext cx="914400" cy="914400"/>
          </a:xfrm>
          <a:prstGeom prst="rect">
            <a:avLst/>
          </a:prstGeom>
        </p:spPr>
      </p:pic>
    </p:spTree>
    <p:extLst>
      <p:ext uri="{BB962C8B-B14F-4D97-AF65-F5344CB8AC3E}">
        <p14:creationId xmlns:p14="http://schemas.microsoft.com/office/powerpoint/2010/main" val="293557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9E46-3671-D9B1-1AA6-EA2D8DE6F3EB}"/>
              </a:ext>
            </a:extLst>
          </p:cNvPr>
          <p:cNvSpPr>
            <a:spLocks noGrp="1"/>
          </p:cNvSpPr>
          <p:nvPr>
            <p:ph type="title"/>
          </p:nvPr>
        </p:nvSpPr>
        <p:spPr>
          <a:xfrm>
            <a:off x="1491916" y="754929"/>
            <a:ext cx="7331242" cy="1080938"/>
          </a:xfrm>
          <a:solidFill>
            <a:srgbClr val="0070C0"/>
          </a:solidFill>
        </p:spPr>
        <p:txBody>
          <a:bodyPr>
            <a:normAutofit/>
          </a:bodyPr>
          <a:lstStyle/>
          <a:p>
            <a:pPr algn="ctr"/>
            <a:r>
              <a:rPr lang="en-US" sz="6600" b="1" dirty="0">
                <a:latin typeface="Baskerville Old Face" panose="02020602080505020303" pitchFamily="18" charset="0"/>
              </a:rPr>
              <a:t>Myeloid / </a:t>
            </a:r>
            <a:r>
              <a:rPr lang="en-US" sz="6600" b="1" dirty="0" err="1">
                <a:latin typeface="Baskerville Old Face" panose="02020602080505020303" pitchFamily="18" charset="0"/>
              </a:rPr>
              <a:t>cDC</a:t>
            </a:r>
            <a:endParaRPr lang="en-US" sz="6600" b="1"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5746E5B-4062-89BF-EEDF-069C723841DF}"/>
              </a:ext>
            </a:extLst>
          </p:cNvPr>
          <p:cNvSpPr>
            <a:spLocks noGrp="1"/>
          </p:cNvSpPr>
          <p:nvPr>
            <p:ph idx="1"/>
          </p:nvPr>
        </p:nvSpPr>
        <p:spPr>
          <a:xfrm>
            <a:off x="465221" y="2092153"/>
            <a:ext cx="11282840" cy="3346121"/>
          </a:xfrm>
        </p:spPr>
        <p:txBody>
          <a:bodyPr>
            <a:normAutofit/>
          </a:bodyPr>
          <a:lstStyle/>
          <a:p>
            <a:r>
              <a:rPr lang="en-US" sz="4400" dirty="0">
                <a:latin typeface="Bahnschrift SemiBold Condensed" panose="020B0502040204020203" pitchFamily="34" charset="0"/>
              </a:rPr>
              <a:t>Myeloid/</a:t>
            </a:r>
            <a:r>
              <a:rPr lang="en-US" sz="4400" dirty="0" err="1">
                <a:latin typeface="Bahnschrift SemiBold Condensed" panose="020B0502040204020203" pitchFamily="34" charset="0"/>
              </a:rPr>
              <a:t>cDCs</a:t>
            </a:r>
            <a:r>
              <a:rPr lang="en-US" sz="4400" dirty="0">
                <a:latin typeface="Bahnschrift SemiBold Condensed" panose="020B0502040204020203" pitchFamily="34" charset="0"/>
              </a:rPr>
              <a:t> have been further classified into</a:t>
            </a:r>
          </a:p>
          <a:p>
            <a:r>
              <a:rPr lang="en-US" sz="4400" dirty="0">
                <a:latin typeface="Bahnschrift SemiBold Condensed" panose="020B0502040204020203" pitchFamily="34" charset="0"/>
              </a:rPr>
              <a:t>Type1 (cDC1s)</a:t>
            </a:r>
          </a:p>
          <a:p>
            <a:r>
              <a:rPr lang="en-US" sz="4400" dirty="0">
                <a:latin typeface="Bahnschrift SemiBold Condensed" panose="020B0502040204020203" pitchFamily="34" charset="0"/>
              </a:rPr>
              <a:t>Type2 (cDC2s)</a:t>
            </a:r>
          </a:p>
          <a:p>
            <a:pPr marL="0" indent="0">
              <a:buNone/>
            </a:pPr>
            <a:endParaRPr lang="en-US" sz="4400" dirty="0">
              <a:latin typeface="Bahnschrift SemiBold Condensed" panose="020B0502040204020203" pitchFamily="34" charset="0"/>
            </a:endParaRPr>
          </a:p>
          <a:p>
            <a:endParaRPr lang="en-US" sz="4400" dirty="0">
              <a:latin typeface="Bahnschrift SemiBold Condensed" panose="020B0502040204020203" pitchFamily="34" charset="0"/>
            </a:endParaRPr>
          </a:p>
          <a:p>
            <a:endParaRPr lang="en-US" sz="4400" dirty="0">
              <a:latin typeface="Bahnschrift SemiBold Condensed" panose="020B0502040204020203" pitchFamily="34" charset="0"/>
            </a:endParaRPr>
          </a:p>
        </p:txBody>
      </p:sp>
      <p:sp>
        <p:nvSpPr>
          <p:cNvPr id="5" name="Rectangle: Rounded Corners 4">
            <a:extLst>
              <a:ext uri="{FF2B5EF4-FFF2-40B4-BE49-F238E27FC236}">
                <a16:creationId xmlns:a16="http://schemas.microsoft.com/office/drawing/2014/main" id="{6E7C3BEA-83E6-3A46-648C-AE7C860A386E}"/>
              </a:ext>
            </a:extLst>
          </p:cNvPr>
          <p:cNvSpPr/>
          <p:nvPr/>
        </p:nvSpPr>
        <p:spPr>
          <a:xfrm>
            <a:off x="5548485" y="4391260"/>
            <a:ext cx="6467052" cy="2335192"/>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atin typeface="Bahnschrift SemiBold Condensed" panose="020B0502040204020203" pitchFamily="34" charset="0"/>
              </a:rPr>
              <a:t>Recent studies have indicated that a vaccine generated from cCD1s elicits long-lasting systemic T-cell mediated cytotoxic </a:t>
            </a:r>
            <a:r>
              <a:rPr lang="en-US" sz="3200" b="1" dirty="0" err="1">
                <a:latin typeface="Bahnschrift SemiBold Condensed" panose="020B0502040204020203" pitchFamily="34" charset="0"/>
              </a:rPr>
              <a:t>responce</a:t>
            </a:r>
            <a:endParaRPr lang="en-US" sz="3200" b="1" dirty="0">
              <a:latin typeface="Bahnschrift SemiBold Condensed" panose="020B0502040204020203" pitchFamily="34" charset="0"/>
            </a:endParaRPr>
          </a:p>
        </p:txBody>
      </p:sp>
      <p:sp>
        <p:nvSpPr>
          <p:cNvPr id="6" name="Oval 5">
            <a:extLst>
              <a:ext uri="{FF2B5EF4-FFF2-40B4-BE49-F238E27FC236}">
                <a16:creationId xmlns:a16="http://schemas.microsoft.com/office/drawing/2014/main" id="{5B4742FF-E7D0-A64D-28EA-A1DE19D3319D}"/>
              </a:ext>
            </a:extLst>
          </p:cNvPr>
          <p:cNvSpPr/>
          <p:nvPr/>
        </p:nvSpPr>
        <p:spPr>
          <a:xfrm>
            <a:off x="4235313" y="2875955"/>
            <a:ext cx="3144056" cy="1872509"/>
          </a:xfrm>
          <a:prstGeom prst="ellipse">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r>
              <a:rPr lang="en-US" sz="3200" b="1" dirty="0">
                <a:latin typeface="Bahnschrift SemiBold Condensed" panose="020B0502040204020203" pitchFamily="34" charset="0"/>
              </a:rPr>
              <a:t>Important note</a:t>
            </a:r>
          </a:p>
        </p:txBody>
      </p:sp>
      <p:pic>
        <p:nvPicPr>
          <p:cNvPr id="8" name="Graphic 7" descr="Venn diagram">
            <a:extLst>
              <a:ext uri="{FF2B5EF4-FFF2-40B4-BE49-F238E27FC236}">
                <a16:creationId xmlns:a16="http://schemas.microsoft.com/office/drawing/2014/main" id="{FFA87169-9EA4-FB64-CF1E-A86FCCC7E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3661" y="838198"/>
            <a:ext cx="914400" cy="914400"/>
          </a:xfrm>
          <a:prstGeom prst="rect">
            <a:avLst/>
          </a:prstGeom>
        </p:spPr>
      </p:pic>
    </p:spTree>
    <p:extLst>
      <p:ext uri="{BB962C8B-B14F-4D97-AF65-F5344CB8AC3E}">
        <p14:creationId xmlns:p14="http://schemas.microsoft.com/office/powerpoint/2010/main" val="106714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40E4-F22F-0013-14C8-92AB09479EB4}"/>
              </a:ext>
            </a:extLst>
          </p:cNvPr>
          <p:cNvSpPr>
            <a:spLocks noGrp="1"/>
          </p:cNvSpPr>
          <p:nvPr>
            <p:ph type="title"/>
          </p:nvPr>
        </p:nvSpPr>
        <p:spPr>
          <a:xfrm>
            <a:off x="304801" y="753228"/>
            <a:ext cx="9989381" cy="1080938"/>
          </a:xfr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a:normAutofit/>
          </a:bodyPr>
          <a:lstStyle/>
          <a:p>
            <a:pPr algn="ctr"/>
            <a:r>
              <a:rPr lang="en-US" sz="6600" b="1" dirty="0">
                <a:solidFill>
                  <a:schemeClr val="accent6">
                    <a:lumMod val="75000"/>
                  </a:schemeClr>
                </a:solidFill>
                <a:effectLst>
                  <a:outerShdw blurRad="38100" dist="38100" dir="2700000" algn="tl">
                    <a:srgbClr val="000000">
                      <a:alpha val="43137"/>
                    </a:srgbClr>
                  </a:outerShdw>
                </a:effectLst>
                <a:latin typeface="Baskerville Old Face" panose="02020602080505020303" pitchFamily="18" charset="0"/>
              </a:rPr>
              <a:t>Cancer vaccine design</a:t>
            </a:r>
          </a:p>
        </p:txBody>
      </p:sp>
      <p:sp>
        <p:nvSpPr>
          <p:cNvPr id="3" name="Content Placeholder 2">
            <a:extLst>
              <a:ext uri="{FF2B5EF4-FFF2-40B4-BE49-F238E27FC236}">
                <a16:creationId xmlns:a16="http://schemas.microsoft.com/office/drawing/2014/main" id="{632F0E8F-9F68-FED2-82D6-C8B1FE3E7D92}"/>
              </a:ext>
            </a:extLst>
          </p:cNvPr>
          <p:cNvSpPr>
            <a:spLocks noGrp="1"/>
          </p:cNvSpPr>
          <p:nvPr>
            <p:ph idx="1"/>
          </p:nvPr>
        </p:nvSpPr>
        <p:spPr>
          <a:xfrm>
            <a:off x="304801" y="1965812"/>
            <a:ext cx="11582398" cy="3599316"/>
          </a:xfrm>
        </p:spPr>
        <p:txBody>
          <a:bodyPr>
            <a:normAutofit/>
          </a:bodyPr>
          <a:lstStyle/>
          <a:p>
            <a:pPr marL="0" indent="0">
              <a:buNone/>
            </a:pPr>
            <a:r>
              <a:rPr lang="en-US" sz="4400" dirty="0">
                <a:latin typeface="Bahnschrift SemiBold Condensed" panose="020B0502040204020203" pitchFamily="34" charset="0"/>
              </a:rPr>
              <a:t>In this context, the design of a cancer vaccine  is based on the effective presentation tumor associated antigens to evoke an antigen specific activated </a:t>
            </a:r>
            <a:r>
              <a:rPr lang="en-US" sz="4400" dirty="0" err="1">
                <a:latin typeface="Bahnschrift SemiBold Condensed" panose="020B0502040204020203" pitchFamily="34" charset="0"/>
              </a:rPr>
              <a:t>Tcell</a:t>
            </a:r>
            <a:r>
              <a:rPr lang="en-US" sz="4400" dirty="0">
                <a:latin typeface="Bahnschrift SemiBold Condensed" panose="020B0502040204020203" pitchFamily="34" charset="0"/>
              </a:rPr>
              <a:t> response , and importantly , immune memory.  </a:t>
            </a:r>
          </a:p>
        </p:txBody>
      </p:sp>
      <p:pic>
        <p:nvPicPr>
          <p:cNvPr id="6" name="Picture 5">
            <a:extLst>
              <a:ext uri="{FF2B5EF4-FFF2-40B4-BE49-F238E27FC236}">
                <a16:creationId xmlns:a16="http://schemas.microsoft.com/office/drawing/2014/main" id="{A14C999B-F22E-0C45-C631-4B2CBCDBEA65}"/>
              </a:ext>
            </a:extLst>
          </p:cNvPr>
          <p:cNvPicPr>
            <a:picLocks noChangeAspect="1"/>
          </p:cNvPicPr>
          <p:nvPr/>
        </p:nvPicPr>
        <p:blipFill>
          <a:blip r:embed="rId2"/>
          <a:stretch>
            <a:fillRect/>
          </a:stretch>
        </p:blipFill>
        <p:spPr>
          <a:xfrm>
            <a:off x="3101341" y="4630628"/>
            <a:ext cx="6101613" cy="2132292"/>
          </a:xfrm>
          <a:prstGeom prst="rect">
            <a:avLst/>
          </a:prstGeom>
          <a:ln>
            <a:noFill/>
          </a:ln>
          <a:effectLst>
            <a:softEdge rad="112500"/>
          </a:effectLst>
        </p:spPr>
      </p:pic>
      <p:sp>
        <p:nvSpPr>
          <p:cNvPr id="7" name="Oval 6">
            <a:extLst>
              <a:ext uri="{FF2B5EF4-FFF2-40B4-BE49-F238E27FC236}">
                <a16:creationId xmlns:a16="http://schemas.microsoft.com/office/drawing/2014/main" id="{146640DD-2F62-3A8C-6B5B-563BE6ACD43B}"/>
              </a:ext>
            </a:extLst>
          </p:cNvPr>
          <p:cNvSpPr/>
          <p:nvPr/>
        </p:nvSpPr>
        <p:spPr>
          <a:xfrm>
            <a:off x="8641496" y="4113445"/>
            <a:ext cx="2924861" cy="1258956"/>
          </a:xfrm>
          <a:prstGeom prst="ellipse">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300" b="1" dirty="0">
                <a:latin typeface="Bahnschrift SemiBold Condensed" panose="020B0502040204020203" pitchFamily="34" charset="0"/>
              </a:rPr>
              <a:t>It is possible?</a:t>
            </a:r>
          </a:p>
        </p:txBody>
      </p:sp>
      <p:pic>
        <p:nvPicPr>
          <p:cNvPr id="5" name="Graphic 4" descr="Ringer">
            <a:extLst>
              <a:ext uri="{FF2B5EF4-FFF2-40B4-BE49-F238E27FC236}">
                <a16:creationId xmlns:a16="http://schemas.microsoft.com/office/drawing/2014/main" id="{1036F041-284B-2F6B-BEFE-F2D4EFFC6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6668" y="877956"/>
            <a:ext cx="914400" cy="914400"/>
          </a:xfrm>
          <a:prstGeom prst="rect">
            <a:avLst/>
          </a:prstGeom>
        </p:spPr>
      </p:pic>
    </p:spTree>
    <p:extLst>
      <p:ext uri="{BB962C8B-B14F-4D97-AF65-F5344CB8AC3E}">
        <p14:creationId xmlns:p14="http://schemas.microsoft.com/office/powerpoint/2010/main" val="1805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1141</TotalTime>
  <Words>1058</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3ds Condensed</vt:lpstr>
      <vt:lpstr>Arial</vt:lpstr>
      <vt:lpstr>Bahnschrift Condensed</vt:lpstr>
      <vt:lpstr>Bahnschrift SemiBold Condensed</vt:lpstr>
      <vt:lpstr>Baskerville Old Face</vt:lpstr>
      <vt:lpstr>Calibri</vt:lpstr>
      <vt:lpstr>Trebuchet MS</vt:lpstr>
      <vt:lpstr>Berlin</vt:lpstr>
      <vt:lpstr>PowerPoint Presentation</vt:lpstr>
      <vt:lpstr>Therapeutic dendritic cell cancer vaccines in hematologic malignancies</vt:lpstr>
      <vt:lpstr>Current approaches for therapeutic cell vaccination in hematological malignancies</vt:lpstr>
      <vt:lpstr>PowerPoint Presentation</vt:lpstr>
      <vt:lpstr>Dendritic cells (DC)</vt:lpstr>
      <vt:lpstr>DC BIOLOGY</vt:lpstr>
      <vt:lpstr>Classification of dendritic cells based on morphology, function, cell origin and surface marker expression</vt:lpstr>
      <vt:lpstr>Myeloid / cDC</vt:lpstr>
      <vt:lpstr>Cancer vaccine design</vt:lpstr>
      <vt:lpstr>conclusion</vt:lpstr>
      <vt:lpstr>But…</vt:lpstr>
      <vt:lpstr>Immune Surveillance and immune editing</vt:lpstr>
      <vt:lpstr>Our aim in designing immune-based therapy for hematological malignancies</vt:lpstr>
      <vt:lpstr>Identification of antigen targets</vt:lpstr>
      <vt:lpstr>Cancer vaccine platforms</vt:lpstr>
      <vt:lpstr>Cancer vaccine platforms using EX-vivo generate DCs</vt:lpstr>
      <vt:lpstr>Clinical trial related to cancer vaccine using DC cells (Invitro)</vt:lpstr>
      <vt:lpstr>DC /tumor fusion vaccines</vt:lpstr>
      <vt:lpstr>Clinical trial related to a combined DC cells and tumor vaccine</vt:lpstr>
      <vt:lpstr>Defining the optimal disease setting</vt:lpstr>
      <vt:lpstr>Production process of dendritic cell-tumor fusion vaccines</vt:lpstr>
      <vt:lpstr>Combined strategies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Theraputic dendritic cell cancer vaccines in hematologic malignancies</dc:title>
  <dc:creator>Ehsan Moharrami</dc:creator>
  <cp:lastModifiedBy>سمیرا رحمان زاده</cp:lastModifiedBy>
  <cp:revision>56</cp:revision>
  <dcterms:created xsi:type="dcterms:W3CDTF">2023-12-05T13:56:33Z</dcterms:created>
  <dcterms:modified xsi:type="dcterms:W3CDTF">2024-04-06T08:30:46Z</dcterms:modified>
</cp:coreProperties>
</file>