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4775-AA29-491E-9767-EA34ABAE0C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B7E3-3CBA-4382-86D2-8DEF9213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CB7E3-3CBA-4382-86D2-8DEF9213DE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58358-B877-4519-9387-7C302B3F786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6910D-6EBE-4CC7-B26E-294D91FD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974-4780-E705-EC01-9ED87B014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AB31C-B301-8F39-3621-F760E4461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392A8-3743-6A08-A87B-F03E460D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3" y="1"/>
            <a:ext cx="11771453" cy="4653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6407F9-27B7-0C69-71F7-3061E6D0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5099"/>
            <a:ext cx="12191999" cy="2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A917-C5EE-03F6-00B5-40D6B427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908" y="0"/>
            <a:ext cx="10018713" cy="423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3- Cellular uptake of K562-derived exosomes by human cord blood T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F559A-080D-7F7C-0CF4-5273D7F4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860"/>
            <a:ext cx="12191999" cy="63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8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AEBB6-CA0C-062E-D2CE-15E08C33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4" y="0"/>
            <a:ext cx="11134845" cy="64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4- K562-derived exosomes induce transcriptional and morphologic changes in cord blood T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05AD6-0E4C-C824-FBB1-27135029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2925"/>
            <a:ext cx="12280738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A284-7C17-B187-63CE-EF1689F39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735" y="166867"/>
            <a:ext cx="10018713" cy="62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5- Intracellular ROS Measurement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6BF92-466E-DDE9-6B71-92EEF3EA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9286"/>
            <a:ext cx="12192000" cy="63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919C-ED6C-1A54-958A-8A0E780FB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34" y="0"/>
            <a:ext cx="2393209" cy="55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6- Griess Assay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94089-08A9-C8FF-210C-6D6126B7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63"/>
            <a:ext cx="12191999" cy="63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49C0-3C46-017C-94CC-8DD51D4F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2231162" cy="610565"/>
          </a:xfrm>
        </p:spPr>
        <p:txBody>
          <a:bodyPr>
            <a:normAutofit/>
          </a:bodyPr>
          <a:lstStyle/>
          <a:p>
            <a:r>
              <a:rPr lang="en-US" sz="3200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9237-5118-9270-C31C-0120B0E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138" y="1464198"/>
            <a:ext cx="10018713" cy="5393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of the evidence in the current study described how K562 derived exosomes may exert immunosuppressive effects in T cells, and how their secretions change the properties of these cells.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FOXP3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IL-10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↑ PD-1, ↓ cd3d &amp; ITK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 NFATc3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NO, ↓ ROS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dirty="0"/>
              <a:t>IL-6 &amp; IL-17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dirty="0"/>
              <a:t>NQO1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dirty="0"/>
              <a:t>IL-1</a:t>
            </a:r>
            <a:r>
              <a:rPr lang="el-GR" dirty="0"/>
              <a:t>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1A910A-DF95-78F3-C1A6-18C407BEFE12}"/>
              </a:ext>
            </a:extLst>
          </p:cNvPr>
          <p:cNvCxnSpPr>
            <a:cxnSpLocks/>
          </p:cNvCxnSpPr>
          <p:nvPr/>
        </p:nvCxnSpPr>
        <p:spPr>
          <a:xfrm>
            <a:off x="4082006" y="2089231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0A14FE-45B2-B647-4261-CD3832219C65}"/>
              </a:ext>
            </a:extLst>
          </p:cNvPr>
          <p:cNvSpPr txBox="1"/>
          <p:nvPr/>
        </p:nvSpPr>
        <p:spPr>
          <a:xfrm>
            <a:off x="4811747" y="1775399"/>
            <a:ext cx="7334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represented the properties alteration of these cells toward  regulatory T cells.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EDFEEE-660C-8F92-51B8-B1AE780CC1CB}"/>
              </a:ext>
            </a:extLst>
          </p:cNvPr>
          <p:cNvCxnSpPr>
            <a:cxnSpLocks/>
          </p:cNvCxnSpPr>
          <p:nvPr/>
        </p:nvCxnSpPr>
        <p:spPr>
          <a:xfrm>
            <a:off x="4585505" y="3032662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96CE21-DDC5-C4B6-76F6-6B25449B6696}"/>
              </a:ext>
            </a:extLst>
          </p:cNvPr>
          <p:cNvSpPr txBox="1"/>
          <p:nvPr/>
        </p:nvSpPr>
        <p:spPr>
          <a:xfrm>
            <a:off x="5337034" y="2800013"/>
            <a:ext cx="482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attenuate T cell receptor triggering signals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EC041-BCBF-FA12-FA38-868E11679327}"/>
              </a:ext>
            </a:extLst>
          </p:cNvPr>
          <p:cNvSpPr txBox="1"/>
          <p:nvPr/>
        </p:nvSpPr>
        <p:spPr>
          <a:xfrm>
            <a:off x="3623980" y="3302685"/>
            <a:ext cx="881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since NFATc3 expression induces the Th1 differentiation, the decrease of this transcription factor in T cells may suppress the cellular immune activation.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532140-D467-5480-D0DA-48752481DC90}"/>
              </a:ext>
            </a:extLst>
          </p:cNvPr>
          <p:cNvCxnSpPr>
            <a:cxnSpLocks/>
          </p:cNvCxnSpPr>
          <p:nvPr/>
        </p:nvCxnSpPr>
        <p:spPr>
          <a:xfrm>
            <a:off x="3010522" y="3613325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254136-87C2-9F78-D8B2-5774191ECA7D}"/>
              </a:ext>
            </a:extLst>
          </p:cNvPr>
          <p:cNvCxnSpPr>
            <a:cxnSpLocks/>
          </p:cNvCxnSpPr>
          <p:nvPr/>
        </p:nvCxnSpPr>
        <p:spPr>
          <a:xfrm>
            <a:off x="3253592" y="5201871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4B64F9-D7E7-3C1E-9601-0FDBBD61AD1A}"/>
              </a:ext>
            </a:extLst>
          </p:cNvPr>
          <p:cNvSpPr txBox="1"/>
          <p:nvPr/>
        </p:nvSpPr>
        <p:spPr>
          <a:xfrm>
            <a:off x="3867050" y="4990102"/>
            <a:ext cx="146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Treg-17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18C8A-7E5E-964F-9D99-0F1C7AD86849}"/>
              </a:ext>
            </a:extLst>
          </p:cNvPr>
          <p:cNvSpPr txBox="1"/>
          <p:nvPr/>
        </p:nvSpPr>
        <p:spPr>
          <a:xfrm>
            <a:off x="3883590" y="4089085"/>
            <a:ext cx="830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reduction of ROS and increasing NO levels are related to the existence of tumor favorable IL-17 producing T cells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FE73B1-7B15-648E-A732-0581E8415FA1}"/>
              </a:ext>
            </a:extLst>
          </p:cNvPr>
          <p:cNvCxnSpPr>
            <a:cxnSpLocks/>
          </p:cNvCxnSpPr>
          <p:nvPr/>
        </p:nvCxnSpPr>
        <p:spPr>
          <a:xfrm>
            <a:off x="3253592" y="4412250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F7641D-31A5-60A6-FC5E-8B8EB6C40644}"/>
              </a:ext>
            </a:extLst>
          </p:cNvPr>
          <p:cNvCxnSpPr>
            <a:cxnSpLocks/>
          </p:cNvCxnSpPr>
          <p:nvPr/>
        </p:nvCxnSpPr>
        <p:spPr>
          <a:xfrm>
            <a:off x="2735763" y="5571376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44A256-FF47-89FF-2252-360D8068A502}"/>
              </a:ext>
            </a:extLst>
          </p:cNvPr>
          <p:cNvSpPr txBox="1"/>
          <p:nvPr/>
        </p:nvSpPr>
        <p:spPr>
          <a:xfrm>
            <a:off x="3410130" y="5373874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dirty="0"/>
              <a:t>ROS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ADEBE8-C472-0BC4-A308-9A533E6982CA}"/>
              </a:ext>
            </a:extLst>
          </p:cNvPr>
          <p:cNvCxnSpPr>
            <a:cxnSpLocks/>
          </p:cNvCxnSpPr>
          <p:nvPr/>
        </p:nvCxnSpPr>
        <p:spPr>
          <a:xfrm>
            <a:off x="2599891" y="5944580"/>
            <a:ext cx="6134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Rectangle 2">
            <a:extLst>
              <a:ext uri="{FF2B5EF4-FFF2-40B4-BE49-F238E27FC236}">
                <a16:creationId xmlns:a16="http://schemas.microsoft.com/office/drawing/2014/main" id="{17888D63-BCF5-5565-31EA-8FA1E83D9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951" y="5776502"/>
            <a:ext cx="3253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213717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6010A-F9B9-3966-B0CD-CF2587A2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3942144"/>
            <a:ext cx="10018713" cy="1937796"/>
          </a:xfrm>
        </p:spPr>
        <p:txBody>
          <a:bodyPr/>
          <a:lstStyle/>
          <a:p>
            <a:r>
              <a:rPr lang="en-US" dirty="0"/>
              <a:t>K562‐derived exosomes alter mRNA expression and  NO, cytokine and ROS production in BM‐MSCs and macrophages.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FB45F-950E-BB93-5100-FBDE5EA6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9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FA716-F603-1D7E-5D1F-6E567070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33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30EB75-0A0D-301F-9099-8274FCA4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40" y="3639273"/>
            <a:ext cx="10018713" cy="3124201"/>
          </a:xfrm>
        </p:spPr>
        <p:txBody>
          <a:bodyPr/>
          <a:lstStyle/>
          <a:p>
            <a:r>
              <a:rPr lang="en-US" dirty="0"/>
              <a:t>suppression of cytotoxic T cells, apoptosis of activated T cells, obtaining suppressor T cell behavior, and differentiation to regulatory T cells were the major variation of T cells affected by exosomes from tumor</a:t>
            </a:r>
          </a:p>
        </p:txBody>
      </p:sp>
    </p:spTree>
    <p:extLst>
      <p:ext uri="{BB962C8B-B14F-4D97-AF65-F5344CB8AC3E}">
        <p14:creationId xmlns:p14="http://schemas.microsoft.com/office/powerpoint/2010/main" val="196874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12F1-9D90-B8A3-9219-FB91E932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D951-D9DB-A8A9-DDA0-8735DAB3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563" y="3429000"/>
            <a:ext cx="10018713" cy="3124201"/>
          </a:xfrm>
        </p:spPr>
        <p:txBody>
          <a:bodyPr/>
          <a:lstStyle/>
          <a:p>
            <a:r>
              <a:rPr lang="en-US" dirty="0"/>
              <a:t>suppression of cytotoxic T cells, apoptosis of activated T cells, obtaining suppressor T cell behavior, and differentiation to regulatory T cells were the major variation of T cells affected by exosomes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A611A-90EB-AC2C-3548-EA424BEE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4466-74C2-EB3D-F877-9188B5C1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1B37-7662-56FB-7A11-8008AA08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3733799"/>
            <a:ext cx="10018713" cy="3124201"/>
          </a:xfrm>
        </p:spPr>
        <p:txBody>
          <a:bodyPr/>
          <a:lstStyle/>
          <a:p>
            <a:r>
              <a:rPr lang="en-US" dirty="0"/>
              <a:t>suppression of cytotoxic T cells, apoptosis of activated T cells, obtaining suppressor T cell behavior, and differentiation to regulatory T cells were the major variation of T cells affected by exosomes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45B89-26FC-2C03-0862-8A2E3763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4093-C007-6EFF-51F7-A9480E0D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1" y="111358"/>
            <a:ext cx="2798322" cy="381000"/>
          </a:xfrm>
        </p:spPr>
        <p:txBody>
          <a:bodyPr>
            <a:noAutofit/>
          </a:bodyPr>
          <a:lstStyle/>
          <a:p>
            <a:pPr rtl="1"/>
            <a:r>
              <a:rPr lang="en-US" sz="3200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DBFD-E5A5-7B93-D867-70B2E0BD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42" y="953945"/>
            <a:ext cx="10018713" cy="3124201"/>
          </a:xfrm>
        </p:spPr>
        <p:txBody>
          <a:bodyPr/>
          <a:lstStyle/>
          <a:p>
            <a:r>
              <a:rPr lang="en-US" dirty="0"/>
              <a:t>K562 exosomes stimulated the immune suppressor functions in CB-derived T cells by inducting anti-inflammatory cytokines such as IL-10, </a:t>
            </a:r>
            <a:r>
              <a:rPr lang="en-US" dirty="0" err="1"/>
              <a:t>reducting</a:t>
            </a:r>
            <a:r>
              <a:rPr lang="en-US" dirty="0"/>
              <a:t> ROS levels, and arising of NO synthesis in these cells. Moreover, considering the elevated FOXP3, IL-6, and IL-17 levels in these cells, CML cell-derived exosomes may induce T cell fate toward tumor favorable T cells instead of conventional activated T cells (Th1, Th2, CTL, etc.)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34757-5AD8-ABAC-DA71-7852B97EA4B9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15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7D80-143B-71AD-D256-15B742DB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7905" y="-219919"/>
            <a:ext cx="10515600" cy="9655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7B5C-D4DA-8A76-8119-B1D71D52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034" y="2392324"/>
            <a:ext cx="10018713" cy="48217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myelogenous leukemia (CML)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interactions between malignant cells and the host immune system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major secreted component involved in tumor–immune communication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exosomes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Tumor-derived exosomes have gained attention for their roles in: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progression,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evasion,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immunosuppressive tumor microenvironment.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Previous work has shown that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CML-derived exosomes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BM macrophages towards M2 (immunosuppressive)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BM-MSC to tumor-favorable state.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1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6563-0051-6D10-F8B1-1DF1545F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976" y="1392338"/>
            <a:ext cx="10018713" cy="44760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However, there is still insufficient information about the effect of these exosomes on human T cells.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 cells are the most important cells with an anti-cancer role,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and are the main target of immunosuppression in blood cancers.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Therefore, this study was designed to investigate </a:t>
            </a:r>
            <a:r>
              <a:rPr lang="en-US" b="1" dirty="0"/>
              <a:t>how exosomes released by the K562 CML cell line influence</a:t>
            </a:r>
            <a:r>
              <a:rPr lang="en-US" dirty="0"/>
              <a:t>:</a:t>
            </a:r>
          </a:p>
          <a:p>
            <a:r>
              <a:rPr lang="en-US" dirty="0"/>
              <a:t>expression of immunoregulatory genes,</a:t>
            </a:r>
          </a:p>
          <a:p>
            <a:r>
              <a:rPr lang="en-US" dirty="0"/>
              <a:t>cytokine production,</a:t>
            </a:r>
          </a:p>
          <a:p>
            <a:r>
              <a:rPr lang="en-US" dirty="0"/>
              <a:t>nitric oxide (NO) synthesis,</a:t>
            </a:r>
          </a:p>
          <a:p>
            <a:r>
              <a:rPr lang="en-US" dirty="0"/>
              <a:t>and intracellular reactive oxygen species (ROS) levels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b="1" dirty="0"/>
              <a:t>primary human cord blood–derived T cells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9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730B-DE41-8D47-6854-815A8BE8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861313" cy="61056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Method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BD77-3E3E-E547-47DA-49EEECF6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031" y="3429000"/>
            <a:ext cx="10018713" cy="24972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Cell 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Isolation of Cord Blood T Cells (</a:t>
            </a:r>
            <a:r>
              <a:rPr lang="en-US" sz="2000" b="1" dirty="0"/>
              <a:t>Nylon wool method)</a:t>
            </a:r>
            <a:endParaRPr lang="en-US" sz="2000" dirty="0"/>
          </a:p>
          <a:p>
            <a:r>
              <a:rPr lang="en-US" sz="2000" dirty="0"/>
              <a:t>Cord blood was processed as follows:</a:t>
            </a:r>
          </a:p>
          <a:p>
            <a:r>
              <a:rPr lang="en-US" sz="2000" b="1" dirty="0"/>
              <a:t>Density gradient centrifugation (</a:t>
            </a:r>
            <a:r>
              <a:rPr lang="en-US" sz="2000" b="1" dirty="0" err="1"/>
              <a:t>Ficoll-Hypaque</a:t>
            </a:r>
            <a:r>
              <a:rPr lang="en-US" sz="2000" b="1" dirty="0"/>
              <a:t>)</a:t>
            </a:r>
            <a:br>
              <a:rPr lang="en-US" sz="2000" dirty="0"/>
            </a:br>
            <a:r>
              <a:rPr lang="en-US" sz="2000" dirty="0"/>
              <a:t>This isolates mononuclear cells (lymphocytes + monocytes).</a:t>
            </a:r>
          </a:p>
          <a:p>
            <a:r>
              <a:rPr lang="en-US" sz="2000" b="1" dirty="0"/>
              <a:t>Adherence step</a:t>
            </a:r>
            <a:br>
              <a:rPr lang="en-US" sz="2000" dirty="0"/>
            </a:br>
            <a:r>
              <a:rPr lang="en-US" sz="2000" dirty="0"/>
              <a:t>Monocytes adhere to plastic after 3 hours; non-adherent lymphocytes are collected.</a:t>
            </a:r>
          </a:p>
          <a:p>
            <a:r>
              <a:rPr lang="en-US" sz="2000" b="1" dirty="0"/>
              <a:t>Nylon wool column</a:t>
            </a:r>
            <a:br>
              <a:rPr lang="en-US" sz="2000" dirty="0"/>
            </a:br>
            <a:r>
              <a:rPr lang="en-US" sz="2000" dirty="0"/>
              <a:t>B cells bind to the fibers and are retained; T cells flow through.</a:t>
            </a:r>
          </a:p>
          <a:p>
            <a:r>
              <a:rPr lang="en-US" sz="2000" dirty="0"/>
              <a:t>The final population was validated by </a:t>
            </a:r>
            <a:r>
              <a:rPr lang="en-US" sz="2000" b="1" dirty="0"/>
              <a:t>flow cytometry</a:t>
            </a:r>
            <a:r>
              <a:rPr lang="en-US" sz="2000" dirty="0"/>
              <a:t> for:</a:t>
            </a:r>
          </a:p>
          <a:p>
            <a:r>
              <a:rPr lang="en-US" sz="2000" dirty="0"/>
              <a:t>CD3 (T-cell marker),</a:t>
            </a:r>
          </a:p>
          <a:p>
            <a:r>
              <a:rPr lang="en-US" sz="2000" dirty="0"/>
              <a:t>CD45RA and CD197 (CCR7) indicating naïve phenotype.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fa-IR" sz="2000" dirty="0"/>
          </a:p>
          <a:p>
            <a:pPr marL="0" indent="0">
              <a:buNone/>
            </a:pPr>
            <a:endParaRPr lang="fa-IR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809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E41D6-F239-BC6F-48FB-AF6757F6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01" y="1949369"/>
            <a:ext cx="10018713" cy="3124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Exosome Isolation from K562 Cells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K562 cells were switched to </a:t>
            </a:r>
            <a:r>
              <a:rPr lang="en-US" sz="2000" b="1" dirty="0"/>
              <a:t>exosome-depleted FBS</a:t>
            </a:r>
            <a:r>
              <a:rPr lang="en-US" sz="2000" dirty="0"/>
              <a:t> media to avoid contamination.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Conditioned medium was collected and processed through </a:t>
            </a:r>
            <a:r>
              <a:rPr lang="en-US" sz="2000" b="1" dirty="0"/>
              <a:t>differential ultracentrifugation</a:t>
            </a:r>
            <a:r>
              <a:rPr lang="en-US" sz="2000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300 g (30 min) → remove live cells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2,000 g (30 min) → debris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10,000 g (60 min)→ small cellular fragments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20,000 g (120 min)→ remove larger </a:t>
            </a:r>
            <a:r>
              <a:rPr lang="en-US" sz="2000" dirty="0" err="1"/>
              <a:t>microvesicles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100,000 g (120 min) → pellet exosomes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The pellet was washed in PBS and stored at −80°C.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47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77CC-BAF1-EF44-19CE-0B255C2F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655" y="1866899"/>
            <a:ext cx="10018713" cy="312420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Exosome Characterization</a:t>
            </a:r>
          </a:p>
          <a:p>
            <a:r>
              <a:rPr lang="en-US" dirty="0"/>
              <a:t>A) Western Blotting</a:t>
            </a:r>
          </a:p>
          <a:p>
            <a:r>
              <a:rPr lang="en-US" dirty="0"/>
              <a:t>To confirm exosome identity, expression of canonical markers:</a:t>
            </a:r>
          </a:p>
          <a:p>
            <a:r>
              <a:rPr lang="en-US" dirty="0"/>
              <a:t>CD9</a:t>
            </a:r>
          </a:p>
          <a:p>
            <a:r>
              <a:rPr lang="en-US" dirty="0"/>
              <a:t>CD63</a:t>
            </a:r>
          </a:p>
          <a:p>
            <a:r>
              <a:rPr lang="en-US" dirty="0"/>
              <a:t>CD81</a:t>
            </a:r>
          </a:p>
          <a:p>
            <a:r>
              <a:rPr lang="en-US" dirty="0"/>
              <a:t>B) Transmission Electron Microscopy (TEM)</a:t>
            </a:r>
          </a:p>
          <a:p>
            <a:r>
              <a:rPr lang="en-US" dirty="0"/>
              <a:t>C) Scanning Electron Microscopy (SEM)</a:t>
            </a:r>
          </a:p>
          <a:p>
            <a:r>
              <a:rPr lang="en-US" dirty="0"/>
              <a:t>D) Dynamic Light Scattering (DLS)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0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845B-FAB1-F42A-2F3A-4B340737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780" y="2005795"/>
            <a:ext cx="10018713" cy="3124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1600" dirty="0"/>
              <a:t>Exosome Uptake Assay</a:t>
            </a:r>
          </a:p>
          <a:p>
            <a:r>
              <a:rPr lang="en-US" sz="1600" dirty="0"/>
              <a:t>Purified exosomes were fluorescently labeled using the PKH26 lipophilic dye .They were incubated with cord blood T cells for 2 or 4 hours.(nuclei stained with DAPI) and imaged by confocal microscopy. </a:t>
            </a:r>
          </a:p>
          <a:p>
            <a:endParaRPr lang="en-US" sz="1600" dirty="0"/>
          </a:p>
          <a:p>
            <a:r>
              <a:rPr lang="en-US" sz="1600" dirty="0"/>
              <a:t>Gene Expression Analysis (</a:t>
            </a:r>
            <a:r>
              <a:rPr lang="en-US" sz="1600" dirty="0" err="1"/>
              <a:t>qRT</a:t>
            </a:r>
            <a:r>
              <a:rPr lang="en-US" sz="1600" dirty="0"/>
              <a:t>-PCR)T cells were treated with 100 </a:t>
            </a:r>
            <a:r>
              <a:rPr lang="el-GR" sz="1600" dirty="0"/>
              <a:t>μ</a:t>
            </a:r>
            <a:r>
              <a:rPr lang="en-US" sz="1600" dirty="0"/>
              <a:t>g/mL exosomes for 72 hours.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/>
              <a:t>T-cell inhibition (FOXP3, PD-1)</a:t>
            </a:r>
            <a:br>
              <a:rPr lang="en-US" sz="1600" dirty="0"/>
            </a:br>
            <a:r>
              <a:rPr lang="en-US" sz="1600" dirty="0"/>
              <a:t>activation signaling (CD3d, NFATc3)</a:t>
            </a:r>
            <a:br>
              <a:rPr lang="en-US" sz="1600" dirty="0"/>
            </a:br>
            <a:r>
              <a:rPr lang="en-US" sz="1600" dirty="0"/>
              <a:t>cytokines (IL-6, IL-10, IL-17)</a:t>
            </a:r>
            <a:br>
              <a:rPr lang="en-US" sz="1600" dirty="0"/>
            </a:br>
            <a:r>
              <a:rPr lang="en-US" sz="1600" dirty="0"/>
              <a:t>oxidative stress regulator (NQO1)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6"/>
            </a:pPr>
            <a:r>
              <a:rPr lang="en-US" sz="1600" dirty="0"/>
              <a:t>Griess Assay: Nitric Oxide Measurement. Supernatants from treated T cells were mixed with Griess reagent. Absorbance at 540 nm reflects nitrite accumulation. Estimates NO production after 48 and 72 hours.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6"/>
            </a:pPr>
            <a:r>
              <a:rPr lang="en-US" sz="1600" dirty="0"/>
              <a:t>Intracellular ROS Measurement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6"/>
            </a:pPr>
            <a:r>
              <a:rPr lang="en-US" sz="1600" dirty="0"/>
              <a:t>Cytokine Quantification (ELISA)Supernatants were analyzed for secretion of:IL-6, IL-10, IL-17, IL-1</a:t>
            </a:r>
            <a:r>
              <a:rPr lang="el-GR" sz="1600" dirty="0"/>
              <a:t>β,</a:t>
            </a:r>
            <a:r>
              <a:rPr lang="en-US" sz="1600" dirty="0"/>
              <a:t> TNF-</a:t>
            </a:r>
            <a:r>
              <a:rPr lang="el-GR" sz="1600" dirty="0"/>
              <a:t>α,</a:t>
            </a:r>
            <a:r>
              <a:rPr lang="en-US" sz="1600" dirty="0"/>
              <a:t> IL-8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6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34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A6049-3525-2EEF-E66E-7D2FDF8B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2030070" cy="470971"/>
          </a:xfrm>
        </p:spPr>
        <p:txBody>
          <a:bodyPr>
            <a:noAutofit/>
          </a:bodyPr>
          <a:lstStyle/>
          <a:p>
            <a:r>
              <a:rPr lang="en-US" sz="3200" dirty="0"/>
              <a:t>RESULTS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B38203-2878-784E-1067-FEC6BB29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86508"/>
            <a:ext cx="10018713" cy="605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1- Primary human cord blood T cells characterization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D4049-8345-DE64-DA29-134DE408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772"/>
            <a:ext cx="12192000" cy="54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D820-BB4B-6BE9-45DA-853D8117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53" y="173621"/>
            <a:ext cx="10018713" cy="5645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2- Characterization of K562-derived exosomes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0B24E-EEF4-3C0D-9492-06C49B15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130"/>
            <a:ext cx="12191999" cy="61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3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1665</TotalTime>
  <Words>936</Words>
  <Application>Microsoft Office PowerPoint</Application>
  <PresentationFormat>Widescreen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</vt:lpstr>
      <vt:lpstr>Parallax</vt:lpstr>
      <vt:lpstr>PowerPoint Presentation</vt:lpstr>
      <vt:lpstr>Introduction </vt:lpstr>
      <vt:lpstr>PowerPoint Presentation</vt:lpstr>
      <vt:lpstr>Method </vt:lpstr>
      <vt:lpstr>PowerPoint Presentation</vt:lpstr>
      <vt:lpstr>PowerPoint Presentation</vt:lpstr>
      <vt:lpstr>PowerPoint Presentation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4</cp:revision>
  <dcterms:created xsi:type="dcterms:W3CDTF">2025-11-08T18:49:35Z</dcterms:created>
  <dcterms:modified xsi:type="dcterms:W3CDTF">2025-11-10T07:55:57Z</dcterms:modified>
</cp:coreProperties>
</file>