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18"/>
  </p:notesMasterIdLst>
  <p:sldIdLst>
    <p:sldId id="256" r:id="rId2"/>
    <p:sldId id="257" r:id="rId3"/>
    <p:sldId id="258" r:id="rId4"/>
    <p:sldId id="259" r:id="rId5"/>
    <p:sldId id="260" r:id="rId6"/>
    <p:sldId id="262" r:id="rId7"/>
    <p:sldId id="263" r:id="rId8"/>
    <p:sldId id="264" r:id="rId9"/>
    <p:sldId id="265" r:id="rId10"/>
    <p:sldId id="267" r:id="rId11"/>
    <p:sldId id="268" r:id="rId12"/>
    <p:sldId id="269" r:id="rId13"/>
    <p:sldId id="270" r:id="rId14"/>
    <p:sldId id="271" r:id="rId15"/>
    <p:sldId id="272"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6AE22-17B5-4ECE-A39A-E2410410C0CA}"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802ED-80AA-4E6A-B71A-CC5358C37783}" type="slidenum">
              <a:rPr lang="en-US" smtClean="0"/>
              <a:t>‹#›</a:t>
            </a:fld>
            <a:endParaRPr lang="en-US"/>
          </a:p>
        </p:txBody>
      </p:sp>
    </p:spTree>
    <p:extLst>
      <p:ext uri="{BB962C8B-B14F-4D97-AF65-F5344CB8AC3E}">
        <p14:creationId xmlns:p14="http://schemas.microsoft.com/office/powerpoint/2010/main" val="328674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4802ED-80AA-4E6A-B71A-CC5358C37783}" type="slidenum">
              <a:rPr lang="en-US" smtClean="0"/>
              <a:t>11</a:t>
            </a:fld>
            <a:endParaRPr lang="en-US"/>
          </a:p>
        </p:txBody>
      </p:sp>
    </p:spTree>
    <p:extLst>
      <p:ext uri="{BB962C8B-B14F-4D97-AF65-F5344CB8AC3E}">
        <p14:creationId xmlns:p14="http://schemas.microsoft.com/office/powerpoint/2010/main" val="2204012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4802ED-80AA-4E6A-B71A-CC5358C37783}" type="slidenum">
              <a:rPr lang="en-US" smtClean="0"/>
              <a:t>13</a:t>
            </a:fld>
            <a:endParaRPr lang="en-US"/>
          </a:p>
        </p:txBody>
      </p:sp>
    </p:spTree>
    <p:extLst>
      <p:ext uri="{BB962C8B-B14F-4D97-AF65-F5344CB8AC3E}">
        <p14:creationId xmlns:p14="http://schemas.microsoft.com/office/powerpoint/2010/main" val="1728503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2184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2/25/2025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3163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2/25/2025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46438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45534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22155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2/25/2025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327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2/25/2025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62302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2/25/2025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1266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2/25/2025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39912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2/25/2025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0632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2/25/2025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50906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2/25/2025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7706494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EE3E6-E13B-5584-2BF5-8E7AA8FF6E01}"/>
              </a:ext>
            </a:extLst>
          </p:cNvPr>
          <p:cNvSpPr>
            <a:spLocks noGrp="1"/>
          </p:cNvSpPr>
          <p:nvPr>
            <p:ph type="ctrTitle"/>
          </p:nvPr>
        </p:nvSpPr>
        <p:spPr>
          <a:xfrm>
            <a:off x="24533" y="1301063"/>
            <a:ext cx="6071467" cy="1412426"/>
          </a:xfrm>
        </p:spPr>
        <p:txBody>
          <a:bodyPr>
            <a:noAutofit/>
          </a:bodyPr>
          <a:lstStyle/>
          <a:p>
            <a:r>
              <a:rPr lang="en-US" sz="3600" dirty="0" err="1">
                <a:latin typeface="Arial Rounded MT Bold" panose="020F0704030504030204" pitchFamily="34" charset="0"/>
              </a:rPr>
              <a:t>Immunothrapy</a:t>
            </a:r>
            <a:r>
              <a:rPr lang="en-US" sz="3600" dirty="0">
                <a:latin typeface="Arial Rounded MT Bold" panose="020F0704030504030204" pitchFamily="34" charset="0"/>
              </a:rPr>
              <a:t> for cancer</a:t>
            </a:r>
          </a:p>
        </p:txBody>
      </p:sp>
      <p:sp>
        <p:nvSpPr>
          <p:cNvPr id="3" name="Subtitle 2">
            <a:extLst>
              <a:ext uri="{FF2B5EF4-FFF2-40B4-BE49-F238E27FC236}">
                <a16:creationId xmlns:a16="http://schemas.microsoft.com/office/drawing/2014/main" id="{51C5A785-F841-B960-3427-511FF04C1CAC}"/>
              </a:ext>
            </a:extLst>
          </p:cNvPr>
          <p:cNvSpPr>
            <a:spLocks noGrp="1"/>
          </p:cNvSpPr>
          <p:nvPr>
            <p:ph type="subTitle" idx="1"/>
          </p:nvPr>
        </p:nvSpPr>
        <p:spPr>
          <a:xfrm>
            <a:off x="335558" y="2964240"/>
            <a:ext cx="4782696" cy="929519"/>
          </a:xfrm>
        </p:spPr>
        <p:txBody>
          <a:bodyPr/>
          <a:lstStyle/>
          <a:p>
            <a:pPr algn="ctr"/>
            <a:r>
              <a:rPr lang="en-US" dirty="0">
                <a:latin typeface="Arial Rounded MT Bold" panose="020F0704030504030204" pitchFamily="34" charset="0"/>
              </a:rPr>
              <a:t>Mohadese </a:t>
            </a:r>
            <a:r>
              <a:rPr lang="en-US" dirty="0" err="1">
                <a:latin typeface="Arial Rounded MT Bold" panose="020F0704030504030204" pitchFamily="34" charset="0"/>
              </a:rPr>
              <a:t>baniasadi</a:t>
            </a:r>
            <a:r>
              <a:rPr lang="en-US" dirty="0">
                <a:latin typeface="Arial Rounded MT Bold" panose="020F0704030504030204" pitchFamily="34" charset="0"/>
              </a:rPr>
              <a:t> </a:t>
            </a:r>
          </a:p>
        </p:txBody>
      </p:sp>
      <p:pic>
        <p:nvPicPr>
          <p:cNvPr id="4" name="Picture 3">
            <a:extLst>
              <a:ext uri="{FF2B5EF4-FFF2-40B4-BE49-F238E27FC236}">
                <a16:creationId xmlns:a16="http://schemas.microsoft.com/office/drawing/2014/main" id="{97073FF3-0396-4850-B520-8A57B681B5EB}"/>
              </a:ext>
            </a:extLst>
          </p:cNvPr>
          <p:cNvPicPr>
            <a:picLocks noChangeAspect="1"/>
          </p:cNvPicPr>
          <p:nvPr/>
        </p:nvPicPr>
        <p:blipFill>
          <a:blip r:embed="rId2"/>
          <a:stretch>
            <a:fillRect/>
          </a:stretch>
        </p:blipFill>
        <p:spPr>
          <a:xfrm>
            <a:off x="6096000" y="0"/>
            <a:ext cx="6071468" cy="6858000"/>
          </a:xfrm>
          <a:prstGeom prst="rect">
            <a:avLst/>
          </a:prstGeom>
        </p:spPr>
      </p:pic>
    </p:spTree>
    <p:extLst>
      <p:ext uri="{BB962C8B-B14F-4D97-AF65-F5344CB8AC3E}">
        <p14:creationId xmlns:p14="http://schemas.microsoft.com/office/powerpoint/2010/main" val="20695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DDEA0-774F-BFA6-D6AC-1B8331A343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516C00-823C-0AFA-AA1C-FEF739C48137}"/>
              </a:ext>
            </a:extLst>
          </p:cNvPr>
          <p:cNvSpPr>
            <a:spLocks noGrp="1"/>
          </p:cNvSpPr>
          <p:nvPr>
            <p:ph type="title"/>
          </p:nvPr>
        </p:nvSpPr>
        <p:spPr>
          <a:xfrm>
            <a:off x="252919" y="1123837"/>
            <a:ext cx="2947482" cy="4601183"/>
          </a:xfrm>
        </p:spPr>
        <p:txBody>
          <a:bodyPr/>
          <a:lstStyle/>
          <a:p>
            <a:endParaRPr lang="en-US">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8C224F43-C31E-A997-7BA9-596B9DF59A0C}"/>
              </a:ext>
            </a:extLst>
          </p:cNvPr>
          <p:cNvSpPr>
            <a:spLocks noGrp="1"/>
          </p:cNvSpPr>
          <p:nvPr>
            <p:ph idx="1"/>
          </p:nvPr>
        </p:nvSpPr>
        <p:spPr>
          <a:xfrm>
            <a:off x="83128" y="753063"/>
            <a:ext cx="7333673" cy="5342729"/>
          </a:xfrm>
        </p:spPr>
        <p:style>
          <a:lnRef idx="2">
            <a:schemeClr val="accent5"/>
          </a:lnRef>
          <a:fillRef idx="1">
            <a:schemeClr val="lt1"/>
          </a:fillRef>
          <a:effectRef idx="0">
            <a:schemeClr val="accent5"/>
          </a:effectRef>
          <a:fontRef idx="minor">
            <a:schemeClr val="dk1"/>
          </a:fontRef>
        </p:style>
        <p:txBody>
          <a:bodyPr/>
          <a:lstStyle/>
          <a:p>
            <a:pPr>
              <a:lnSpc>
                <a:spcPct val="150000"/>
              </a:lnSpc>
            </a:pPr>
            <a:endParaRPr lang="en-US" dirty="0">
              <a:solidFill>
                <a:schemeClr val="accent5"/>
              </a:solidFill>
              <a:latin typeface="Arial Rounded MT Bold" panose="020F0704030504030204" pitchFamily="34" charset="0"/>
            </a:endParaRPr>
          </a:p>
          <a:p>
            <a:pPr>
              <a:lnSpc>
                <a:spcPct val="150000"/>
              </a:lnSpc>
            </a:pPr>
            <a:endParaRPr lang="en-US"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DNA and RNA Vaccines</a:t>
            </a:r>
          </a:p>
          <a:p>
            <a:pPr marL="0" indent="0">
              <a:lnSpc>
                <a:spcPct val="150000"/>
              </a:lnSpc>
              <a:buNone/>
            </a:pPr>
            <a:r>
              <a:rPr lang="en-US" sz="1400" dirty="0">
                <a:solidFill>
                  <a:schemeClr val="accent5"/>
                </a:solidFill>
                <a:latin typeface="Arial Rounded MT Bold" panose="020F0704030504030204" pitchFamily="34" charset="0"/>
              </a:rPr>
              <a:t>Contain antigens encoded by DNA or RNA. DNA vaccines encode TAAs and move to the nucleus to start transcription, resulting in antigen presentation by APCs.</a:t>
            </a:r>
          </a:p>
          <a:p>
            <a:pPr>
              <a:lnSpc>
                <a:spcPct val="150000"/>
              </a:lnSpc>
            </a:pPr>
            <a:endParaRPr lang="en-US" sz="1800"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Challenges</a:t>
            </a:r>
          </a:p>
          <a:p>
            <a:pPr marL="0" indent="0">
              <a:lnSpc>
                <a:spcPct val="150000"/>
              </a:lnSpc>
              <a:buNone/>
            </a:pPr>
            <a:r>
              <a:rPr lang="en-US" sz="1400" dirty="0">
                <a:solidFill>
                  <a:schemeClr val="accent5"/>
                </a:solidFill>
                <a:latin typeface="Arial Rounded MT Bold" panose="020F0704030504030204" pitchFamily="34" charset="0"/>
              </a:rPr>
              <a:t>Include poor immunogenicity and durability.</a:t>
            </a:r>
            <a:endParaRPr lang="en-US" sz="1100" dirty="0">
              <a:solidFill>
                <a:schemeClr val="accent5"/>
              </a:solidFill>
              <a:latin typeface="Arial Rounded MT Bold" panose="020F0704030504030204" pitchFamily="34" charset="0"/>
            </a:endParaRPr>
          </a:p>
        </p:txBody>
      </p:sp>
      <p:sp>
        <p:nvSpPr>
          <p:cNvPr id="6" name="TextBox 5">
            <a:extLst>
              <a:ext uri="{FF2B5EF4-FFF2-40B4-BE49-F238E27FC236}">
                <a16:creationId xmlns:a16="http://schemas.microsoft.com/office/drawing/2014/main" id="{521FC491-B48D-94AB-FE93-27F4D3FE2391}"/>
              </a:ext>
            </a:extLst>
          </p:cNvPr>
          <p:cNvSpPr txBox="1"/>
          <p:nvPr/>
        </p:nvSpPr>
        <p:spPr>
          <a:xfrm>
            <a:off x="83129" y="870911"/>
            <a:ext cx="7333672" cy="1077218"/>
          </a:xfrm>
          <a:prstGeom prst="rect">
            <a:avLst/>
          </a:prstGeom>
          <a:noFill/>
        </p:spPr>
        <p:txBody>
          <a:bodyPr wrap="square">
            <a:spAutoFit/>
          </a:bodyPr>
          <a:lstStyle/>
          <a:p>
            <a:r>
              <a:rPr lang="en-US" sz="3200" dirty="0">
                <a:solidFill>
                  <a:srgbClr val="002060"/>
                </a:solidFill>
                <a:latin typeface="Arial Rounded MT Bold" panose="020F0704030504030204" pitchFamily="34" charset="0"/>
              </a:rPr>
              <a:t>Nucleic Acid-based Cancer Vaccines</a:t>
            </a:r>
          </a:p>
        </p:txBody>
      </p:sp>
      <p:pic>
        <p:nvPicPr>
          <p:cNvPr id="5" name="Picture 4">
            <a:extLst>
              <a:ext uri="{FF2B5EF4-FFF2-40B4-BE49-F238E27FC236}">
                <a16:creationId xmlns:a16="http://schemas.microsoft.com/office/drawing/2014/main" id="{B9E226FF-4FCE-A427-5123-0E12C34F26A8}"/>
              </a:ext>
            </a:extLst>
          </p:cNvPr>
          <p:cNvPicPr>
            <a:picLocks noChangeAspect="1"/>
          </p:cNvPicPr>
          <p:nvPr/>
        </p:nvPicPr>
        <p:blipFill>
          <a:blip r:embed="rId2"/>
          <a:stretch>
            <a:fillRect/>
          </a:stretch>
        </p:blipFill>
        <p:spPr>
          <a:xfrm>
            <a:off x="7620000" y="-4573"/>
            <a:ext cx="4572000" cy="6858000"/>
          </a:xfrm>
          <a:prstGeom prst="rect">
            <a:avLst/>
          </a:prstGeom>
        </p:spPr>
      </p:pic>
    </p:spTree>
    <p:extLst>
      <p:ext uri="{BB962C8B-B14F-4D97-AF65-F5344CB8AC3E}">
        <p14:creationId xmlns:p14="http://schemas.microsoft.com/office/powerpoint/2010/main" val="1034967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185D-C140-148A-2659-3BA8DF8057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467EB4-91D7-BAC4-DFF7-7E82A97543A6}"/>
              </a:ext>
            </a:extLst>
          </p:cNvPr>
          <p:cNvSpPr>
            <a:spLocks noGrp="1"/>
          </p:cNvSpPr>
          <p:nvPr>
            <p:ph idx="1"/>
          </p:nvPr>
        </p:nvSpPr>
        <p:spPr>
          <a:xfrm>
            <a:off x="7490692" y="498349"/>
            <a:ext cx="4701308" cy="5773142"/>
          </a:xfrm>
        </p:spPr>
        <p:style>
          <a:lnRef idx="2">
            <a:schemeClr val="accent5"/>
          </a:lnRef>
          <a:fillRef idx="1">
            <a:schemeClr val="lt1"/>
          </a:fillRef>
          <a:effectRef idx="0">
            <a:schemeClr val="accent5"/>
          </a:effectRef>
          <a:fontRef idx="minor">
            <a:schemeClr val="dk1"/>
          </a:fontRef>
        </p:style>
        <p:txBody>
          <a:bodyPr>
            <a:normAutofit lnSpcReduction="10000"/>
          </a:bodyPr>
          <a:lstStyle/>
          <a:p>
            <a:endParaRPr lang="en-US" dirty="0">
              <a:solidFill>
                <a:schemeClr val="accent5"/>
              </a:solidFill>
              <a:latin typeface="Arial Rounded MT Bold" panose="020F0704030504030204" pitchFamily="34" charset="0"/>
            </a:endParaRPr>
          </a:p>
          <a:p>
            <a:endParaRPr lang="en-US" dirty="0">
              <a:solidFill>
                <a:schemeClr val="accent5"/>
              </a:solidFill>
              <a:latin typeface="Arial Rounded MT Bold" panose="020F0704030504030204" pitchFamily="34" charset="0"/>
            </a:endParaRPr>
          </a:p>
          <a:p>
            <a:endParaRPr lang="en-US" dirty="0">
              <a:solidFill>
                <a:schemeClr val="accent5"/>
              </a:solidFill>
              <a:latin typeface="Arial Rounded MT Bold" panose="020F0704030504030204" pitchFamily="34" charset="0"/>
            </a:endParaRPr>
          </a:p>
          <a:p>
            <a:pPr marL="0" indent="0">
              <a:buNone/>
            </a:pPr>
            <a:endParaRPr lang="en-US" dirty="0">
              <a:solidFill>
                <a:schemeClr val="accent5"/>
              </a:solidFill>
              <a:latin typeface="Arial Rounded MT Bold" panose="020F0704030504030204" pitchFamily="34" charset="0"/>
            </a:endParaRPr>
          </a:p>
          <a:p>
            <a:pPr marL="0" indent="0">
              <a:buNone/>
            </a:pPr>
            <a:r>
              <a:rPr lang="en-US" dirty="0">
                <a:solidFill>
                  <a:schemeClr val="accent5"/>
                </a:solidFill>
                <a:latin typeface="Arial Rounded MT Bold" panose="020F0704030504030204" pitchFamily="34" charset="0"/>
              </a:rPr>
              <a:t>1. Structure of Typical mRNA</a:t>
            </a:r>
          </a:p>
          <a:p>
            <a:endParaRPr lang="en-US" dirty="0">
              <a:solidFill>
                <a:schemeClr val="accent5"/>
              </a:solidFill>
              <a:latin typeface="Arial Rounded MT Bold" panose="020F0704030504030204" pitchFamily="34" charset="0"/>
            </a:endParaRPr>
          </a:p>
          <a:p>
            <a:pPr>
              <a:lnSpc>
                <a:spcPct val="150000"/>
              </a:lnSpc>
            </a:pPr>
            <a:r>
              <a:rPr lang="en-US" sz="1600" dirty="0">
                <a:solidFill>
                  <a:schemeClr val="accent5"/>
                </a:solidFill>
                <a:latin typeface="Arial Rounded MT Bold" panose="020F0704030504030204" pitchFamily="34" charset="0"/>
              </a:rPr>
              <a:t>Comprises a cap, 5′-untranslated regions (UTR), 3′-UTRs, an open reading frame (ORF) encoding cancer antigens, and a poly(A) tail.</a:t>
            </a:r>
          </a:p>
          <a:p>
            <a:pPr>
              <a:lnSpc>
                <a:spcPct val="150000"/>
              </a:lnSpc>
            </a:pPr>
            <a:endParaRPr lang="en-US" sz="1600" dirty="0">
              <a:solidFill>
                <a:schemeClr val="accent5"/>
              </a:solidFill>
              <a:latin typeface="Arial Rounded MT Bold" panose="020F0704030504030204" pitchFamily="34" charset="0"/>
            </a:endParaRPr>
          </a:p>
          <a:p>
            <a:pPr>
              <a:lnSpc>
                <a:spcPct val="150000"/>
              </a:lnSpc>
            </a:pPr>
            <a:r>
              <a:rPr lang="en-US" sz="1600" dirty="0">
                <a:solidFill>
                  <a:schemeClr val="accent5"/>
                </a:solidFill>
                <a:latin typeface="Arial Rounded MT Bold" panose="020F0704030504030204" pitchFamily="34" charset="0"/>
              </a:rPr>
              <a:t>These components can be modified to enhance stability, translation efficiency, and immunogenicity.</a:t>
            </a:r>
          </a:p>
          <a:p>
            <a:pPr>
              <a:lnSpc>
                <a:spcPct val="150000"/>
              </a:lnSpc>
            </a:pPr>
            <a:endParaRPr lang="en-US" sz="1600" dirty="0">
              <a:solidFill>
                <a:schemeClr val="accent5"/>
              </a:solidFill>
              <a:latin typeface="Arial Rounded MT Bold" panose="020F0704030504030204" pitchFamily="34" charset="0"/>
            </a:endParaRPr>
          </a:p>
          <a:p>
            <a:endParaRPr lang="en-US" dirty="0">
              <a:solidFill>
                <a:schemeClr val="accent5"/>
              </a:solidFill>
              <a:latin typeface="Arial Rounded MT Bold" panose="020F0704030504030204" pitchFamily="34" charset="0"/>
            </a:endParaRPr>
          </a:p>
          <a:p>
            <a:endParaRPr lang="en-US" dirty="0">
              <a:solidFill>
                <a:schemeClr val="accent5"/>
              </a:solidFill>
              <a:latin typeface="Arial Rounded MT Bold" panose="020F0704030504030204" pitchFamily="34" charset="0"/>
            </a:endParaRPr>
          </a:p>
        </p:txBody>
      </p:sp>
      <p:sp>
        <p:nvSpPr>
          <p:cNvPr id="5" name="TextBox 4">
            <a:extLst>
              <a:ext uri="{FF2B5EF4-FFF2-40B4-BE49-F238E27FC236}">
                <a16:creationId xmlns:a16="http://schemas.microsoft.com/office/drawing/2014/main" id="{33A65D72-C8F3-B973-9F21-4840147901C2}"/>
              </a:ext>
            </a:extLst>
          </p:cNvPr>
          <p:cNvSpPr txBox="1"/>
          <p:nvPr/>
        </p:nvSpPr>
        <p:spPr>
          <a:xfrm>
            <a:off x="7566349" y="498349"/>
            <a:ext cx="4802909" cy="707886"/>
          </a:xfrm>
          <a:prstGeom prst="rect">
            <a:avLst/>
          </a:prstGeom>
          <a:noFill/>
        </p:spPr>
        <p:txBody>
          <a:bodyPr wrap="square">
            <a:spAutoFit/>
          </a:bodyPr>
          <a:lstStyle/>
          <a:p>
            <a:r>
              <a:rPr lang="en-US" sz="2000" dirty="0">
                <a:solidFill>
                  <a:srgbClr val="002060"/>
                </a:solidFill>
                <a:latin typeface="Arial Rounded MT Bold" panose="020F0704030504030204" pitchFamily="34" charset="0"/>
              </a:rPr>
              <a:t>Rational Design and Optimization of mRNA Cancer Vaccines</a:t>
            </a:r>
          </a:p>
        </p:txBody>
      </p:sp>
      <p:pic>
        <p:nvPicPr>
          <p:cNvPr id="6" name="Picture 5">
            <a:extLst>
              <a:ext uri="{FF2B5EF4-FFF2-40B4-BE49-F238E27FC236}">
                <a16:creationId xmlns:a16="http://schemas.microsoft.com/office/drawing/2014/main" id="{D207157A-A492-B4CA-0FA6-FB2BFA7BAED7}"/>
              </a:ext>
            </a:extLst>
          </p:cNvPr>
          <p:cNvPicPr>
            <a:picLocks noChangeAspect="1"/>
          </p:cNvPicPr>
          <p:nvPr/>
        </p:nvPicPr>
        <p:blipFill>
          <a:blip r:embed="rId3"/>
          <a:stretch>
            <a:fillRect/>
          </a:stretch>
        </p:blipFill>
        <p:spPr>
          <a:xfrm>
            <a:off x="0" y="591127"/>
            <a:ext cx="7389091" cy="5680364"/>
          </a:xfrm>
          <a:prstGeom prst="rect">
            <a:avLst/>
          </a:prstGeom>
        </p:spPr>
      </p:pic>
    </p:spTree>
    <p:extLst>
      <p:ext uri="{BB962C8B-B14F-4D97-AF65-F5344CB8AC3E}">
        <p14:creationId xmlns:p14="http://schemas.microsoft.com/office/powerpoint/2010/main" val="3376353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ED75-5081-F133-D882-C25A2A2FB2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C340E2-8E7A-A4A1-0B12-CA52C8AB1223}"/>
              </a:ext>
            </a:extLst>
          </p:cNvPr>
          <p:cNvSpPr>
            <a:spLocks noGrp="1"/>
          </p:cNvSpPr>
          <p:nvPr>
            <p:ph idx="1"/>
          </p:nvPr>
        </p:nvSpPr>
        <p:spPr>
          <a:xfrm>
            <a:off x="3860031" y="811186"/>
            <a:ext cx="7334441" cy="5580377"/>
          </a:xfrm>
        </p:spPr>
        <p:txBody>
          <a:bodyPr>
            <a:normAutofit fontScale="92500" lnSpcReduction="20000"/>
          </a:bodyPr>
          <a:lstStyle/>
          <a:p>
            <a:pPr marL="0" indent="0">
              <a:lnSpc>
                <a:spcPct val="150000"/>
              </a:lnSpc>
              <a:buNone/>
            </a:pPr>
            <a:r>
              <a:rPr lang="en-US" sz="1800" dirty="0">
                <a:solidFill>
                  <a:srgbClr val="002060"/>
                </a:solidFill>
                <a:latin typeface="Arial Rounded MT Bold" panose="020F0704030504030204" pitchFamily="34" charset="0"/>
              </a:rPr>
              <a:t>2.1 Coding Sequence</a:t>
            </a:r>
          </a:p>
          <a:p>
            <a:pPr>
              <a:lnSpc>
                <a:spcPct val="150000"/>
              </a:lnSpc>
            </a:pPr>
            <a:r>
              <a:rPr lang="en-US" sz="1300" dirty="0">
                <a:solidFill>
                  <a:schemeClr val="accent5"/>
                </a:solidFill>
                <a:latin typeface="Arial Rounded MT Bold" panose="020F0704030504030204" pitchFamily="34" charset="0"/>
              </a:rPr>
              <a:t>Codon Composition</a:t>
            </a:r>
          </a:p>
          <a:p>
            <a:pPr marL="0" indent="0">
              <a:lnSpc>
                <a:spcPct val="150000"/>
              </a:lnSpc>
              <a:buNone/>
            </a:pPr>
            <a:r>
              <a:rPr lang="en-US" sz="1300" dirty="0">
                <a:solidFill>
                  <a:schemeClr val="accent5"/>
                </a:solidFill>
                <a:latin typeface="Arial Rounded MT Bold" panose="020F0704030504030204" pitchFamily="34" charset="0"/>
              </a:rPr>
              <a:t>Affects translation efficiency. Substituting rare codons with regular synonymous codons can reduce translation time and increase yield.</a:t>
            </a:r>
          </a:p>
          <a:p>
            <a:pPr>
              <a:lnSpc>
                <a:spcPct val="150000"/>
              </a:lnSpc>
            </a:pPr>
            <a:r>
              <a:rPr lang="en-US" sz="1300" dirty="0">
                <a:solidFill>
                  <a:schemeClr val="accent5"/>
                </a:solidFill>
                <a:latin typeface="Arial Rounded MT Bold" panose="020F0704030504030204" pitchFamily="34" charset="0"/>
              </a:rPr>
              <a:t>Nucleotide Modifications</a:t>
            </a:r>
          </a:p>
          <a:p>
            <a:pPr marL="0" indent="0">
              <a:lnSpc>
                <a:spcPct val="150000"/>
              </a:lnSpc>
              <a:buNone/>
            </a:pPr>
            <a:r>
              <a:rPr lang="en-US" sz="1300" dirty="0">
                <a:solidFill>
                  <a:schemeClr val="accent5"/>
                </a:solidFill>
                <a:latin typeface="Arial Rounded MT Bold" panose="020F0704030504030204" pitchFamily="34" charset="0"/>
              </a:rPr>
              <a:t>Incorporating chemically modified nucleotides (e.g., 5-methylcytidine, 1-methylpseudouridine, and </a:t>
            </a:r>
            <a:r>
              <a:rPr lang="en-US" sz="1300" dirty="0" err="1">
                <a:solidFill>
                  <a:schemeClr val="accent5"/>
                </a:solidFill>
                <a:latin typeface="Arial Rounded MT Bold" panose="020F0704030504030204" pitchFamily="34" charset="0"/>
              </a:rPr>
              <a:t>pseudouridine</a:t>
            </a:r>
            <a:r>
              <a:rPr lang="en-US" sz="1300" dirty="0">
                <a:solidFill>
                  <a:schemeClr val="accent5"/>
                </a:solidFill>
                <a:latin typeface="Arial Rounded MT Bold" panose="020F0704030504030204" pitchFamily="34" charset="0"/>
              </a:rPr>
              <a:t>) decreases immunogenicity and improves translational efficacy.</a:t>
            </a:r>
          </a:p>
          <a:p>
            <a:pPr>
              <a:lnSpc>
                <a:spcPct val="150000"/>
              </a:lnSpc>
            </a:pPr>
            <a:endParaRPr lang="en-US" sz="1300" dirty="0">
              <a:solidFill>
                <a:schemeClr val="accent5"/>
              </a:solidFill>
              <a:latin typeface="Arial Rounded MT Bold" panose="020F0704030504030204" pitchFamily="34" charset="0"/>
            </a:endParaRPr>
          </a:p>
          <a:p>
            <a:pPr marL="0" indent="0">
              <a:lnSpc>
                <a:spcPct val="150000"/>
              </a:lnSpc>
              <a:buNone/>
            </a:pPr>
            <a:r>
              <a:rPr lang="en-US" sz="1800" dirty="0">
                <a:solidFill>
                  <a:srgbClr val="002060"/>
                </a:solidFill>
                <a:latin typeface="Arial Rounded MT Bold" panose="020F0704030504030204" pitchFamily="34" charset="0"/>
              </a:rPr>
              <a:t>2.2 Noncoding Region</a:t>
            </a:r>
          </a:p>
          <a:p>
            <a:pPr>
              <a:lnSpc>
                <a:spcPct val="150000"/>
              </a:lnSpc>
            </a:pPr>
            <a:r>
              <a:rPr lang="en-US" sz="1300" dirty="0">
                <a:solidFill>
                  <a:schemeClr val="accent5"/>
                </a:solidFill>
                <a:latin typeface="Arial Rounded MT Bold" panose="020F0704030504030204" pitchFamily="34" charset="0"/>
              </a:rPr>
              <a:t>5′- and 3′-UTRs</a:t>
            </a:r>
          </a:p>
          <a:p>
            <a:pPr marL="0" indent="0">
              <a:lnSpc>
                <a:spcPct val="150000"/>
              </a:lnSpc>
              <a:buNone/>
            </a:pPr>
            <a:r>
              <a:rPr lang="en-US" sz="1300" dirty="0">
                <a:solidFill>
                  <a:schemeClr val="accent5"/>
                </a:solidFill>
                <a:latin typeface="Arial Rounded MT Bold" panose="020F0704030504030204" pitchFamily="34" charset="0"/>
              </a:rPr>
              <a:t>Critical for mRNA stability and translation. Optimizing these regions increases efficiency and half-life.</a:t>
            </a:r>
          </a:p>
          <a:p>
            <a:pPr>
              <a:lnSpc>
                <a:spcPct val="150000"/>
              </a:lnSpc>
            </a:pPr>
            <a:r>
              <a:rPr lang="en-US" sz="1300" dirty="0">
                <a:solidFill>
                  <a:schemeClr val="accent5"/>
                </a:solidFill>
                <a:latin typeface="Arial Rounded MT Bold" panose="020F0704030504030204" pitchFamily="34" charset="0"/>
              </a:rPr>
              <a:t>5′-Cap Structure</a:t>
            </a:r>
          </a:p>
          <a:p>
            <a:pPr marL="0" indent="0">
              <a:lnSpc>
                <a:spcPct val="150000"/>
              </a:lnSpc>
              <a:buNone/>
            </a:pPr>
            <a:r>
              <a:rPr lang="en-US" sz="1300" dirty="0">
                <a:solidFill>
                  <a:schemeClr val="accent5"/>
                </a:solidFill>
                <a:latin typeface="Arial Rounded MT Bold" panose="020F0704030504030204" pitchFamily="34" charset="0"/>
              </a:rPr>
              <a:t>Essential for mRNA capping and enhances the initiation process.</a:t>
            </a:r>
          </a:p>
          <a:p>
            <a:pPr marL="0" indent="0">
              <a:lnSpc>
                <a:spcPct val="150000"/>
              </a:lnSpc>
              <a:buNone/>
            </a:pPr>
            <a:r>
              <a:rPr lang="en-US" sz="1300" dirty="0">
                <a:solidFill>
                  <a:schemeClr val="accent5"/>
                </a:solidFill>
                <a:latin typeface="Arial Rounded MT Bold" panose="020F0704030504030204" pitchFamily="34" charset="0"/>
              </a:rPr>
              <a:t>Poly(A) Tail: Influences regulation of mRNA in cellular translation</a:t>
            </a:r>
            <a:r>
              <a:rPr lang="en-US" sz="1200" dirty="0">
                <a:solidFill>
                  <a:schemeClr val="accent5"/>
                </a:solidFill>
                <a:latin typeface="Arial Rounded MT Bold" panose="020F0704030504030204" pitchFamily="34" charset="0"/>
              </a:rPr>
              <a:t>.</a:t>
            </a:r>
          </a:p>
        </p:txBody>
      </p:sp>
      <p:sp>
        <p:nvSpPr>
          <p:cNvPr id="5" name="TextBox 4">
            <a:extLst>
              <a:ext uri="{FF2B5EF4-FFF2-40B4-BE49-F238E27FC236}">
                <a16:creationId xmlns:a16="http://schemas.microsoft.com/office/drawing/2014/main" id="{21B2C0A1-BAF1-F60C-8DD6-DAA65D177FA4}"/>
              </a:ext>
            </a:extLst>
          </p:cNvPr>
          <p:cNvSpPr txBox="1"/>
          <p:nvPr/>
        </p:nvSpPr>
        <p:spPr>
          <a:xfrm>
            <a:off x="151589" y="1338985"/>
            <a:ext cx="3150141" cy="417088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20000"/>
              </a:lnSpc>
            </a:pPr>
            <a:endParaRPr lang="en-US" sz="3200" dirty="0">
              <a:solidFill>
                <a:srgbClr val="002060"/>
              </a:solidFill>
              <a:latin typeface="Arial Rounded MT Bold" panose="020F0704030504030204" pitchFamily="34" charset="0"/>
            </a:endParaRPr>
          </a:p>
          <a:p>
            <a:pPr>
              <a:lnSpc>
                <a:spcPct val="120000"/>
              </a:lnSpc>
            </a:pPr>
            <a:r>
              <a:rPr lang="en-US" sz="3200" dirty="0">
                <a:solidFill>
                  <a:srgbClr val="002060"/>
                </a:solidFill>
                <a:latin typeface="Arial Rounded MT Bold" panose="020F0704030504030204" pitchFamily="34" charset="0"/>
              </a:rPr>
              <a:t>2. Design </a:t>
            </a:r>
          </a:p>
          <a:p>
            <a:pPr>
              <a:lnSpc>
                <a:spcPct val="120000"/>
              </a:lnSpc>
            </a:pPr>
            <a:r>
              <a:rPr lang="en-US" sz="3200" dirty="0">
                <a:solidFill>
                  <a:srgbClr val="002060"/>
                </a:solidFill>
                <a:latin typeface="Arial Rounded MT Bold" panose="020F0704030504030204" pitchFamily="34" charset="0"/>
              </a:rPr>
              <a:t>     and          Optimization Approaches</a:t>
            </a:r>
          </a:p>
          <a:p>
            <a:pPr algn="ctr">
              <a:lnSpc>
                <a:spcPct val="120000"/>
              </a:lnSpc>
            </a:pPr>
            <a:endParaRPr lang="en-US" sz="3200" dirty="0">
              <a:solidFill>
                <a:srgbClr val="002060"/>
              </a:solidFill>
              <a:latin typeface="Arial Rounded MT Bold" panose="020F0704030504030204" pitchFamily="34" charset="0"/>
            </a:endParaRPr>
          </a:p>
          <a:p>
            <a:pPr algn="ctr">
              <a:lnSpc>
                <a:spcPct val="120000"/>
              </a:lnSpc>
            </a:pPr>
            <a:endParaRPr lang="en-US" sz="3200" dirty="0">
              <a:solidFill>
                <a:srgbClr val="002060"/>
              </a:solidFill>
              <a:latin typeface="Arial Rounded MT Bold" panose="020F0704030504030204" pitchFamily="34" charset="0"/>
            </a:endParaRPr>
          </a:p>
        </p:txBody>
      </p:sp>
    </p:spTree>
    <p:extLst>
      <p:ext uri="{BB962C8B-B14F-4D97-AF65-F5344CB8AC3E}">
        <p14:creationId xmlns:p14="http://schemas.microsoft.com/office/powerpoint/2010/main" val="3741780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E59E-52E0-EC41-5F54-ABBD1EA224C8}"/>
              </a:ext>
            </a:extLst>
          </p:cNvPr>
          <p:cNvSpPr>
            <a:spLocks noGrp="1"/>
          </p:cNvSpPr>
          <p:nvPr>
            <p:ph type="title"/>
          </p:nvPr>
        </p:nvSpPr>
        <p:spPr>
          <a:xfrm>
            <a:off x="252919" y="1121528"/>
            <a:ext cx="2947482" cy="4601183"/>
          </a:xfrm>
        </p:spPr>
        <p:txBody>
          <a:bodyPr/>
          <a:lstStyle/>
          <a:p>
            <a:endParaRPr lang="en-US">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20180F80-92D0-7B9D-2DFB-C53C005D2B7F}"/>
              </a:ext>
            </a:extLst>
          </p:cNvPr>
          <p:cNvSpPr>
            <a:spLocks noGrp="1"/>
          </p:cNvSpPr>
          <p:nvPr>
            <p:ph idx="1"/>
          </p:nvPr>
        </p:nvSpPr>
        <p:spPr>
          <a:xfrm>
            <a:off x="6655880" y="191655"/>
            <a:ext cx="5406811" cy="6557818"/>
          </a:xfrm>
        </p:spPr>
        <p:style>
          <a:lnRef idx="2">
            <a:schemeClr val="accent1"/>
          </a:lnRef>
          <a:fillRef idx="1">
            <a:schemeClr val="lt1"/>
          </a:fillRef>
          <a:effectRef idx="0">
            <a:schemeClr val="accent1"/>
          </a:effectRef>
          <a:fontRef idx="minor">
            <a:schemeClr val="dk1"/>
          </a:fontRef>
        </p:style>
        <p:txBody>
          <a:bodyPr/>
          <a:lstStyle/>
          <a:p>
            <a:pPr>
              <a:lnSpc>
                <a:spcPct val="150000"/>
              </a:lnSpc>
            </a:pPr>
            <a:r>
              <a:rPr lang="en-US" dirty="0">
                <a:solidFill>
                  <a:schemeClr val="accent5"/>
                </a:solidFill>
                <a:latin typeface="Arial Rounded MT Bold" panose="020F0704030504030204" pitchFamily="34" charset="0"/>
              </a:rPr>
              <a:t>3.1 Ex vivo Loading of mRNA into DCs</a:t>
            </a:r>
          </a:p>
          <a:p>
            <a:pPr marL="0" indent="0">
              <a:lnSpc>
                <a:spcPct val="150000"/>
              </a:lnSpc>
              <a:buNone/>
            </a:pPr>
            <a:endParaRPr lang="en-US"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Dendritic Cells (DCs)</a:t>
            </a:r>
          </a:p>
          <a:p>
            <a:pPr marL="0" indent="0">
              <a:lnSpc>
                <a:spcPct val="150000"/>
              </a:lnSpc>
              <a:buNone/>
            </a:pPr>
            <a:r>
              <a:rPr lang="en-US" sz="1400" dirty="0">
                <a:solidFill>
                  <a:schemeClr val="accent5"/>
                </a:solidFill>
                <a:latin typeface="Arial Rounded MT Bold" panose="020F0704030504030204" pitchFamily="34" charset="0"/>
              </a:rPr>
              <a:t>Efficient APCs. mRNA is delivered to DCs, which are then activated to present tumor antigens and stimulate T cells against tumor cells.</a:t>
            </a:r>
          </a:p>
        </p:txBody>
      </p:sp>
      <p:sp>
        <p:nvSpPr>
          <p:cNvPr id="4" name="AutoShape 2" descr="Frontiers | mRNA vaccines for cancer immunotherapy">
            <a:extLst>
              <a:ext uri="{FF2B5EF4-FFF2-40B4-BE49-F238E27FC236}">
                <a16:creationId xmlns:a16="http://schemas.microsoft.com/office/drawing/2014/main" id="{F5A9C494-6CE9-915A-5CAD-67544FD926E4}"/>
              </a:ext>
            </a:extLst>
          </p:cNvPr>
          <p:cNvSpPr>
            <a:spLocks noChangeAspect="1" noChangeArrowheads="1"/>
          </p:cNvSpPr>
          <p:nvPr/>
        </p:nvSpPr>
        <p:spPr bwMode="auto">
          <a:xfrm>
            <a:off x="5943600" y="327429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Rounded MT Bold" panose="020F0704030504030204" pitchFamily="34" charset="0"/>
            </a:endParaRPr>
          </a:p>
        </p:txBody>
      </p:sp>
      <p:pic>
        <p:nvPicPr>
          <p:cNvPr id="1028" name="Picture 4" descr="Frontiers | mRNA vaccines for cancer immunotherapy">
            <a:extLst>
              <a:ext uri="{FF2B5EF4-FFF2-40B4-BE49-F238E27FC236}">
                <a16:creationId xmlns:a16="http://schemas.microsoft.com/office/drawing/2014/main" id="{0C651FD0-B4C6-BB94-4B98-06A210DC1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7" y="-2309"/>
            <a:ext cx="645150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0CA16F-7293-2346-03E8-171FCE70C87F}"/>
              </a:ext>
            </a:extLst>
          </p:cNvPr>
          <p:cNvSpPr txBox="1"/>
          <p:nvPr/>
        </p:nvSpPr>
        <p:spPr>
          <a:xfrm>
            <a:off x="6655880" y="867612"/>
            <a:ext cx="6105236" cy="507831"/>
          </a:xfrm>
          <a:prstGeom prst="rect">
            <a:avLst/>
          </a:prstGeom>
          <a:noFill/>
        </p:spPr>
        <p:txBody>
          <a:bodyPr wrap="square">
            <a:spAutoFit/>
          </a:bodyPr>
          <a:lstStyle/>
          <a:p>
            <a:r>
              <a:rPr lang="en-US" sz="2700" dirty="0">
                <a:solidFill>
                  <a:srgbClr val="002060"/>
                </a:solidFill>
                <a:latin typeface="Arial Rounded MT Bold" panose="020F0704030504030204" pitchFamily="34" charset="0"/>
              </a:rPr>
              <a:t>3. Delivery Format Optimization</a:t>
            </a:r>
          </a:p>
        </p:txBody>
      </p:sp>
    </p:spTree>
    <p:extLst>
      <p:ext uri="{BB962C8B-B14F-4D97-AF65-F5344CB8AC3E}">
        <p14:creationId xmlns:p14="http://schemas.microsoft.com/office/powerpoint/2010/main" val="1144802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65D71-57BB-0285-3B1E-9884BAA9BDDD}"/>
              </a:ext>
            </a:extLst>
          </p:cNvPr>
          <p:cNvSpPr>
            <a:spLocks noGrp="1"/>
          </p:cNvSpPr>
          <p:nvPr>
            <p:ph idx="1"/>
          </p:nvPr>
        </p:nvSpPr>
        <p:spPr>
          <a:xfrm>
            <a:off x="1846503" y="1009932"/>
            <a:ext cx="8941569" cy="5686526"/>
          </a:xfrm>
        </p:spPr>
        <p:style>
          <a:lnRef idx="2">
            <a:schemeClr val="accent5"/>
          </a:lnRef>
          <a:fillRef idx="1">
            <a:schemeClr val="lt1"/>
          </a:fillRef>
          <a:effectRef idx="0">
            <a:schemeClr val="accent5"/>
          </a:effectRef>
          <a:fontRef idx="minor">
            <a:schemeClr val="dk1"/>
          </a:fontRef>
        </p:style>
        <p:txBody>
          <a:bodyPr>
            <a:noAutofit/>
          </a:bodyPr>
          <a:lstStyle/>
          <a:p>
            <a:pPr>
              <a:lnSpc>
                <a:spcPct val="100000"/>
              </a:lnSpc>
            </a:pPr>
            <a:r>
              <a:rPr lang="en-US" sz="1800" dirty="0">
                <a:solidFill>
                  <a:schemeClr val="accent5"/>
                </a:solidFill>
                <a:latin typeface="Arial Rounded MT Bold" panose="020F0704030504030204" pitchFamily="34" charset="0"/>
              </a:rPr>
              <a:t> Naked mRNA Vaccines</a:t>
            </a:r>
          </a:p>
          <a:p>
            <a:pPr marL="0" indent="0">
              <a:lnSpc>
                <a:spcPct val="100000"/>
              </a:lnSpc>
              <a:buNone/>
            </a:pPr>
            <a:r>
              <a:rPr lang="en-US" sz="1400" dirty="0">
                <a:solidFill>
                  <a:schemeClr val="accent5"/>
                </a:solidFill>
                <a:latin typeface="Arial Rounded MT Bold" panose="020F0704030504030204" pitchFamily="34" charset="0"/>
              </a:rPr>
              <a:t>Can be directly injected to induce antigen-specific immune responses. Limitations include a short extracellular half-life due to rapid degradation.</a:t>
            </a:r>
          </a:p>
          <a:p>
            <a:pPr>
              <a:lnSpc>
                <a:spcPct val="100000"/>
              </a:lnSpc>
            </a:pPr>
            <a:endParaRPr lang="en-US" sz="1800" dirty="0">
              <a:solidFill>
                <a:schemeClr val="accent5"/>
              </a:solidFill>
              <a:latin typeface="Arial Rounded MT Bold" panose="020F0704030504030204" pitchFamily="34" charset="0"/>
            </a:endParaRPr>
          </a:p>
          <a:p>
            <a:pPr>
              <a:lnSpc>
                <a:spcPct val="100000"/>
              </a:lnSpc>
            </a:pPr>
            <a:r>
              <a:rPr lang="en-US" sz="1800" dirty="0">
                <a:solidFill>
                  <a:schemeClr val="accent5"/>
                </a:solidFill>
                <a:latin typeface="Arial Rounded MT Bold" panose="020F0704030504030204" pitchFamily="34" charset="0"/>
              </a:rPr>
              <a:t>Viral Vector-Based Technologies</a:t>
            </a:r>
          </a:p>
          <a:p>
            <a:pPr marL="0" indent="0">
              <a:lnSpc>
                <a:spcPct val="100000"/>
              </a:lnSpc>
              <a:buNone/>
            </a:pPr>
            <a:r>
              <a:rPr lang="en-US" sz="1400" dirty="0">
                <a:solidFill>
                  <a:schemeClr val="accent5"/>
                </a:solidFill>
                <a:latin typeface="Arial Rounded MT Bold" panose="020F0704030504030204" pitchFamily="34" charset="0"/>
              </a:rPr>
              <a:t>Used to deliver mRNA vaccines but limited by anti-vector immunity.</a:t>
            </a:r>
          </a:p>
          <a:p>
            <a:pPr>
              <a:lnSpc>
                <a:spcPct val="100000"/>
              </a:lnSpc>
            </a:pPr>
            <a:endParaRPr lang="en-US" sz="1800" dirty="0">
              <a:solidFill>
                <a:schemeClr val="accent5"/>
              </a:solidFill>
              <a:latin typeface="Arial Rounded MT Bold" panose="020F0704030504030204" pitchFamily="34" charset="0"/>
            </a:endParaRPr>
          </a:p>
          <a:p>
            <a:pPr>
              <a:lnSpc>
                <a:spcPct val="100000"/>
              </a:lnSpc>
            </a:pPr>
            <a:r>
              <a:rPr lang="en-US" sz="1800" dirty="0">
                <a:solidFill>
                  <a:schemeClr val="accent5"/>
                </a:solidFill>
                <a:latin typeface="Arial Rounded MT Bold" panose="020F0704030504030204" pitchFamily="34" charset="0"/>
              </a:rPr>
              <a:t>Lipid-based Nanocarriers (INPs)</a:t>
            </a:r>
          </a:p>
          <a:p>
            <a:pPr marL="0" indent="0">
              <a:lnSpc>
                <a:spcPct val="100000"/>
              </a:lnSpc>
              <a:buNone/>
            </a:pPr>
            <a:r>
              <a:rPr lang="en-US" sz="1400" dirty="0">
                <a:solidFill>
                  <a:schemeClr val="accent5"/>
                </a:solidFill>
                <a:latin typeface="Arial Rounded MT Bold" panose="020F0704030504030204" pitchFamily="34" charset="0"/>
              </a:rPr>
              <a:t>Protect mRNA from degradation and efficiently deliver mRNA to target cells. These are typically ~100 nm and consist of lipid components that facilitate mRNA release into the cytoplasm.</a:t>
            </a:r>
          </a:p>
          <a:p>
            <a:pPr>
              <a:lnSpc>
                <a:spcPct val="100000"/>
              </a:lnSpc>
            </a:pPr>
            <a:endParaRPr lang="en-US" sz="1800" dirty="0">
              <a:solidFill>
                <a:schemeClr val="accent5"/>
              </a:solidFill>
              <a:latin typeface="Arial Rounded MT Bold" panose="020F0704030504030204" pitchFamily="34" charset="0"/>
            </a:endParaRPr>
          </a:p>
          <a:p>
            <a:pPr>
              <a:lnSpc>
                <a:spcPct val="100000"/>
              </a:lnSpc>
            </a:pPr>
            <a:r>
              <a:rPr lang="en-US" sz="1800" dirty="0">
                <a:solidFill>
                  <a:schemeClr val="accent5"/>
                </a:solidFill>
                <a:latin typeface="Arial Rounded MT Bold" panose="020F0704030504030204" pitchFamily="34" charset="0"/>
              </a:rPr>
              <a:t>Polyethylene Glycol (PEG) Lipids:</a:t>
            </a:r>
          </a:p>
          <a:p>
            <a:pPr>
              <a:lnSpc>
                <a:spcPct val="100000"/>
              </a:lnSpc>
            </a:pPr>
            <a:r>
              <a:rPr lang="en-US" sz="1400" dirty="0">
                <a:solidFill>
                  <a:schemeClr val="accent5"/>
                </a:solidFill>
                <a:latin typeface="Arial Rounded MT Bold" panose="020F0704030504030204" pitchFamily="34" charset="0"/>
              </a:rPr>
              <a:t>Comprise &lt;5% of total formulation. They stabilize and diminish surface charge, inhibiting particle aggregation.</a:t>
            </a:r>
          </a:p>
        </p:txBody>
      </p:sp>
      <p:sp>
        <p:nvSpPr>
          <p:cNvPr id="5" name="TextBox 4">
            <a:extLst>
              <a:ext uri="{FF2B5EF4-FFF2-40B4-BE49-F238E27FC236}">
                <a16:creationId xmlns:a16="http://schemas.microsoft.com/office/drawing/2014/main" id="{D95FA89D-6914-F425-555A-71D0DE4C17BF}"/>
              </a:ext>
            </a:extLst>
          </p:cNvPr>
          <p:cNvSpPr txBox="1"/>
          <p:nvPr/>
        </p:nvSpPr>
        <p:spPr>
          <a:xfrm>
            <a:off x="3375122" y="548267"/>
            <a:ext cx="8687569" cy="461665"/>
          </a:xfrm>
          <a:prstGeom prst="rect">
            <a:avLst/>
          </a:prstGeom>
          <a:noFill/>
        </p:spPr>
        <p:txBody>
          <a:bodyPr wrap="square">
            <a:spAutoFit/>
          </a:bodyPr>
          <a:lstStyle/>
          <a:p>
            <a:r>
              <a:rPr lang="en-US" sz="2400" dirty="0">
                <a:solidFill>
                  <a:srgbClr val="002060"/>
                </a:solidFill>
                <a:latin typeface="Arial Rounded MT Bold" panose="020F0704030504030204" pitchFamily="34" charset="0"/>
              </a:rPr>
              <a:t>3.2 Direct Injection of mRNA with or without a Carrier</a:t>
            </a:r>
          </a:p>
        </p:txBody>
      </p:sp>
    </p:spTree>
    <p:extLst>
      <p:ext uri="{BB962C8B-B14F-4D97-AF65-F5344CB8AC3E}">
        <p14:creationId xmlns:p14="http://schemas.microsoft.com/office/powerpoint/2010/main" val="3938795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A51428-6C0F-EAF6-78B8-43D09926721A}"/>
              </a:ext>
            </a:extLst>
          </p:cNvPr>
          <p:cNvSpPr txBox="1"/>
          <p:nvPr/>
        </p:nvSpPr>
        <p:spPr>
          <a:xfrm>
            <a:off x="6529338" y="800940"/>
            <a:ext cx="5409743" cy="525611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200000"/>
              </a:lnSpc>
            </a:pPr>
            <a:r>
              <a:rPr lang="en-US" sz="3200" dirty="0">
                <a:solidFill>
                  <a:srgbClr val="002060"/>
                </a:solidFill>
                <a:latin typeface="Arial Rounded MT Bold" panose="020F0704030504030204" pitchFamily="34" charset="0"/>
              </a:rPr>
              <a:t>Route of Administration</a:t>
            </a:r>
          </a:p>
          <a:p>
            <a:pPr>
              <a:lnSpc>
                <a:spcPct val="200000"/>
              </a:lnSpc>
            </a:pPr>
            <a:endParaRPr lang="en-US" dirty="0">
              <a:latin typeface="Arial Rounded MT Bold" panose="020F0704030504030204" pitchFamily="34" charset="0"/>
            </a:endParaRPr>
          </a:p>
          <a:p>
            <a:pPr marL="285750" indent="-285750">
              <a:lnSpc>
                <a:spcPct val="200000"/>
              </a:lnSpc>
              <a:buFont typeface="Arial" panose="020B0604020202020204" pitchFamily="34" charset="0"/>
              <a:buChar char="•"/>
            </a:pPr>
            <a:r>
              <a:rPr lang="en-US" dirty="0">
                <a:solidFill>
                  <a:schemeClr val="accent5"/>
                </a:solidFill>
                <a:latin typeface="Arial Rounded MT Bold" panose="020F0704030504030204" pitchFamily="34" charset="0"/>
              </a:rPr>
              <a:t>Intramuscular and Intradermal Injections</a:t>
            </a:r>
          </a:p>
          <a:p>
            <a:pPr>
              <a:lnSpc>
                <a:spcPct val="200000"/>
              </a:lnSpc>
            </a:pPr>
            <a:r>
              <a:rPr lang="en-US" sz="1400" dirty="0">
                <a:solidFill>
                  <a:schemeClr val="accent5"/>
                </a:solidFill>
                <a:latin typeface="Arial Rounded MT Bold" panose="020F0704030504030204" pitchFamily="34" charset="0"/>
              </a:rPr>
              <a:t>Provide the highest level of immunity and longest duration of effect.</a:t>
            </a:r>
          </a:p>
          <a:p>
            <a:pPr>
              <a:lnSpc>
                <a:spcPct val="200000"/>
              </a:lnSpc>
            </a:pPr>
            <a:endParaRPr lang="en-US" sz="1400" dirty="0">
              <a:solidFill>
                <a:schemeClr val="accent5"/>
              </a:solidFill>
              <a:latin typeface="Arial Rounded MT Bold" panose="020F0704030504030204" pitchFamily="34" charset="0"/>
            </a:endParaRPr>
          </a:p>
          <a:p>
            <a:pPr>
              <a:lnSpc>
                <a:spcPct val="200000"/>
              </a:lnSpc>
            </a:pPr>
            <a:endParaRPr lang="en-US" sz="1400" dirty="0">
              <a:solidFill>
                <a:schemeClr val="accent5"/>
              </a:solidFill>
              <a:latin typeface="Arial Rounded MT Bold" panose="020F0704030504030204" pitchFamily="34" charset="0"/>
            </a:endParaRPr>
          </a:p>
          <a:p>
            <a:pPr marL="285750" indent="-285750">
              <a:lnSpc>
                <a:spcPct val="200000"/>
              </a:lnSpc>
              <a:buFont typeface="Arial" panose="020B0604020202020204" pitchFamily="34" charset="0"/>
              <a:buChar char="•"/>
            </a:pPr>
            <a:r>
              <a:rPr lang="en-US" dirty="0">
                <a:solidFill>
                  <a:schemeClr val="accent5"/>
                </a:solidFill>
                <a:latin typeface="Arial Rounded MT Bold" panose="020F0704030504030204" pitchFamily="34" charset="0"/>
              </a:rPr>
              <a:t>Intravenous Administration</a:t>
            </a:r>
          </a:p>
          <a:p>
            <a:pPr>
              <a:lnSpc>
                <a:spcPct val="200000"/>
              </a:lnSpc>
            </a:pPr>
            <a:r>
              <a:rPr lang="en-US" sz="1400" dirty="0">
                <a:solidFill>
                  <a:schemeClr val="accent5"/>
                </a:solidFill>
                <a:latin typeface="Arial Rounded MT Bold" panose="020F0704030504030204" pitchFamily="34" charset="0"/>
              </a:rPr>
              <a:t>Less preferred due to liver first-pass metabolism and less convenience.</a:t>
            </a:r>
          </a:p>
        </p:txBody>
      </p:sp>
      <p:pic>
        <p:nvPicPr>
          <p:cNvPr id="6" name="Picture 5">
            <a:extLst>
              <a:ext uri="{FF2B5EF4-FFF2-40B4-BE49-F238E27FC236}">
                <a16:creationId xmlns:a16="http://schemas.microsoft.com/office/drawing/2014/main" id="{4F6983EB-8A5C-FF36-D027-60290E899E0C}"/>
              </a:ext>
            </a:extLst>
          </p:cNvPr>
          <p:cNvPicPr>
            <a:picLocks noChangeAspect="1"/>
          </p:cNvPicPr>
          <p:nvPr/>
        </p:nvPicPr>
        <p:blipFill>
          <a:blip r:embed="rId2"/>
          <a:stretch>
            <a:fillRect/>
          </a:stretch>
        </p:blipFill>
        <p:spPr>
          <a:xfrm>
            <a:off x="1543246" y="1574799"/>
            <a:ext cx="4876800" cy="4876800"/>
          </a:xfrm>
          <a:prstGeom prst="rect">
            <a:avLst/>
          </a:prstGeom>
        </p:spPr>
      </p:pic>
    </p:spTree>
    <p:extLst>
      <p:ext uri="{BB962C8B-B14F-4D97-AF65-F5344CB8AC3E}">
        <p14:creationId xmlns:p14="http://schemas.microsoft.com/office/powerpoint/2010/main" val="2023382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50A33D-30AE-49F5-4C20-C5A2B965066C}"/>
              </a:ext>
            </a:extLst>
          </p:cNvPr>
          <p:cNvSpPr>
            <a:spLocks noGrp="1"/>
          </p:cNvSpPr>
          <p:nvPr>
            <p:ph idx="1"/>
          </p:nvPr>
        </p:nvSpPr>
        <p:spPr>
          <a:xfrm>
            <a:off x="4211013" y="1357745"/>
            <a:ext cx="7315200" cy="5283200"/>
          </a:xfrm>
        </p:spPr>
        <p:txBody>
          <a:bodyPr>
            <a:normAutofit/>
          </a:bodyPr>
          <a:lstStyle/>
          <a:p>
            <a:pPr marL="0" indent="0">
              <a:buNone/>
            </a:pPr>
            <a:r>
              <a:rPr lang="en-US" sz="3200" dirty="0">
                <a:solidFill>
                  <a:srgbClr val="002060"/>
                </a:solidFill>
                <a:latin typeface="Arial Rounded MT Bold" panose="020F0704030504030204" pitchFamily="34" charset="0"/>
              </a:rPr>
              <a:t>Conclusion</a:t>
            </a:r>
            <a:r>
              <a:rPr lang="en-US" dirty="0">
                <a:latin typeface="Arial Rounded MT Bold" panose="020F0704030504030204" pitchFamily="34" charset="0"/>
              </a:rPr>
              <a:t> </a:t>
            </a:r>
          </a:p>
          <a:p>
            <a:pPr marL="0" indent="0">
              <a:buNone/>
            </a:pPr>
            <a:endParaRPr lang="en-US" dirty="0">
              <a:latin typeface="Arial Rounded MT Bold" panose="020F0704030504030204" pitchFamily="34" charset="0"/>
            </a:endParaRPr>
          </a:p>
          <a:p>
            <a:pPr marL="0" indent="0">
              <a:lnSpc>
                <a:spcPct val="150000"/>
              </a:lnSpc>
              <a:buNone/>
            </a:pPr>
            <a:r>
              <a:rPr lang="en-US" sz="1200" dirty="0">
                <a:solidFill>
                  <a:schemeClr val="accent5"/>
                </a:solidFill>
                <a:latin typeface="Arial Rounded MT Bold" panose="020F0704030504030204" pitchFamily="34" charset="0"/>
              </a:rPr>
              <a:t>The advantages of mRNA cancer vaccines, such as their ability to encode and express tumor-associated antigens (TAAs) and tumor-specific antigens (TSAs), induce both humoral and cellular immune responses, and offer rapid, flexible, and cost-effective </a:t>
            </a:r>
            <a:r>
              <a:rPr lang="en-US" sz="1200" dirty="0" err="1">
                <a:solidFill>
                  <a:schemeClr val="accent5"/>
                </a:solidFill>
                <a:latin typeface="Arial Rounded MT Bold" panose="020F0704030504030204" pitchFamily="34" charset="0"/>
              </a:rPr>
              <a:t>production.The</a:t>
            </a:r>
            <a:r>
              <a:rPr lang="en-US" sz="1200" dirty="0">
                <a:solidFill>
                  <a:schemeClr val="accent5"/>
                </a:solidFill>
                <a:latin typeface="Arial Rounded MT Bold" panose="020F0704030504030204" pitchFamily="34" charset="0"/>
              </a:rPr>
              <a:t> development of personalized mRNA cancer vaccines using next-generation sequencing (NGS) technology and computational approaches to predict HLA haplotype enrichment for rational vaccine </a:t>
            </a:r>
            <a:r>
              <a:rPr lang="en-US" sz="1200" dirty="0" err="1">
                <a:solidFill>
                  <a:schemeClr val="accent5"/>
                </a:solidFill>
                <a:latin typeface="Arial Rounded MT Bold" panose="020F0704030504030204" pitchFamily="34" charset="0"/>
              </a:rPr>
              <a:t>design.The</a:t>
            </a:r>
            <a:r>
              <a:rPr lang="en-US" sz="1200" dirty="0">
                <a:solidFill>
                  <a:schemeClr val="accent5"/>
                </a:solidFill>
                <a:latin typeface="Arial Rounded MT Bold" panose="020F0704030504030204" pitchFamily="34" charset="0"/>
              </a:rPr>
              <a:t> ongoing challenges and future directions, including improving the stability and in vivo delivery of mRNA vaccines, developing targeted delivery systems, and exploring combinations with other immunotherapies.</a:t>
            </a:r>
          </a:p>
          <a:p>
            <a:pPr marL="0" indent="0">
              <a:lnSpc>
                <a:spcPct val="150000"/>
              </a:lnSpc>
              <a:buNone/>
            </a:pPr>
            <a:r>
              <a:rPr lang="en-US" sz="1200" dirty="0">
                <a:solidFill>
                  <a:schemeClr val="accent5"/>
                </a:solidFill>
                <a:latin typeface="Arial Rounded MT Bold" panose="020F0704030504030204" pitchFamily="34" charset="0"/>
              </a:rPr>
              <a:t>The promising future of mRNA cancer vaccines, driven by the technological revolution in this field and the potential for successful clinical translation, with the need for further development of personalized vaccines and clinical trials for different tumor types.</a:t>
            </a:r>
          </a:p>
          <a:p>
            <a:pPr marL="0" indent="0">
              <a:buNone/>
            </a:pPr>
            <a:endParaRPr lang="en-US" sz="1200" dirty="0">
              <a:solidFill>
                <a:schemeClr val="accent5"/>
              </a:solidFill>
              <a:latin typeface="Arial Rounded MT Bold" panose="020F0704030504030204" pitchFamily="34" charset="0"/>
            </a:endParaRPr>
          </a:p>
          <a:p>
            <a:pPr marL="0" indent="0">
              <a:buNone/>
            </a:pPr>
            <a:endParaRPr lang="en-US" dirty="0">
              <a:latin typeface="Arial Rounded MT Bold" panose="020F0704030504030204" pitchFamily="34" charset="0"/>
            </a:endParaRPr>
          </a:p>
          <a:p>
            <a:pPr marL="0" indent="0">
              <a:buNone/>
            </a:pPr>
            <a:endParaRPr lang="en-US" dirty="0">
              <a:latin typeface="Arial Rounded MT Bold" panose="020F0704030504030204" pitchFamily="34" charset="0"/>
            </a:endParaRPr>
          </a:p>
          <a:p>
            <a:pPr marL="0" indent="0">
              <a:buNone/>
            </a:pPr>
            <a:endParaRPr lang="en-US" dirty="0">
              <a:latin typeface="Arial Rounded MT Bold" panose="020F0704030504030204" pitchFamily="34" charset="0"/>
            </a:endParaRPr>
          </a:p>
        </p:txBody>
      </p:sp>
      <p:pic>
        <p:nvPicPr>
          <p:cNvPr id="5" name="Picture 4">
            <a:extLst>
              <a:ext uri="{FF2B5EF4-FFF2-40B4-BE49-F238E27FC236}">
                <a16:creationId xmlns:a16="http://schemas.microsoft.com/office/drawing/2014/main" id="{4128414D-2D1E-A4DE-30A5-875BB8693F6C}"/>
              </a:ext>
            </a:extLst>
          </p:cNvPr>
          <p:cNvPicPr>
            <a:picLocks noChangeAspect="1"/>
          </p:cNvPicPr>
          <p:nvPr/>
        </p:nvPicPr>
        <p:blipFill>
          <a:blip r:embed="rId2"/>
          <a:stretch>
            <a:fillRect/>
          </a:stretch>
        </p:blipFill>
        <p:spPr>
          <a:xfrm>
            <a:off x="0" y="-4572"/>
            <a:ext cx="3920145" cy="6858000"/>
          </a:xfrm>
          <a:prstGeom prst="rect">
            <a:avLst/>
          </a:prstGeom>
        </p:spPr>
      </p:pic>
    </p:spTree>
    <p:extLst>
      <p:ext uri="{BB962C8B-B14F-4D97-AF65-F5344CB8AC3E}">
        <p14:creationId xmlns:p14="http://schemas.microsoft.com/office/powerpoint/2010/main" val="2791075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08ED1-A5ED-CD75-331C-602B9F2DAF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49AB00-8F43-17B3-69B6-D11F5C97A29B}"/>
              </a:ext>
            </a:extLst>
          </p:cNvPr>
          <p:cNvSpPr>
            <a:spLocks noGrp="1"/>
          </p:cNvSpPr>
          <p:nvPr>
            <p:ph idx="1"/>
          </p:nvPr>
        </p:nvSpPr>
        <p:spPr>
          <a:xfrm>
            <a:off x="4954228" y="2660582"/>
            <a:ext cx="6405744" cy="3644465"/>
          </a:xfrm>
        </p:spPr>
        <p:txBody>
          <a:bodyPr>
            <a:normAutofit fontScale="92500"/>
          </a:bodyPr>
          <a:lstStyle/>
          <a:p>
            <a:pPr>
              <a:lnSpc>
                <a:spcPct val="100000"/>
              </a:lnSpc>
            </a:pPr>
            <a:r>
              <a:rPr lang="en-US" sz="1400" dirty="0">
                <a:solidFill>
                  <a:schemeClr val="accent1">
                    <a:lumMod val="50000"/>
                  </a:schemeClr>
                </a:solidFill>
                <a:latin typeface="Arial Rounded MT Bold" panose="020F0704030504030204" pitchFamily="34" charset="0"/>
              </a:rPr>
              <a:t>These vaccines are powerful immunotherapeutic platforms against cancer due to their high potency, specificity, versatility, rapid development, large-scale capability, low-cost manufacturing, and safety. Recent advances in mRNA vaccine design and delivery have accelerated the development and clinical application of mRNA cancer vaccines.</a:t>
            </a:r>
          </a:p>
          <a:p>
            <a:pPr>
              <a:lnSpc>
                <a:spcPct val="100000"/>
              </a:lnSpc>
            </a:pPr>
            <a:r>
              <a:rPr lang="en-US" sz="1400" b="1" dirty="0">
                <a:solidFill>
                  <a:schemeClr val="accent1">
                    <a:lumMod val="50000"/>
                  </a:schemeClr>
                </a:solidFill>
                <a:latin typeface="Arial Rounded MT Bold" panose="020F0704030504030204" pitchFamily="34" charset="0"/>
              </a:rPr>
              <a:t>Cancer Vaccine Platforms: </a:t>
            </a:r>
            <a:r>
              <a:rPr lang="en-US" sz="1400" dirty="0">
                <a:solidFill>
                  <a:schemeClr val="accent1">
                    <a:lumMod val="50000"/>
                  </a:schemeClr>
                </a:solidFill>
                <a:latin typeface="Arial Rounded MT Bold" panose="020F0704030504030204" pitchFamily="34" charset="0"/>
              </a:rPr>
              <a:t>Various cancer vaccine platforms are discussed with an emphasis on nucleic acid vaccines.</a:t>
            </a:r>
          </a:p>
          <a:p>
            <a:pPr>
              <a:lnSpc>
                <a:spcPct val="100000"/>
              </a:lnSpc>
            </a:pPr>
            <a:endParaRPr lang="en-US" sz="1400" dirty="0">
              <a:solidFill>
                <a:schemeClr val="accent1">
                  <a:lumMod val="50000"/>
                </a:schemeClr>
              </a:solidFill>
              <a:latin typeface="Arial Rounded MT Bold" panose="020F0704030504030204" pitchFamily="34" charset="0"/>
            </a:endParaRPr>
          </a:p>
          <a:p>
            <a:pPr>
              <a:lnSpc>
                <a:spcPct val="100000"/>
              </a:lnSpc>
            </a:pPr>
            <a:r>
              <a:rPr lang="en-US" sz="1400" b="1" dirty="0">
                <a:solidFill>
                  <a:schemeClr val="accent1">
                    <a:lumMod val="50000"/>
                  </a:schemeClr>
                </a:solidFill>
                <a:latin typeface="Arial Rounded MT Bold" panose="020F0704030504030204" pitchFamily="34" charset="0"/>
              </a:rPr>
              <a:t>Design and Optimization: </a:t>
            </a:r>
            <a:r>
              <a:rPr lang="en-US" sz="1400" dirty="0">
                <a:solidFill>
                  <a:schemeClr val="accent1">
                    <a:lumMod val="50000"/>
                  </a:schemeClr>
                </a:solidFill>
                <a:latin typeface="Arial Rounded MT Bold" panose="020F0704030504030204" pitchFamily="34" charset="0"/>
              </a:rPr>
              <a:t>Rational design and optimization strategies for mRNA cancer vaccine development are reviewed.</a:t>
            </a:r>
          </a:p>
          <a:p>
            <a:pPr>
              <a:lnSpc>
                <a:spcPct val="100000"/>
              </a:lnSpc>
            </a:pPr>
            <a:endParaRPr lang="en-US" sz="1400" dirty="0">
              <a:solidFill>
                <a:schemeClr val="accent1">
                  <a:lumMod val="50000"/>
                </a:schemeClr>
              </a:solidFill>
              <a:latin typeface="Arial Rounded MT Bold" panose="020F0704030504030204" pitchFamily="34" charset="0"/>
            </a:endParaRPr>
          </a:p>
          <a:p>
            <a:pPr>
              <a:lnSpc>
                <a:spcPct val="100000"/>
              </a:lnSpc>
            </a:pPr>
            <a:r>
              <a:rPr lang="en-US" sz="1400" b="1" dirty="0">
                <a:solidFill>
                  <a:schemeClr val="accent1">
                    <a:lumMod val="50000"/>
                  </a:schemeClr>
                </a:solidFill>
                <a:latin typeface="Arial Rounded MT Bold" panose="020F0704030504030204" pitchFamily="34" charset="0"/>
              </a:rPr>
              <a:t>Delivery Systems: </a:t>
            </a:r>
            <a:r>
              <a:rPr lang="en-US" sz="1400" dirty="0">
                <a:solidFill>
                  <a:schemeClr val="accent1">
                    <a:lumMod val="50000"/>
                  </a:schemeClr>
                </a:solidFill>
                <a:latin typeface="Arial Rounded MT Bold" panose="020F0704030504030204" pitchFamily="34" charset="0"/>
              </a:rPr>
              <a:t>The review highlights available platforms for the delivery of mRNA vaccines, particularly focusing on lipid nanoparticles (LNPs)-based delivery systems.</a:t>
            </a:r>
          </a:p>
        </p:txBody>
      </p:sp>
      <p:pic>
        <p:nvPicPr>
          <p:cNvPr id="5" name="Picture 4">
            <a:extLst>
              <a:ext uri="{FF2B5EF4-FFF2-40B4-BE49-F238E27FC236}">
                <a16:creationId xmlns:a16="http://schemas.microsoft.com/office/drawing/2014/main" id="{95A0BA3E-A16B-5D51-B801-748EF45F4610}"/>
              </a:ext>
            </a:extLst>
          </p:cNvPr>
          <p:cNvPicPr>
            <a:picLocks noChangeAspect="1"/>
          </p:cNvPicPr>
          <p:nvPr/>
        </p:nvPicPr>
        <p:blipFill>
          <a:blip r:embed="rId2"/>
          <a:stretch>
            <a:fillRect/>
          </a:stretch>
        </p:blipFill>
        <p:spPr>
          <a:xfrm>
            <a:off x="4954228" y="0"/>
            <a:ext cx="6405744" cy="2485810"/>
          </a:xfrm>
          <a:prstGeom prst="rect">
            <a:avLst/>
          </a:prstGeom>
        </p:spPr>
      </p:pic>
      <p:pic>
        <p:nvPicPr>
          <p:cNvPr id="6" name="Picture 5">
            <a:extLst>
              <a:ext uri="{FF2B5EF4-FFF2-40B4-BE49-F238E27FC236}">
                <a16:creationId xmlns:a16="http://schemas.microsoft.com/office/drawing/2014/main" id="{76AD0DB3-C847-0A91-1E1F-A554D9ECC074}"/>
              </a:ext>
            </a:extLst>
          </p:cNvPr>
          <p:cNvPicPr>
            <a:picLocks noChangeAspect="1"/>
          </p:cNvPicPr>
          <p:nvPr/>
        </p:nvPicPr>
        <p:blipFill>
          <a:blip r:embed="rId3"/>
          <a:stretch>
            <a:fillRect/>
          </a:stretch>
        </p:blipFill>
        <p:spPr>
          <a:xfrm>
            <a:off x="-1" y="0"/>
            <a:ext cx="4701309" cy="6858000"/>
          </a:xfrm>
          <a:prstGeom prst="rect">
            <a:avLst/>
          </a:prstGeom>
        </p:spPr>
      </p:pic>
    </p:spTree>
    <p:extLst>
      <p:ext uri="{BB962C8B-B14F-4D97-AF65-F5344CB8AC3E}">
        <p14:creationId xmlns:p14="http://schemas.microsoft.com/office/powerpoint/2010/main" val="3895045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95E6-DF26-6498-198A-933C55409D62}"/>
              </a:ext>
            </a:extLst>
          </p:cNvPr>
          <p:cNvSpPr>
            <a:spLocks noGrp="1"/>
          </p:cNvSpPr>
          <p:nvPr>
            <p:ph type="title"/>
          </p:nvPr>
        </p:nvSpPr>
        <p:spPr/>
        <p:txBody>
          <a:bodyPr/>
          <a:lstStyle/>
          <a:p>
            <a:pPr>
              <a:lnSpc>
                <a:spcPct val="150000"/>
              </a:lnSpc>
            </a:pPr>
            <a:endParaRPr lang="en-US"/>
          </a:p>
        </p:txBody>
      </p:sp>
      <p:sp>
        <p:nvSpPr>
          <p:cNvPr id="3" name="Content Placeholder 2">
            <a:extLst>
              <a:ext uri="{FF2B5EF4-FFF2-40B4-BE49-F238E27FC236}">
                <a16:creationId xmlns:a16="http://schemas.microsoft.com/office/drawing/2014/main" id="{D8D750DD-7337-7AB0-5AFC-85EC8084A8D3}"/>
              </a:ext>
            </a:extLst>
          </p:cNvPr>
          <p:cNvSpPr>
            <a:spLocks noGrp="1"/>
          </p:cNvSpPr>
          <p:nvPr>
            <p:ph idx="1"/>
          </p:nvPr>
        </p:nvSpPr>
        <p:spPr>
          <a:xfrm>
            <a:off x="4664363" y="1856508"/>
            <a:ext cx="7001163" cy="4128239"/>
          </a:xfrm>
        </p:spPr>
        <p:txBody>
          <a:bodyPr/>
          <a:lstStyle/>
          <a:p>
            <a:pPr>
              <a:lnSpc>
                <a:spcPct val="150000"/>
              </a:lnSpc>
            </a:pPr>
            <a:r>
              <a:rPr lang="en-US" sz="1800" dirty="0">
                <a:solidFill>
                  <a:schemeClr val="accent5"/>
                </a:solidFill>
                <a:latin typeface="Arial Rounded MT Bold" panose="020F0704030504030204" pitchFamily="34" charset="0"/>
              </a:rPr>
              <a:t>Effectiveness in Melanoma</a:t>
            </a:r>
            <a:endParaRPr lang="en-US" sz="1200" dirty="0">
              <a:solidFill>
                <a:schemeClr val="accent5"/>
              </a:solidFill>
              <a:latin typeface="Arial Rounded MT Bold" panose="020F0704030504030204" pitchFamily="34" charset="0"/>
            </a:endParaRPr>
          </a:p>
          <a:p>
            <a:pPr marL="0" indent="0">
              <a:lnSpc>
                <a:spcPct val="150000"/>
              </a:lnSpc>
              <a:buNone/>
            </a:pPr>
            <a:r>
              <a:rPr lang="en-US" sz="1400" dirty="0">
                <a:solidFill>
                  <a:schemeClr val="accent5"/>
                </a:solidFill>
                <a:latin typeface="Arial Rounded MT Bold" panose="020F0704030504030204" pitchFamily="34" charset="0"/>
              </a:rPr>
              <a:t>A vaccine encoding four tumor-associated antigens (TAA: NY-ESO-1, MAGE-A3, tyrosinase, and TPTE) has been effective in treating melanoma.</a:t>
            </a:r>
          </a:p>
          <a:p>
            <a:pPr>
              <a:lnSpc>
                <a:spcPct val="150000"/>
              </a:lnSpc>
            </a:pPr>
            <a:endParaRPr lang="en-US"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Personalized mRNA Vaccines</a:t>
            </a:r>
          </a:p>
          <a:p>
            <a:pPr marL="0" indent="0">
              <a:lnSpc>
                <a:spcPct val="150000"/>
              </a:lnSpc>
              <a:buNone/>
            </a:pPr>
            <a:r>
              <a:rPr lang="en-US" dirty="0">
                <a:solidFill>
                  <a:schemeClr val="accent5"/>
                </a:solidFill>
                <a:latin typeface="Arial Rounded MT Bold" panose="020F0704030504030204" pitchFamily="34" charset="0"/>
              </a:rPr>
              <a:t> </a:t>
            </a:r>
            <a:r>
              <a:rPr lang="en-US" sz="1400" dirty="0">
                <a:solidFill>
                  <a:schemeClr val="accent5"/>
                </a:solidFill>
                <a:latin typeface="Arial Rounded MT Bold" panose="020F0704030504030204" pitchFamily="34" charset="0"/>
              </a:rPr>
              <a:t>BioNTech and Moderna have developed personalized mRNA vaccines showing promising anti-tumor effects. Moderna's mRNA-4157 and BioNTech's BNT122 are in phase II clinical trials, targeting up to 34 and 20 neoantigens, respectively.</a:t>
            </a:r>
            <a:endParaRPr lang="en-US" dirty="0">
              <a:solidFill>
                <a:schemeClr val="accent5"/>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8588AFD7-8591-57B2-E61D-A395E93EA45E}"/>
              </a:ext>
            </a:extLst>
          </p:cNvPr>
          <p:cNvPicPr>
            <a:picLocks noChangeAspect="1"/>
          </p:cNvPicPr>
          <p:nvPr/>
        </p:nvPicPr>
        <p:blipFill>
          <a:blip r:embed="rId2"/>
          <a:stretch>
            <a:fillRect/>
          </a:stretch>
        </p:blipFill>
        <p:spPr>
          <a:xfrm>
            <a:off x="-106218" y="0"/>
            <a:ext cx="4572000" cy="6858000"/>
          </a:xfrm>
          <a:prstGeom prst="rect">
            <a:avLst/>
          </a:prstGeom>
        </p:spPr>
      </p:pic>
      <p:sp>
        <p:nvSpPr>
          <p:cNvPr id="6" name="TextBox 5">
            <a:extLst>
              <a:ext uri="{FF2B5EF4-FFF2-40B4-BE49-F238E27FC236}">
                <a16:creationId xmlns:a16="http://schemas.microsoft.com/office/drawing/2014/main" id="{330E7AA6-7947-3088-0769-63AB72238913}"/>
              </a:ext>
            </a:extLst>
          </p:cNvPr>
          <p:cNvSpPr txBox="1"/>
          <p:nvPr/>
        </p:nvSpPr>
        <p:spPr>
          <a:xfrm>
            <a:off x="4664363" y="438955"/>
            <a:ext cx="6151418" cy="736099"/>
          </a:xfrm>
          <a:prstGeom prst="rect">
            <a:avLst/>
          </a:prstGeom>
          <a:noFill/>
        </p:spPr>
        <p:txBody>
          <a:bodyPr wrap="square">
            <a:spAutoFit/>
          </a:bodyPr>
          <a:lstStyle/>
          <a:p>
            <a:pPr marL="0" indent="0">
              <a:lnSpc>
                <a:spcPct val="150000"/>
              </a:lnSpc>
              <a:buNone/>
            </a:pPr>
            <a:r>
              <a:rPr lang="en-US" sz="3200" dirty="0">
                <a:solidFill>
                  <a:schemeClr val="accent1">
                    <a:lumMod val="50000"/>
                  </a:schemeClr>
                </a:solidFill>
                <a:latin typeface="Arial Rounded MT Bold" panose="020F0704030504030204" pitchFamily="34" charset="0"/>
              </a:rPr>
              <a:t>mRNA Cancer Vaccines</a:t>
            </a:r>
          </a:p>
        </p:txBody>
      </p:sp>
    </p:spTree>
    <p:extLst>
      <p:ext uri="{BB962C8B-B14F-4D97-AF65-F5344CB8AC3E}">
        <p14:creationId xmlns:p14="http://schemas.microsoft.com/office/powerpoint/2010/main" val="129645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F56D-5F9C-87BC-7C59-D9BFF83ACF11}"/>
              </a:ext>
            </a:extLst>
          </p:cNvPr>
          <p:cNvSpPr>
            <a:spLocks noGrp="1"/>
          </p:cNvSpPr>
          <p:nvPr>
            <p:ph type="title"/>
          </p:nvPr>
        </p:nvSpPr>
        <p:spPr>
          <a:xfrm>
            <a:off x="252919" y="1128409"/>
            <a:ext cx="2947482" cy="4601183"/>
          </a:xfrm>
        </p:spPr>
        <p:txBody>
          <a:bodyPr/>
          <a:lstStyle/>
          <a:p>
            <a:endParaRPr lang="en-US">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67AB0ABC-32A7-9C5F-B0D5-4226B95BA68F}"/>
              </a:ext>
            </a:extLst>
          </p:cNvPr>
          <p:cNvSpPr>
            <a:spLocks noGrp="1"/>
          </p:cNvSpPr>
          <p:nvPr>
            <p:ph idx="1"/>
          </p:nvPr>
        </p:nvSpPr>
        <p:spPr>
          <a:xfrm>
            <a:off x="4824919" y="1891930"/>
            <a:ext cx="6871855" cy="3837662"/>
          </a:xfrm>
        </p:spPr>
        <p:txBody>
          <a:bodyPr/>
          <a:lstStyle/>
          <a:p>
            <a:pPr>
              <a:lnSpc>
                <a:spcPct val="150000"/>
              </a:lnSpc>
            </a:pPr>
            <a:r>
              <a:rPr lang="en-US" sz="1800" dirty="0">
                <a:solidFill>
                  <a:schemeClr val="accent5"/>
                </a:solidFill>
                <a:latin typeface="Arial Rounded MT Bold" panose="020F0704030504030204" pitchFamily="34" charset="0"/>
              </a:rPr>
              <a:t>Engineered DNAs</a:t>
            </a:r>
          </a:p>
          <a:p>
            <a:pPr marL="0" indent="0">
              <a:lnSpc>
                <a:spcPct val="150000"/>
              </a:lnSpc>
              <a:buNone/>
            </a:pPr>
            <a:r>
              <a:rPr lang="en-US" sz="1400" dirty="0">
                <a:solidFill>
                  <a:schemeClr val="accent5"/>
                </a:solidFill>
                <a:latin typeface="Arial Rounded MT Bold" panose="020F0704030504030204" pitchFamily="34" charset="0"/>
              </a:rPr>
              <a:t> DNA vaccines encode for one or more TAAs, crossing the cell membrane of antigen-presenting cells (APCs) to start transcription, resulting in the presentation of antigens to stimulate an immune response.</a:t>
            </a:r>
          </a:p>
          <a:p>
            <a:pPr>
              <a:lnSpc>
                <a:spcPct val="150000"/>
              </a:lnSpc>
            </a:pPr>
            <a:endParaRPr lang="en-US"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Clinical Trials</a:t>
            </a:r>
          </a:p>
          <a:p>
            <a:pPr marL="0" indent="0">
              <a:lnSpc>
                <a:spcPct val="150000"/>
              </a:lnSpc>
              <a:buNone/>
            </a:pPr>
            <a:r>
              <a:rPr lang="en-US" sz="1400" dirty="0">
                <a:solidFill>
                  <a:schemeClr val="accent5"/>
                </a:solidFill>
                <a:latin typeface="Arial Rounded MT Bold" panose="020F0704030504030204" pitchFamily="34" charset="0"/>
              </a:rPr>
              <a:t> DNA cancer vaccines like VGC-310 for HPV-related cervical cancer have shown promising results in clinical trials.</a:t>
            </a:r>
          </a:p>
        </p:txBody>
      </p:sp>
      <p:pic>
        <p:nvPicPr>
          <p:cNvPr id="4" name="Picture 3">
            <a:extLst>
              <a:ext uri="{FF2B5EF4-FFF2-40B4-BE49-F238E27FC236}">
                <a16:creationId xmlns:a16="http://schemas.microsoft.com/office/drawing/2014/main" id="{9DC9A250-3203-E146-7A24-930878998DB3}"/>
              </a:ext>
            </a:extLst>
          </p:cNvPr>
          <p:cNvPicPr>
            <a:picLocks noChangeAspect="1"/>
          </p:cNvPicPr>
          <p:nvPr/>
        </p:nvPicPr>
        <p:blipFill>
          <a:blip r:embed="rId2"/>
          <a:stretch>
            <a:fillRect/>
          </a:stretch>
        </p:blipFill>
        <p:spPr>
          <a:xfrm>
            <a:off x="0" y="0"/>
            <a:ext cx="4572000" cy="6858000"/>
          </a:xfrm>
          <a:prstGeom prst="rect">
            <a:avLst/>
          </a:prstGeom>
        </p:spPr>
      </p:pic>
      <p:sp>
        <p:nvSpPr>
          <p:cNvPr id="6" name="TextBox 5">
            <a:extLst>
              <a:ext uri="{FF2B5EF4-FFF2-40B4-BE49-F238E27FC236}">
                <a16:creationId xmlns:a16="http://schemas.microsoft.com/office/drawing/2014/main" id="{FBB72560-0FCF-629D-6B5F-B6DC2A31513F}"/>
              </a:ext>
            </a:extLst>
          </p:cNvPr>
          <p:cNvSpPr txBox="1"/>
          <p:nvPr/>
        </p:nvSpPr>
        <p:spPr>
          <a:xfrm>
            <a:off x="4971473" y="683506"/>
            <a:ext cx="6100618" cy="584775"/>
          </a:xfrm>
          <a:prstGeom prst="rect">
            <a:avLst/>
          </a:prstGeom>
          <a:noFill/>
        </p:spPr>
        <p:txBody>
          <a:bodyPr wrap="square">
            <a:spAutoFit/>
          </a:bodyPr>
          <a:lstStyle/>
          <a:p>
            <a:r>
              <a:rPr lang="en-US" sz="3200" dirty="0">
                <a:solidFill>
                  <a:schemeClr val="accent1">
                    <a:lumMod val="50000"/>
                  </a:schemeClr>
                </a:solidFill>
                <a:latin typeface="Arial Rounded MT Bold" panose="020F0704030504030204" pitchFamily="34" charset="0"/>
              </a:rPr>
              <a:t>DNA Cancer Vaccines</a:t>
            </a:r>
          </a:p>
        </p:txBody>
      </p:sp>
    </p:spTree>
    <p:extLst>
      <p:ext uri="{BB962C8B-B14F-4D97-AF65-F5344CB8AC3E}">
        <p14:creationId xmlns:p14="http://schemas.microsoft.com/office/powerpoint/2010/main" val="3383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B8F30-1185-369F-7889-577CECEC36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2CD2A4-70A6-6B05-9CF7-C67F0B836FDB}"/>
              </a:ext>
            </a:extLst>
          </p:cNvPr>
          <p:cNvSpPr>
            <a:spLocks noGrp="1"/>
          </p:cNvSpPr>
          <p:nvPr>
            <p:ph idx="1"/>
          </p:nvPr>
        </p:nvSpPr>
        <p:spPr>
          <a:xfrm>
            <a:off x="175491" y="759737"/>
            <a:ext cx="7315200" cy="5329382"/>
          </a:xfrm>
        </p:spPr>
        <p:style>
          <a:lnRef idx="2">
            <a:schemeClr val="accent1"/>
          </a:lnRef>
          <a:fillRef idx="1">
            <a:schemeClr val="lt1"/>
          </a:fillRef>
          <a:effectRef idx="0">
            <a:schemeClr val="accent1"/>
          </a:effectRef>
          <a:fontRef idx="minor">
            <a:schemeClr val="dk1"/>
          </a:fontRef>
        </p:style>
        <p:txBody>
          <a:bodyPr/>
          <a:lstStyle/>
          <a:p>
            <a:pPr>
              <a:lnSpc>
                <a:spcPct val="150000"/>
              </a:lnSpc>
            </a:pPr>
            <a:endParaRPr lang="en-US" dirty="0">
              <a:solidFill>
                <a:schemeClr val="accent5"/>
              </a:solidFill>
              <a:latin typeface="Arial Rounded MT Bold" panose="020F0704030504030204" pitchFamily="34" charset="0"/>
            </a:endParaRPr>
          </a:p>
          <a:p>
            <a:pPr>
              <a:lnSpc>
                <a:spcPct val="150000"/>
              </a:lnSpc>
            </a:pPr>
            <a:endParaRPr lang="en-US"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Targeting the Immune System</a:t>
            </a:r>
          </a:p>
          <a:p>
            <a:pPr marL="0" indent="0">
              <a:lnSpc>
                <a:spcPct val="150000"/>
              </a:lnSpc>
              <a:buNone/>
            </a:pPr>
            <a:r>
              <a:rPr lang="en-US" sz="1400" dirty="0">
                <a:solidFill>
                  <a:schemeClr val="accent5"/>
                </a:solidFill>
                <a:latin typeface="Arial Rounded MT Bold" panose="020F0704030504030204" pitchFamily="34" charset="0"/>
              </a:rPr>
              <a:t> mRNA vaccines are engineered to encode TAAs and activate the innate immune response, allowing easy manipulation and modification of RNA. The COVID-19 pandemic has increased societal acceptance of mRNA vaccines.</a:t>
            </a:r>
          </a:p>
          <a:p>
            <a:pPr>
              <a:lnSpc>
                <a:spcPct val="150000"/>
              </a:lnSpc>
            </a:pPr>
            <a:endParaRPr lang="en-US"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Development and Deployment</a:t>
            </a:r>
          </a:p>
          <a:p>
            <a:pPr marL="0" indent="0">
              <a:lnSpc>
                <a:spcPct val="150000"/>
              </a:lnSpc>
              <a:buNone/>
            </a:pPr>
            <a:r>
              <a:rPr lang="en-US" sz="1400" dirty="0">
                <a:solidFill>
                  <a:schemeClr val="accent5"/>
                </a:solidFill>
                <a:latin typeface="Arial Rounded MT Bold" panose="020F0704030504030204" pitchFamily="34" charset="0"/>
              </a:rPr>
              <a:t>Multiple mRNA cancer vaccines are in development, targeting tumor-infiltrating lymphocytes (TIL) and specific TAAs.</a:t>
            </a:r>
          </a:p>
        </p:txBody>
      </p:sp>
      <p:pic>
        <p:nvPicPr>
          <p:cNvPr id="4" name="Picture 3">
            <a:extLst>
              <a:ext uri="{FF2B5EF4-FFF2-40B4-BE49-F238E27FC236}">
                <a16:creationId xmlns:a16="http://schemas.microsoft.com/office/drawing/2014/main" id="{07711876-E45E-1D7C-8CDB-F03B26CE6238}"/>
              </a:ext>
            </a:extLst>
          </p:cNvPr>
          <p:cNvPicPr>
            <a:picLocks noChangeAspect="1"/>
          </p:cNvPicPr>
          <p:nvPr/>
        </p:nvPicPr>
        <p:blipFill>
          <a:blip r:embed="rId2"/>
          <a:stretch>
            <a:fillRect/>
          </a:stretch>
        </p:blipFill>
        <p:spPr>
          <a:xfrm>
            <a:off x="7620000" y="-4572"/>
            <a:ext cx="4572000" cy="6858000"/>
          </a:xfrm>
          <a:prstGeom prst="rect">
            <a:avLst/>
          </a:prstGeom>
        </p:spPr>
      </p:pic>
      <p:sp>
        <p:nvSpPr>
          <p:cNvPr id="6" name="TextBox 5">
            <a:extLst>
              <a:ext uri="{FF2B5EF4-FFF2-40B4-BE49-F238E27FC236}">
                <a16:creationId xmlns:a16="http://schemas.microsoft.com/office/drawing/2014/main" id="{CCBFC95E-2122-3603-FA95-665D4A342C71}"/>
              </a:ext>
            </a:extLst>
          </p:cNvPr>
          <p:cNvSpPr txBox="1"/>
          <p:nvPr/>
        </p:nvSpPr>
        <p:spPr>
          <a:xfrm>
            <a:off x="370609" y="974497"/>
            <a:ext cx="6924964" cy="584775"/>
          </a:xfrm>
          <a:prstGeom prst="rect">
            <a:avLst/>
          </a:prstGeom>
          <a:noFill/>
        </p:spPr>
        <p:txBody>
          <a:bodyPr wrap="square">
            <a:spAutoFit/>
          </a:bodyPr>
          <a:lstStyle/>
          <a:p>
            <a:r>
              <a:rPr lang="en-US" sz="3200" dirty="0">
                <a:solidFill>
                  <a:srgbClr val="002060"/>
                </a:solidFill>
                <a:latin typeface="Arial Rounded MT Bold" panose="020F0704030504030204" pitchFamily="34" charset="0"/>
              </a:rPr>
              <a:t>Comparison with mRNA Vaccines</a:t>
            </a:r>
          </a:p>
        </p:txBody>
      </p:sp>
    </p:spTree>
    <p:extLst>
      <p:ext uri="{BB962C8B-B14F-4D97-AF65-F5344CB8AC3E}">
        <p14:creationId xmlns:p14="http://schemas.microsoft.com/office/powerpoint/2010/main" val="2408484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68749-FE0C-CABE-7EC7-B7A6F7E57F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B2B08-7317-1562-C006-04EA17809708}"/>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BF984E16-CFF9-E2FA-D86E-AA5A69EA3D7C}"/>
              </a:ext>
            </a:extLst>
          </p:cNvPr>
          <p:cNvPicPr>
            <a:picLocks noChangeAspect="1"/>
          </p:cNvPicPr>
          <p:nvPr/>
        </p:nvPicPr>
        <p:blipFill>
          <a:blip r:embed="rId2"/>
          <a:stretch>
            <a:fillRect/>
          </a:stretch>
        </p:blipFill>
        <p:spPr>
          <a:xfrm>
            <a:off x="75414" y="331699"/>
            <a:ext cx="7409468" cy="6028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E2DCAE22-97B4-49C5-DAD5-614E25579971}"/>
              </a:ext>
            </a:extLst>
          </p:cNvPr>
          <p:cNvSpPr/>
          <p:nvPr/>
        </p:nvSpPr>
        <p:spPr>
          <a:xfrm>
            <a:off x="8555955" y="3084200"/>
            <a:ext cx="2435696" cy="523220"/>
          </a:xfrm>
          <a:prstGeom prst="rect">
            <a:avLst/>
          </a:prstGeom>
          <a:noFill/>
        </p:spPr>
        <p:txBody>
          <a:bodyPr wrap="square" lIns="91440" tIns="45720" rIns="91440" bIns="45720">
            <a:spAutoFit/>
          </a:bodyPr>
          <a:lstStyle/>
          <a:p>
            <a:pPr algn="ctr"/>
            <a:r>
              <a:rPr lang="en-US" sz="2800" b="1" dirty="0">
                <a:ln w="12700">
                  <a:solidFill>
                    <a:schemeClr val="accent5"/>
                  </a:solidFill>
                  <a:prstDash val="solid"/>
                </a:ln>
                <a:pattFill prst="ltDnDiag">
                  <a:fgClr>
                    <a:schemeClr val="accent5">
                      <a:lumMod val="60000"/>
                      <a:lumOff val="40000"/>
                    </a:schemeClr>
                  </a:fgClr>
                  <a:bgClr>
                    <a:schemeClr val="bg1"/>
                  </a:bgClr>
                </a:pattFill>
              </a:rPr>
              <a:t>Figure 1</a:t>
            </a:r>
          </a:p>
        </p:txBody>
      </p:sp>
      <p:sp>
        <p:nvSpPr>
          <p:cNvPr id="12" name="Rectangle 11">
            <a:extLst>
              <a:ext uri="{FF2B5EF4-FFF2-40B4-BE49-F238E27FC236}">
                <a16:creationId xmlns:a16="http://schemas.microsoft.com/office/drawing/2014/main" id="{1C7EF776-4905-37D0-D9F2-161486D7A796}"/>
              </a:ext>
            </a:extLst>
          </p:cNvPr>
          <p:cNvSpPr/>
          <p:nvPr/>
        </p:nvSpPr>
        <p:spPr>
          <a:xfrm>
            <a:off x="7683942" y="3701915"/>
            <a:ext cx="4008149" cy="46166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2400" dirty="0">
                <a:ln w="0"/>
                <a:solidFill>
                  <a:srgbClr val="002060"/>
                </a:solidFill>
                <a:effectLst>
                  <a:outerShdw blurRad="38100" dist="19050" dir="2700000" algn="tl" rotWithShape="0">
                    <a:schemeClr val="dk1">
                      <a:alpha val="40000"/>
                    </a:schemeClr>
                  </a:outerShdw>
                </a:effectLst>
              </a:rPr>
              <a:t>Cancer vaccine platform types</a:t>
            </a:r>
          </a:p>
        </p:txBody>
      </p:sp>
    </p:spTree>
    <p:extLst>
      <p:ext uri="{BB962C8B-B14F-4D97-AF65-F5344CB8AC3E}">
        <p14:creationId xmlns:p14="http://schemas.microsoft.com/office/powerpoint/2010/main" val="2252879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714A-18FE-0626-88E4-E54DAF80842A}"/>
              </a:ext>
            </a:extLst>
          </p:cNvPr>
          <p:cNvSpPr>
            <a:spLocks noGrp="1"/>
          </p:cNvSpPr>
          <p:nvPr>
            <p:ph type="title"/>
          </p:nvPr>
        </p:nvSpPr>
        <p:spPr/>
        <p:txBody>
          <a:bodyPr/>
          <a:lstStyle/>
          <a:p>
            <a:endParaRPr lang="en-US">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87A181B-049F-82EB-905D-D3CEC59B7E20}"/>
              </a:ext>
            </a:extLst>
          </p:cNvPr>
          <p:cNvSpPr>
            <a:spLocks noGrp="1"/>
          </p:cNvSpPr>
          <p:nvPr>
            <p:ph idx="1"/>
          </p:nvPr>
        </p:nvSpPr>
        <p:spPr>
          <a:xfrm>
            <a:off x="4824919" y="1366886"/>
            <a:ext cx="6704062" cy="4825251"/>
          </a:xfrm>
        </p:spPr>
        <p:txBody>
          <a:bodyPr/>
          <a:lstStyle/>
          <a:p>
            <a:pPr>
              <a:lnSpc>
                <a:spcPct val="150000"/>
              </a:lnSpc>
            </a:pPr>
            <a:endParaRPr lang="en-US"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Tumor Cell Vaccines</a:t>
            </a:r>
          </a:p>
          <a:p>
            <a:pPr marL="0" indent="0">
              <a:lnSpc>
                <a:spcPct val="150000"/>
              </a:lnSpc>
              <a:buNone/>
            </a:pPr>
            <a:r>
              <a:rPr lang="en-US" sz="1400" dirty="0">
                <a:solidFill>
                  <a:schemeClr val="accent5"/>
                </a:solidFill>
                <a:latin typeface="Arial Rounded MT Bold" panose="020F0704030504030204" pitchFamily="34" charset="0"/>
              </a:rPr>
              <a:t>Utilizes allogenic or autologous patient-derived tumor cells, which can be genetically modified to enhance immune response. Dendritic cells (DCs), being professional antigen-presenting cells (APCs), are used in DC-based vaccines by loading them with tumor antigens (DNA, RNA, peptides).</a:t>
            </a:r>
          </a:p>
          <a:p>
            <a:pPr>
              <a:lnSpc>
                <a:spcPct val="150000"/>
              </a:lnSpc>
            </a:pPr>
            <a:endParaRPr lang="en-US"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Clinical Trials</a:t>
            </a:r>
          </a:p>
          <a:p>
            <a:pPr marL="0" indent="0">
              <a:lnSpc>
                <a:spcPct val="150000"/>
              </a:lnSpc>
              <a:buNone/>
            </a:pPr>
            <a:r>
              <a:rPr lang="en-US" sz="1400" dirty="0">
                <a:solidFill>
                  <a:schemeClr val="accent5"/>
                </a:solidFill>
                <a:latin typeface="Arial Rounded MT Bold" panose="020F0704030504030204" pitchFamily="34" charset="0"/>
              </a:rPr>
              <a:t>Tested in phase I, II, and III clinical trials.</a:t>
            </a:r>
          </a:p>
        </p:txBody>
      </p:sp>
      <p:pic>
        <p:nvPicPr>
          <p:cNvPr id="4" name="Picture 3">
            <a:extLst>
              <a:ext uri="{FF2B5EF4-FFF2-40B4-BE49-F238E27FC236}">
                <a16:creationId xmlns:a16="http://schemas.microsoft.com/office/drawing/2014/main" id="{C49B421F-7814-8044-458F-517901CA25A9}"/>
              </a:ext>
            </a:extLst>
          </p:cNvPr>
          <p:cNvPicPr>
            <a:picLocks noChangeAspect="1"/>
          </p:cNvPicPr>
          <p:nvPr/>
        </p:nvPicPr>
        <p:blipFill>
          <a:blip r:embed="rId2"/>
          <a:stretch>
            <a:fillRect/>
          </a:stretch>
        </p:blipFill>
        <p:spPr>
          <a:xfrm>
            <a:off x="0" y="0"/>
            <a:ext cx="4572000" cy="6858000"/>
          </a:xfrm>
          <a:prstGeom prst="rect">
            <a:avLst/>
          </a:prstGeom>
        </p:spPr>
      </p:pic>
      <p:sp>
        <p:nvSpPr>
          <p:cNvPr id="6" name="TextBox 5">
            <a:extLst>
              <a:ext uri="{FF2B5EF4-FFF2-40B4-BE49-F238E27FC236}">
                <a16:creationId xmlns:a16="http://schemas.microsoft.com/office/drawing/2014/main" id="{1E385F13-73A9-6AED-0AFA-38ABA7CDCF18}"/>
              </a:ext>
            </a:extLst>
          </p:cNvPr>
          <p:cNvSpPr txBox="1"/>
          <p:nvPr/>
        </p:nvSpPr>
        <p:spPr>
          <a:xfrm>
            <a:off x="4916079" y="582756"/>
            <a:ext cx="6099142" cy="584775"/>
          </a:xfrm>
          <a:prstGeom prst="rect">
            <a:avLst/>
          </a:prstGeom>
          <a:noFill/>
        </p:spPr>
        <p:txBody>
          <a:bodyPr wrap="square">
            <a:spAutoFit/>
          </a:bodyPr>
          <a:lstStyle/>
          <a:p>
            <a:r>
              <a:rPr lang="en-US" sz="3200" dirty="0">
                <a:solidFill>
                  <a:srgbClr val="002060"/>
                </a:solidFill>
                <a:latin typeface="Arial Rounded MT Bold" panose="020F0704030504030204" pitchFamily="34" charset="0"/>
              </a:rPr>
              <a:t>Cell-based Cancer Vaccines:</a:t>
            </a:r>
          </a:p>
        </p:txBody>
      </p:sp>
    </p:spTree>
    <p:extLst>
      <p:ext uri="{BB962C8B-B14F-4D97-AF65-F5344CB8AC3E}">
        <p14:creationId xmlns:p14="http://schemas.microsoft.com/office/powerpoint/2010/main" val="9361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7E05-77FC-F83A-B31A-C9E73FE95BFA}"/>
              </a:ext>
            </a:extLst>
          </p:cNvPr>
          <p:cNvSpPr>
            <a:spLocks noGrp="1"/>
          </p:cNvSpPr>
          <p:nvPr>
            <p:ph type="title"/>
          </p:nvPr>
        </p:nvSpPr>
        <p:spPr/>
        <p:txBody>
          <a:bodyPr/>
          <a:lstStyle/>
          <a:p>
            <a:endParaRPr lang="en-US">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04A1F38D-3AF4-34EF-3E79-F12969EE1029}"/>
              </a:ext>
            </a:extLst>
          </p:cNvPr>
          <p:cNvSpPr>
            <a:spLocks noGrp="1"/>
          </p:cNvSpPr>
          <p:nvPr>
            <p:ph idx="1"/>
          </p:nvPr>
        </p:nvSpPr>
        <p:spPr>
          <a:xfrm>
            <a:off x="4917282" y="1764144"/>
            <a:ext cx="6803664" cy="4176511"/>
          </a:xfrm>
        </p:spPr>
        <p:txBody>
          <a:bodyPr/>
          <a:lstStyle/>
          <a:p>
            <a:pPr>
              <a:lnSpc>
                <a:spcPct val="150000"/>
              </a:lnSpc>
            </a:pPr>
            <a:endParaRPr lang="en-US"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Synthetic Peptides </a:t>
            </a:r>
          </a:p>
          <a:p>
            <a:pPr marL="0" indent="0">
              <a:lnSpc>
                <a:spcPct val="150000"/>
              </a:lnSpc>
              <a:buNone/>
            </a:pPr>
            <a:r>
              <a:rPr lang="en-US" sz="1400" dirty="0">
                <a:solidFill>
                  <a:schemeClr val="accent5"/>
                </a:solidFill>
                <a:latin typeface="Arial Rounded MT Bold" panose="020F0704030504030204" pitchFamily="34" charset="0"/>
              </a:rPr>
              <a:t>Consist of highly immunogenic tumor-specific peptide antigens. These peptides are taken up by APCs and presented on the cell surface with HLA molecules to elicit an immune response.</a:t>
            </a:r>
          </a:p>
          <a:p>
            <a:pPr>
              <a:lnSpc>
                <a:spcPct val="150000"/>
              </a:lnSpc>
            </a:pPr>
            <a:endParaRPr lang="en-US"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Examples</a:t>
            </a:r>
            <a:endParaRPr lang="en-US" dirty="0">
              <a:solidFill>
                <a:schemeClr val="accent5"/>
              </a:solidFill>
              <a:latin typeface="Arial Rounded MT Bold" panose="020F0704030504030204" pitchFamily="34" charset="0"/>
            </a:endParaRPr>
          </a:p>
          <a:p>
            <a:pPr marL="0" indent="0">
              <a:lnSpc>
                <a:spcPct val="150000"/>
              </a:lnSpc>
              <a:buNone/>
            </a:pPr>
            <a:r>
              <a:rPr lang="en-US" sz="1400" dirty="0">
                <a:solidFill>
                  <a:schemeClr val="accent5"/>
                </a:solidFill>
                <a:latin typeface="Arial Rounded MT Bold" panose="020F0704030504030204" pitchFamily="34" charset="0"/>
              </a:rPr>
              <a:t>HBV and HPV vaccines for liver and cervical cancers.</a:t>
            </a:r>
          </a:p>
        </p:txBody>
      </p:sp>
      <p:pic>
        <p:nvPicPr>
          <p:cNvPr id="4" name="Picture 3">
            <a:extLst>
              <a:ext uri="{FF2B5EF4-FFF2-40B4-BE49-F238E27FC236}">
                <a16:creationId xmlns:a16="http://schemas.microsoft.com/office/drawing/2014/main" id="{160B025B-ADCF-8E56-2A7C-80D35D5A35CC}"/>
              </a:ext>
            </a:extLst>
          </p:cNvPr>
          <p:cNvPicPr>
            <a:picLocks noChangeAspect="1"/>
          </p:cNvPicPr>
          <p:nvPr/>
        </p:nvPicPr>
        <p:blipFill>
          <a:blip r:embed="rId2"/>
          <a:stretch>
            <a:fillRect/>
          </a:stretch>
        </p:blipFill>
        <p:spPr>
          <a:xfrm>
            <a:off x="0" y="0"/>
            <a:ext cx="4572000" cy="6858000"/>
          </a:xfrm>
          <a:prstGeom prst="rect">
            <a:avLst/>
          </a:prstGeom>
        </p:spPr>
      </p:pic>
      <p:sp>
        <p:nvSpPr>
          <p:cNvPr id="6" name="TextBox 5">
            <a:extLst>
              <a:ext uri="{FF2B5EF4-FFF2-40B4-BE49-F238E27FC236}">
                <a16:creationId xmlns:a16="http://schemas.microsoft.com/office/drawing/2014/main" id="{0B3CA165-9718-6C2F-18EE-B62A213F8D5E}"/>
              </a:ext>
            </a:extLst>
          </p:cNvPr>
          <p:cNvSpPr txBox="1"/>
          <p:nvPr/>
        </p:nvSpPr>
        <p:spPr>
          <a:xfrm>
            <a:off x="4824919" y="1179369"/>
            <a:ext cx="6988390" cy="584775"/>
          </a:xfrm>
          <a:prstGeom prst="rect">
            <a:avLst/>
          </a:prstGeom>
          <a:noFill/>
        </p:spPr>
        <p:txBody>
          <a:bodyPr wrap="square">
            <a:spAutoFit/>
          </a:bodyPr>
          <a:lstStyle/>
          <a:p>
            <a:r>
              <a:rPr lang="en-US" sz="3200" dirty="0">
                <a:solidFill>
                  <a:srgbClr val="002060"/>
                </a:solidFill>
                <a:latin typeface="Arial Rounded MT Bold" panose="020F0704030504030204" pitchFamily="34" charset="0"/>
              </a:rPr>
              <a:t>Peptide-based Cancer Vaccines</a:t>
            </a:r>
          </a:p>
        </p:txBody>
      </p:sp>
    </p:spTree>
    <p:extLst>
      <p:ext uri="{BB962C8B-B14F-4D97-AF65-F5344CB8AC3E}">
        <p14:creationId xmlns:p14="http://schemas.microsoft.com/office/powerpoint/2010/main" val="2115341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DC3F-8F87-57A0-2536-F6F6CD5CBA48}"/>
              </a:ext>
            </a:extLst>
          </p:cNvPr>
          <p:cNvSpPr>
            <a:spLocks noGrp="1"/>
          </p:cNvSpPr>
          <p:nvPr>
            <p:ph type="title"/>
          </p:nvPr>
        </p:nvSpPr>
        <p:spPr>
          <a:xfrm>
            <a:off x="252919" y="1123837"/>
            <a:ext cx="2947482" cy="4601183"/>
          </a:xfrm>
        </p:spPr>
        <p:txBody>
          <a:bodyPr/>
          <a:lstStyle/>
          <a:p>
            <a:endParaRPr lang="en-US">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F01A4102-3505-4589-6C96-352CAA93CA81}"/>
              </a:ext>
            </a:extLst>
          </p:cNvPr>
          <p:cNvSpPr>
            <a:spLocks noGrp="1"/>
          </p:cNvSpPr>
          <p:nvPr>
            <p:ph idx="1"/>
          </p:nvPr>
        </p:nvSpPr>
        <p:spPr>
          <a:xfrm>
            <a:off x="83128" y="753063"/>
            <a:ext cx="7333673" cy="5342729"/>
          </a:xfrm>
        </p:spPr>
        <p:style>
          <a:lnRef idx="2">
            <a:schemeClr val="accent5"/>
          </a:lnRef>
          <a:fillRef idx="1">
            <a:schemeClr val="lt1"/>
          </a:fillRef>
          <a:effectRef idx="0">
            <a:schemeClr val="accent5"/>
          </a:effectRef>
          <a:fontRef idx="minor">
            <a:schemeClr val="dk1"/>
          </a:fontRef>
        </p:style>
        <p:txBody>
          <a:bodyPr/>
          <a:lstStyle/>
          <a:p>
            <a:pPr>
              <a:lnSpc>
                <a:spcPct val="150000"/>
              </a:lnSpc>
            </a:pPr>
            <a:endParaRPr lang="en-US"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Engineered Viruses</a:t>
            </a:r>
          </a:p>
          <a:p>
            <a:pPr marL="0" indent="0">
              <a:lnSpc>
                <a:spcPct val="150000"/>
              </a:lnSpc>
              <a:buNone/>
            </a:pPr>
            <a:r>
              <a:rPr lang="en-US" sz="1400" dirty="0">
                <a:solidFill>
                  <a:schemeClr val="accent5"/>
                </a:solidFill>
                <a:latin typeface="Arial Rounded MT Bold" panose="020F0704030504030204" pitchFamily="34" charset="0"/>
              </a:rPr>
              <a:t>Use viruses' genetic content to include sequences encoding TAAs. Common viral vectors include adenoviruses, poxviruses, and alphaviruses.</a:t>
            </a:r>
          </a:p>
          <a:p>
            <a:pPr>
              <a:lnSpc>
                <a:spcPct val="150000"/>
              </a:lnSpc>
            </a:pPr>
            <a:endParaRPr lang="en-US" dirty="0">
              <a:solidFill>
                <a:schemeClr val="accent5"/>
              </a:solidFill>
              <a:latin typeface="Arial Rounded MT Bold" panose="020F0704030504030204" pitchFamily="34" charset="0"/>
            </a:endParaRPr>
          </a:p>
          <a:p>
            <a:pPr>
              <a:lnSpc>
                <a:spcPct val="150000"/>
              </a:lnSpc>
            </a:pPr>
            <a:r>
              <a:rPr lang="en-US" sz="1800" dirty="0">
                <a:solidFill>
                  <a:schemeClr val="accent5"/>
                </a:solidFill>
                <a:latin typeface="Arial Rounded MT Bold" panose="020F0704030504030204" pitchFamily="34" charset="0"/>
              </a:rPr>
              <a:t>Oncolytic Viruses</a:t>
            </a:r>
          </a:p>
          <a:p>
            <a:pPr marL="0" indent="0">
              <a:lnSpc>
                <a:spcPct val="150000"/>
              </a:lnSpc>
              <a:buNone/>
            </a:pPr>
            <a:r>
              <a:rPr lang="en-US" sz="1400" dirty="0">
                <a:solidFill>
                  <a:schemeClr val="accent5"/>
                </a:solidFill>
                <a:latin typeface="Arial Rounded MT Bold" panose="020F0704030504030204" pitchFamily="34" charset="0"/>
              </a:rPr>
              <a:t>Infect and kill tumor cells while promoting anti-tumor responses, e.g., T-VEC, a recombinant oncolytic herpes simplex virus.</a:t>
            </a:r>
          </a:p>
        </p:txBody>
      </p:sp>
      <p:pic>
        <p:nvPicPr>
          <p:cNvPr id="4" name="Picture 3">
            <a:extLst>
              <a:ext uri="{FF2B5EF4-FFF2-40B4-BE49-F238E27FC236}">
                <a16:creationId xmlns:a16="http://schemas.microsoft.com/office/drawing/2014/main" id="{D9B2FAEC-6B6A-6222-4ED3-DA3111328365}"/>
              </a:ext>
            </a:extLst>
          </p:cNvPr>
          <p:cNvPicPr>
            <a:picLocks noChangeAspect="1"/>
          </p:cNvPicPr>
          <p:nvPr/>
        </p:nvPicPr>
        <p:blipFill>
          <a:blip r:embed="rId2"/>
          <a:stretch>
            <a:fillRect/>
          </a:stretch>
        </p:blipFill>
        <p:spPr>
          <a:xfrm>
            <a:off x="7620000" y="0"/>
            <a:ext cx="4572000" cy="6858000"/>
          </a:xfrm>
          <a:prstGeom prst="rect">
            <a:avLst/>
          </a:prstGeom>
        </p:spPr>
      </p:pic>
      <p:sp>
        <p:nvSpPr>
          <p:cNvPr id="6" name="TextBox 5">
            <a:extLst>
              <a:ext uri="{FF2B5EF4-FFF2-40B4-BE49-F238E27FC236}">
                <a16:creationId xmlns:a16="http://schemas.microsoft.com/office/drawing/2014/main" id="{1FEA72F6-E2F8-4079-DFED-8961A4524905}"/>
              </a:ext>
            </a:extLst>
          </p:cNvPr>
          <p:cNvSpPr txBox="1"/>
          <p:nvPr/>
        </p:nvSpPr>
        <p:spPr>
          <a:xfrm>
            <a:off x="252919" y="1295784"/>
            <a:ext cx="6100618" cy="584775"/>
          </a:xfrm>
          <a:prstGeom prst="rect">
            <a:avLst/>
          </a:prstGeom>
          <a:noFill/>
        </p:spPr>
        <p:txBody>
          <a:bodyPr wrap="square">
            <a:spAutoFit/>
          </a:bodyPr>
          <a:lstStyle/>
          <a:p>
            <a:r>
              <a:rPr lang="en-US" sz="3200" dirty="0">
                <a:solidFill>
                  <a:srgbClr val="002060"/>
                </a:solidFill>
                <a:latin typeface="Arial Rounded MT Bold" panose="020F0704030504030204" pitchFamily="34" charset="0"/>
              </a:rPr>
              <a:t>Viral-based Cancer Vaccines</a:t>
            </a:r>
          </a:p>
        </p:txBody>
      </p:sp>
    </p:spTree>
    <p:extLst>
      <p:ext uri="{BB962C8B-B14F-4D97-AF65-F5344CB8AC3E}">
        <p14:creationId xmlns:p14="http://schemas.microsoft.com/office/powerpoint/2010/main" val="1863168786"/>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181</TotalTime>
  <Words>1030</Words>
  <Application>Microsoft Office PowerPoint</Application>
  <PresentationFormat>Widescreen</PresentationFormat>
  <Paragraphs>118</Paragraphs>
  <Slides>16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Rounded MT Bold</vt:lpstr>
      <vt:lpstr>Calibri</vt:lpstr>
      <vt:lpstr>Corbel</vt:lpstr>
      <vt:lpstr>Wingdings 2</vt:lpstr>
      <vt:lpstr>Frame</vt:lpstr>
      <vt:lpstr>Immunothrapy for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mohybani@gmail.com</dc:creator>
  <cp:lastModifiedBy>mohybani@gmail.com</cp:lastModifiedBy>
  <cp:revision>1</cp:revision>
  <dcterms:created xsi:type="dcterms:W3CDTF">2025-02-25T07:47:52Z</dcterms:created>
  <dcterms:modified xsi:type="dcterms:W3CDTF">2025-02-25T10:49:05Z</dcterms:modified>
</cp:coreProperties>
</file>