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82" r:id="rId2"/>
    <p:sldId id="281" r:id="rId3"/>
    <p:sldId id="256" r:id="rId4"/>
    <p:sldId id="257" r:id="rId5"/>
    <p:sldId id="258" r:id="rId6"/>
    <p:sldId id="277" r:id="rId7"/>
    <p:sldId id="259" r:id="rId8"/>
    <p:sldId id="260" r:id="rId9"/>
    <p:sldId id="261" r:id="rId10"/>
    <p:sldId id="278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80" r:id="rId19"/>
    <p:sldId id="269" r:id="rId20"/>
    <p:sldId id="279" r:id="rId21"/>
    <p:sldId id="270" r:id="rId22"/>
    <p:sldId id="271" r:id="rId23"/>
    <p:sldId id="272" r:id="rId24"/>
    <p:sldId id="273" r:id="rId25"/>
    <p:sldId id="274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2" d="100"/>
          <a:sy n="62" d="100"/>
        </p:scale>
        <p:origin x="14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160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539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356556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7963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101091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1424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3258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715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758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433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556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122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010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631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141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834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524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B6F7AA-52F1-4856-A664-2055A18D7C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>
                <a:solidFill>
                  <a:schemeClr val="tx1"/>
                </a:solidFill>
                <a:latin typeface="Times New Roman" pitchFamily="18" charset="0"/>
                <a:ea typeface="Brygada 1918 Bold" pitchFamily="34" charset="-122"/>
                <a:cs typeface="Times New Roman" pitchFamily="18" charset="0"/>
              </a:rPr>
              <a:t>WHO 2022 Classification of </a:t>
            </a:r>
            <a:r>
              <a:rPr lang="en-US" sz="1800" b="1">
                <a:solidFill>
                  <a:schemeClr val="tx1"/>
                </a:solidFill>
              </a:rPr>
              <a:t>Lymphoid Neoplasms</a:t>
            </a:r>
            <a:endParaRPr lang="en-US" sz="1800" b="1">
              <a:solidFill>
                <a:schemeClr val="tx1"/>
              </a:solidFill>
              <a:latin typeface="Times New Roman" pitchFamily="18" charset="0"/>
              <a:ea typeface="Brygada 1918 Bold" pitchFamily="34" charset="-122"/>
              <a:cs typeface="Times New Roman" pitchFamily="18" charset="0"/>
            </a:endParaRPr>
          </a:p>
          <a:p>
            <a:endParaRPr lang="en-US"/>
          </a:p>
          <a:p>
            <a:endParaRPr lang="en-US"/>
          </a:p>
          <a:p>
            <a:pPr marL="0" indent="0" algn="l">
              <a:lnSpc>
                <a:spcPts val="2500"/>
              </a:lnSpc>
              <a:buNone/>
            </a:pPr>
            <a:r>
              <a:rPr lang="en-US" sz="1800" b="1">
                <a:solidFill>
                  <a:schemeClr val="tx1"/>
                </a:solidFill>
                <a:latin typeface="Times New Roman" pitchFamily="18" charset="0"/>
                <a:ea typeface="Funnel Sans" pitchFamily="34" charset="-122"/>
                <a:cs typeface="Times New Roman" pitchFamily="18" charset="0"/>
              </a:rPr>
              <a:t>Sirous jafari</a:t>
            </a:r>
          </a:p>
          <a:p>
            <a:pPr marL="0" indent="0" algn="l">
              <a:lnSpc>
                <a:spcPts val="2500"/>
              </a:lnSpc>
              <a:buNone/>
            </a:pPr>
            <a:r>
              <a:rPr lang="en-US" sz="1800" b="1">
                <a:solidFill>
                  <a:schemeClr val="tx1"/>
                </a:solidFill>
                <a:latin typeface="Times New Roman" pitchFamily="18" charset="0"/>
                <a:ea typeface="Funnel Sans" pitchFamily="34" charset="-122"/>
                <a:cs typeface="Times New Roman" pitchFamily="18" charset="0"/>
              </a:rPr>
              <a:t>MSC student in Hematology at kmu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4432314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3728E48-15AE-96B4-4CFA-0FD817188B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152" y="1927274"/>
            <a:ext cx="8573696" cy="2746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83380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DLBCL (Diffuse Large B-Cell Lymphoma)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300000"/>
              </a:lnSpc>
            </a:pPr>
            <a:r>
              <a:rPr dirty="0"/>
              <a:t>2016: GCB and ABC subtypes.</a:t>
            </a:r>
          </a:p>
          <a:p>
            <a:pPr>
              <a:lnSpc>
                <a:spcPct val="300000"/>
              </a:lnSpc>
            </a:pPr>
            <a:r>
              <a:rPr dirty="0"/>
              <a:t>2022: Adds </a:t>
            </a:r>
            <a:r>
              <a:rPr sz="1900" dirty="0"/>
              <a:t>molecular</a:t>
            </a:r>
            <a:r>
              <a:rPr dirty="0"/>
              <a:t> subtypes (EZB, BN2, MCD, ST2, A53).</a:t>
            </a:r>
          </a:p>
          <a:p>
            <a:pPr>
              <a:lnSpc>
                <a:spcPct val="300000"/>
              </a:lnSpc>
            </a:pPr>
            <a:r>
              <a:rPr dirty="0"/>
              <a:t>New forms: Fibrin-associated, Fluid </a:t>
            </a:r>
            <a:r>
              <a:rPr sz="1900" dirty="0"/>
              <a:t>overload</a:t>
            </a:r>
            <a:r>
              <a:rPr dirty="0"/>
              <a:t>–associated.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Lymphoplasmacytic Lymphoma (LPL)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6943" y="2133600"/>
            <a:ext cx="7507458" cy="3777622"/>
          </a:xfrm>
        </p:spPr>
        <p:txBody>
          <a:bodyPr/>
          <a:lstStyle/>
          <a:p>
            <a:pPr>
              <a:lnSpc>
                <a:spcPct val="300000"/>
              </a:lnSpc>
            </a:pPr>
            <a:r>
              <a:rPr dirty="0"/>
              <a:t>2016: Single form associated with IgM.</a:t>
            </a:r>
          </a:p>
          <a:p>
            <a:pPr>
              <a:lnSpc>
                <a:spcPct val="300000"/>
              </a:lnSpc>
            </a:pPr>
            <a:r>
              <a:rPr dirty="0"/>
              <a:t>2022: IgM and non-IgM forms recognized.</a:t>
            </a:r>
          </a:p>
          <a:p>
            <a:pPr>
              <a:lnSpc>
                <a:spcPct val="300000"/>
              </a:lnSpc>
            </a:pPr>
            <a:r>
              <a:rPr dirty="0"/>
              <a:t>MYD88 and CXCR4 mutations key for diagnosis and therapy.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Precursor T-ALL/LBL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4436012"/>
          </a:xfrm>
        </p:spPr>
        <p:txBody>
          <a:bodyPr>
            <a:normAutofit/>
          </a:bodyPr>
          <a:lstStyle/>
          <a:p>
            <a:pPr>
              <a:lnSpc>
                <a:spcPct val="300000"/>
              </a:lnSpc>
            </a:pPr>
            <a:r>
              <a:rPr dirty="0"/>
              <a:t>2016: Defined by morphology and cytogenetics.</a:t>
            </a:r>
          </a:p>
          <a:p>
            <a:pPr>
              <a:lnSpc>
                <a:spcPct val="300000"/>
              </a:lnSpc>
            </a:pPr>
            <a:r>
              <a:rPr dirty="0"/>
              <a:t>2022: Adds molecular pathways (NOTCH1, JAK/STAT, BCL11B).</a:t>
            </a:r>
          </a:p>
          <a:p>
            <a:pPr>
              <a:lnSpc>
                <a:spcPct val="300000"/>
              </a:lnSpc>
            </a:pPr>
            <a:r>
              <a:rPr dirty="0"/>
              <a:t>ETP-ALL officially recognized.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Indolent T-Lymphoblastic Proliferation (iT-LBP)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300000"/>
              </a:lnSpc>
            </a:pPr>
            <a:r>
              <a:rPr dirty="0"/>
              <a:t>New benign/reactive lesion mimicking T-ALL.</a:t>
            </a:r>
          </a:p>
          <a:p>
            <a:pPr>
              <a:lnSpc>
                <a:spcPct val="300000"/>
              </a:lnSpc>
            </a:pPr>
            <a:r>
              <a:rPr dirty="0"/>
              <a:t>Associated with Castleman or IgG4-related disease.</a:t>
            </a:r>
          </a:p>
          <a:p>
            <a:pPr>
              <a:lnSpc>
                <a:spcPct val="300000"/>
              </a:lnSpc>
            </a:pPr>
            <a:r>
              <a:rPr dirty="0"/>
              <a:t>Non-neoplastic and limited proliferation.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Nodal TFH Cell Lymphomas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300000"/>
              </a:lnSpc>
            </a:pPr>
            <a:r>
              <a:rPr dirty="0"/>
              <a:t>2016: AITL, FTCL, and provisional entity.</a:t>
            </a:r>
          </a:p>
          <a:p>
            <a:pPr>
              <a:lnSpc>
                <a:spcPct val="300000"/>
              </a:lnSpc>
            </a:pPr>
            <a:r>
              <a:rPr dirty="0"/>
              <a:t>2022: Unified family 'Nodal TFH Cell Lymphomas'.</a:t>
            </a:r>
          </a:p>
          <a:p>
            <a:pPr>
              <a:lnSpc>
                <a:spcPct val="300000"/>
              </a:lnSpc>
            </a:pPr>
            <a:r>
              <a:rPr dirty="0"/>
              <a:t>Defined by phenotype (PD-1, CXCL13) and mutations (TET2, RHOA).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EBV-related T/NK-cell Disorders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50000"/>
              </a:lnSpc>
            </a:pPr>
            <a:r>
              <a:rPr dirty="0"/>
              <a:t>2016: Multiple separate entities.</a:t>
            </a:r>
          </a:p>
          <a:p>
            <a:pPr>
              <a:lnSpc>
                <a:spcPct val="250000"/>
              </a:lnSpc>
            </a:pPr>
            <a:r>
              <a:rPr dirty="0"/>
              <a:t>2022: Integrated biological spectrum (indolent to aggressive).</a:t>
            </a:r>
          </a:p>
          <a:p>
            <a:pPr>
              <a:lnSpc>
                <a:spcPct val="250000"/>
              </a:lnSpc>
            </a:pPr>
            <a:r>
              <a:rPr dirty="0"/>
              <a:t>Includes CAEBV (systemic/cutaneous), HV-like LPD, SMBA.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Classical and NLP Hodgkin Lymphoma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300000"/>
              </a:lnSpc>
            </a:pPr>
            <a:r>
              <a:rPr dirty="0"/>
              <a:t>Definitions retained, no major structural change.</a:t>
            </a:r>
          </a:p>
          <a:p>
            <a:pPr>
              <a:lnSpc>
                <a:spcPct val="300000"/>
              </a:lnSpc>
            </a:pPr>
            <a:r>
              <a:rPr dirty="0"/>
              <a:t>2022: Reinforced molecular origin from germinal center B cells.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9C6B708-EA1A-ECD0-F176-EECD16BD65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426" y="1481384"/>
            <a:ext cx="7478169" cy="1979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29187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Plasma Cell Neoplasms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300000"/>
              </a:lnSpc>
            </a:pPr>
            <a:r>
              <a:rPr dirty="0"/>
              <a:t>Adds MGRS, cold agglutinin disease, and AESOP.</a:t>
            </a:r>
          </a:p>
          <a:p>
            <a:pPr>
              <a:lnSpc>
                <a:spcPct val="300000"/>
              </a:lnSpc>
            </a:pPr>
            <a:r>
              <a:rPr dirty="0"/>
              <a:t>Broader recognition of paraprotein-associated disorders.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7767AFD-6A80-53B8-CB5F-E96CE8FC20E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2881" y="1468090"/>
            <a:ext cx="8961120" cy="2430142"/>
          </a:xfrm>
        </p:spPr>
      </p:pic>
    </p:spTree>
    <p:extLst>
      <p:ext uri="{BB962C8B-B14F-4D97-AF65-F5344CB8AC3E}">
        <p14:creationId xmlns:p14="http://schemas.microsoft.com/office/powerpoint/2010/main" val="11020876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9D42D10-169F-43D5-ABB6-0ED9CC72F5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507" y="2113081"/>
            <a:ext cx="8932985" cy="2631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03500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Spleen-Specific Tumours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300000"/>
              </a:lnSpc>
            </a:pPr>
            <a:r>
              <a:rPr dirty="0"/>
              <a:t>2016: No spleen-specific section.</a:t>
            </a:r>
          </a:p>
          <a:p>
            <a:pPr>
              <a:lnSpc>
                <a:spcPct val="300000"/>
              </a:lnSpc>
            </a:pPr>
            <a:r>
              <a:rPr dirty="0"/>
              <a:t>2022: New chapter for splenic entities.</a:t>
            </a:r>
          </a:p>
          <a:p>
            <a:pPr>
              <a:lnSpc>
                <a:spcPct val="300000"/>
              </a:lnSpc>
            </a:pPr>
            <a:r>
              <a:rPr dirty="0"/>
              <a:t>Includes SBLPN, SDRPL, SMZL (with NOTCH2, KLF2).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Stromal and Dendritic Cell Tumours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300000"/>
              </a:lnSpc>
            </a:pPr>
            <a:r>
              <a:rPr dirty="0"/>
              <a:t>Adds intranodal palisaded </a:t>
            </a:r>
            <a:r>
              <a:rPr dirty="0" err="1"/>
              <a:t>myofibroblastoma</a:t>
            </a:r>
            <a:r>
              <a:rPr dirty="0"/>
              <a:t>, splenic hamartoma.</a:t>
            </a:r>
          </a:p>
          <a:p>
            <a:pPr>
              <a:lnSpc>
                <a:spcPct val="300000"/>
              </a:lnSpc>
            </a:pPr>
            <a:r>
              <a:rPr dirty="0"/>
              <a:t>EBV-positive inflammatory FDCS recognized.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Genetic Predisposition Syndromes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300000"/>
              </a:lnSpc>
            </a:pPr>
            <a:r>
              <a:rPr dirty="0"/>
              <a:t>First inclusion: germline syndromes like ATM, NBN.</a:t>
            </a:r>
          </a:p>
          <a:p>
            <a:pPr>
              <a:lnSpc>
                <a:spcPct val="300000"/>
              </a:lnSpc>
            </a:pPr>
            <a:r>
              <a:rPr dirty="0"/>
              <a:t>Clinical relevance for diagnosis, prevention, and counseling.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WHO Classification Philosophy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300000"/>
              </a:lnSpc>
            </a:pPr>
            <a:r>
              <a:rPr dirty="0"/>
              <a:t>Goal: Global accessibility, reduce over-diagnosis.</a:t>
            </a:r>
          </a:p>
          <a:p>
            <a:pPr>
              <a:lnSpc>
                <a:spcPct val="300000"/>
              </a:lnSpc>
            </a:pPr>
            <a:r>
              <a:rPr dirty="0"/>
              <a:t>Essential/Desirable criteria introduced for universal standardization.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lnSpc>
                <a:spcPct val="300000"/>
              </a:lnSpc>
            </a:pPr>
            <a:r>
              <a:rPr lang="en-US" sz="5400" b="1" dirty="0"/>
              <a:t>tanks</a:t>
            </a:r>
            <a:endParaRPr sz="54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sz="2800" dirty="0"/>
              <a:t>WHO Classification of Lymphoid Neoplasms (2022)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300000"/>
              </a:lnSpc>
            </a:pPr>
            <a:r>
              <a:rPr dirty="0"/>
              <a:t>Comparison of WHO 2016 vs 2022</a:t>
            </a:r>
          </a:p>
          <a:p>
            <a:pPr>
              <a:lnSpc>
                <a:spcPct val="300000"/>
              </a:lnSpc>
            </a:pPr>
            <a:r>
              <a:rPr dirty="0"/>
              <a:t>Focus: Molecular precision, simplified hierarchy, and integration of genetic data.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General Evolution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7958" y="2345789"/>
            <a:ext cx="7507458" cy="3210949"/>
          </a:xfrm>
        </p:spPr>
        <p:txBody>
          <a:bodyPr>
            <a:normAutofit/>
          </a:bodyPr>
          <a:lstStyle/>
          <a:p>
            <a:pPr>
              <a:lnSpc>
                <a:spcPct val="300000"/>
              </a:lnSpc>
            </a:pPr>
            <a:r>
              <a:rPr dirty="0"/>
              <a:t>2016: Morphology and immunophenotype based.</a:t>
            </a:r>
          </a:p>
          <a:p>
            <a:pPr>
              <a:lnSpc>
                <a:spcPct val="300000"/>
              </a:lnSpc>
            </a:pPr>
            <a:r>
              <a:rPr dirty="0"/>
              <a:t>2022: Molecular, genetic, and clinical integration.</a:t>
            </a:r>
          </a:p>
          <a:p>
            <a:pPr>
              <a:lnSpc>
                <a:spcPct val="300000"/>
              </a:lnSpc>
            </a:pPr>
            <a:r>
              <a:rPr dirty="0"/>
              <a:t>Entities organized hierarchically; no provisional entities.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B-ALL Major Updates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3603" y="1906902"/>
            <a:ext cx="6591985" cy="4100290"/>
          </a:xfrm>
        </p:spPr>
        <p:txBody>
          <a:bodyPr/>
          <a:lstStyle/>
          <a:p>
            <a:pPr>
              <a:lnSpc>
                <a:spcPct val="300000"/>
              </a:lnSpc>
            </a:pPr>
            <a:r>
              <a:rPr dirty="0"/>
              <a:t>Shift from cytogenetic to molecular classification.</a:t>
            </a:r>
          </a:p>
          <a:p>
            <a:pPr>
              <a:lnSpc>
                <a:spcPct val="300000"/>
              </a:lnSpc>
            </a:pPr>
            <a:r>
              <a:rPr dirty="0"/>
              <a:t>BCR::ABL1-like ALL recognized officially.</a:t>
            </a:r>
          </a:p>
          <a:p>
            <a:pPr>
              <a:lnSpc>
                <a:spcPct val="300000"/>
              </a:lnSpc>
            </a:pPr>
            <a:r>
              <a:rPr dirty="0"/>
              <a:t>New fusions added: DUX4, MEF2D, ZNF384, PAX5-related, TCF3::HLF.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1E307C51-2E41-A498-5D8D-1972058BCE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422" y="1331925"/>
            <a:ext cx="8848578" cy="4194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99808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B-PLL and Splenic Neoplasms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7902" y="1907791"/>
            <a:ext cx="8056098" cy="3777622"/>
          </a:xfrm>
        </p:spPr>
        <p:txBody>
          <a:bodyPr/>
          <a:lstStyle/>
          <a:p>
            <a:pPr>
              <a:lnSpc>
                <a:spcPct val="300000"/>
              </a:lnSpc>
            </a:pPr>
            <a:r>
              <a:rPr dirty="0"/>
              <a:t>B-PLL removed as independent entity (heterogeneous genetics).</a:t>
            </a:r>
          </a:p>
          <a:p>
            <a:pPr>
              <a:lnSpc>
                <a:spcPct val="300000"/>
              </a:lnSpc>
            </a:pPr>
            <a:r>
              <a:rPr dirty="0"/>
              <a:t>New: SBLPN replaces HCL-variant and B-PLL overlap.</a:t>
            </a:r>
          </a:p>
          <a:p>
            <a:pPr>
              <a:lnSpc>
                <a:spcPct val="300000"/>
              </a:lnSpc>
            </a:pPr>
            <a:r>
              <a:rPr dirty="0"/>
              <a:t>Classification now molecularly defined.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Marginal Zone Lymphoma (MZL)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599"/>
            <a:ext cx="6591985" cy="4309403"/>
          </a:xfrm>
        </p:spPr>
        <p:txBody>
          <a:bodyPr>
            <a:normAutofit/>
          </a:bodyPr>
          <a:lstStyle/>
          <a:p>
            <a:pPr>
              <a:lnSpc>
                <a:spcPct val="250000"/>
              </a:lnSpc>
            </a:pPr>
            <a:r>
              <a:rPr dirty="0"/>
              <a:t>2016: Classified by location (nodal, splenic, </a:t>
            </a:r>
            <a:r>
              <a:rPr dirty="0" err="1"/>
              <a:t>extranodal</a:t>
            </a:r>
            <a:r>
              <a:rPr dirty="0"/>
              <a:t>).</a:t>
            </a:r>
          </a:p>
          <a:p>
            <a:pPr>
              <a:lnSpc>
                <a:spcPct val="250000"/>
              </a:lnSpc>
            </a:pPr>
            <a:r>
              <a:rPr dirty="0"/>
              <a:t>2022: Adds genetic criteria; new entity: Primary Cutaneous MZL.</a:t>
            </a:r>
          </a:p>
          <a:p>
            <a:pPr>
              <a:lnSpc>
                <a:spcPct val="250000"/>
              </a:lnSpc>
            </a:pPr>
            <a:r>
              <a:rPr dirty="0"/>
              <a:t>Site-specific mutations recognized.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Follicular Lymphoma (FL)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300000"/>
              </a:lnSpc>
            </a:pPr>
            <a:r>
              <a:rPr dirty="0"/>
              <a:t>2016: Single entity based on BCL2 translocation.</a:t>
            </a:r>
          </a:p>
          <a:p>
            <a:pPr>
              <a:lnSpc>
                <a:spcPct val="300000"/>
              </a:lnSpc>
            </a:pPr>
            <a:r>
              <a:rPr dirty="0"/>
              <a:t>2022: Divided into classical, pediatric, duodenal types.</a:t>
            </a:r>
          </a:p>
          <a:p>
            <a:pPr>
              <a:lnSpc>
                <a:spcPct val="300000"/>
              </a:lnSpc>
            </a:pPr>
            <a:r>
              <a:rPr dirty="0"/>
              <a:t>Grade 3B removed and reassigned to high-grade BCL.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69</TotalTime>
  <Words>529</Words>
  <Application>Microsoft Office PowerPoint</Application>
  <PresentationFormat>On-screen Show (4:3)</PresentationFormat>
  <Paragraphs>74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Century Gothic</vt:lpstr>
      <vt:lpstr>Times New Roman</vt:lpstr>
      <vt:lpstr>Wingdings 3</vt:lpstr>
      <vt:lpstr>Wisp</vt:lpstr>
      <vt:lpstr>PowerPoint Presentation</vt:lpstr>
      <vt:lpstr>PowerPoint Presentation</vt:lpstr>
      <vt:lpstr>WHO Classification of Lymphoid Neoplasms (2022)</vt:lpstr>
      <vt:lpstr>General Evolution</vt:lpstr>
      <vt:lpstr>B-ALL Major Updates</vt:lpstr>
      <vt:lpstr>PowerPoint Presentation</vt:lpstr>
      <vt:lpstr>B-PLL and Splenic Neoplasms</vt:lpstr>
      <vt:lpstr>Marginal Zone Lymphoma (MZL)</vt:lpstr>
      <vt:lpstr>Follicular Lymphoma (FL)</vt:lpstr>
      <vt:lpstr>PowerPoint Presentation</vt:lpstr>
      <vt:lpstr>DLBCL (Diffuse Large B-Cell Lymphoma)</vt:lpstr>
      <vt:lpstr>Lymphoplasmacytic Lymphoma (LPL)</vt:lpstr>
      <vt:lpstr>Precursor T-ALL/LBL</vt:lpstr>
      <vt:lpstr>Indolent T-Lymphoblastic Proliferation (iT-LBP)</vt:lpstr>
      <vt:lpstr>Nodal TFH Cell Lymphomas</vt:lpstr>
      <vt:lpstr>EBV-related T/NK-cell Disorders</vt:lpstr>
      <vt:lpstr>Classical and NLP Hodgkin Lymphoma</vt:lpstr>
      <vt:lpstr>PowerPoint Presentation</vt:lpstr>
      <vt:lpstr>Plasma Cell Neoplasms</vt:lpstr>
      <vt:lpstr>PowerPoint Presentation</vt:lpstr>
      <vt:lpstr>Spleen-Specific Tumours</vt:lpstr>
      <vt:lpstr>Stromal and Dendritic Cell Tumours</vt:lpstr>
      <vt:lpstr>Genetic Predisposition Syndromes</vt:lpstr>
      <vt:lpstr>WHO Classification Philosophy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>generated using python-pptx</dc:description>
  <cp:lastModifiedBy>pouria</cp:lastModifiedBy>
  <cp:revision>5</cp:revision>
  <dcterms:created xsi:type="dcterms:W3CDTF">2013-01-27T09:14:16Z</dcterms:created>
  <dcterms:modified xsi:type="dcterms:W3CDTF">2025-12-24T17:52:39Z</dcterms:modified>
  <cp:category/>
</cp:coreProperties>
</file>