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32"/>
  </p:notesMasterIdLst>
  <p:sldIdLst>
    <p:sldId id="256" r:id="rId3"/>
    <p:sldId id="318" r:id="rId4"/>
    <p:sldId id="258" r:id="rId5"/>
    <p:sldId id="257" r:id="rId6"/>
    <p:sldId id="259" r:id="rId7"/>
    <p:sldId id="274" r:id="rId8"/>
    <p:sldId id="306" r:id="rId9"/>
    <p:sldId id="261" r:id="rId10"/>
    <p:sldId id="267" r:id="rId11"/>
    <p:sldId id="305" r:id="rId12"/>
    <p:sldId id="270" r:id="rId13"/>
    <p:sldId id="320" r:id="rId14"/>
    <p:sldId id="308" r:id="rId15"/>
    <p:sldId id="304" r:id="rId16"/>
    <p:sldId id="309" r:id="rId17"/>
    <p:sldId id="310" r:id="rId18"/>
    <p:sldId id="311" r:id="rId19"/>
    <p:sldId id="312" r:id="rId20"/>
    <p:sldId id="271" r:id="rId21"/>
    <p:sldId id="314" r:id="rId22"/>
    <p:sldId id="313" r:id="rId23"/>
    <p:sldId id="307" r:id="rId24"/>
    <p:sldId id="321" r:id="rId25"/>
    <p:sldId id="263" r:id="rId26"/>
    <p:sldId id="316" r:id="rId27"/>
    <p:sldId id="319" r:id="rId28"/>
    <p:sldId id="284" r:id="rId29"/>
    <p:sldId id="275" r:id="rId30"/>
    <p:sldId id="281" r:id="rId31"/>
  </p:sldIdLst>
  <p:sldSz cx="9144000" cy="5143500" type="screen16x9"/>
  <p:notesSz cx="6858000" cy="9144000"/>
  <p:embeddedFontLst>
    <p:embeddedFont>
      <p:font typeface="Proxima Nova" panose="020B0604020202020204" charset="0"/>
      <p:regular r:id="rId33"/>
      <p:bold r:id="rId34"/>
      <p:italic r:id="rId35"/>
      <p:boldItalic r:id="rId36"/>
    </p:embeddedFont>
    <p:embeddedFont>
      <p:font typeface="Proxima Nova Semibold" panose="020B0604020202020204" charset="0"/>
      <p:regular r:id="rId37"/>
      <p:bold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Roboto Slab" pitchFamily="2" charset="0"/>
      <p:regular r:id="rId44"/>
      <p:bold r:id="rId45"/>
    </p:embeddedFont>
    <p:embeddedFont>
      <p:font typeface="Roboto Slab Black" pitchFamily="2" charset="0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B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F797C3-19C2-4407-A900-AD774695F98C}">
  <a:tblStyle styleId="{82F797C3-19C2-4407-A900-AD774695F9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>
      <p:cViewPr varScale="1">
        <p:scale>
          <a:sx n="87" d="100"/>
          <a:sy n="87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248e58c2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248e58c2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7248e58c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7248e58c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20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8384096b2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8384096b2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248e58c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248e58c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114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8384096b2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8384096b2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847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8384096b25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8384096b25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432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8384096b2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8384096b25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580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4aed2ccfc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4aed2ccfc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8384096b25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8384096b25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627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248e58c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248e58c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221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8384096b2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8384096b2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248e58c2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248e58c2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524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8384096b2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8384096b2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270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248e58c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248e58c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227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7" name="Google Shape;4497;g7258a663fd_0_15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8" name="Google Shape;4498;g7258a663fd_0_15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8384096b2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8384096b25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8384096b25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8384096b25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248e58c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248e58c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384096b25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384096b25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8384096b25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8384096b25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248e58c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248e58c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619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8384096b25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8384096b25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7248e58c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7248e58c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7573" y="1480050"/>
            <a:ext cx="10999147" cy="2183400"/>
            <a:chOff x="-745100" y="1211803"/>
            <a:chExt cx="10999147" cy="2183400"/>
          </a:xfrm>
        </p:grpSpPr>
        <p:sp>
          <p:nvSpPr>
            <p:cNvPr id="10" name="Google Shape;10;p2"/>
            <p:cNvSpPr/>
            <p:nvPr/>
          </p:nvSpPr>
          <p:spPr>
            <a:xfrm>
              <a:off x="-745100" y="1279388"/>
              <a:ext cx="3689376" cy="1271911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rgbClr val="446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10800000">
              <a:off x="2836333" y="1604844"/>
              <a:ext cx="3689376" cy="1271911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rgbClr val="446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899950">
              <a:off x="6463100" y="1667576"/>
              <a:ext cx="3689208" cy="1271853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rgbClr val="446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" name="Google Shape;13;p2"/>
          <p:cNvCxnSpPr/>
          <p:nvPr/>
        </p:nvCxnSpPr>
        <p:spPr>
          <a:xfrm>
            <a:off x="2533050" y="3854338"/>
            <a:ext cx="4077900" cy="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0000" y="1681850"/>
            <a:ext cx="7704000" cy="14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0000" y="3215125"/>
            <a:ext cx="77040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-588250" y="73007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4"/>
          <p:cNvGrpSpPr/>
          <p:nvPr/>
        </p:nvGrpSpPr>
        <p:grpSpPr>
          <a:xfrm rot="-5400000">
            <a:off x="7690482" y="955396"/>
            <a:ext cx="868777" cy="1416509"/>
            <a:chOff x="-1644142" y="2405317"/>
            <a:chExt cx="868777" cy="1416509"/>
          </a:xfrm>
        </p:grpSpPr>
        <p:sp>
          <p:nvSpPr>
            <p:cNvPr id="100" name="Google Shape;100;p14"/>
            <p:cNvSpPr/>
            <p:nvPr/>
          </p:nvSpPr>
          <p:spPr>
            <a:xfrm>
              <a:off x="-1495668" y="2894722"/>
              <a:ext cx="147430" cy="427441"/>
            </a:xfrm>
            <a:custGeom>
              <a:avLst/>
              <a:gdLst/>
              <a:ahLst/>
              <a:cxnLst/>
              <a:rect l="l" t="t" r="r" b="b"/>
              <a:pathLst>
                <a:path w="21328" h="61836" extrusionOk="0">
                  <a:moveTo>
                    <a:pt x="1862" y="1"/>
                  </a:moveTo>
                  <a:cubicBezTo>
                    <a:pt x="1289" y="144"/>
                    <a:pt x="717" y="430"/>
                    <a:pt x="1" y="430"/>
                  </a:cubicBezTo>
                  <a:lnTo>
                    <a:pt x="19467" y="61835"/>
                  </a:lnTo>
                  <a:cubicBezTo>
                    <a:pt x="20040" y="61549"/>
                    <a:pt x="20612" y="61406"/>
                    <a:pt x="21328" y="61263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-1490719" y="2483124"/>
              <a:ext cx="129623" cy="297825"/>
            </a:xfrm>
            <a:custGeom>
              <a:avLst/>
              <a:gdLst/>
              <a:ahLst/>
              <a:cxnLst/>
              <a:rect l="l" t="t" r="r" b="b"/>
              <a:pathLst>
                <a:path w="18752" h="43085" extrusionOk="0">
                  <a:moveTo>
                    <a:pt x="17177" y="1"/>
                  </a:moveTo>
                  <a:lnTo>
                    <a:pt x="1" y="42512"/>
                  </a:lnTo>
                  <a:cubicBezTo>
                    <a:pt x="573" y="42655"/>
                    <a:pt x="1146" y="42798"/>
                    <a:pt x="1718" y="43084"/>
                  </a:cubicBezTo>
                  <a:lnTo>
                    <a:pt x="18751" y="716"/>
                  </a:lnTo>
                  <a:lnTo>
                    <a:pt x="17177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-1482804" y="3490358"/>
              <a:ext cx="105879" cy="144464"/>
            </a:xfrm>
            <a:custGeom>
              <a:avLst/>
              <a:gdLst/>
              <a:ahLst/>
              <a:cxnLst/>
              <a:rect l="l" t="t" r="r" b="b"/>
              <a:pathLst>
                <a:path w="15317" h="20899" extrusionOk="0">
                  <a:moveTo>
                    <a:pt x="14028" y="0"/>
                  </a:moveTo>
                  <a:lnTo>
                    <a:pt x="1" y="20182"/>
                  </a:lnTo>
                  <a:cubicBezTo>
                    <a:pt x="573" y="20326"/>
                    <a:pt x="1146" y="20469"/>
                    <a:pt x="1718" y="20898"/>
                  </a:cubicBezTo>
                  <a:lnTo>
                    <a:pt x="15316" y="1432"/>
                  </a:lnTo>
                  <a:cubicBezTo>
                    <a:pt x="14887" y="1002"/>
                    <a:pt x="14457" y="573"/>
                    <a:pt x="14028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-1251276" y="3470567"/>
              <a:ext cx="156333" cy="123685"/>
            </a:xfrm>
            <a:custGeom>
              <a:avLst/>
              <a:gdLst/>
              <a:ahLst/>
              <a:cxnLst/>
              <a:rect l="l" t="t" r="r" b="b"/>
              <a:pathLst>
                <a:path w="22616" h="17893" extrusionOk="0">
                  <a:moveTo>
                    <a:pt x="1288" y="1"/>
                  </a:moveTo>
                  <a:cubicBezTo>
                    <a:pt x="859" y="430"/>
                    <a:pt x="573" y="859"/>
                    <a:pt x="0" y="1289"/>
                  </a:cubicBezTo>
                  <a:lnTo>
                    <a:pt x="21470" y="17893"/>
                  </a:lnTo>
                  <a:lnTo>
                    <a:pt x="22615" y="16461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-1238419" y="3286536"/>
              <a:ext cx="197891" cy="95980"/>
            </a:xfrm>
            <a:custGeom>
              <a:avLst/>
              <a:gdLst/>
              <a:ahLst/>
              <a:cxnLst/>
              <a:rect l="l" t="t" r="r" b="b"/>
              <a:pathLst>
                <a:path w="28628" h="13885" extrusionOk="0">
                  <a:moveTo>
                    <a:pt x="27769" y="1"/>
                  </a:moveTo>
                  <a:lnTo>
                    <a:pt x="1" y="12024"/>
                  </a:lnTo>
                  <a:cubicBezTo>
                    <a:pt x="287" y="12596"/>
                    <a:pt x="430" y="13169"/>
                    <a:pt x="717" y="13885"/>
                  </a:cubicBezTo>
                  <a:lnTo>
                    <a:pt x="28628" y="1575"/>
                  </a:lnTo>
                  <a:cubicBezTo>
                    <a:pt x="28341" y="1146"/>
                    <a:pt x="28055" y="573"/>
                    <a:pt x="27769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-1587680" y="3226183"/>
              <a:ext cx="181073" cy="132589"/>
            </a:xfrm>
            <a:custGeom>
              <a:avLst/>
              <a:gdLst/>
              <a:ahLst/>
              <a:cxnLst/>
              <a:rect l="l" t="t" r="r" b="b"/>
              <a:pathLst>
                <a:path w="26195" h="19181" extrusionOk="0">
                  <a:moveTo>
                    <a:pt x="1145" y="0"/>
                  </a:moveTo>
                  <a:lnTo>
                    <a:pt x="0" y="1432"/>
                  </a:lnTo>
                  <a:lnTo>
                    <a:pt x="25192" y="19180"/>
                  </a:lnTo>
                  <a:cubicBezTo>
                    <a:pt x="25478" y="18751"/>
                    <a:pt x="25765" y="18322"/>
                    <a:pt x="26194" y="17892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-1119683" y="2909563"/>
              <a:ext cx="129616" cy="237472"/>
            </a:xfrm>
            <a:custGeom>
              <a:avLst/>
              <a:gdLst/>
              <a:ahLst/>
              <a:cxnLst/>
              <a:rect l="l" t="t" r="r" b="b"/>
              <a:pathLst>
                <a:path w="18751" h="34354" extrusionOk="0">
                  <a:moveTo>
                    <a:pt x="1574" y="1"/>
                  </a:moveTo>
                  <a:lnTo>
                    <a:pt x="0" y="860"/>
                  </a:lnTo>
                  <a:lnTo>
                    <a:pt x="17033" y="34353"/>
                  </a:lnTo>
                  <a:cubicBezTo>
                    <a:pt x="17606" y="34067"/>
                    <a:pt x="18178" y="33781"/>
                    <a:pt x="18751" y="33638"/>
                  </a:cubicBezTo>
                  <a:lnTo>
                    <a:pt x="1574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-1009864" y="3181618"/>
              <a:ext cx="154785" cy="131683"/>
            </a:xfrm>
            <a:custGeom>
              <a:avLst/>
              <a:gdLst/>
              <a:ahLst/>
              <a:cxnLst/>
              <a:rect l="l" t="t" r="r" b="b"/>
              <a:pathLst>
                <a:path w="22392" h="19050" extrusionOk="0">
                  <a:moveTo>
                    <a:pt x="9676" y="1"/>
                  </a:moveTo>
                  <a:cubicBezTo>
                    <a:pt x="4861" y="1"/>
                    <a:pt x="239" y="3618"/>
                    <a:pt x="144" y="9310"/>
                  </a:cubicBezTo>
                  <a:cubicBezTo>
                    <a:pt x="1" y="14606"/>
                    <a:pt x="4152" y="18900"/>
                    <a:pt x="9305" y="19043"/>
                  </a:cubicBezTo>
                  <a:cubicBezTo>
                    <a:pt x="9423" y="19047"/>
                    <a:pt x="9541" y="19049"/>
                    <a:pt x="9659" y="19049"/>
                  </a:cubicBezTo>
                  <a:cubicBezTo>
                    <a:pt x="18017" y="19049"/>
                    <a:pt x="22392" y="9082"/>
                    <a:pt x="16605" y="3012"/>
                  </a:cubicBezTo>
                  <a:cubicBezTo>
                    <a:pt x="14626" y="937"/>
                    <a:pt x="12126" y="1"/>
                    <a:pt x="9676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-1071268" y="3122240"/>
              <a:ext cx="295903" cy="251656"/>
            </a:xfrm>
            <a:custGeom>
              <a:avLst/>
              <a:gdLst/>
              <a:ahLst/>
              <a:cxnLst/>
              <a:rect l="l" t="t" r="r" b="b"/>
              <a:pathLst>
                <a:path w="42807" h="36406" extrusionOk="0">
                  <a:moveTo>
                    <a:pt x="18506" y="3592"/>
                  </a:moveTo>
                  <a:cubicBezTo>
                    <a:pt x="22199" y="3592"/>
                    <a:pt x="25953" y="5006"/>
                    <a:pt x="28923" y="8167"/>
                  </a:cubicBezTo>
                  <a:cubicBezTo>
                    <a:pt x="37858" y="17386"/>
                    <a:pt x="31193" y="32790"/>
                    <a:pt x="18537" y="32790"/>
                  </a:cubicBezTo>
                  <a:cubicBezTo>
                    <a:pt x="18421" y="32790"/>
                    <a:pt x="18304" y="32789"/>
                    <a:pt x="18188" y="32786"/>
                  </a:cubicBezTo>
                  <a:cubicBezTo>
                    <a:pt x="10029" y="32643"/>
                    <a:pt x="3588" y="25916"/>
                    <a:pt x="3874" y="17757"/>
                  </a:cubicBezTo>
                  <a:cubicBezTo>
                    <a:pt x="4065" y="9185"/>
                    <a:pt x="11163" y="3592"/>
                    <a:pt x="18506" y="3592"/>
                  </a:cubicBezTo>
                  <a:close/>
                  <a:moveTo>
                    <a:pt x="18519" y="1"/>
                  </a:moveTo>
                  <a:cubicBezTo>
                    <a:pt x="8598" y="1"/>
                    <a:pt x="577" y="7911"/>
                    <a:pt x="296" y="17757"/>
                  </a:cubicBezTo>
                  <a:cubicBezTo>
                    <a:pt x="1" y="28873"/>
                    <a:pt x="9103" y="36406"/>
                    <a:pt x="18635" y="36406"/>
                  </a:cubicBezTo>
                  <a:cubicBezTo>
                    <a:pt x="22973" y="36406"/>
                    <a:pt x="27399" y="34846"/>
                    <a:pt x="31070" y="31355"/>
                  </a:cubicBezTo>
                  <a:cubicBezTo>
                    <a:pt x="42807" y="20190"/>
                    <a:pt x="35221" y="437"/>
                    <a:pt x="19046" y="8"/>
                  </a:cubicBezTo>
                  <a:cubicBezTo>
                    <a:pt x="18870" y="3"/>
                    <a:pt x="18694" y="1"/>
                    <a:pt x="18519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-1625277" y="3191005"/>
              <a:ext cx="94715" cy="80710"/>
            </a:xfrm>
            <a:custGeom>
              <a:avLst/>
              <a:gdLst/>
              <a:ahLst/>
              <a:cxnLst/>
              <a:rect l="l" t="t" r="r" b="b"/>
              <a:pathLst>
                <a:path w="13702" h="11676" extrusionOk="0">
                  <a:moveTo>
                    <a:pt x="6007" y="0"/>
                  </a:moveTo>
                  <a:cubicBezTo>
                    <a:pt x="3070" y="0"/>
                    <a:pt x="239" y="2227"/>
                    <a:pt x="143" y="5662"/>
                  </a:cubicBezTo>
                  <a:cubicBezTo>
                    <a:pt x="0" y="8811"/>
                    <a:pt x="2577" y="11530"/>
                    <a:pt x="5726" y="11673"/>
                  </a:cubicBezTo>
                  <a:cubicBezTo>
                    <a:pt x="5785" y="11675"/>
                    <a:pt x="5844" y="11676"/>
                    <a:pt x="5903" y="11676"/>
                  </a:cubicBezTo>
                  <a:cubicBezTo>
                    <a:pt x="11082" y="11676"/>
                    <a:pt x="13701" y="5477"/>
                    <a:pt x="10163" y="1797"/>
                  </a:cubicBezTo>
                  <a:cubicBezTo>
                    <a:pt x="8970" y="557"/>
                    <a:pt x="7475" y="0"/>
                    <a:pt x="6007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-1597572" y="3643898"/>
              <a:ext cx="155061" cy="132416"/>
            </a:xfrm>
            <a:custGeom>
              <a:avLst/>
              <a:gdLst/>
              <a:ahLst/>
              <a:cxnLst/>
              <a:rect l="l" t="t" r="r" b="b"/>
              <a:pathLst>
                <a:path w="22432" h="19156" extrusionOk="0">
                  <a:moveTo>
                    <a:pt x="9739" y="1"/>
                  </a:moveTo>
                  <a:cubicBezTo>
                    <a:pt x="4901" y="1"/>
                    <a:pt x="238" y="3656"/>
                    <a:pt x="143" y="9278"/>
                  </a:cubicBezTo>
                  <a:cubicBezTo>
                    <a:pt x="0" y="14574"/>
                    <a:pt x="4151" y="19011"/>
                    <a:pt x="9447" y="19154"/>
                  </a:cubicBezTo>
                  <a:cubicBezTo>
                    <a:pt x="9506" y="19155"/>
                    <a:pt x="9565" y="19156"/>
                    <a:pt x="9623" y="19156"/>
                  </a:cubicBezTo>
                  <a:cubicBezTo>
                    <a:pt x="17955" y="19156"/>
                    <a:pt x="22431" y="9092"/>
                    <a:pt x="16604" y="2980"/>
                  </a:cubicBezTo>
                  <a:cubicBezTo>
                    <a:pt x="14642" y="923"/>
                    <a:pt x="12168" y="1"/>
                    <a:pt x="9739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-1644142" y="3599133"/>
              <a:ext cx="262267" cy="222693"/>
            </a:xfrm>
            <a:custGeom>
              <a:avLst/>
              <a:gdLst/>
              <a:ahLst/>
              <a:cxnLst/>
              <a:rect l="l" t="t" r="r" b="b"/>
              <a:pathLst>
                <a:path w="37941" h="32216" extrusionOk="0">
                  <a:moveTo>
                    <a:pt x="16471" y="3497"/>
                  </a:moveTo>
                  <a:cubicBezTo>
                    <a:pt x="19655" y="3497"/>
                    <a:pt x="22900" y="4721"/>
                    <a:pt x="25488" y="7452"/>
                  </a:cubicBezTo>
                  <a:cubicBezTo>
                    <a:pt x="33176" y="15425"/>
                    <a:pt x="27269" y="28637"/>
                    <a:pt x="16219" y="28637"/>
                  </a:cubicBezTo>
                  <a:cubicBezTo>
                    <a:pt x="16160" y="28637"/>
                    <a:pt x="16100" y="28637"/>
                    <a:pt x="16041" y="28636"/>
                  </a:cubicBezTo>
                  <a:cubicBezTo>
                    <a:pt x="9170" y="28350"/>
                    <a:pt x="3731" y="22625"/>
                    <a:pt x="3874" y="15754"/>
                  </a:cubicBezTo>
                  <a:cubicBezTo>
                    <a:pt x="4065" y="8327"/>
                    <a:pt x="10146" y="3497"/>
                    <a:pt x="16471" y="3497"/>
                  </a:cubicBezTo>
                  <a:close/>
                  <a:moveTo>
                    <a:pt x="16367" y="1"/>
                  </a:moveTo>
                  <a:cubicBezTo>
                    <a:pt x="7596" y="1"/>
                    <a:pt x="577" y="6912"/>
                    <a:pt x="296" y="15611"/>
                  </a:cubicBezTo>
                  <a:cubicBezTo>
                    <a:pt x="0" y="25477"/>
                    <a:pt x="8069" y="32215"/>
                    <a:pt x="16534" y="32215"/>
                  </a:cubicBezTo>
                  <a:cubicBezTo>
                    <a:pt x="20349" y="32215"/>
                    <a:pt x="24245" y="30846"/>
                    <a:pt x="27492" y="27777"/>
                  </a:cubicBezTo>
                  <a:cubicBezTo>
                    <a:pt x="37940" y="17901"/>
                    <a:pt x="31213" y="296"/>
                    <a:pt x="16900" y="9"/>
                  </a:cubicBezTo>
                  <a:cubicBezTo>
                    <a:pt x="16721" y="4"/>
                    <a:pt x="16544" y="1"/>
                    <a:pt x="16367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-1392768" y="3348790"/>
              <a:ext cx="155075" cy="132679"/>
            </a:xfrm>
            <a:custGeom>
              <a:avLst/>
              <a:gdLst/>
              <a:ahLst/>
              <a:cxnLst/>
              <a:rect l="l" t="t" r="r" b="b"/>
              <a:pathLst>
                <a:path w="22434" h="19194" extrusionOk="0">
                  <a:moveTo>
                    <a:pt x="9830" y="1"/>
                  </a:moveTo>
                  <a:cubicBezTo>
                    <a:pt x="5055" y="1"/>
                    <a:pt x="477" y="3584"/>
                    <a:pt x="287" y="9173"/>
                  </a:cubicBezTo>
                  <a:cubicBezTo>
                    <a:pt x="1" y="14469"/>
                    <a:pt x="4295" y="18906"/>
                    <a:pt x="9591" y="19192"/>
                  </a:cubicBezTo>
                  <a:cubicBezTo>
                    <a:pt x="9650" y="19193"/>
                    <a:pt x="9709" y="19194"/>
                    <a:pt x="9767" y="19194"/>
                  </a:cubicBezTo>
                  <a:cubicBezTo>
                    <a:pt x="18097" y="19194"/>
                    <a:pt x="22433" y="9130"/>
                    <a:pt x="16748" y="3018"/>
                  </a:cubicBezTo>
                  <a:cubicBezTo>
                    <a:pt x="14763" y="936"/>
                    <a:pt x="12271" y="1"/>
                    <a:pt x="9830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-1431727" y="3309278"/>
              <a:ext cx="246749" cy="210161"/>
            </a:xfrm>
            <a:custGeom>
              <a:avLst/>
              <a:gdLst/>
              <a:ahLst/>
              <a:cxnLst/>
              <a:rect l="l" t="t" r="r" b="b"/>
              <a:pathLst>
                <a:path w="35696" h="30403" extrusionOk="0">
                  <a:moveTo>
                    <a:pt x="15483" y="1762"/>
                  </a:moveTo>
                  <a:cubicBezTo>
                    <a:pt x="18892" y="1762"/>
                    <a:pt x="22361" y="3080"/>
                    <a:pt x="25103" y="6014"/>
                  </a:cubicBezTo>
                  <a:cubicBezTo>
                    <a:pt x="33323" y="14518"/>
                    <a:pt x="27090" y="28634"/>
                    <a:pt x="15434" y="28634"/>
                  </a:cubicBezTo>
                  <a:cubicBezTo>
                    <a:pt x="15318" y="28634"/>
                    <a:pt x="15201" y="28632"/>
                    <a:pt x="15084" y="28630"/>
                  </a:cubicBezTo>
                  <a:cubicBezTo>
                    <a:pt x="7641" y="28487"/>
                    <a:pt x="1772" y="22332"/>
                    <a:pt x="2059" y="14889"/>
                  </a:cubicBezTo>
                  <a:cubicBezTo>
                    <a:pt x="2249" y="6906"/>
                    <a:pt x="8748" y="1762"/>
                    <a:pt x="15483" y="1762"/>
                  </a:cubicBezTo>
                  <a:close/>
                  <a:moveTo>
                    <a:pt x="15534" y="0"/>
                  </a:moveTo>
                  <a:cubicBezTo>
                    <a:pt x="7349" y="0"/>
                    <a:pt x="481" y="6532"/>
                    <a:pt x="198" y="14746"/>
                  </a:cubicBezTo>
                  <a:cubicBezTo>
                    <a:pt x="1" y="24097"/>
                    <a:pt x="7589" y="30402"/>
                    <a:pt x="15513" y="30402"/>
                  </a:cubicBezTo>
                  <a:cubicBezTo>
                    <a:pt x="19112" y="30402"/>
                    <a:pt x="22779" y="29102"/>
                    <a:pt x="25819" y="26196"/>
                  </a:cubicBezTo>
                  <a:cubicBezTo>
                    <a:pt x="35695" y="16893"/>
                    <a:pt x="29397" y="289"/>
                    <a:pt x="15799" y="3"/>
                  </a:cubicBezTo>
                  <a:cubicBezTo>
                    <a:pt x="15711" y="1"/>
                    <a:pt x="15622" y="0"/>
                    <a:pt x="15534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-1456087" y="2405317"/>
              <a:ext cx="178101" cy="160453"/>
            </a:xfrm>
            <a:custGeom>
              <a:avLst/>
              <a:gdLst/>
              <a:ahLst/>
              <a:cxnLst/>
              <a:rect l="l" t="t" r="r" b="b"/>
              <a:pathLst>
                <a:path w="25765" h="23212" extrusionOk="0">
                  <a:moveTo>
                    <a:pt x="12937" y="1"/>
                  </a:moveTo>
                  <a:cubicBezTo>
                    <a:pt x="10020" y="1"/>
                    <a:pt x="7102" y="1075"/>
                    <a:pt x="4867" y="3241"/>
                  </a:cubicBezTo>
                  <a:cubicBezTo>
                    <a:pt x="287" y="7678"/>
                    <a:pt x="0" y="14978"/>
                    <a:pt x="4581" y="19559"/>
                  </a:cubicBezTo>
                  <a:cubicBezTo>
                    <a:pt x="6869" y="21994"/>
                    <a:pt x="9918" y="23212"/>
                    <a:pt x="12962" y="23212"/>
                  </a:cubicBezTo>
                  <a:cubicBezTo>
                    <a:pt x="15823" y="23212"/>
                    <a:pt x="18679" y="22137"/>
                    <a:pt x="20898" y="19988"/>
                  </a:cubicBezTo>
                  <a:cubicBezTo>
                    <a:pt x="25621" y="15551"/>
                    <a:pt x="25764" y="8251"/>
                    <a:pt x="21327" y="3527"/>
                  </a:cubicBezTo>
                  <a:cubicBezTo>
                    <a:pt x="19056" y="1183"/>
                    <a:pt x="15997" y="1"/>
                    <a:pt x="12937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-1186969" y="2846728"/>
              <a:ext cx="145453" cy="131994"/>
            </a:xfrm>
            <a:custGeom>
              <a:avLst/>
              <a:gdLst/>
              <a:ahLst/>
              <a:cxnLst/>
              <a:rect l="l" t="t" r="r" b="b"/>
              <a:pathLst>
                <a:path w="21042" h="19095" extrusionOk="0">
                  <a:moveTo>
                    <a:pt x="10596" y="1"/>
                  </a:moveTo>
                  <a:cubicBezTo>
                    <a:pt x="8209" y="1"/>
                    <a:pt x="5834" y="895"/>
                    <a:pt x="4009" y="2650"/>
                  </a:cubicBezTo>
                  <a:cubicBezTo>
                    <a:pt x="144" y="6371"/>
                    <a:pt x="1" y="12383"/>
                    <a:pt x="3722" y="16105"/>
                  </a:cubicBezTo>
                  <a:cubicBezTo>
                    <a:pt x="5562" y="18092"/>
                    <a:pt x="8045" y="19095"/>
                    <a:pt x="10549" y="19095"/>
                  </a:cubicBezTo>
                  <a:cubicBezTo>
                    <a:pt x="12915" y="19095"/>
                    <a:pt x="15299" y="18199"/>
                    <a:pt x="17177" y="16391"/>
                  </a:cubicBezTo>
                  <a:cubicBezTo>
                    <a:pt x="20898" y="12812"/>
                    <a:pt x="21042" y="6801"/>
                    <a:pt x="17463" y="2936"/>
                  </a:cubicBezTo>
                  <a:cubicBezTo>
                    <a:pt x="15567" y="967"/>
                    <a:pt x="13075" y="1"/>
                    <a:pt x="10596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-1541180" y="2802965"/>
              <a:ext cx="76915" cy="66063"/>
            </a:xfrm>
            <a:custGeom>
              <a:avLst/>
              <a:gdLst/>
              <a:ahLst/>
              <a:cxnLst/>
              <a:rect l="l" t="t" r="r" b="b"/>
              <a:pathLst>
                <a:path w="11127" h="9557" extrusionOk="0">
                  <a:moveTo>
                    <a:pt x="4805" y="0"/>
                  </a:moveTo>
                  <a:cubicBezTo>
                    <a:pt x="2392" y="0"/>
                    <a:pt x="96" y="1840"/>
                    <a:pt x="1" y="4687"/>
                  </a:cubicBezTo>
                  <a:cubicBezTo>
                    <a:pt x="1" y="7263"/>
                    <a:pt x="2005" y="9553"/>
                    <a:pt x="4724" y="9553"/>
                  </a:cubicBezTo>
                  <a:cubicBezTo>
                    <a:pt x="4783" y="9555"/>
                    <a:pt x="4841" y="9556"/>
                    <a:pt x="4899" y="9556"/>
                  </a:cubicBezTo>
                  <a:cubicBezTo>
                    <a:pt x="9076" y="9556"/>
                    <a:pt x="11126" y="4503"/>
                    <a:pt x="8303" y="1538"/>
                  </a:cubicBezTo>
                  <a:cubicBezTo>
                    <a:pt x="7289" y="476"/>
                    <a:pt x="6032" y="0"/>
                    <a:pt x="4805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-1581127" y="2764096"/>
              <a:ext cx="169571" cy="144319"/>
            </a:xfrm>
            <a:custGeom>
              <a:avLst/>
              <a:gdLst/>
              <a:ahLst/>
              <a:cxnLst/>
              <a:rect l="l" t="t" r="r" b="b"/>
              <a:pathLst>
                <a:path w="24531" h="20878" extrusionOk="0">
                  <a:moveTo>
                    <a:pt x="10631" y="1832"/>
                  </a:moveTo>
                  <a:cubicBezTo>
                    <a:pt x="12866" y="1832"/>
                    <a:pt x="15145" y="2688"/>
                    <a:pt x="16944" y="4584"/>
                  </a:cubicBezTo>
                  <a:cubicBezTo>
                    <a:pt x="22018" y="10081"/>
                    <a:pt x="18210" y="19048"/>
                    <a:pt x="10712" y="19048"/>
                  </a:cubicBezTo>
                  <a:cubicBezTo>
                    <a:pt x="10596" y="19048"/>
                    <a:pt x="10478" y="19045"/>
                    <a:pt x="10360" y="19041"/>
                  </a:cubicBezTo>
                  <a:cubicBezTo>
                    <a:pt x="5493" y="18898"/>
                    <a:pt x="1772" y="14890"/>
                    <a:pt x="1915" y="10167"/>
                  </a:cubicBezTo>
                  <a:cubicBezTo>
                    <a:pt x="2104" y="5063"/>
                    <a:pt x="6286" y="1832"/>
                    <a:pt x="10631" y="1832"/>
                  </a:cubicBezTo>
                  <a:close/>
                  <a:moveTo>
                    <a:pt x="10665" y="1"/>
                  </a:moveTo>
                  <a:cubicBezTo>
                    <a:pt x="4921" y="1"/>
                    <a:pt x="338" y="4529"/>
                    <a:pt x="197" y="10167"/>
                  </a:cubicBezTo>
                  <a:cubicBezTo>
                    <a:pt x="0" y="16575"/>
                    <a:pt x="5167" y="20878"/>
                    <a:pt x="10601" y="20878"/>
                  </a:cubicBezTo>
                  <a:cubicBezTo>
                    <a:pt x="13056" y="20878"/>
                    <a:pt x="15566" y="19999"/>
                    <a:pt x="17660" y="18039"/>
                  </a:cubicBezTo>
                  <a:cubicBezTo>
                    <a:pt x="24530" y="11598"/>
                    <a:pt x="20093" y="290"/>
                    <a:pt x="10933" y="4"/>
                  </a:cubicBezTo>
                  <a:cubicBezTo>
                    <a:pt x="10843" y="2"/>
                    <a:pt x="10754" y="1"/>
                    <a:pt x="10665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-1132547" y="3555916"/>
              <a:ext cx="77876" cy="66063"/>
            </a:xfrm>
            <a:custGeom>
              <a:avLst/>
              <a:gdLst/>
              <a:ahLst/>
              <a:cxnLst/>
              <a:rect l="l" t="t" r="r" b="b"/>
              <a:pathLst>
                <a:path w="11266" h="9557" extrusionOk="0">
                  <a:moveTo>
                    <a:pt x="4906" y="0"/>
                  </a:moveTo>
                  <a:cubicBezTo>
                    <a:pt x="2534" y="0"/>
                    <a:pt x="238" y="1840"/>
                    <a:pt x="143" y="4687"/>
                  </a:cubicBezTo>
                  <a:cubicBezTo>
                    <a:pt x="0" y="7406"/>
                    <a:pt x="2147" y="9553"/>
                    <a:pt x="4724" y="9553"/>
                  </a:cubicBezTo>
                  <a:cubicBezTo>
                    <a:pt x="4784" y="9555"/>
                    <a:pt x="4844" y="9556"/>
                    <a:pt x="4903" y="9556"/>
                  </a:cubicBezTo>
                  <a:cubicBezTo>
                    <a:pt x="9081" y="9556"/>
                    <a:pt x="11266" y="4643"/>
                    <a:pt x="8302" y="1538"/>
                  </a:cubicBezTo>
                  <a:cubicBezTo>
                    <a:pt x="7337" y="476"/>
                    <a:pt x="6112" y="0"/>
                    <a:pt x="4906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4"/>
          <p:cNvSpPr txBox="1">
            <a:spLocks noGrp="1"/>
          </p:cNvSpPr>
          <p:nvPr>
            <p:ph type="title" hasCustomPrompt="1"/>
          </p:nvPr>
        </p:nvSpPr>
        <p:spPr>
          <a:xfrm>
            <a:off x="1193688" y="28842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8BBBF"/>
              </a:buClr>
              <a:buSzPts val="1600"/>
              <a:buFont typeface="Roboto Slab Black"/>
              <a:buNone/>
              <a:def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4"/>
          <p:cNvSpPr txBox="1">
            <a:spLocks noGrp="1"/>
          </p:cNvSpPr>
          <p:nvPr>
            <p:ph type="title" idx="2" hasCustomPrompt="1"/>
          </p:nvPr>
        </p:nvSpPr>
        <p:spPr>
          <a:xfrm>
            <a:off x="4270713" y="28842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8BBBF"/>
              </a:buClr>
              <a:buSzPts val="1600"/>
              <a:buFont typeface="Roboto Slab Black"/>
              <a:buNone/>
              <a:def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3" hasCustomPrompt="1"/>
          </p:nvPr>
        </p:nvSpPr>
        <p:spPr>
          <a:xfrm>
            <a:off x="2728713" y="18775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8BBBF"/>
              </a:buClr>
              <a:buSzPts val="1600"/>
              <a:buFont typeface="Roboto Slab Black"/>
              <a:buNone/>
              <a:def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4" hasCustomPrompt="1"/>
          </p:nvPr>
        </p:nvSpPr>
        <p:spPr>
          <a:xfrm>
            <a:off x="5808238" y="18775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8BBBF"/>
              </a:buClr>
              <a:buSzPts val="1600"/>
              <a:buFont typeface="Roboto Slab Black"/>
              <a:buNone/>
              <a:def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5" hasCustomPrompt="1"/>
          </p:nvPr>
        </p:nvSpPr>
        <p:spPr>
          <a:xfrm>
            <a:off x="7347738" y="28842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8BBBF"/>
              </a:buClr>
              <a:buSzPts val="1600"/>
              <a:buFont typeface="Roboto Slab Black"/>
              <a:buNone/>
              <a:def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1"/>
          </p:nvPr>
        </p:nvSpPr>
        <p:spPr>
          <a:xfrm>
            <a:off x="685338" y="3763754"/>
            <a:ext cx="16314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6"/>
          </p:nvPr>
        </p:nvSpPr>
        <p:spPr>
          <a:xfrm>
            <a:off x="2220363" y="2757083"/>
            <a:ext cx="16314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7"/>
          </p:nvPr>
        </p:nvSpPr>
        <p:spPr>
          <a:xfrm>
            <a:off x="3762363" y="3763754"/>
            <a:ext cx="16314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8"/>
          </p:nvPr>
        </p:nvSpPr>
        <p:spPr>
          <a:xfrm>
            <a:off x="5299888" y="2757083"/>
            <a:ext cx="16314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9"/>
          </p:nvPr>
        </p:nvSpPr>
        <p:spPr>
          <a:xfrm>
            <a:off x="6839388" y="3763754"/>
            <a:ext cx="16314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13"/>
          </p:nvPr>
        </p:nvSpPr>
        <p:spPr>
          <a:xfrm>
            <a:off x="578238" y="3195205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4"/>
          </p:nvPr>
        </p:nvSpPr>
        <p:spPr>
          <a:xfrm>
            <a:off x="2113263" y="2209161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15"/>
          </p:nvPr>
        </p:nvSpPr>
        <p:spPr>
          <a:xfrm>
            <a:off x="3655263" y="3194170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6"/>
          </p:nvPr>
        </p:nvSpPr>
        <p:spPr>
          <a:xfrm>
            <a:off x="5192788" y="2207770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7"/>
          </p:nvPr>
        </p:nvSpPr>
        <p:spPr>
          <a:xfrm>
            <a:off x="6732288" y="3200809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 idx="18"/>
          </p:nvPr>
        </p:nvSpPr>
        <p:spPr>
          <a:xfrm>
            <a:off x="720000" y="538896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/>
          <p:nvPr/>
        </p:nvSpPr>
        <p:spPr>
          <a:xfrm>
            <a:off x="3520275" y="0"/>
            <a:ext cx="562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/>
          <p:nvPr/>
        </p:nvSpPr>
        <p:spPr>
          <a:xfrm rot="8100000">
            <a:off x="7176847" y="3177890"/>
            <a:ext cx="3689116" cy="1271822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/>
          <p:nvPr/>
        </p:nvSpPr>
        <p:spPr>
          <a:xfrm rot="9000014">
            <a:off x="-1182999" y="480085"/>
            <a:ext cx="3689401" cy="1271920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720000" y="1622250"/>
            <a:ext cx="2703300" cy="18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subTitle" idx="1"/>
          </p:nvPr>
        </p:nvSpPr>
        <p:spPr>
          <a:xfrm>
            <a:off x="5034600" y="548950"/>
            <a:ext cx="28545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subTitle" idx="2"/>
          </p:nvPr>
        </p:nvSpPr>
        <p:spPr>
          <a:xfrm>
            <a:off x="5034600" y="1612767"/>
            <a:ext cx="28545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3"/>
          </p:nvPr>
        </p:nvSpPr>
        <p:spPr>
          <a:xfrm>
            <a:off x="5034600" y="2676583"/>
            <a:ext cx="28545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4"/>
          </p:nvPr>
        </p:nvSpPr>
        <p:spPr>
          <a:xfrm>
            <a:off x="5034600" y="3740400"/>
            <a:ext cx="28545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5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588250" y="73007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18"/>
          <p:cNvGrpSpPr/>
          <p:nvPr/>
        </p:nvGrpSpPr>
        <p:grpSpPr>
          <a:xfrm rot="-5400000">
            <a:off x="7822832" y="1160396"/>
            <a:ext cx="868777" cy="1416509"/>
            <a:chOff x="-1644142" y="2405317"/>
            <a:chExt cx="868777" cy="1416509"/>
          </a:xfrm>
        </p:grpSpPr>
        <p:sp>
          <p:nvSpPr>
            <p:cNvPr id="179" name="Google Shape;179;p18"/>
            <p:cNvSpPr/>
            <p:nvPr/>
          </p:nvSpPr>
          <p:spPr>
            <a:xfrm>
              <a:off x="-1495668" y="2894722"/>
              <a:ext cx="147430" cy="427441"/>
            </a:xfrm>
            <a:custGeom>
              <a:avLst/>
              <a:gdLst/>
              <a:ahLst/>
              <a:cxnLst/>
              <a:rect l="l" t="t" r="r" b="b"/>
              <a:pathLst>
                <a:path w="21328" h="61836" extrusionOk="0">
                  <a:moveTo>
                    <a:pt x="1862" y="1"/>
                  </a:moveTo>
                  <a:cubicBezTo>
                    <a:pt x="1289" y="144"/>
                    <a:pt x="717" y="430"/>
                    <a:pt x="1" y="430"/>
                  </a:cubicBezTo>
                  <a:lnTo>
                    <a:pt x="19467" y="61835"/>
                  </a:lnTo>
                  <a:cubicBezTo>
                    <a:pt x="20040" y="61549"/>
                    <a:pt x="20612" y="61406"/>
                    <a:pt x="21328" y="61263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-1490719" y="2483124"/>
              <a:ext cx="129623" cy="297825"/>
            </a:xfrm>
            <a:custGeom>
              <a:avLst/>
              <a:gdLst/>
              <a:ahLst/>
              <a:cxnLst/>
              <a:rect l="l" t="t" r="r" b="b"/>
              <a:pathLst>
                <a:path w="18752" h="43085" extrusionOk="0">
                  <a:moveTo>
                    <a:pt x="17177" y="1"/>
                  </a:moveTo>
                  <a:lnTo>
                    <a:pt x="1" y="42512"/>
                  </a:lnTo>
                  <a:cubicBezTo>
                    <a:pt x="573" y="42655"/>
                    <a:pt x="1146" y="42798"/>
                    <a:pt x="1718" y="43084"/>
                  </a:cubicBezTo>
                  <a:lnTo>
                    <a:pt x="18751" y="716"/>
                  </a:lnTo>
                  <a:lnTo>
                    <a:pt x="17177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-1482804" y="3490358"/>
              <a:ext cx="105879" cy="144464"/>
            </a:xfrm>
            <a:custGeom>
              <a:avLst/>
              <a:gdLst/>
              <a:ahLst/>
              <a:cxnLst/>
              <a:rect l="l" t="t" r="r" b="b"/>
              <a:pathLst>
                <a:path w="15317" h="20899" extrusionOk="0">
                  <a:moveTo>
                    <a:pt x="14028" y="0"/>
                  </a:moveTo>
                  <a:lnTo>
                    <a:pt x="1" y="20182"/>
                  </a:lnTo>
                  <a:cubicBezTo>
                    <a:pt x="573" y="20326"/>
                    <a:pt x="1146" y="20469"/>
                    <a:pt x="1718" y="20898"/>
                  </a:cubicBezTo>
                  <a:lnTo>
                    <a:pt x="15316" y="1432"/>
                  </a:lnTo>
                  <a:cubicBezTo>
                    <a:pt x="14887" y="1002"/>
                    <a:pt x="14457" y="573"/>
                    <a:pt x="14028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-1251276" y="3470567"/>
              <a:ext cx="156333" cy="123685"/>
            </a:xfrm>
            <a:custGeom>
              <a:avLst/>
              <a:gdLst/>
              <a:ahLst/>
              <a:cxnLst/>
              <a:rect l="l" t="t" r="r" b="b"/>
              <a:pathLst>
                <a:path w="22616" h="17893" extrusionOk="0">
                  <a:moveTo>
                    <a:pt x="1288" y="1"/>
                  </a:moveTo>
                  <a:cubicBezTo>
                    <a:pt x="859" y="430"/>
                    <a:pt x="573" y="859"/>
                    <a:pt x="0" y="1289"/>
                  </a:cubicBezTo>
                  <a:lnTo>
                    <a:pt x="21470" y="17893"/>
                  </a:lnTo>
                  <a:lnTo>
                    <a:pt x="22615" y="16461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-1238419" y="3286536"/>
              <a:ext cx="197891" cy="95980"/>
            </a:xfrm>
            <a:custGeom>
              <a:avLst/>
              <a:gdLst/>
              <a:ahLst/>
              <a:cxnLst/>
              <a:rect l="l" t="t" r="r" b="b"/>
              <a:pathLst>
                <a:path w="28628" h="13885" extrusionOk="0">
                  <a:moveTo>
                    <a:pt x="27769" y="1"/>
                  </a:moveTo>
                  <a:lnTo>
                    <a:pt x="1" y="12024"/>
                  </a:lnTo>
                  <a:cubicBezTo>
                    <a:pt x="287" y="12596"/>
                    <a:pt x="430" y="13169"/>
                    <a:pt x="717" y="13885"/>
                  </a:cubicBezTo>
                  <a:lnTo>
                    <a:pt x="28628" y="1575"/>
                  </a:lnTo>
                  <a:cubicBezTo>
                    <a:pt x="28341" y="1146"/>
                    <a:pt x="28055" y="573"/>
                    <a:pt x="27769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-1587680" y="3226183"/>
              <a:ext cx="181073" cy="132589"/>
            </a:xfrm>
            <a:custGeom>
              <a:avLst/>
              <a:gdLst/>
              <a:ahLst/>
              <a:cxnLst/>
              <a:rect l="l" t="t" r="r" b="b"/>
              <a:pathLst>
                <a:path w="26195" h="19181" extrusionOk="0">
                  <a:moveTo>
                    <a:pt x="1145" y="0"/>
                  </a:moveTo>
                  <a:lnTo>
                    <a:pt x="0" y="1432"/>
                  </a:lnTo>
                  <a:lnTo>
                    <a:pt x="25192" y="19180"/>
                  </a:lnTo>
                  <a:cubicBezTo>
                    <a:pt x="25478" y="18751"/>
                    <a:pt x="25765" y="18322"/>
                    <a:pt x="26194" y="17892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-1119683" y="2909563"/>
              <a:ext cx="129616" cy="237472"/>
            </a:xfrm>
            <a:custGeom>
              <a:avLst/>
              <a:gdLst/>
              <a:ahLst/>
              <a:cxnLst/>
              <a:rect l="l" t="t" r="r" b="b"/>
              <a:pathLst>
                <a:path w="18751" h="34354" extrusionOk="0">
                  <a:moveTo>
                    <a:pt x="1574" y="1"/>
                  </a:moveTo>
                  <a:lnTo>
                    <a:pt x="0" y="860"/>
                  </a:lnTo>
                  <a:lnTo>
                    <a:pt x="17033" y="34353"/>
                  </a:lnTo>
                  <a:cubicBezTo>
                    <a:pt x="17606" y="34067"/>
                    <a:pt x="18178" y="33781"/>
                    <a:pt x="18751" y="33638"/>
                  </a:cubicBezTo>
                  <a:lnTo>
                    <a:pt x="1574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-1009864" y="3181618"/>
              <a:ext cx="154785" cy="131683"/>
            </a:xfrm>
            <a:custGeom>
              <a:avLst/>
              <a:gdLst/>
              <a:ahLst/>
              <a:cxnLst/>
              <a:rect l="l" t="t" r="r" b="b"/>
              <a:pathLst>
                <a:path w="22392" h="19050" extrusionOk="0">
                  <a:moveTo>
                    <a:pt x="9676" y="1"/>
                  </a:moveTo>
                  <a:cubicBezTo>
                    <a:pt x="4861" y="1"/>
                    <a:pt x="239" y="3618"/>
                    <a:pt x="144" y="9310"/>
                  </a:cubicBezTo>
                  <a:cubicBezTo>
                    <a:pt x="1" y="14606"/>
                    <a:pt x="4152" y="18900"/>
                    <a:pt x="9305" y="19043"/>
                  </a:cubicBezTo>
                  <a:cubicBezTo>
                    <a:pt x="9423" y="19047"/>
                    <a:pt x="9541" y="19049"/>
                    <a:pt x="9659" y="19049"/>
                  </a:cubicBezTo>
                  <a:cubicBezTo>
                    <a:pt x="18017" y="19049"/>
                    <a:pt x="22392" y="9082"/>
                    <a:pt x="16605" y="3012"/>
                  </a:cubicBezTo>
                  <a:cubicBezTo>
                    <a:pt x="14626" y="937"/>
                    <a:pt x="12126" y="1"/>
                    <a:pt x="9676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-1071268" y="3122240"/>
              <a:ext cx="295903" cy="251656"/>
            </a:xfrm>
            <a:custGeom>
              <a:avLst/>
              <a:gdLst/>
              <a:ahLst/>
              <a:cxnLst/>
              <a:rect l="l" t="t" r="r" b="b"/>
              <a:pathLst>
                <a:path w="42807" h="36406" extrusionOk="0">
                  <a:moveTo>
                    <a:pt x="18506" y="3592"/>
                  </a:moveTo>
                  <a:cubicBezTo>
                    <a:pt x="22199" y="3592"/>
                    <a:pt x="25953" y="5006"/>
                    <a:pt x="28923" y="8167"/>
                  </a:cubicBezTo>
                  <a:cubicBezTo>
                    <a:pt x="37858" y="17386"/>
                    <a:pt x="31193" y="32790"/>
                    <a:pt x="18537" y="32790"/>
                  </a:cubicBezTo>
                  <a:cubicBezTo>
                    <a:pt x="18421" y="32790"/>
                    <a:pt x="18304" y="32789"/>
                    <a:pt x="18188" y="32786"/>
                  </a:cubicBezTo>
                  <a:cubicBezTo>
                    <a:pt x="10029" y="32643"/>
                    <a:pt x="3588" y="25916"/>
                    <a:pt x="3874" y="17757"/>
                  </a:cubicBezTo>
                  <a:cubicBezTo>
                    <a:pt x="4065" y="9185"/>
                    <a:pt x="11163" y="3592"/>
                    <a:pt x="18506" y="3592"/>
                  </a:cubicBezTo>
                  <a:close/>
                  <a:moveTo>
                    <a:pt x="18519" y="1"/>
                  </a:moveTo>
                  <a:cubicBezTo>
                    <a:pt x="8598" y="1"/>
                    <a:pt x="577" y="7911"/>
                    <a:pt x="296" y="17757"/>
                  </a:cubicBezTo>
                  <a:cubicBezTo>
                    <a:pt x="1" y="28873"/>
                    <a:pt x="9103" y="36406"/>
                    <a:pt x="18635" y="36406"/>
                  </a:cubicBezTo>
                  <a:cubicBezTo>
                    <a:pt x="22973" y="36406"/>
                    <a:pt x="27399" y="34846"/>
                    <a:pt x="31070" y="31355"/>
                  </a:cubicBezTo>
                  <a:cubicBezTo>
                    <a:pt x="42807" y="20190"/>
                    <a:pt x="35221" y="437"/>
                    <a:pt x="19046" y="8"/>
                  </a:cubicBezTo>
                  <a:cubicBezTo>
                    <a:pt x="18870" y="3"/>
                    <a:pt x="18694" y="1"/>
                    <a:pt x="18519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-1625277" y="3191005"/>
              <a:ext cx="94715" cy="80710"/>
            </a:xfrm>
            <a:custGeom>
              <a:avLst/>
              <a:gdLst/>
              <a:ahLst/>
              <a:cxnLst/>
              <a:rect l="l" t="t" r="r" b="b"/>
              <a:pathLst>
                <a:path w="13702" h="11676" extrusionOk="0">
                  <a:moveTo>
                    <a:pt x="6007" y="0"/>
                  </a:moveTo>
                  <a:cubicBezTo>
                    <a:pt x="3070" y="0"/>
                    <a:pt x="239" y="2227"/>
                    <a:pt x="143" y="5662"/>
                  </a:cubicBezTo>
                  <a:cubicBezTo>
                    <a:pt x="0" y="8811"/>
                    <a:pt x="2577" y="11530"/>
                    <a:pt x="5726" y="11673"/>
                  </a:cubicBezTo>
                  <a:cubicBezTo>
                    <a:pt x="5785" y="11675"/>
                    <a:pt x="5844" y="11676"/>
                    <a:pt x="5903" y="11676"/>
                  </a:cubicBezTo>
                  <a:cubicBezTo>
                    <a:pt x="11082" y="11676"/>
                    <a:pt x="13701" y="5477"/>
                    <a:pt x="10163" y="1797"/>
                  </a:cubicBezTo>
                  <a:cubicBezTo>
                    <a:pt x="8970" y="557"/>
                    <a:pt x="7475" y="0"/>
                    <a:pt x="6007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-1597572" y="3643898"/>
              <a:ext cx="155061" cy="132416"/>
            </a:xfrm>
            <a:custGeom>
              <a:avLst/>
              <a:gdLst/>
              <a:ahLst/>
              <a:cxnLst/>
              <a:rect l="l" t="t" r="r" b="b"/>
              <a:pathLst>
                <a:path w="22432" h="19156" extrusionOk="0">
                  <a:moveTo>
                    <a:pt x="9739" y="1"/>
                  </a:moveTo>
                  <a:cubicBezTo>
                    <a:pt x="4901" y="1"/>
                    <a:pt x="238" y="3656"/>
                    <a:pt x="143" y="9278"/>
                  </a:cubicBezTo>
                  <a:cubicBezTo>
                    <a:pt x="0" y="14574"/>
                    <a:pt x="4151" y="19011"/>
                    <a:pt x="9447" y="19154"/>
                  </a:cubicBezTo>
                  <a:cubicBezTo>
                    <a:pt x="9506" y="19155"/>
                    <a:pt x="9565" y="19156"/>
                    <a:pt x="9623" y="19156"/>
                  </a:cubicBezTo>
                  <a:cubicBezTo>
                    <a:pt x="17955" y="19156"/>
                    <a:pt x="22431" y="9092"/>
                    <a:pt x="16604" y="2980"/>
                  </a:cubicBezTo>
                  <a:cubicBezTo>
                    <a:pt x="14642" y="923"/>
                    <a:pt x="12168" y="1"/>
                    <a:pt x="9739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-1644142" y="3599133"/>
              <a:ext cx="262267" cy="222693"/>
            </a:xfrm>
            <a:custGeom>
              <a:avLst/>
              <a:gdLst/>
              <a:ahLst/>
              <a:cxnLst/>
              <a:rect l="l" t="t" r="r" b="b"/>
              <a:pathLst>
                <a:path w="37941" h="32216" extrusionOk="0">
                  <a:moveTo>
                    <a:pt x="16471" y="3497"/>
                  </a:moveTo>
                  <a:cubicBezTo>
                    <a:pt x="19655" y="3497"/>
                    <a:pt x="22900" y="4721"/>
                    <a:pt x="25488" y="7452"/>
                  </a:cubicBezTo>
                  <a:cubicBezTo>
                    <a:pt x="33176" y="15425"/>
                    <a:pt x="27269" y="28637"/>
                    <a:pt x="16219" y="28637"/>
                  </a:cubicBezTo>
                  <a:cubicBezTo>
                    <a:pt x="16160" y="28637"/>
                    <a:pt x="16100" y="28637"/>
                    <a:pt x="16041" y="28636"/>
                  </a:cubicBezTo>
                  <a:cubicBezTo>
                    <a:pt x="9170" y="28350"/>
                    <a:pt x="3731" y="22625"/>
                    <a:pt x="3874" y="15754"/>
                  </a:cubicBezTo>
                  <a:cubicBezTo>
                    <a:pt x="4065" y="8327"/>
                    <a:pt x="10146" y="3497"/>
                    <a:pt x="16471" y="3497"/>
                  </a:cubicBezTo>
                  <a:close/>
                  <a:moveTo>
                    <a:pt x="16367" y="1"/>
                  </a:moveTo>
                  <a:cubicBezTo>
                    <a:pt x="7596" y="1"/>
                    <a:pt x="577" y="6912"/>
                    <a:pt x="296" y="15611"/>
                  </a:cubicBezTo>
                  <a:cubicBezTo>
                    <a:pt x="0" y="25477"/>
                    <a:pt x="8069" y="32215"/>
                    <a:pt x="16534" y="32215"/>
                  </a:cubicBezTo>
                  <a:cubicBezTo>
                    <a:pt x="20349" y="32215"/>
                    <a:pt x="24245" y="30846"/>
                    <a:pt x="27492" y="27777"/>
                  </a:cubicBezTo>
                  <a:cubicBezTo>
                    <a:pt x="37940" y="17901"/>
                    <a:pt x="31213" y="296"/>
                    <a:pt x="16900" y="9"/>
                  </a:cubicBezTo>
                  <a:cubicBezTo>
                    <a:pt x="16721" y="4"/>
                    <a:pt x="16544" y="1"/>
                    <a:pt x="16367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-1392768" y="3348790"/>
              <a:ext cx="155075" cy="132679"/>
            </a:xfrm>
            <a:custGeom>
              <a:avLst/>
              <a:gdLst/>
              <a:ahLst/>
              <a:cxnLst/>
              <a:rect l="l" t="t" r="r" b="b"/>
              <a:pathLst>
                <a:path w="22434" h="19194" extrusionOk="0">
                  <a:moveTo>
                    <a:pt x="9830" y="1"/>
                  </a:moveTo>
                  <a:cubicBezTo>
                    <a:pt x="5055" y="1"/>
                    <a:pt x="477" y="3584"/>
                    <a:pt x="287" y="9173"/>
                  </a:cubicBezTo>
                  <a:cubicBezTo>
                    <a:pt x="1" y="14469"/>
                    <a:pt x="4295" y="18906"/>
                    <a:pt x="9591" y="19192"/>
                  </a:cubicBezTo>
                  <a:cubicBezTo>
                    <a:pt x="9650" y="19193"/>
                    <a:pt x="9709" y="19194"/>
                    <a:pt x="9767" y="19194"/>
                  </a:cubicBezTo>
                  <a:cubicBezTo>
                    <a:pt x="18097" y="19194"/>
                    <a:pt x="22433" y="9130"/>
                    <a:pt x="16748" y="3018"/>
                  </a:cubicBezTo>
                  <a:cubicBezTo>
                    <a:pt x="14763" y="936"/>
                    <a:pt x="12271" y="1"/>
                    <a:pt x="9830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-1431727" y="3309278"/>
              <a:ext cx="246749" cy="210161"/>
            </a:xfrm>
            <a:custGeom>
              <a:avLst/>
              <a:gdLst/>
              <a:ahLst/>
              <a:cxnLst/>
              <a:rect l="l" t="t" r="r" b="b"/>
              <a:pathLst>
                <a:path w="35696" h="30403" extrusionOk="0">
                  <a:moveTo>
                    <a:pt x="15483" y="1762"/>
                  </a:moveTo>
                  <a:cubicBezTo>
                    <a:pt x="18892" y="1762"/>
                    <a:pt x="22361" y="3080"/>
                    <a:pt x="25103" y="6014"/>
                  </a:cubicBezTo>
                  <a:cubicBezTo>
                    <a:pt x="33323" y="14518"/>
                    <a:pt x="27090" y="28634"/>
                    <a:pt x="15434" y="28634"/>
                  </a:cubicBezTo>
                  <a:cubicBezTo>
                    <a:pt x="15318" y="28634"/>
                    <a:pt x="15201" y="28632"/>
                    <a:pt x="15084" y="28630"/>
                  </a:cubicBezTo>
                  <a:cubicBezTo>
                    <a:pt x="7641" y="28487"/>
                    <a:pt x="1772" y="22332"/>
                    <a:pt x="2059" y="14889"/>
                  </a:cubicBezTo>
                  <a:cubicBezTo>
                    <a:pt x="2249" y="6906"/>
                    <a:pt x="8748" y="1762"/>
                    <a:pt x="15483" y="1762"/>
                  </a:cubicBezTo>
                  <a:close/>
                  <a:moveTo>
                    <a:pt x="15534" y="0"/>
                  </a:moveTo>
                  <a:cubicBezTo>
                    <a:pt x="7349" y="0"/>
                    <a:pt x="481" y="6532"/>
                    <a:pt x="198" y="14746"/>
                  </a:cubicBezTo>
                  <a:cubicBezTo>
                    <a:pt x="1" y="24097"/>
                    <a:pt x="7589" y="30402"/>
                    <a:pt x="15513" y="30402"/>
                  </a:cubicBezTo>
                  <a:cubicBezTo>
                    <a:pt x="19112" y="30402"/>
                    <a:pt x="22779" y="29102"/>
                    <a:pt x="25819" y="26196"/>
                  </a:cubicBezTo>
                  <a:cubicBezTo>
                    <a:pt x="35695" y="16893"/>
                    <a:pt x="29397" y="289"/>
                    <a:pt x="15799" y="3"/>
                  </a:cubicBezTo>
                  <a:cubicBezTo>
                    <a:pt x="15711" y="1"/>
                    <a:pt x="15622" y="0"/>
                    <a:pt x="15534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-1456087" y="2405317"/>
              <a:ext cx="178101" cy="160453"/>
            </a:xfrm>
            <a:custGeom>
              <a:avLst/>
              <a:gdLst/>
              <a:ahLst/>
              <a:cxnLst/>
              <a:rect l="l" t="t" r="r" b="b"/>
              <a:pathLst>
                <a:path w="25765" h="23212" extrusionOk="0">
                  <a:moveTo>
                    <a:pt x="12937" y="1"/>
                  </a:moveTo>
                  <a:cubicBezTo>
                    <a:pt x="10020" y="1"/>
                    <a:pt x="7102" y="1075"/>
                    <a:pt x="4867" y="3241"/>
                  </a:cubicBezTo>
                  <a:cubicBezTo>
                    <a:pt x="287" y="7678"/>
                    <a:pt x="0" y="14978"/>
                    <a:pt x="4581" y="19559"/>
                  </a:cubicBezTo>
                  <a:cubicBezTo>
                    <a:pt x="6869" y="21994"/>
                    <a:pt x="9918" y="23212"/>
                    <a:pt x="12962" y="23212"/>
                  </a:cubicBezTo>
                  <a:cubicBezTo>
                    <a:pt x="15823" y="23212"/>
                    <a:pt x="18679" y="22137"/>
                    <a:pt x="20898" y="19988"/>
                  </a:cubicBezTo>
                  <a:cubicBezTo>
                    <a:pt x="25621" y="15551"/>
                    <a:pt x="25764" y="8251"/>
                    <a:pt x="21327" y="3527"/>
                  </a:cubicBezTo>
                  <a:cubicBezTo>
                    <a:pt x="19056" y="1183"/>
                    <a:pt x="15997" y="1"/>
                    <a:pt x="12937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-1186969" y="2846728"/>
              <a:ext cx="145453" cy="131994"/>
            </a:xfrm>
            <a:custGeom>
              <a:avLst/>
              <a:gdLst/>
              <a:ahLst/>
              <a:cxnLst/>
              <a:rect l="l" t="t" r="r" b="b"/>
              <a:pathLst>
                <a:path w="21042" h="19095" extrusionOk="0">
                  <a:moveTo>
                    <a:pt x="10596" y="1"/>
                  </a:moveTo>
                  <a:cubicBezTo>
                    <a:pt x="8209" y="1"/>
                    <a:pt x="5834" y="895"/>
                    <a:pt x="4009" y="2650"/>
                  </a:cubicBezTo>
                  <a:cubicBezTo>
                    <a:pt x="144" y="6371"/>
                    <a:pt x="1" y="12383"/>
                    <a:pt x="3722" y="16105"/>
                  </a:cubicBezTo>
                  <a:cubicBezTo>
                    <a:pt x="5562" y="18092"/>
                    <a:pt x="8045" y="19095"/>
                    <a:pt x="10549" y="19095"/>
                  </a:cubicBezTo>
                  <a:cubicBezTo>
                    <a:pt x="12915" y="19095"/>
                    <a:pt x="15299" y="18199"/>
                    <a:pt x="17177" y="16391"/>
                  </a:cubicBezTo>
                  <a:cubicBezTo>
                    <a:pt x="20898" y="12812"/>
                    <a:pt x="21042" y="6801"/>
                    <a:pt x="17463" y="2936"/>
                  </a:cubicBezTo>
                  <a:cubicBezTo>
                    <a:pt x="15567" y="967"/>
                    <a:pt x="13075" y="1"/>
                    <a:pt x="10596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-1541180" y="2802965"/>
              <a:ext cx="76915" cy="66063"/>
            </a:xfrm>
            <a:custGeom>
              <a:avLst/>
              <a:gdLst/>
              <a:ahLst/>
              <a:cxnLst/>
              <a:rect l="l" t="t" r="r" b="b"/>
              <a:pathLst>
                <a:path w="11127" h="9557" extrusionOk="0">
                  <a:moveTo>
                    <a:pt x="4805" y="0"/>
                  </a:moveTo>
                  <a:cubicBezTo>
                    <a:pt x="2392" y="0"/>
                    <a:pt x="96" y="1840"/>
                    <a:pt x="1" y="4687"/>
                  </a:cubicBezTo>
                  <a:cubicBezTo>
                    <a:pt x="1" y="7263"/>
                    <a:pt x="2005" y="9553"/>
                    <a:pt x="4724" y="9553"/>
                  </a:cubicBezTo>
                  <a:cubicBezTo>
                    <a:pt x="4783" y="9555"/>
                    <a:pt x="4841" y="9556"/>
                    <a:pt x="4899" y="9556"/>
                  </a:cubicBezTo>
                  <a:cubicBezTo>
                    <a:pt x="9076" y="9556"/>
                    <a:pt x="11126" y="4503"/>
                    <a:pt x="8303" y="1538"/>
                  </a:cubicBezTo>
                  <a:cubicBezTo>
                    <a:pt x="7289" y="476"/>
                    <a:pt x="6032" y="0"/>
                    <a:pt x="4805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-1581127" y="2764096"/>
              <a:ext cx="169571" cy="144319"/>
            </a:xfrm>
            <a:custGeom>
              <a:avLst/>
              <a:gdLst/>
              <a:ahLst/>
              <a:cxnLst/>
              <a:rect l="l" t="t" r="r" b="b"/>
              <a:pathLst>
                <a:path w="24531" h="20878" extrusionOk="0">
                  <a:moveTo>
                    <a:pt x="10631" y="1832"/>
                  </a:moveTo>
                  <a:cubicBezTo>
                    <a:pt x="12866" y="1832"/>
                    <a:pt x="15145" y="2688"/>
                    <a:pt x="16944" y="4584"/>
                  </a:cubicBezTo>
                  <a:cubicBezTo>
                    <a:pt x="22018" y="10081"/>
                    <a:pt x="18210" y="19048"/>
                    <a:pt x="10712" y="19048"/>
                  </a:cubicBezTo>
                  <a:cubicBezTo>
                    <a:pt x="10596" y="19048"/>
                    <a:pt x="10478" y="19045"/>
                    <a:pt x="10360" y="19041"/>
                  </a:cubicBezTo>
                  <a:cubicBezTo>
                    <a:pt x="5493" y="18898"/>
                    <a:pt x="1772" y="14890"/>
                    <a:pt x="1915" y="10167"/>
                  </a:cubicBezTo>
                  <a:cubicBezTo>
                    <a:pt x="2104" y="5063"/>
                    <a:pt x="6286" y="1832"/>
                    <a:pt x="10631" y="1832"/>
                  </a:cubicBezTo>
                  <a:close/>
                  <a:moveTo>
                    <a:pt x="10665" y="1"/>
                  </a:moveTo>
                  <a:cubicBezTo>
                    <a:pt x="4921" y="1"/>
                    <a:pt x="338" y="4529"/>
                    <a:pt x="197" y="10167"/>
                  </a:cubicBezTo>
                  <a:cubicBezTo>
                    <a:pt x="0" y="16575"/>
                    <a:pt x="5167" y="20878"/>
                    <a:pt x="10601" y="20878"/>
                  </a:cubicBezTo>
                  <a:cubicBezTo>
                    <a:pt x="13056" y="20878"/>
                    <a:pt x="15566" y="19999"/>
                    <a:pt x="17660" y="18039"/>
                  </a:cubicBezTo>
                  <a:cubicBezTo>
                    <a:pt x="24530" y="11598"/>
                    <a:pt x="20093" y="290"/>
                    <a:pt x="10933" y="4"/>
                  </a:cubicBezTo>
                  <a:cubicBezTo>
                    <a:pt x="10843" y="2"/>
                    <a:pt x="10754" y="1"/>
                    <a:pt x="10665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-1132547" y="3555916"/>
              <a:ext cx="77876" cy="66063"/>
            </a:xfrm>
            <a:custGeom>
              <a:avLst/>
              <a:gdLst/>
              <a:ahLst/>
              <a:cxnLst/>
              <a:rect l="l" t="t" r="r" b="b"/>
              <a:pathLst>
                <a:path w="11266" h="9557" extrusionOk="0">
                  <a:moveTo>
                    <a:pt x="4906" y="0"/>
                  </a:moveTo>
                  <a:cubicBezTo>
                    <a:pt x="2534" y="0"/>
                    <a:pt x="238" y="1840"/>
                    <a:pt x="143" y="4687"/>
                  </a:cubicBezTo>
                  <a:cubicBezTo>
                    <a:pt x="0" y="7406"/>
                    <a:pt x="2147" y="9553"/>
                    <a:pt x="4724" y="9553"/>
                  </a:cubicBezTo>
                  <a:cubicBezTo>
                    <a:pt x="4784" y="9555"/>
                    <a:pt x="4844" y="9556"/>
                    <a:pt x="4903" y="9556"/>
                  </a:cubicBezTo>
                  <a:cubicBezTo>
                    <a:pt x="9081" y="9556"/>
                    <a:pt x="11266" y="4643"/>
                    <a:pt x="8302" y="1538"/>
                  </a:cubicBezTo>
                  <a:cubicBezTo>
                    <a:pt x="7337" y="476"/>
                    <a:pt x="6112" y="0"/>
                    <a:pt x="4906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8"/>
          <p:cNvGrpSpPr/>
          <p:nvPr/>
        </p:nvGrpSpPr>
        <p:grpSpPr>
          <a:xfrm rot="5400000">
            <a:off x="471557" y="2934171"/>
            <a:ext cx="868777" cy="1416509"/>
            <a:chOff x="-1644142" y="2405317"/>
            <a:chExt cx="868777" cy="1416509"/>
          </a:xfrm>
        </p:grpSpPr>
        <p:sp>
          <p:nvSpPr>
            <p:cNvPr id="199" name="Google Shape;199;p18"/>
            <p:cNvSpPr/>
            <p:nvPr/>
          </p:nvSpPr>
          <p:spPr>
            <a:xfrm>
              <a:off x="-1495668" y="2894722"/>
              <a:ext cx="147430" cy="427441"/>
            </a:xfrm>
            <a:custGeom>
              <a:avLst/>
              <a:gdLst/>
              <a:ahLst/>
              <a:cxnLst/>
              <a:rect l="l" t="t" r="r" b="b"/>
              <a:pathLst>
                <a:path w="21328" h="61836" extrusionOk="0">
                  <a:moveTo>
                    <a:pt x="1862" y="1"/>
                  </a:moveTo>
                  <a:cubicBezTo>
                    <a:pt x="1289" y="144"/>
                    <a:pt x="717" y="430"/>
                    <a:pt x="1" y="430"/>
                  </a:cubicBezTo>
                  <a:lnTo>
                    <a:pt x="19467" y="61835"/>
                  </a:lnTo>
                  <a:cubicBezTo>
                    <a:pt x="20040" y="61549"/>
                    <a:pt x="20612" y="61406"/>
                    <a:pt x="21328" y="61263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-1490719" y="2483124"/>
              <a:ext cx="129623" cy="297825"/>
            </a:xfrm>
            <a:custGeom>
              <a:avLst/>
              <a:gdLst/>
              <a:ahLst/>
              <a:cxnLst/>
              <a:rect l="l" t="t" r="r" b="b"/>
              <a:pathLst>
                <a:path w="18752" h="43085" extrusionOk="0">
                  <a:moveTo>
                    <a:pt x="17177" y="1"/>
                  </a:moveTo>
                  <a:lnTo>
                    <a:pt x="1" y="42512"/>
                  </a:lnTo>
                  <a:cubicBezTo>
                    <a:pt x="573" y="42655"/>
                    <a:pt x="1146" y="42798"/>
                    <a:pt x="1718" y="43084"/>
                  </a:cubicBezTo>
                  <a:lnTo>
                    <a:pt x="18751" y="716"/>
                  </a:lnTo>
                  <a:lnTo>
                    <a:pt x="17177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-1482804" y="3490358"/>
              <a:ext cx="105879" cy="144464"/>
            </a:xfrm>
            <a:custGeom>
              <a:avLst/>
              <a:gdLst/>
              <a:ahLst/>
              <a:cxnLst/>
              <a:rect l="l" t="t" r="r" b="b"/>
              <a:pathLst>
                <a:path w="15317" h="20899" extrusionOk="0">
                  <a:moveTo>
                    <a:pt x="14028" y="0"/>
                  </a:moveTo>
                  <a:lnTo>
                    <a:pt x="1" y="20182"/>
                  </a:lnTo>
                  <a:cubicBezTo>
                    <a:pt x="573" y="20326"/>
                    <a:pt x="1146" y="20469"/>
                    <a:pt x="1718" y="20898"/>
                  </a:cubicBezTo>
                  <a:lnTo>
                    <a:pt x="15316" y="1432"/>
                  </a:lnTo>
                  <a:cubicBezTo>
                    <a:pt x="14887" y="1002"/>
                    <a:pt x="14457" y="573"/>
                    <a:pt x="14028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-1251276" y="3470567"/>
              <a:ext cx="156333" cy="123685"/>
            </a:xfrm>
            <a:custGeom>
              <a:avLst/>
              <a:gdLst/>
              <a:ahLst/>
              <a:cxnLst/>
              <a:rect l="l" t="t" r="r" b="b"/>
              <a:pathLst>
                <a:path w="22616" h="17893" extrusionOk="0">
                  <a:moveTo>
                    <a:pt x="1288" y="1"/>
                  </a:moveTo>
                  <a:cubicBezTo>
                    <a:pt x="859" y="430"/>
                    <a:pt x="573" y="859"/>
                    <a:pt x="0" y="1289"/>
                  </a:cubicBezTo>
                  <a:lnTo>
                    <a:pt x="21470" y="17893"/>
                  </a:lnTo>
                  <a:lnTo>
                    <a:pt x="22615" y="16461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-1238419" y="3286536"/>
              <a:ext cx="197891" cy="95980"/>
            </a:xfrm>
            <a:custGeom>
              <a:avLst/>
              <a:gdLst/>
              <a:ahLst/>
              <a:cxnLst/>
              <a:rect l="l" t="t" r="r" b="b"/>
              <a:pathLst>
                <a:path w="28628" h="13885" extrusionOk="0">
                  <a:moveTo>
                    <a:pt x="27769" y="1"/>
                  </a:moveTo>
                  <a:lnTo>
                    <a:pt x="1" y="12024"/>
                  </a:lnTo>
                  <a:cubicBezTo>
                    <a:pt x="287" y="12596"/>
                    <a:pt x="430" y="13169"/>
                    <a:pt x="717" y="13885"/>
                  </a:cubicBezTo>
                  <a:lnTo>
                    <a:pt x="28628" y="1575"/>
                  </a:lnTo>
                  <a:cubicBezTo>
                    <a:pt x="28341" y="1146"/>
                    <a:pt x="28055" y="573"/>
                    <a:pt x="27769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-1587680" y="3226183"/>
              <a:ext cx="181073" cy="132589"/>
            </a:xfrm>
            <a:custGeom>
              <a:avLst/>
              <a:gdLst/>
              <a:ahLst/>
              <a:cxnLst/>
              <a:rect l="l" t="t" r="r" b="b"/>
              <a:pathLst>
                <a:path w="26195" h="19181" extrusionOk="0">
                  <a:moveTo>
                    <a:pt x="1145" y="0"/>
                  </a:moveTo>
                  <a:lnTo>
                    <a:pt x="0" y="1432"/>
                  </a:lnTo>
                  <a:lnTo>
                    <a:pt x="25192" y="19180"/>
                  </a:lnTo>
                  <a:cubicBezTo>
                    <a:pt x="25478" y="18751"/>
                    <a:pt x="25765" y="18322"/>
                    <a:pt x="26194" y="17892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-1119683" y="2909563"/>
              <a:ext cx="129616" cy="237472"/>
            </a:xfrm>
            <a:custGeom>
              <a:avLst/>
              <a:gdLst/>
              <a:ahLst/>
              <a:cxnLst/>
              <a:rect l="l" t="t" r="r" b="b"/>
              <a:pathLst>
                <a:path w="18751" h="34354" extrusionOk="0">
                  <a:moveTo>
                    <a:pt x="1574" y="1"/>
                  </a:moveTo>
                  <a:lnTo>
                    <a:pt x="0" y="860"/>
                  </a:lnTo>
                  <a:lnTo>
                    <a:pt x="17033" y="34353"/>
                  </a:lnTo>
                  <a:cubicBezTo>
                    <a:pt x="17606" y="34067"/>
                    <a:pt x="18178" y="33781"/>
                    <a:pt x="18751" y="33638"/>
                  </a:cubicBezTo>
                  <a:lnTo>
                    <a:pt x="1574" y="1"/>
                  </a:ln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-1009864" y="3181618"/>
              <a:ext cx="154785" cy="131683"/>
            </a:xfrm>
            <a:custGeom>
              <a:avLst/>
              <a:gdLst/>
              <a:ahLst/>
              <a:cxnLst/>
              <a:rect l="l" t="t" r="r" b="b"/>
              <a:pathLst>
                <a:path w="22392" h="19050" extrusionOk="0">
                  <a:moveTo>
                    <a:pt x="9676" y="1"/>
                  </a:moveTo>
                  <a:cubicBezTo>
                    <a:pt x="4861" y="1"/>
                    <a:pt x="239" y="3618"/>
                    <a:pt x="144" y="9310"/>
                  </a:cubicBezTo>
                  <a:cubicBezTo>
                    <a:pt x="1" y="14606"/>
                    <a:pt x="4152" y="18900"/>
                    <a:pt x="9305" y="19043"/>
                  </a:cubicBezTo>
                  <a:cubicBezTo>
                    <a:pt x="9423" y="19047"/>
                    <a:pt x="9541" y="19049"/>
                    <a:pt x="9659" y="19049"/>
                  </a:cubicBezTo>
                  <a:cubicBezTo>
                    <a:pt x="18017" y="19049"/>
                    <a:pt x="22392" y="9082"/>
                    <a:pt x="16605" y="3012"/>
                  </a:cubicBezTo>
                  <a:cubicBezTo>
                    <a:pt x="14626" y="937"/>
                    <a:pt x="12126" y="1"/>
                    <a:pt x="9676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-1071268" y="3122240"/>
              <a:ext cx="295903" cy="251656"/>
            </a:xfrm>
            <a:custGeom>
              <a:avLst/>
              <a:gdLst/>
              <a:ahLst/>
              <a:cxnLst/>
              <a:rect l="l" t="t" r="r" b="b"/>
              <a:pathLst>
                <a:path w="42807" h="36406" extrusionOk="0">
                  <a:moveTo>
                    <a:pt x="18506" y="3592"/>
                  </a:moveTo>
                  <a:cubicBezTo>
                    <a:pt x="22199" y="3592"/>
                    <a:pt x="25953" y="5006"/>
                    <a:pt x="28923" y="8167"/>
                  </a:cubicBezTo>
                  <a:cubicBezTo>
                    <a:pt x="37858" y="17386"/>
                    <a:pt x="31193" y="32790"/>
                    <a:pt x="18537" y="32790"/>
                  </a:cubicBezTo>
                  <a:cubicBezTo>
                    <a:pt x="18421" y="32790"/>
                    <a:pt x="18304" y="32789"/>
                    <a:pt x="18188" y="32786"/>
                  </a:cubicBezTo>
                  <a:cubicBezTo>
                    <a:pt x="10029" y="32643"/>
                    <a:pt x="3588" y="25916"/>
                    <a:pt x="3874" y="17757"/>
                  </a:cubicBezTo>
                  <a:cubicBezTo>
                    <a:pt x="4065" y="9185"/>
                    <a:pt x="11163" y="3592"/>
                    <a:pt x="18506" y="3592"/>
                  </a:cubicBezTo>
                  <a:close/>
                  <a:moveTo>
                    <a:pt x="18519" y="1"/>
                  </a:moveTo>
                  <a:cubicBezTo>
                    <a:pt x="8598" y="1"/>
                    <a:pt x="577" y="7911"/>
                    <a:pt x="296" y="17757"/>
                  </a:cubicBezTo>
                  <a:cubicBezTo>
                    <a:pt x="1" y="28873"/>
                    <a:pt x="9103" y="36406"/>
                    <a:pt x="18635" y="36406"/>
                  </a:cubicBezTo>
                  <a:cubicBezTo>
                    <a:pt x="22973" y="36406"/>
                    <a:pt x="27399" y="34846"/>
                    <a:pt x="31070" y="31355"/>
                  </a:cubicBezTo>
                  <a:cubicBezTo>
                    <a:pt x="42807" y="20190"/>
                    <a:pt x="35221" y="437"/>
                    <a:pt x="19046" y="8"/>
                  </a:cubicBezTo>
                  <a:cubicBezTo>
                    <a:pt x="18870" y="3"/>
                    <a:pt x="18694" y="1"/>
                    <a:pt x="18519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-1625277" y="3191005"/>
              <a:ext cx="94715" cy="80710"/>
            </a:xfrm>
            <a:custGeom>
              <a:avLst/>
              <a:gdLst/>
              <a:ahLst/>
              <a:cxnLst/>
              <a:rect l="l" t="t" r="r" b="b"/>
              <a:pathLst>
                <a:path w="13702" h="11676" extrusionOk="0">
                  <a:moveTo>
                    <a:pt x="6007" y="0"/>
                  </a:moveTo>
                  <a:cubicBezTo>
                    <a:pt x="3070" y="0"/>
                    <a:pt x="239" y="2227"/>
                    <a:pt x="143" y="5662"/>
                  </a:cubicBezTo>
                  <a:cubicBezTo>
                    <a:pt x="0" y="8811"/>
                    <a:pt x="2577" y="11530"/>
                    <a:pt x="5726" y="11673"/>
                  </a:cubicBezTo>
                  <a:cubicBezTo>
                    <a:pt x="5785" y="11675"/>
                    <a:pt x="5844" y="11676"/>
                    <a:pt x="5903" y="11676"/>
                  </a:cubicBezTo>
                  <a:cubicBezTo>
                    <a:pt x="11082" y="11676"/>
                    <a:pt x="13701" y="5477"/>
                    <a:pt x="10163" y="1797"/>
                  </a:cubicBezTo>
                  <a:cubicBezTo>
                    <a:pt x="8970" y="557"/>
                    <a:pt x="7475" y="0"/>
                    <a:pt x="6007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-1597572" y="3643898"/>
              <a:ext cx="155061" cy="132416"/>
            </a:xfrm>
            <a:custGeom>
              <a:avLst/>
              <a:gdLst/>
              <a:ahLst/>
              <a:cxnLst/>
              <a:rect l="l" t="t" r="r" b="b"/>
              <a:pathLst>
                <a:path w="22432" h="19156" extrusionOk="0">
                  <a:moveTo>
                    <a:pt x="9739" y="1"/>
                  </a:moveTo>
                  <a:cubicBezTo>
                    <a:pt x="4901" y="1"/>
                    <a:pt x="238" y="3656"/>
                    <a:pt x="143" y="9278"/>
                  </a:cubicBezTo>
                  <a:cubicBezTo>
                    <a:pt x="0" y="14574"/>
                    <a:pt x="4151" y="19011"/>
                    <a:pt x="9447" y="19154"/>
                  </a:cubicBezTo>
                  <a:cubicBezTo>
                    <a:pt x="9506" y="19155"/>
                    <a:pt x="9565" y="19156"/>
                    <a:pt x="9623" y="19156"/>
                  </a:cubicBezTo>
                  <a:cubicBezTo>
                    <a:pt x="17955" y="19156"/>
                    <a:pt x="22431" y="9092"/>
                    <a:pt x="16604" y="2980"/>
                  </a:cubicBezTo>
                  <a:cubicBezTo>
                    <a:pt x="14642" y="923"/>
                    <a:pt x="12168" y="1"/>
                    <a:pt x="9739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-1644142" y="3599133"/>
              <a:ext cx="262267" cy="222693"/>
            </a:xfrm>
            <a:custGeom>
              <a:avLst/>
              <a:gdLst/>
              <a:ahLst/>
              <a:cxnLst/>
              <a:rect l="l" t="t" r="r" b="b"/>
              <a:pathLst>
                <a:path w="37941" h="32216" extrusionOk="0">
                  <a:moveTo>
                    <a:pt x="16471" y="3497"/>
                  </a:moveTo>
                  <a:cubicBezTo>
                    <a:pt x="19655" y="3497"/>
                    <a:pt x="22900" y="4721"/>
                    <a:pt x="25488" y="7452"/>
                  </a:cubicBezTo>
                  <a:cubicBezTo>
                    <a:pt x="33176" y="15425"/>
                    <a:pt x="27269" y="28637"/>
                    <a:pt x="16219" y="28637"/>
                  </a:cubicBezTo>
                  <a:cubicBezTo>
                    <a:pt x="16160" y="28637"/>
                    <a:pt x="16100" y="28637"/>
                    <a:pt x="16041" y="28636"/>
                  </a:cubicBezTo>
                  <a:cubicBezTo>
                    <a:pt x="9170" y="28350"/>
                    <a:pt x="3731" y="22625"/>
                    <a:pt x="3874" y="15754"/>
                  </a:cubicBezTo>
                  <a:cubicBezTo>
                    <a:pt x="4065" y="8327"/>
                    <a:pt x="10146" y="3497"/>
                    <a:pt x="16471" y="3497"/>
                  </a:cubicBezTo>
                  <a:close/>
                  <a:moveTo>
                    <a:pt x="16367" y="1"/>
                  </a:moveTo>
                  <a:cubicBezTo>
                    <a:pt x="7596" y="1"/>
                    <a:pt x="577" y="6912"/>
                    <a:pt x="296" y="15611"/>
                  </a:cubicBezTo>
                  <a:cubicBezTo>
                    <a:pt x="0" y="25477"/>
                    <a:pt x="8069" y="32215"/>
                    <a:pt x="16534" y="32215"/>
                  </a:cubicBezTo>
                  <a:cubicBezTo>
                    <a:pt x="20349" y="32215"/>
                    <a:pt x="24245" y="30846"/>
                    <a:pt x="27492" y="27777"/>
                  </a:cubicBezTo>
                  <a:cubicBezTo>
                    <a:pt x="37940" y="17901"/>
                    <a:pt x="31213" y="296"/>
                    <a:pt x="16900" y="9"/>
                  </a:cubicBezTo>
                  <a:cubicBezTo>
                    <a:pt x="16721" y="4"/>
                    <a:pt x="16544" y="1"/>
                    <a:pt x="16367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-1392768" y="3348790"/>
              <a:ext cx="155075" cy="132679"/>
            </a:xfrm>
            <a:custGeom>
              <a:avLst/>
              <a:gdLst/>
              <a:ahLst/>
              <a:cxnLst/>
              <a:rect l="l" t="t" r="r" b="b"/>
              <a:pathLst>
                <a:path w="22434" h="19194" extrusionOk="0">
                  <a:moveTo>
                    <a:pt x="9830" y="1"/>
                  </a:moveTo>
                  <a:cubicBezTo>
                    <a:pt x="5055" y="1"/>
                    <a:pt x="477" y="3584"/>
                    <a:pt x="287" y="9173"/>
                  </a:cubicBezTo>
                  <a:cubicBezTo>
                    <a:pt x="1" y="14469"/>
                    <a:pt x="4295" y="18906"/>
                    <a:pt x="9591" y="19192"/>
                  </a:cubicBezTo>
                  <a:cubicBezTo>
                    <a:pt x="9650" y="19193"/>
                    <a:pt x="9709" y="19194"/>
                    <a:pt x="9767" y="19194"/>
                  </a:cubicBezTo>
                  <a:cubicBezTo>
                    <a:pt x="18097" y="19194"/>
                    <a:pt x="22433" y="9130"/>
                    <a:pt x="16748" y="3018"/>
                  </a:cubicBezTo>
                  <a:cubicBezTo>
                    <a:pt x="14763" y="936"/>
                    <a:pt x="12271" y="1"/>
                    <a:pt x="9830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-1431727" y="3309278"/>
              <a:ext cx="246749" cy="210161"/>
            </a:xfrm>
            <a:custGeom>
              <a:avLst/>
              <a:gdLst/>
              <a:ahLst/>
              <a:cxnLst/>
              <a:rect l="l" t="t" r="r" b="b"/>
              <a:pathLst>
                <a:path w="35696" h="30403" extrusionOk="0">
                  <a:moveTo>
                    <a:pt x="15483" y="1762"/>
                  </a:moveTo>
                  <a:cubicBezTo>
                    <a:pt x="18892" y="1762"/>
                    <a:pt x="22361" y="3080"/>
                    <a:pt x="25103" y="6014"/>
                  </a:cubicBezTo>
                  <a:cubicBezTo>
                    <a:pt x="33323" y="14518"/>
                    <a:pt x="27090" y="28634"/>
                    <a:pt x="15434" y="28634"/>
                  </a:cubicBezTo>
                  <a:cubicBezTo>
                    <a:pt x="15318" y="28634"/>
                    <a:pt x="15201" y="28632"/>
                    <a:pt x="15084" y="28630"/>
                  </a:cubicBezTo>
                  <a:cubicBezTo>
                    <a:pt x="7641" y="28487"/>
                    <a:pt x="1772" y="22332"/>
                    <a:pt x="2059" y="14889"/>
                  </a:cubicBezTo>
                  <a:cubicBezTo>
                    <a:pt x="2249" y="6906"/>
                    <a:pt x="8748" y="1762"/>
                    <a:pt x="15483" y="1762"/>
                  </a:cubicBezTo>
                  <a:close/>
                  <a:moveTo>
                    <a:pt x="15534" y="0"/>
                  </a:moveTo>
                  <a:cubicBezTo>
                    <a:pt x="7349" y="0"/>
                    <a:pt x="481" y="6532"/>
                    <a:pt x="198" y="14746"/>
                  </a:cubicBezTo>
                  <a:cubicBezTo>
                    <a:pt x="1" y="24097"/>
                    <a:pt x="7589" y="30402"/>
                    <a:pt x="15513" y="30402"/>
                  </a:cubicBezTo>
                  <a:cubicBezTo>
                    <a:pt x="19112" y="30402"/>
                    <a:pt x="22779" y="29102"/>
                    <a:pt x="25819" y="26196"/>
                  </a:cubicBezTo>
                  <a:cubicBezTo>
                    <a:pt x="35695" y="16893"/>
                    <a:pt x="29397" y="289"/>
                    <a:pt x="15799" y="3"/>
                  </a:cubicBezTo>
                  <a:cubicBezTo>
                    <a:pt x="15711" y="1"/>
                    <a:pt x="15622" y="0"/>
                    <a:pt x="15534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-1456087" y="2405317"/>
              <a:ext cx="178101" cy="160453"/>
            </a:xfrm>
            <a:custGeom>
              <a:avLst/>
              <a:gdLst/>
              <a:ahLst/>
              <a:cxnLst/>
              <a:rect l="l" t="t" r="r" b="b"/>
              <a:pathLst>
                <a:path w="25765" h="23212" extrusionOk="0">
                  <a:moveTo>
                    <a:pt x="12937" y="1"/>
                  </a:moveTo>
                  <a:cubicBezTo>
                    <a:pt x="10020" y="1"/>
                    <a:pt x="7102" y="1075"/>
                    <a:pt x="4867" y="3241"/>
                  </a:cubicBezTo>
                  <a:cubicBezTo>
                    <a:pt x="287" y="7678"/>
                    <a:pt x="0" y="14978"/>
                    <a:pt x="4581" y="19559"/>
                  </a:cubicBezTo>
                  <a:cubicBezTo>
                    <a:pt x="6869" y="21994"/>
                    <a:pt x="9918" y="23212"/>
                    <a:pt x="12962" y="23212"/>
                  </a:cubicBezTo>
                  <a:cubicBezTo>
                    <a:pt x="15823" y="23212"/>
                    <a:pt x="18679" y="22137"/>
                    <a:pt x="20898" y="19988"/>
                  </a:cubicBezTo>
                  <a:cubicBezTo>
                    <a:pt x="25621" y="15551"/>
                    <a:pt x="25764" y="8251"/>
                    <a:pt x="21327" y="3527"/>
                  </a:cubicBezTo>
                  <a:cubicBezTo>
                    <a:pt x="19056" y="1183"/>
                    <a:pt x="15997" y="1"/>
                    <a:pt x="12937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-1186969" y="2846728"/>
              <a:ext cx="145453" cy="131994"/>
            </a:xfrm>
            <a:custGeom>
              <a:avLst/>
              <a:gdLst/>
              <a:ahLst/>
              <a:cxnLst/>
              <a:rect l="l" t="t" r="r" b="b"/>
              <a:pathLst>
                <a:path w="21042" h="19095" extrusionOk="0">
                  <a:moveTo>
                    <a:pt x="10596" y="1"/>
                  </a:moveTo>
                  <a:cubicBezTo>
                    <a:pt x="8209" y="1"/>
                    <a:pt x="5834" y="895"/>
                    <a:pt x="4009" y="2650"/>
                  </a:cubicBezTo>
                  <a:cubicBezTo>
                    <a:pt x="144" y="6371"/>
                    <a:pt x="1" y="12383"/>
                    <a:pt x="3722" y="16105"/>
                  </a:cubicBezTo>
                  <a:cubicBezTo>
                    <a:pt x="5562" y="18092"/>
                    <a:pt x="8045" y="19095"/>
                    <a:pt x="10549" y="19095"/>
                  </a:cubicBezTo>
                  <a:cubicBezTo>
                    <a:pt x="12915" y="19095"/>
                    <a:pt x="15299" y="18199"/>
                    <a:pt x="17177" y="16391"/>
                  </a:cubicBezTo>
                  <a:cubicBezTo>
                    <a:pt x="20898" y="12812"/>
                    <a:pt x="21042" y="6801"/>
                    <a:pt x="17463" y="2936"/>
                  </a:cubicBezTo>
                  <a:cubicBezTo>
                    <a:pt x="15567" y="967"/>
                    <a:pt x="13075" y="1"/>
                    <a:pt x="10596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-1541180" y="2802965"/>
              <a:ext cx="76915" cy="66063"/>
            </a:xfrm>
            <a:custGeom>
              <a:avLst/>
              <a:gdLst/>
              <a:ahLst/>
              <a:cxnLst/>
              <a:rect l="l" t="t" r="r" b="b"/>
              <a:pathLst>
                <a:path w="11127" h="9557" extrusionOk="0">
                  <a:moveTo>
                    <a:pt x="4805" y="0"/>
                  </a:moveTo>
                  <a:cubicBezTo>
                    <a:pt x="2392" y="0"/>
                    <a:pt x="96" y="1840"/>
                    <a:pt x="1" y="4687"/>
                  </a:cubicBezTo>
                  <a:cubicBezTo>
                    <a:pt x="1" y="7263"/>
                    <a:pt x="2005" y="9553"/>
                    <a:pt x="4724" y="9553"/>
                  </a:cubicBezTo>
                  <a:cubicBezTo>
                    <a:pt x="4783" y="9555"/>
                    <a:pt x="4841" y="9556"/>
                    <a:pt x="4899" y="9556"/>
                  </a:cubicBezTo>
                  <a:cubicBezTo>
                    <a:pt x="9076" y="9556"/>
                    <a:pt x="11126" y="4503"/>
                    <a:pt x="8303" y="1538"/>
                  </a:cubicBezTo>
                  <a:cubicBezTo>
                    <a:pt x="7289" y="476"/>
                    <a:pt x="6032" y="0"/>
                    <a:pt x="4805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-1581127" y="2764096"/>
              <a:ext cx="169571" cy="144319"/>
            </a:xfrm>
            <a:custGeom>
              <a:avLst/>
              <a:gdLst/>
              <a:ahLst/>
              <a:cxnLst/>
              <a:rect l="l" t="t" r="r" b="b"/>
              <a:pathLst>
                <a:path w="24531" h="20878" extrusionOk="0">
                  <a:moveTo>
                    <a:pt x="10631" y="1832"/>
                  </a:moveTo>
                  <a:cubicBezTo>
                    <a:pt x="12866" y="1832"/>
                    <a:pt x="15145" y="2688"/>
                    <a:pt x="16944" y="4584"/>
                  </a:cubicBezTo>
                  <a:cubicBezTo>
                    <a:pt x="22018" y="10081"/>
                    <a:pt x="18210" y="19048"/>
                    <a:pt x="10712" y="19048"/>
                  </a:cubicBezTo>
                  <a:cubicBezTo>
                    <a:pt x="10596" y="19048"/>
                    <a:pt x="10478" y="19045"/>
                    <a:pt x="10360" y="19041"/>
                  </a:cubicBezTo>
                  <a:cubicBezTo>
                    <a:pt x="5493" y="18898"/>
                    <a:pt x="1772" y="14890"/>
                    <a:pt x="1915" y="10167"/>
                  </a:cubicBezTo>
                  <a:cubicBezTo>
                    <a:pt x="2104" y="5063"/>
                    <a:pt x="6286" y="1832"/>
                    <a:pt x="10631" y="1832"/>
                  </a:cubicBezTo>
                  <a:close/>
                  <a:moveTo>
                    <a:pt x="10665" y="1"/>
                  </a:moveTo>
                  <a:cubicBezTo>
                    <a:pt x="4921" y="1"/>
                    <a:pt x="338" y="4529"/>
                    <a:pt x="197" y="10167"/>
                  </a:cubicBezTo>
                  <a:cubicBezTo>
                    <a:pt x="0" y="16575"/>
                    <a:pt x="5167" y="20878"/>
                    <a:pt x="10601" y="20878"/>
                  </a:cubicBezTo>
                  <a:cubicBezTo>
                    <a:pt x="13056" y="20878"/>
                    <a:pt x="15566" y="19999"/>
                    <a:pt x="17660" y="18039"/>
                  </a:cubicBezTo>
                  <a:cubicBezTo>
                    <a:pt x="24530" y="11598"/>
                    <a:pt x="20093" y="290"/>
                    <a:pt x="10933" y="4"/>
                  </a:cubicBezTo>
                  <a:cubicBezTo>
                    <a:pt x="10843" y="2"/>
                    <a:pt x="10754" y="1"/>
                    <a:pt x="10665" y="1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-1132547" y="3555916"/>
              <a:ext cx="77876" cy="66063"/>
            </a:xfrm>
            <a:custGeom>
              <a:avLst/>
              <a:gdLst/>
              <a:ahLst/>
              <a:cxnLst/>
              <a:rect l="l" t="t" r="r" b="b"/>
              <a:pathLst>
                <a:path w="11266" h="9557" extrusionOk="0">
                  <a:moveTo>
                    <a:pt x="4906" y="0"/>
                  </a:moveTo>
                  <a:cubicBezTo>
                    <a:pt x="2534" y="0"/>
                    <a:pt x="238" y="1840"/>
                    <a:pt x="143" y="4687"/>
                  </a:cubicBezTo>
                  <a:cubicBezTo>
                    <a:pt x="0" y="7406"/>
                    <a:pt x="2147" y="9553"/>
                    <a:pt x="4724" y="9553"/>
                  </a:cubicBezTo>
                  <a:cubicBezTo>
                    <a:pt x="4784" y="9555"/>
                    <a:pt x="4844" y="9556"/>
                    <a:pt x="4903" y="9556"/>
                  </a:cubicBezTo>
                  <a:cubicBezTo>
                    <a:pt x="9081" y="9556"/>
                    <a:pt x="11266" y="4643"/>
                    <a:pt x="8302" y="1538"/>
                  </a:cubicBezTo>
                  <a:cubicBezTo>
                    <a:pt x="7337" y="476"/>
                    <a:pt x="6112" y="0"/>
                    <a:pt x="4906" y="0"/>
                  </a:cubicBezTo>
                  <a:close/>
                </a:path>
              </a:pathLst>
            </a:cu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8"/>
          <p:cNvSpPr txBox="1">
            <a:spLocks noGrp="1"/>
          </p:cNvSpPr>
          <p:nvPr>
            <p:ph type="subTitle" idx="1"/>
          </p:nvPr>
        </p:nvSpPr>
        <p:spPr>
          <a:xfrm>
            <a:off x="1349446" y="2404189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2"/>
          </p:nvPr>
        </p:nvSpPr>
        <p:spPr>
          <a:xfrm>
            <a:off x="1349446" y="1818172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3"/>
          </p:nvPr>
        </p:nvSpPr>
        <p:spPr>
          <a:xfrm>
            <a:off x="3651746" y="2404189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4"/>
          </p:nvPr>
        </p:nvSpPr>
        <p:spPr>
          <a:xfrm>
            <a:off x="3651746" y="1818172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5"/>
          </p:nvPr>
        </p:nvSpPr>
        <p:spPr>
          <a:xfrm>
            <a:off x="5948954" y="2404189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6"/>
          </p:nvPr>
        </p:nvSpPr>
        <p:spPr>
          <a:xfrm>
            <a:off x="5948954" y="1818172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7"/>
          </p:nvPr>
        </p:nvSpPr>
        <p:spPr>
          <a:xfrm>
            <a:off x="1349446" y="3897889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8"/>
          </p:nvPr>
        </p:nvSpPr>
        <p:spPr>
          <a:xfrm>
            <a:off x="1349446" y="3311872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9"/>
          </p:nvPr>
        </p:nvSpPr>
        <p:spPr>
          <a:xfrm>
            <a:off x="3651746" y="3897889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3"/>
          </p:nvPr>
        </p:nvSpPr>
        <p:spPr>
          <a:xfrm>
            <a:off x="3651746" y="3311872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4"/>
          </p:nvPr>
        </p:nvSpPr>
        <p:spPr>
          <a:xfrm>
            <a:off x="5948954" y="3897889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ubTitle" idx="15"/>
          </p:nvPr>
        </p:nvSpPr>
        <p:spPr>
          <a:xfrm>
            <a:off x="5948954" y="3311872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720000" y="538896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3">
  <p:cSld name="CUSTOM_8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/>
          <p:nvPr/>
        </p:nvSpPr>
        <p:spPr>
          <a:xfrm>
            <a:off x="6617800" y="-95956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1312150" y="2084475"/>
            <a:ext cx="3172200" cy="2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2"/>
          </p:nvPr>
        </p:nvSpPr>
        <p:spPr>
          <a:xfrm>
            <a:off x="5427025" y="2084475"/>
            <a:ext cx="3172200" cy="2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720000" y="538896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bg>
      <p:bgPr>
        <a:solidFill>
          <a:schemeClr val="accen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/>
          <p:nvPr/>
        </p:nvSpPr>
        <p:spPr>
          <a:xfrm>
            <a:off x="4958275" y="3429332"/>
            <a:ext cx="34656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0"/>
          <p:cNvSpPr/>
          <p:nvPr/>
        </p:nvSpPr>
        <p:spPr>
          <a:xfrm flipH="1">
            <a:off x="6042875" y="73007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446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0"/>
          <p:cNvSpPr/>
          <p:nvPr/>
        </p:nvSpPr>
        <p:spPr>
          <a:xfrm rot="10800000" flipH="1">
            <a:off x="-588250" y="3798582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446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722700" y="431800"/>
            <a:ext cx="8158500" cy="14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subTitle" idx="1"/>
          </p:nvPr>
        </p:nvSpPr>
        <p:spPr>
          <a:xfrm>
            <a:off x="727350" y="2321721"/>
            <a:ext cx="26271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subTitle" idx="2"/>
          </p:nvPr>
        </p:nvSpPr>
        <p:spPr>
          <a:xfrm>
            <a:off x="727350" y="1767600"/>
            <a:ext cx="26271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927573" y="1632450"/>
            <a:ext cx="10999147" cy="2183400"/>
            <a:chOff x="-745100" y="1211803"/>
            <a:chExt cx="10999147" cy="2183400"/>
          </a:xfrm>
        </p:grpSpPr>
        <p:sp>
          <p:nvSpPr>
            <p:cNvPr id="18" name="Google Shape;18;p3"/>
            <p:cNvSpPr/>
            <p:nvPr/>
          </p:nvSpPr>
          <p:spPr>
            <a:xfrm>
              <a:off x="-745100" y="1279388"/>
              <a:ext cx="3689376" cy="1271911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rgbClr val="446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>
              <a:off x="2836333" y="1604844"/>
              <a:ext cx="3689376" cy="1271911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rgbClr val="446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9899950">
              <a:off x="6463100" y="1667576"/>
              <a:ext cx="3689208" cy="1271853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rgbClr val="446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4796078" y="10194"/>
            <a:ext cx="791700" cy="3258304"/>
            <a:chOff x="4796078" y="10194"/>
            <a:chExt cx="791700" cy="3258304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4796078" y="2476798"/>
              <a:ext cx="791700" cy="791700"/>
              <a:chOff x="1105200" y="2323875"/>
              <a:chExt cx="791700" cy="791700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1181400" y="2400075"/>
                <a:ext cx="639300" cy="639300"/>
              </a:xfrm>
              <a:prstGeom prst="ellipse">
                <a:avLst/>
              </a:prstGeom>
              <a:solidFill>
                <a:srgbClr val="EB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1105200" y="2323875"/>
                <a:ext cx="791700" cy="791700"/>
              </a:xfrm>
              <a:prstGeom prst="ellipse">
                <a:avLst/>
              </a:prstGeom>
              <a:noFill/>
              <a:ln w="28575" cap="flat" cmpd="sng">
                <a:solidFill>
                  <a:srgbClr val="A8BB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A8BBBF"/>
                  </a:solidFill>
                  <a:latin typeface="Roboto Slab Black"/>
                  <a:ea typeface="Roboto Slab Black"/>
                  <a:cs typeface="Roboto Slab Black"/>
                  <a:sym typeface="Roboto Slab Black"/>
                </a:endParaRPr>
              </a:p>
            </p:txBody>
          </p:sp>
        </p:grpSp>
        <p:cxnSp>
          <p:nvCxnSpPr>
            <p:cNvPr id="25" name="Google Shape;25;p3"/>
            <p:cNvCxnSpPr/>
            <p:nvPr/>
          </p:nvCxnSpPr>
          <p:spPr>
            <a:xfrm rot="10800000">
              <a:off x="5191923" y="10194"/>
              <a:ext cx="0" cy="2466600"/>
            </a:xfrm>
            <a:prstGeom prst="straightConnector1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3"/>
          <p:cNvSpPr txBox="1">
            <a:spLocks noGrp="1"/>
          </p:cNvSpPr>
          <p:nvPr>
            <p:ph type="title" hasCustomPrompt="1"/>
          </p:nvPr>
        </p:nvSpPr>
        <p:spPr>
          <a:xfrm>
            <a:off x="4884575" y="2641925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8BBBF"/>
              </a:buClr>
              <a:buSzPts val="1600"/>
              <a:buFont typeface="Roboto Slab Black"/>
              <a:buNone/>
              <a:def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oboto Slab Black"/>
              <a:buNone/>
              <a:defRPr sz="1600">
                <a:latin typeface="Roboto Slab Black"/>
                <a:ea typeface="Roboto Slab Black"/>
                <a:cs typeface="Roboto Slab Black"/>
                <a:sym typeface="Roboto Slab Black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2"/>
          </p:nvPr>
        </p:nvSpPr>
        <p:spPr>
          <a:xfrm>
            <a:off x="4680575" y="2511775"/>
            <a:ext cx="3743400" cy="16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4680575" y="4180375"/>
            <a:ext cx="37434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-588250" y="73007"/>
            <a:ext cx="10320501" cy="4997486"/>
            <a:chOff x="-464250" y="93375"/>
            <a:chExt cx="10320501" cy="4997486"/>
          </a:xfrm>
        </p:grpSpPr>
        <p:sp>
          <p:nvSpPr>
            <p:cNvPr id="31" name="Google Shape;31;p4"/>
            <p:cNvSpPr/>
            <p:nvPr/>
          </p:nvSpPr>
          <p:spPr>
            <a:xfrm>
              <a:off x="-464250" y="93375"/>
              <a:ext cx="3689376" cy="1271911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rgbClr val="446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10800000">
              <a:off x="6166875" y="3818950"/>
              <a:ext cx="3689376" cy="1271911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rgbClr val="446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1902450" y="1773538"/>
            <a:ext cx="5339100" cy="11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720000" y="2917563"/>
            <a:ext cx="77040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 rot="2700000">
            <a:off x="-448506" y="3140453"/>
            <a:ext cx="3689116" cy="1271822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-2700000">
            <a:off x="6938594" y="1288966"/>
            <a:ext cx="3689116" cy="1271822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2431563" y="3215188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2431563" y="2569263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4866838" y="3215188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4866838" y="2569263"/>
            <a:ext cx="18456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20000" y="538896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-588250" y="73007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rot="9000014">
            <a:off x="6873179" y="3545735"/>
            <a:ext cx="3689401" cy="1271920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0000" y="538896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671475" y="450150"/>
            <a:ext cx="3313800" cy="23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1"/>
          </p:nvPr>
        </p:nvSpPr>
        <p:spPr>
          <a:xfrm>
            <a:off x="4671475" y="2808872"/>
            <a:ext cx="3063000" cy="1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/>
          <p:nvPr/>
        </p:nvSpPr>
        <p:spPr>
          <a:xfrm rot="10800000">
            <a:off x="6247875" y="732982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-470350" y="4001957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446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20000" y="2859185"/>
            <a:ext cx="7704000" cy="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593256"/>
            <a:ext cx="7704000" cy="134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500"/>
              <a:buFont typeface="Roboto Slab Black"/>
              <a:buNone/>
              <a:defRPr sz="850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Roboto Slab Black"/>
              <a:buNone/>
              <a:defRPr sz="1200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Roboto Slab Black"/>
              <a:buNone/>
              <a:defRPr sz="1200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Roboto Slab Black"/>
              <a:buNone/>
              <a:defRPr sz="1200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Roboto Slab Black"/>
              <a:buNone/>
              <a:defRPr sz="1200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Roboto Slab Black"/>
              <a:buNone/>
              <a:defRPr sz="1200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Roboto Slab Black"/>
              <a:buNone/>
              <a:defRPr sz="1200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Roboto Slab Black"/>
              <a:buNone/>
              <a:defRPr sz="1200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Roboto Slab Black"/>
              <a:buNone/>
              <a:defRPr sz="12000">
                <a:solidFill>
                  <a:schemeClr val="accent4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9pPr>
          </a:lstStyle>
          <a:p>
            <a:r>
              <a:t>xx%</a:t>
            </a:r>
          </a:p>
        </p:txBody>
      </p:sp>
      <p:grpSp>
        <p:nvGrpSpPr>
          <p:cNvPr id="87" name="Google Shape;87;p11"/>
          <p:cNvGrpSpPr/>
          <p:nvPr/>
        </p:nvGrpSpPr>
        <p:grpSpPr>
          <a:xfrm rot="1800044">
            <a:off x="-989351" y="2085844"/>
            <a:ext cx="11732282" cy="1276608"/>
            <a:chOff x="-2669840" y="1413898"/>
            <a:chExt cx="11732540" cy="1276636"/>
          </a:xfrm>
        </p:grpSpPr>
        <p:sp>
          <p:nvSpPr>
            <p:cNvPr id="88" name="Google Shape;88;p11"/>
            <p:cNvSpPr/>
            <p:nvPr/>
          </p:nvSpPr>
          <p:spPr>
            <a:xfrm>
              <a:off x="5373325" y="1418622"/>
              <a:ext cx="3689376" cy="1271911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1"/>
            <p:cNvSpPr/>
            <p:nvPr/>
          </p:nvSpPr>
          <p:spPr>
            <a:xfrm rot="10800000">
              <a:off x="-2669840" y="1413898"/>
              <a:ext cx="3689376" cy="1271911"/>
            </a:xfrm>
            <a:custGeom>
              <a:avLst/>
              <a:gdLst/>
              <a:ahLst/>
              <a:cxnLst/>
              <a:rect l="l" t="t" r="r" b="b"/>
              <a:pathLst>
                <a:path w="286109" h="98636" extrusionOk="0">
                  <a:moveTo>
                    <a:pt x="55426" y="1"/>
                  </a:moveTo>
                  <a:cubicBezTo>
                    <a:pt x="55339" y="1"/>
                    <a:pt x="55253" y="3"/>
                    <a:pt x="55166" y="7"/>
                  </a:cubicBezTo>
                  <a:cubicBezTo>
                    <a:pt x="48713" y="343"/>
                    <a:pt x="48645" y="10023"/>
                    <a:pt x="55300" y="10225"/>
                  </a:cubicBezTo>
                  <a:lnTo>
                    <a:pt x="54561" y="20845"/>
                  </a:lnTo>
                  <a:lnTo>
                    <a:pt x="54359" y="20845"/>
                  </a:lnTo>
                  <a:cubicBezTo>
                    <a:pt x="50595" y="21316"/>
                    <a:pt x="47906" y="24744"/>
                    <a:pt x="48242" y="28508"/>
                  </a:cubicBezTo>
                  <a:cubicBezTo>
                    <a:pt x="48627" y="32106"/>
                    <a:pt x="51654" y="34844"/>
                    <a:pt x="55208" y="34844"/>
                  </a:cubicBezTo>
                  <a:cubicBezTo>
                    <a:pt x="55372" y="34844"/>
                    <a:pt x="55537" y="34839"/>
                    <a:pt x="55703" y="34827"/>
                  </a:cubicBezTo>
                  <a:lnTo>
                    <a:pt x="58325" y="49749"/>
                  </a:lnTo>
                  <a:cubicBezTo>
                    <a:pt x="56107" y="50153"/>
                    <a:pt x="54561" y="52304"/>
                    <a:pt x="54897" y="54589"/>
                  </a:cubicBezTo>
                  <a:cubicBezTo>
                    <a:pt x="54964" y="54992"/>
                    <a:pt x="55031" y="55329"/>
                    <a:pt x="55166" y="55665"/>
                  </a:cubicBezTo>
                  <a:lnTo>
                    <a:pt x="45486" y="59765"/>
                  </a:lnTo>
                  <a:cubicBezTo>
                    <a:pt x="44175" y="57440"/>
                    <a:pt x="41753" y="56067"/>
                    <a:pt x="39159" y="56067"/>
                  </a:cubicBezTo>
                  <a:cubicBezTo>
                    <a:pt x="38828" y="56067"/>
                    <a:pt x="38494" y="56089"/>
                    <a:pt x="38159" y="56135"/>
                  </a:cubicBezTo>
                  <a:cubicBezTo>
                    <a:pt x="37420" y="56270"/>
                    <a:pt x="36613" y="56471"/>
                    <a:pt x="35941" y="56807"/>
                  </a:cubicBezTo>
                  <a:lnTo>
                    <a:pt x="23707" y="36104"/>
                  </a:lnTo>
                  <a:cubicBezTo>
                    <a:pt x="27001" y="33818"/>
                    <a:pt x="26597" y="28777"/>
                    <a:pt x="22900" y="27097"/>
                  </a:cubicBezTo>
                  <a:cubicBezTo>
                    <a:pt x="22205" y="26793"/>
                    <a:pt x="21498" y="26654"/>
                    <a:pt x="20812" y="26654"/>
                  </a:cubicBezTo>
                  <a:cubicBezTo>
                    <a:pt x="17848" y="26654"/>
                    <a:pt x="15271" y="29254"/>
                    <a:pt x="15708" y="32474"/>
                  </a:cubicBezTo>
                  <a:cubicBezTo>
                    <a:pt x="15775" y="33348"/>
                    <a:pt x="16111" y="34155"/>
                    <a:pt x="16649" y="34827"/>
                  </a:cubicBezTo>
                  <a:lnTo>
                    <a:pt x="8179" y="40742"/>
                  </a:lnTo>
                  <a:cubicBezTo>
                    <a:pt x="7308" y="39708"/>
                    <a:pt x="6256" y="39276"/>
                    <a:pt x="5240" y="39276"/>
                  </a:cubicBezTo>
                  <a:cubicBezTo>
                    <a:pt x="2490" y="39276"/>
                    <a:pt x="1" y="42436"/>
                    <a:pt x="2062" y="45380"/>
                  </a:cubicBezTo>
                  <a:cubicBezTo>
                    <a:pt x="2876" y="46551"/>
                    <a:pt x="3989" y="47042"/>
                    <a:pt x="5089" y="47042"/>
                  </a:cubicBezTo>
                  <a:cubicBezTo>
                    <a:pt x="7714" y="47042"/>
                    <a:pt x="10268" y="44244"/>
                    <a:pt x="8515" y="41213"/>
                  </a:cubicBezTo>
                  <a:lnTo>
                    <a:pt x="16985" y="35297"/>
                  </a:lnTo>
                  <a:cubicBezTo>
                    <a:pt x="17983" y="36353"/>
                    <a:pt x="19390" y="36949"/>
                    <a:pt x="20849" y="36949"/>
                  </a:cubicBezTo>
                  <a:cubicBezTo>
                    <a:pt x="21062" y="36949"/>
                    <a:pt x="21275" y="36936"/>
                    <a:pt x="21489" y="36910"/>
                  </a:cubicBezTo>
                  <a:cubicBezTo>
                    <a:pt x="22026" y="36776"/>
                    <a:pt x="22631" y="36642"/>
                    <a:pt x="23169" y="36373"/>
                  </a:cubicBezTo>
                  <a:lnTo>
                    <a:pt x="35403" y="57143"/>
                  </a:lnTo>
                  <a:cubicBezTo>
                    <a:pt x="31908" y="59227"/>
                    <a:pt x="30832" y="63798"/>
                    <a:pt x="33050" y="67226"/>
                  </a:cubicBezTo>
                  <a:lnTo>
                    <a:pt x="22497" y="75629"/>
                  </a:lnTo>
                  <a:cubicBezTo>
                    <a:pt x="21572" y="74125"/>
                    <a:pt x="19962" y="73329"/>
                    <a:pt x="18338" y="73329"/>
                  </a:cubicBezTo>
                  <a:cubicBezTo>
                    <a:pt x="17130" y="73329"/>
                    <a:pt x="15915" y="73770"/>
                    <a:pt x="14968" y="74688"/>
                  </a:cubicBezTo>
                  <a:cubicBezTo>
                    <a:pt x="12683" y="76771"/>
                    <a:pt x="12885" y="80468"/>
                    <a:pt x="15372" y="82283"/>
                  </a:cubicBezTo>
                  <a:lnTo>
                    <a:pt x="10734" y="86989"/>
                  </a:lnTo>
                  <a:cubicBezTo>
                    <a:pt x="10599" y="86955"/>
                    <a:pt x="10448" y="86938"/>
                    <a:pt x="10297" y="86938"/>
                  </a:cubicBezTo>
                  <a:cubicBezTo>
                    <a:pt x="10145" y="86938"/>
                    <a:pt x="9994" y="86955"/>
                    <a:pt x="9860" y="86989"/>
                  </a:cubicBezTo>
                  <a:lnTo>
                    <a:pt x="9860" y="86921"/>
                  </a:lnTo>
                  <a:cubicBezTo>
                    <a:pt x="7574" y="87190"/>
                    <a:pt x="6768" y="90081"/>
                    <a:pt x="8582" y="91492"/>
                  </a:cubicBezTo>
                  <a:cubicBezTo>
                    <a:pt x="9051" y="91839"/>
                    <a:pt x="9569" y="91994"/>
                    <a:pt x="10073" y="91994"/>
                  </a:cubicBezTo>
                  <a:cubicBezTo>
                    <a:pt x="11524" y="91994"/>
                    <a:pt x="12865" y="90718"/>
                    <a:pt x="12616" y="89072"/>
                  </a:cubicBezTo>
                  <a:cubicBezTo>
                    <a:pt x="12481" y="88266"/>
                    <a:pt x="12011" y="87594"/>
                    <a:pt x="11338" y="87190"/>
                  </a:cubicBezTo>
                  <a:lnTo>
                    <a:pt x="15842" y="82619"/>
                  </a:lnTo>
                  <a:cubicBezTo>
                    <a:pt x="16595" y="83050"/>
                    <a:pt x="17434" y="83265"/>
                    <a:pt x="18290" y="83265"/>
                  </a:cubicBezTo>
                  <a:cubicBezTo>
                    <a:pt x="18504" y="83265"/>
                    <a:pt x="18719" y="83251"/>
                    <a:pt x="18934" y="83224"/>
                  </a:cubicBezTo>
                  <a:cubicBezTo>
                    <a:pt x="19674" y="83090"/>
                    <a:pt x="20413" y="82821"/>
                    <a:pt x="21018" y="82418"/>
                  </a:cubicBezTo>
                  <a:lnTo>
                    <a:pt x="25186" y="87123"/>
                  </a:lnTo>
                  <a:cubicBezTo>
                    <a:pt x="23918" y="88887"/>
                    <a:pt x="25362" y="91102"/>
                    <a:pt x="27182" y="91102"/>
                  </a:cubicBezTo>
                  <a:cubicBezTo>
                    <a:pt x="27582" y="91102"/>
                    <a:pt x="28001" y="90995"/>
                    <a:pt x="28412" y="90753"/>
                  </a:cubicBezTo>
                  <a:cubicBezTo>
                    <a:pt x="30658" y="89406"/>
                    <a:pt x="29658" y="86159"/>
                    <a:pt x="27223" y="86159"/>
                  </a:cubicBezTo>
                  <a:cubicBezTo>
                    <a:pt x="27108" y="86159"/>
                    <a:pt x="26988" y="86167"/>
                    <a:pt x="26866" y="86182"/>
                  </a:cubicBezTo>
                  <a:cubicBezTo>
                    <a:pt x="26463" y="86249"/>
                    <a:pt x="25992" y="86384"/>
                    <a:pt x="25656" y="86720"/>
                  </a:cubicBezTo>
                  <a:lnTo>
                    <a:pt x="21556" y="82082"/>
                  </a:lnTo>
                  <a:cubicBezTo>
                    <a:pt x="22833" y="80939"/>
                    <a:pt x="23438" y="79258"/>
                    <a:pt x="23236" y="77645"/>
                  </a:cubicBezTo>
                  <a:cubicBezTo>
                    <a:pt x="23169" y="77107"/>
                    <a:pt x="23035" y="76637"/>
                    <a:pt x="22833" y="76234"/>
                  </a:cubicBezTo>
                  <a:lnTo>
                    <a:pt x="33386" y="67764"/>
                  </a:lnTo>
                  <a:cubicBezTo>
                    <a:pt x="34804" y="69536"/>
                    <a:pt x="36947" y="70581"/>
                    <a:pt x="39179" y="70581"/>
                  </a:cubicBezTo>
                  <a:cubicBezTo>
                    <a:pt x="39488" y="70581"/>
                    <a:pt x="39798" y="70561"/>
                    <a:pt x="40108" y="70520"/>
                  </a:cubicBezTo>
                  <a:cubicBezTo>
                    <a:pt x="45015" y="69915"/>
                    <a:pt x="47839" y="64672"/>
                    <a:pt x="45755" y="60303"/>
                  </a:cubicBezTo>
                  <a:lnTo>
                    <a:pt x="55434" y="56270"/>
                  </a:lnTo>
                  <a:cubicBezTo>
                    <a:pt x="56219" y="57598"/>
                    <a:pt x="57709" y="58384"/>
                    <a:pt x="59271" y="58384"/>
                  </a:cubicBezTo>
                  <a:cubicBezTo>
                    <a:pt x="59448" y="58384"/>
                    <a:pt x="59626" y="58374"/>
                    <a:pt x="59804" y="58353"/>
                  </a:cubicBezTo>
                  <a:cubicBezTo>
                    <a:pt x="60543" y="58219"/>
                    <a:pt x="61283" y="57950"/>
                    <a:pt x="61888" y="57480"/>
                  </a:cubicBezTo>
                  <a:lnTo>
                    <a:pt x="70492" y="67361"/>
                  </a:lnTo>
                  <a:cubicBezTo>
                    <a:pt x="67467" y="69713"/>
                    <a:pt x="66996" y="74083"/>
                    <a:pt x="69282" y="77175"/>
                  </a:cubicBezTo>
                  <a:cubicBezTo>
                    <a:pt x="70672" y="78963"/>
                    <a:pt x="72767" y="79905"/>
                    <a:pt x="74887" y="79905"/>
                  </a:cubicBezTo>
                  <a:cubicBezTo>
                    <a:pt x="76353" y="79905"/>
                    <a:pt x="77831" y="79454"/>
                    <a:pt x="79096" y="78519"/>
                  </a:cubicBezTo>
                  <a:cubicBezTo>
                    <a:pt x="82188" y="76301"/>
                    <a:pt x="82927" y="71932"/>
                    <a:pt x="80709" y="68772"/>
                  </a:cubicBezTo>
                  <a:cubicBezTo>
                    <a:pt x="79330" y="66808"/>
                    <a:pt x="77145" y="65753"/>
                    <a:pt x="74931" y="65753"/>
                  </a:cubicBezTo>
                  <a:cubicBezTo>
                    <a:pt x="73583" y="65753"/>
                    <a:pt x="72224" y="66144"/>
                    <a:pt x="71029" y="66957"/>
                  </a:cubicBezTo>
                  <a:lnTo>
                    <a:pt x="62358" y="57076"/>
                  </a:lnTo>
                  <a:cubicBezTo>
                    <a:pt x="63097" y="56337"/>
                    <a:pt x="63568" y="55396"/>
                    <a:pt x="63702" y="54320"/>
                  </a:cubicBezTo>
                  <a:lnTo>
                    <a:pt x="81986" y="53648"/>
                  </a:lnTo>
                  <a:cubicBezTo>
                    <a:pt x="81986" y="53850"/>
                    <a:pt x="81986" y="54119"/>
                    <a:pt x="81986" y="54387"/>
                  </a:cubicBezTo>
                  <a:cubicBezTo>
                    <a:pt x="82336" y="56833"/>
                    <a:pt x="84416" y="58314"/>
                    <a:pt x="86549" y="58314"/>
                  </a:cubicBezTo>
                  <a:cubicBezTo>
                    <a:pt x="87700" y="58314"/>
                    <a:pt x="88865" y="57884"/>
                    <a:pt x="89784" y="56942"/>
                  </a:cubicBezTo>
                  <a:cubicBezTo>
                    <a:pt x="92472" y="54186"/>
                    <a:pt x="90792" y="49615"/>
                    <a:pt x="87028" y="49212"/>
                  </a:cubicBezTo>
                  <a:lnTo>
                    <a:pt x="87296" y="39532"/>
                  </a:lnTo>
                  <a:cubicBezTo>
                    <a:pt x="87599" y="39566"/>
                    <a:pt x="87885" y="39582"/>
                    <a:pt x="88162" y="39582"/>
                  </a:cubicBezTo>
                  <a:cubicBezTo>
                    <a:pt x="88439" y="39582"/>
                    <a:pt x="88708" y="39566"/>
                    <a:pt x="88977" y="39532"/>
                  </a:cubicBezTo>
                  <a:cubicBezTo>
                    <a:pt x="89313" y="39465"/>
                    <a:pt x="89649" y="39398"/>
                    <a:pt x="89918" y="39330"/>
                  </a:cubicBezTo>
                  <a:lnTo>
                    <a:pt x="102286" y="68033"/>
                  </a:lnTo>
                  <a:cubicBezTo>
                    <a:pt x="99598" y="70251"/>
                    <a:pt x="99732" y="74352"/>
                    <a:pt x="102555" y="76368"/>
                  </a:cubicBezTo>
                  <a:cubicBezTo>
                    <a:pt x="103482" y="77030"/>
                    <a:pt x="104531" y="77337"/>
                    <a:pt x="105563" y="77337"/>
                  </a:cubicBezTo>
                  <a:cubicBezTo>
                    <a:pt x="107677" y="77337"/>
                    <a:pt x="109719" y="76049"/>
                    <a:pt x="110487" y="73881"/>
                  </a:cubicBezTo>
                  <a:lnTo>
                    <a:pt x="117276" y="74553"/>
                  </a:lnTo>
                  <a:cubicBezTo>
                    <a:pt x="117075" y="75158"/>
                    <a:pt x="117075" y="75830"/>
                    <a:pt x="117142" y="76503"/>
                  </a:cubicBezTo>
                  <a:cubicBezTo>
                    <a:pt x="117344" y="78116"/>
                    <a:pt x="118352" y="79527"/>
                    <a:pt x="119898" y="80267"/>
                  </a:cubicBezTo>
                  <a:lnTo>
                    <a:pt x="116335" y="88199"/>
                  </a:lnTo>
                  <a:cubicBezTo>
                    <a:pt x="115955" y="88102"/>
                    <a:pt x="115593" y="88057"/>
                    <a:pt x="115251" y="88057"/>
                  </a:cubicBezTo>
                  <a:cubicBezTo>
                    <a:pt x="111294" y="88057"/>
                    <a:pt x="109977" y="94035"/>
                    <a:pt x="114184" y="95458"/>
                  </a:cubicBezTo>
                  <a:cubicBezTo>
                    <a:pt x="114653" y="95617"/>
                    <a:pt x="115101" y="95689"/>
                    <a:pt x="115523" y="95689"/>
                  </a:cubicBezTo>
                  <a:cubicBezTo>
                    <a:pt x="119218" y="95689"/>
                    <a:pt x="120915" y="90150"/>
                    <a:pt x="116873" y="88400"/>
                  </a:cubicBezTo>
                  <a:lnTo>
                    <a:pt x="120436" y="80468"/>
                  </a:lnTo>
                  <a:cubicBezTo>
                    <a:pt x="120978" y="80649"/>
                    <a:pt x="121525" y="80735"/>
                    <a:pt x="122061" y="80735"/>
                  </a:cubicBezTo>
                  <a:cubicBezTo>
                    <a:pt x="124119" y="80735"/>
                    <a:pt x="126008" y="79470"/>
                    <a:pt x="126754" y="77444"/>
                  </a:cubicBezTo>
                  <a:lnTo>
                    <a:pt x="145441" y="88199"/>
                  </a:lnTo>
                  <a:cubicBezTo>
                    <a:pt x="142736" y="92995"/>
                    <a:pt x="146330" y="98635"/>
                    <a:pt x="151491" y="98635"/>
                  </a:cubicBezTo>
                  <a:cubicBezTo>
                    <a:pt x="151972" y="98635"/>
                    <a:pt x="152466" y="98586"/>
                    <a:pt x="152970" y="98483"/>
                  </a:cubicBezTo>
                  <a:cubicBezTo>
                    <a:pt x="158885" y="97273"/>
                    <a:pt x="160700" y="89677"/>
                    <a:pt x="155928" y="85980"/>
                  </a:cubicBezTo>
                  <a:lnTo>
                    <a:pt x="160162" y="79527"/>
                  </a:lnTo>
                  <a:cubicBezTo>
                    <a:pt x="160991" y="80094"/>
                    <a:pt x="161918" y="80356"/>
                    <a:pt x="162828" y="80356"/>
                  </a:cubicBezTo>
                  <a:cubicBezTo>
                    <a:pt x="164944" y="80356"/>
                    <a:pt x="166972" y="78940"/>
                    <a:pt x="167489" y="76637"/>
                  </a:cubicBezTo>
                  <a:lnTo>
                    <a:pt x="181337" y="80468"/>
                  </a:lnTo>
                  <a:cubicBezTo>
                    <a:pt x="179159" y="85197"/>
                    <a:pt x="182798" y="90386"/>
                    <a:pt x="187722" y="90386"/>
                  </a:cubicBezTo>
                  <a:cubicBezTo>
                    <a:pt x="188118" y="90386"/>
                    <a:pt x="188522" y="90352"/>
                    <a:pt x="188932" y="90282"/>
                  </a:cubicBezTo>
                  <a:cubicBezTo>
                    <a:pt x="194512" y="89341"/>
                    <a:pt x="196730" y="82552"/>
                    <a:pt x="192831" y="78452"/>
                  </a:cubicBezTo>
                  <a:lnTo>
                    <a:pt x="203183" y="70318"/>
                  </a:lnTo>
                  <a:cubicBezTo>
                    <a:pt x="204490" y="72160"/>
                    <a:pt x="206637" y="73267"/>
                    <a:pt x="208929" y="73267"/>
                  </a:cubicBezTo>
                  <a:cubicBezTo>
                    <a:pt x="209230" y="73267"/>
                    <a:pt x="209533" y="73248"/>
                    <a:pt x="209838" y="73209"/>
                  </a:cubicBezTo>
                  <a:cubicBezTo>
                    <a:pt x="210779" y="73074"/>
                    <a:pt x="211720" y="72738"/>
                    <a:pt x="212594" y="72200"/>
                  </a:cubicBezTo>
                  <a:lnTo>
                    <a:pt x="218374" y="82888"/>
                  </a:lnTo>
                  <a:cubicBezTo>
                    <a:pt x="214161" y="85618"/>
                    <a:pt x="216601" y="91701"/>
                    <a:pt x="220885" y="91701"/>
                  </a:cubicBezTo>
                  <a:cubicBezTo>
                    <a:pt x="221454" y="91701"/>
                    <a:pt x="222054" y="91594"/>
                    <a:pt x="222677" y="91358"/>
                  </a:cubicBezTo>
                  <a:cubicBezTo>
                    <a:pt x="227798" y="89438"/>
                    <a:pt x="226213" y="82092"/>
                    <a:pt x="221116" y="82092"/>
                  </a:cubicBezTo>
                  <a:cubicBezTo>
                    <a:pt x="220861" y="82092"/>
                    <a:pt x="220596" y="82110"/>
                    <a:pt x="220324" y="82149"/>
                  </a:cubicBezTo>
                  <a:cubicBezTo>
                    <a:pt x="219853" y="82216"/>
                    <a:pt x="219383" y="82351"/>
                    <a:pt x="218912" y="82552"/>
                  </a:cubicBezTo>
                  <a:lnTo>
                    <a:pt x="213131" y="71864"/>
                  </a:lnTo>
                  <a:cubicBezTo>
                    <a:pt x="216089" y="69646"/>
                    <a:pt x="216828" y="65479"/>
                    <a:pt x="214812" y="62319"/>
                  </a:cubicBezTo>
                  <a:lnTo>
                    <a:pt x="240960" y="47531"/>
                  </a:lnTo>
                  <a:cubicBezTo>
                    <a:pt x="242347" y="51556"/>
                    <a:pt x="246083" y="53914"/>
                    <a:pt x="249953" y="53914"/>
                  </a:cubicBezTo>
                  <a:cubicBezTo>
                    <a:pt x="251900" y="53914"/>
                    <a:pt x="253882" y="53317"/>
                    <a:pt x="255614" y="52035"/>
                  </a:cubicBezTo>
                  <a:lnTo>
                    <a:pt x="265966" y="67495"/>
                  </a:lnTo>
                  <a:cubicBezTo>
                    <a:pt x="262807" y="69041"/>
                    <a:pt x="261933" y="73142"/>
                    <a:pt x="264084" y="75898"/>
                  </a:cubicBezTo>
                  <a:cubicBezTo>
                    <a:pt x="265166" y="77284"/>
                    <a:pt x="266758" y="77973"/>
                    <a:pt x="268365" y="77973"/>
                  </a:cubicBezTo>
                  <a:cubicBezTo>
                    <a:pt x="269952" y="77973"/>
                    <a:pt x="271552" y="77301"/>
                    <a:pt x="272688" y="75965"/>
                  </a:cubicBezTo>
                  <a:lnTo>
                    <a:pt x="278872" y="82888"/>
                  </a:lnTo>
                  <a:cubicBezTo>
                    <a:pt x="278267" y="83561"/>
                    <a:pt x="277998" y="84434"/>
                    <a:pt x="278065" y="85375"/>
                  </a:cubicBezTo>
                  <a:cubicBezTo>
                    <a:pt x="278313" y="87028"/>
                    <a:pt x="279704" y="87995"/>
                    <a:pt x="281114" y="87995"/>
                  </a:cubicBezTo>
                  <a:cubicBezTo>
                    <a:pt x="281998" y="87995"/>
                    <a:pt x="282889" y="87616"/>
                    <a:pt x="283510" y="86787"/>
                  </a:cubicBezTo>
                  <a:cubicBezTo>
                    <a:pt x="285104" y="84747"/>
                    <a:pt x="283554" y="81921"/>
                    <a:pt x="281096" y="81921"/>
                  </a:cubicBezTo>
                  <a:cubicBezTo>
                    <a:pt x="280963" y="81921"/>
                    <a:pt x="280826" y="81930"/>
                    <a:pt x="280687" y="81947"/>
                  </a:cubicBezTo>
                  <a:cubicBezTo>
                    <a:pt x="280216" y="82014"/>
                    <a:pt x="279746" y="82216"/>
                    <a:pt x="279343" y="82485"/>
                  </a:cubicBezTo>
                  <a:lnTo>
                    <a:pt x="273024" y="75494"/>
                  </a:lnTo>
                  <a:cubicBezTo>
                    <a:pt x="274368" y="73478"/>
                    <a:pt x="274234" y="70856"/>
                    <a:pt x="272688" y="68974"/>
                  </a:cubicBezTo>
                  <a:lnTo>
                    <a:pt x="279679" y="64201"/>
                  </a:lnTo>
                  <a:cubicBezTo>
                    <a:pt x="280351" y="65042"/>
                    <a:pt x="281190" y="65395"/>
                    <a:pt x="282008" y="65395"/>
                  </a:cubicBezTo>
                  <a:cubicBezTo>
                    <a:pt x="284131" y="65395"/>
                    <a:pt x="286109" y="63017"/>
                    <a:pt x="284653" y="60639"/>
                  </a:cubicBezTo>
                  <a:cubicBezTo>
                    <a:pt x="284007" y="59639"/>
                    <a:pt x="283084" y="59220"/>
                    <a:pt x="282169" y="59220"/>
                  </a:cubicBezTo>
                  <a:cubicBezTo>
                    <a:pt x="280132" y="59220"/>
                    <a:pt x="278136" y="61298"/>
                    <a:pt x="279343" y="63664"/>
                  </a:cubicBezTo>
                  <a:lnTo>
                    <a:pt x="272285" y="68503"/>
                  </a:lnTo>
                  <a:cubicBezTo>
                    <a:pt x="271201" y="67467"/>
                    <a:pt x="269788" y="66926"/>
                    <a:pt x="268346" y="66926"/>
                  </a:cubicBezTo>
                  <a:cubicBezTo>
                    <a:pt x="267729" y="66926"/>
                    <a:pt x="267107" y="67025"/>
                    <a:pt x="266504" y="67226"/>
                  </a:cubicBezTo>
                  <a:lnTo>
                    <a:pt x="256085" y="51699"/>
                  </a:lnTo>
                  <a:cubicBezTo>
                    <a:pt x="261664" y="46993"/>
                    <a:pt x="260118" y="38120"/>
                    <a:pt x="253396" y="35499"/>
                  </a:cubicBezTo>
                  <a:cubicBezTo>
                    <a:pt x="252239" y="35052"/>
                    <a:pt x="251075" y="34846"/>
                    <a:pt x="249944" y="34846"/>
                  </a:cubicBezTo>
                  <a:cubicBezTo>
                    <a:pt x="244434" y="34846"/>
                    <a:pt x="239709" y="39749"/>
                    <a:pt x="240490" y="45716"/>
                  </a:cubicBezTo>
                  <a:cubicBezTo>
                    <a:pt x="240557" y="46119"/>
                    <a:pt x="240691" y="46523"/>
                    <a:pt x="240759" y="46926"/>
                  </a:cubicBezTo>
                  <a:lnTo>
                    <a:pt x="214409" y="61849"/>
                  </a:lnTo>
                  <a:cubicBezTo>
                    <a:pt x="213088" y="60126"/>
                    <a:pt x="211081" y="59140"/>
                    <a:pt x="208974" y="59140"/>
                  </a:cubicBezTo>
                  <a:cubicBezTo>
                    <a:pt x="208614" y="59140"/>
                    <a:pt x="208251" y="59168"/>
                    <a:pt x="207888" y="59227"/>
                  </a:cubicBezTo>
                  <a:cubicBezTo>
                    <a:pt x="206342" y="59429"/>
                    <a:pt x="204931" y="60168"/>
                    <a:pt x="203788" y="61311"/>
                  </a:cubicBezTo>
                  <a:lnTo>
                    <a:pt x="180933" y="46052"/>
                  </a:lnTo>
                  <a:cubicBezTo>
                    <a:pt x="181605" y="42960"/>
                    <a:pt x="179723" y="40003"/>
                    <a:pt x="176698" y="39263"/>
                  </a:cubicBezTo>
                  <a:cubicBezTo>
                    <a:pt x="176242" y="39151"/>
                    <a:pt x="175785" y="39098"/>
                    <a:pt x="175335" y="39098"/>
                  </a:cubicBezTo>
                  <a:cubicBezTo>
                    <a:pt x="172810" y="39098"/>
                    <a:pt x="170527" y="40785"/>
                    <a:pt x="169842" y="43296"/>
                  </a:cubicBezTo>
                  <a:cubicBezTo>
                    <a:pt x="169035" y="46321"/>
                    <a:pt x="170716" y="49413"/>
                    <a:pt x="173674" y="50287"/>
                  </a:cubicBezTo>
                  <a:cubicBezTo>
                    <a:pt x="174217" y="50448"/>
                    <a:pt x="174768" y="50524"/>
                    <a:pt x="175311" y="50524"/>
                  </a:cubicBezTo>
                  <a:cubicBezTo>
                    <a:pt x="177720" y="50524"/>
                    <a:pt x="179976" y="49016"/>
                    <a:pt x="180799" y="46657"/>
                  </a:cubicBezTo>
                  <a:lnTo>
                    <a:pt x="203385" y="61782"/>
                  </a:lnTo>
                  <a:cubicBezTo>
                    <a:pt x="202175" y="63260"/>
                    <a:pt x="201637" y="65210"/>
                    <a:pt x="201906" y="67159"/>
                  </a:cubicBezTo>
                  <a:cubicBezTo>
                    <a:pt x="201973" y="68100"/>
                    <a:pt x="202309" y="68974"/>
                    <a:pt x="202780" y="69781"/>
                  </a:cubicBezTo>
                  <a:lnTo>
                    <a:pt x="192428" y="78049"/>
                  </a:lnTo>
                  <a:cubicBezTo>
                    <a:pt x="191046" y="76856"/>
                    <a:pt x="189369" y="76287"/>
                    <a:pt x="187719" y="76287"/>
                  </a:cubicBezTo>
                  <a:cubicBezTo>
                    <a:pt x="185275" y="76287"/>
                    <a:pt x="182889" y="77536"/>
                    <a:pt x="181605" y="79863"/>
                  </a:cubicBezTo>
                  <a:lnTo>
                    <a:pt x="167557" y="76032"/>
                  </a:lnTo>
                  <a:cubicBezTo>
                    <a:pt x="167557" y="75696"/>
                    <a:pt x="167557" y="75293"/>
                    <a:pt x="167557" y="74956"/>
                  </a:cubicBezTo>
                  <a:cubicBezTo>
                    <a:pt x="167422" y="74150"/>
                    <a:pt x="167086" y="73410"/>
                    <a:pt x="166615" y="72738"/>
                  </a:cubicBezTo>
                  <a:lnTo>
                    <a:pt x="180395" y="63260"/>
                  </a:lnTo>
                  <a:cubicBezTo>
                    <a:pt x="181318" y="65203"/>
                    <a:pt x="182951" y="66031"/>
                    <a:pt x="184581" y="66031"/>
                  </a:cubicBezTo>
                  <a:cubicBezTo>
                    <a:pt x="187465" y="66031"/>
                    <a:pt x="190342" y="63439"/>
                    <a:pt x="189268" y="59832"/>
                  </a:cubicBezTo>
                  <a:cubicBezTo>
                    <a:pt x="188565" y="57468"/>
                    <a:pt x="186683" y="56412"/>
                    <a:pt x="184792" y="56412"/>
                  </a:cubicBezTo>
                  <a:cubicBezTo>
                    <a:pt x="182167" y="56412"/>
                    <a:pt x="179523" y="58449"/>
                    <a:pt x="179992" y="61849"/>
                  </a:cubicBezTo>
                  <a:cubicBezTo>
                    <a:pt x="179992" y="62185"/>
                    <a:pt x="180059" y="62454"/>
                    <a:pt x="180194" y="62723"/>
                  </a:cubicBezTo>
                  <a:lnTo>
                    <a:pt x="166212" y="72268"/>
                  </a:lnTo>
                  <a:cubicBezTo>
                    <a:pt x="165263" y="71318"/>
                    <a:pt x="164013" y="70820"/>
                    <a:pt x="162767" y="70820"/>
                  </a:cubicBezTo>
                  <a:cubicBezTo>
                    <a:pt x="161806" y="70820"/>
                    <a:pt x="160847" y="71116"/>
                    <a:pt x="160028" y="71730"/>
                  </a:cubicBezTo>
                  <a:lnTo>
                    <a:pt x="150953" y="62319"/>
                  </a:lnTo>
                  <a:cubicBezTo>
                    <a:pt x="154760" y="57922"/>
                    <a:pt x="151645" y="51216"/>
                    <a:pt x="145989" y="51216"/>
                  </a:cubicBezTo>
                  <a:cubicBezTo>
                    <a:pt x="145853" y="51216"/>
                    <a:pt x="145715" y="51220"/>
                    <a:pt x="145576" y="51228"/>
                  </a:cubicBezTo>
                  <a:lnTo>
                    <a:pt x="144030" y="40473"/>
                  </a:lnTo>
                  <a:lnTo>
                    <a:pt x="144299" y="40473"/>
                  </a:lnTo>
                  <a:cubicBezTo>
                    <a:pt x="146853" y="40204"/>
                    <a:pt x="148735" y="38053"/>
                    <a:pt x="148668" y="35499"/>
                  </a:cubicBezTo>
                  <a:cubicBezTo>
                    <a:pt x="148533" y="32945"/>
                    <a:pt x="146450" y="30995"/>
                    <a:pt x="143895" y="30995"/>
                  </a:cubicBezTo>
                  <a:cubicBezTo>
                    <a:pt x="137913" y="30995"/>
                    <a:pt x="137375" y="39935"/>
                    <a:pt x="143492" y="40473"/>
                  </a:cubicBezTo>
                  <a:lnTo>
                    <a:pt x="144971" y="51295"/>
                  </a:lnTo>
                  <a:cubicBezTo>
                    <a:pt x="141341" y="51833"/>
                    <a:pt x="138787" y="55194"/>
                    <a:pt x="139324" y="58824"/>
                  </a:cubicBezTo>
                  <a:cubicBezTo>
                    <a:pt x="139813" y="62183"/>
                    <a:pt x="142632" y="64543"/>
                    <a:pt x="145866" y="64543"/>
                  </a:cubicBezTo>
                  <a:cubicBezTo>
                    <a:pt x="146192" y="64543"/>
                    <a:pt x="146521" y="64519"/>
                    <a:pt x="146853" y="64470"/>
                  </a:cubicBezTo>
                  <a:cubicBezTo>
                    <a:pt x="148265" y="64336"/>
                    <a:pt x="149542" y="63664"/>
                    <a:pt x="150550" y="62723"/>
                  </a:cubicBezTo>
                  <a:lnTo>
                    <a:pt x="159557" y="72133"/>
                  </a:lnTo>
                  <a:cubicBezTo>
                    <a:pt x="157541" y="74015"/>
                    <a:pt x="157608" y="77309"/>
                    <a:pt x="159692" y="79124"/>
                  </a:cubicBezTo>
                  <a:lnTo>
                    <a:pt x="155390" y="85644"/>
                  </a:lnTo>
                  <a:cubicBezTo>
                    <a:pt x="154193" y="84847"/>
                    <a:pt x="152849" y="84465"/>
                    <a:pt x="151521" y="84465"/>
                  </a:cubicBezTo>
                  <a:cubicBezTo>
                    <a:pt x="149268" y="84465"/>
                    <a:pt x="147064" y="85564"/>
                    <a:pt x="145710" y="87594"/>
                  </a:cubicBezTo>
                  <a:lnTo>
                    <a:pt x="126889" y="76839"/>
                  </a:lnTo>
                  <a:cubicBezTo>
                    <a:pt x="126956" y="76234"/>
                    <a:pt x="127023" y="75696"/>
                    <a:pt x="126956" y="75158"/>
                  </a:cubicBezTo>
                  <a:cubicBezTo>
                    <a:pt x="126584" y="72370"/>
                    <a:pt x="124300" y="70857"/>
                    <a:pt x="122015" y="70857"/>
                  </a:cubicBezTo>
                  <a:cubicBezTo>
                    <a:pt x="120168" y="70857"/>
                    <a:pt x="118319" y="71845"/>
                    <a:pt x="117478" y="73948"/>
                  </a:cubicBezTo>
                  <a:lnTo>
                    <a:pt x="110622" y="73276"/>
                  </a:lnTo>
                  <a:cubicBezTo>
                    <a:pt x="110756" y="72671"/>
                    <a:pt x="110823" y="71999"/>
                    <a:pt x="110756" y="71394"/>
                  </a:cubicBezTo>
                  <a:cubicBezTo>
                    <a:pt x="110387" y="68813"/>
                    <a:pt x="108109" y="66906"/>
                    <a:pt x="105563" y="66906"/>
                  </a:cubicBezTo>
                  <a:cubicBezTo>
                    <a:pt x="105324" y="66906"/>
                    <a:pt x="105083" y="66923"/>
                    <a:pt x="104841" y="66957"/>
                  </a:cubicBezTo>
                  <a:cubicBezTo>
                    <a:pt x="104101" y="67025"/>
                    <a:pt x="103362" y="67294"/>
                    <a:pt x="102757" y="67697"/>
                  </a:cubicBezTo>
                  <a:lnTo>
                    <a:pt x="90456" y="39129"/>
                  </a:lnTo>
                  <a:cubicBezTo>
                    <a:pt x="96734" y="36513"/>
                    <a:pt x="94677" y="27344"/>
                    <a:pt x="88185" y="27344"/>
                  </a:cubicBezTo>
                  <a:cubicBezTo>
                    <a:pt x="88005" y="27344"/>
                    <a:pt x="87820" y="27351"/>
                    <a:pt x="87633" y="27365"/>
                  </a:cubicBezTo>
                  <a:cubicBezTo>
                    <a:pt x="80709" y="27903"/>
                    <a:pt x="79902" y="37784"/>
                    <a:pt x="86692" y="39398"/>
                  </a:cubicBezTo>
                  <a:lnTo>
                    <a:pt x="86423" y="49144"/>
                  </a:lnTo>
                  <a:cubicBezTo>
                    <a:pt x="86221" y="49144"/>
                    <a:pt x="86019" y="49144"/>
                    <a:pt x="85885" y="49212"/>
                  </a:cubicBezTo>
                  <a:cubicBezTo>
                    <a:pt x="83868" y="49480"/>
                    <a:pt x="82255" y="51026"/>
                    <a:pt x="81986" y="53043"/>
                  </a:cubicBezTo>
                  <a:lnTo>
                    <a:pt x="63568" y="53715"/>
                  </a:lnTo>
                  <a:lnTo>
                    <a:pt x="63568" y="53446"/>
                  </a:lnTo>
                  <a:cubicBezTo>
                    <a:pt x="63245" y="51247"/>
                    <a:pt x="61364" y="49607"/>
                    <a:pt x="59186" y="49607"/>
                  </a:cubicBezTo>
                  <a:cubicBezTo>
                    <a:pt x="59101" y="49607"/>
                    <a:pt x="59016" y="49610"/>
                    <a:pt x="58930" y="49615"/>
                  </a:cubicBezTo>
                  <a:lnTo>
                    <a:pt x="56308" y="34759"/>
                  </a:lnTo>
                  <a:cubicBezTo>
                    <a:pt x="60005" y="34222"/>
                    <a:pt x="62627" y="30928"/>
                    <a:pt x="62358" y="27231"/>
                  </a:cubicBezTo>
                  <a:cubicBezTo>
                    <a:pt x="62030" y="23553"/>
                    <a:pt x="59006" y="20773"/>
                    <a:pt x="55356" y="20773"/>
                  </a:cubicBezTo>
                  <a:cubicBezTo>
                    <a:pt x="55270" y="20773"/>
                    <a:pt x="55185" y="20775"/>
                    <a:pt x="55098" y="20778"/>
                  </a:cubicBezTo>
                  <a:lnTo>
                    <a:pt x="55905" y="10225"/>
                  </a:lnTo>
                  <a:lnTo>
                    <a:pt x="56107" y="10225"/>
                  </a:lnTo>
                  <a:cubicBezTo>
                    <a:pt x="58863" y="9821"/>
                    <a:pt x="60812" y="7401"/>
                    <a:pt x="60543" y="4645"/>
                  </a:cubicBezTo>
                  <a:cubicBezTo>
                    <a:pt x="60348" y="1976"/>
                    <a:pt x="58072" y="1"/>
                    <a:pt x="55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0" name="Google Shape;90;p11"/>
          <p:cNvCxnSpPr/>
          <p:nvPr/>
        </p:nvCxnSpPr>
        <p:spPr>
          <a:xfrm>
            <a:off x="2533050" y="3626444"/>
            <a:ext cx="4077900" cy="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CUSTOM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 rot="10800000">
            <a:off x="5918600" y="327307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720000" y="538896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93275" y="1247450"/>
            <a:ext cx="78306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/>
          <p:nvPr/>
        </p:nvSpPr>
        <p:spPr>
          <a:xfrm rot="1802385">
            <a:off x="-2271605" y="3033652"/>
            <a:ext cx="3689236" cy="1271863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rgbClr val="EB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538896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F6F8C"/>
              </a:buClr>
              <a:buSzPts val="2800"/>
              <a:buFont typeface="Roboto Slab"/>
              <a:buNone/>
              <a:defRPr sz="2800">
                <a:solidFill>
                  <a:srgbClr val="4F6F8C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d Standard TT"/>
              <a:buNone/>
              <a:defRPr sz="2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●"/>
              <a:defRPr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○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■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●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○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■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●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○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"/>
              <a:buChar char="■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4" r:id="rId12"/>
    <p:sldLayoutId id="2147483665" r:id="rId13"/>
    <p:sldLayoutId id="214748366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F8C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>
            <a:spLocks noGrp="1"/>
          </p:cNvSpPr>
          <p:nvPr>
            <p:ph type="ctrTitle"/>
          </p:nvPr>
        </p:nvSpPr>
        <p:spPr>
          <a:xfrm>
            <a:off x="311700" y="1975465"/>
            <a:ext cx="8520600" cy="1192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Efficient Generation of Mature Megakaryocytes and Functional Platelets from Human Embryonic Stem Cells</a:t>
            </a:r>
            <a:endParaRPr sz="2800" dirty="0">
              <a:solidFill>
                <a:schemeClr val="accent4"/>
              </a:solidFill>
            </a:endParaRP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1"/>
          </p:nvPr>
        </p:nvSpPr>
        <p:spPr>
          <a:xfrm>
            <a:off x="267091" y="4130012"/>
            <a:ext cx="8520600" cy="4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>
                <a:solidFill>
                  <a:srgbClr val="A8BBB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Presenter:</a:t>
            </a:r>
            <a:r>
              <a:rPr lang="en-US" sz="1800" kern="0" dirty="0">
                <a:solidFill>
                  <a:srgbClr val="A8BBB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Fatemeh </a:t>
            </a:r>
            <a:r>
              <a:rPr lang="en-US" sz="1800" kern="0" dirty="0" err="1">
                <a:solidFill>
                  <a:srgbClr val="A8BBB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Khademi</a:t>
            </a:r>
            <a:br>
              <a:rPr lang="en-US" sz="1800" kern="0" dirty="0">
                <a:solidFill>
                  <a:srgbClr val="A8BBB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kern="0" dirty="0">
                <a:solidFill>
                  <a:srgbClr val="A8BBB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Supervisor:</a:t>
            </a:r>
            <a:r>
              <a:rPr lang="en-US" sz="1800" kern="0" dirty="0">
                <a:solidFill>
                  <a:srgbClr val="A8BBB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Dr. Mirzaei</a:t>
            </a:r>
            <a:br>
              <a:rPr lang="en-US" sz="1800" kern="0" dirty="0">
                <a:solidFill>
                  <a:srgbClr val="A8BBB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800" dirty="0">
              <a:solidFill>
                <a:srgbClr val="A8BBB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490821-4CD0-0C24-8D79-F14971A22EAD}"/>
              </a:ext>
            </a:extLst>
          </p:cNvPr>
          <p:cNvGrpSpPr/>
          <p:nvPr/>
        </p:nvGrpSpPr>
        <p:grpSpPr>
          <a:xfrm>
            <a:off x="4176150" y="174207"/>
            <a:ext cx="791700" cy="791700"/>
            <a:chOff x="4176148" y="1121657"/>
            <a:chExt cx="791700" cy="791700"/>
          </a:xfrm>
        </p:grpSpPr>
        <p:grpSp>
          <p:nvGrpSpPr>
            <p:cNvPr id="277" name="Google Shape;277;p24"/>
            <p:cNvGrpSpPr/>
            <p:nvPr/>
          </p:nvGrpSpPr>
          <p:grpSpPr>
            <a:xfrm>
              <a:off x="4176148" y="1121657"/>
              <a:ext cx="791700" cy="791700"/>
              <a:chOff x="1105200" y="2323875"/>
              <a:chExt cx="791700" cy="791700"/>
            </a:xfrm>
          </p:grpSpPr>
          <p:sp>
            <p:nvSpPr>
              <p:cNvPr id="278" name="Google Shape;278;p24"/>
              <p:cNvSpPr/>
              <p:nvPr/>
            </p:nvSpPr>
            <p:spPr>
              <a:xfrm>
                <a:off x="1181400" y="2400075"/>
                <a:ext cx="639300" cy="639300"/>
              </a:xfrm>
              <a:prstGeom prst="ellipse">
                <a:avLst/>
              </a:prstGeom>
              <a:solidFill>
                <a:srgbClr val="EB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4"/>
              <p:cNvSpPr/>
              <p:nvPr/>
            </p:nvSpPr>
            <p:spPr>
              <a:xfrm>
                <a:off x="1105200" y="2323875"/>
                <a:ext cx="791700" cy="791700"/>
              </a:xfrm>
              <a:prstGeom prst="ellipse">
                <a:avLst/>
              </a:prstGeom>
              <a:noFill/>
              <a:ln w="28575" cap="flat" cmpd="sng">
                <a:solidFill>
                  <a:srgbClr val="A8BB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280;p24"/>
            <p:cNvGrpSpPr/>
            <p:nvPr/>
          </p:nvGrpSpPr>
          <p:grpSpPr>
            <a:xfrm>
              <a:off x="4389407" y="1381992"/>
              <a:ext cx="365176" cy="271013"/>
              <a:chOff x="7955145" y="2019192"/>
              <a:chExt cx="365176" cy="271013"/>
            </a:xfrm>
          </p:grpSpPr>
          <p:sp>
            <p:nvSpPr>
              <p:cNvPr id="281" name="Google Shape;281;p24"/>
              <p:cNvSpPr/>
              <p:nvPr/>
            </p:nvSpPr>
            <p:spPr>
              <a:xfrm>
                <a:off x="7977729" y="2019192"/>
                <a:ext cx="320243" cy="271013"/>
              </a:xfrm>
              <a:custGeom>
                <a:avLst/>
                <a:gdLst/>
                <a:ahLst/>
                <a:cxnLst/>
                <a:rect l="l" t="t" r="r" b="b"/>
                <a:pathLst>
                  <a:path w="12223" h="10344" extrusionOk="0">
                    <a:moveTo>
                      <a:pt x="8676" y="1"/>
                    </a:moveTo>
                    <a:cubicBezTo>
                      <a:pt x="7707" y="1"/>
                      <a:pt x="6778" y="394"/>
                      <a:pt x="6107" y="1103"/>
                    </a:cubicBezTo>
                    <a:cubicBezTo>
                      <a:pt x="5428" y="385"/>
                      <a:pt x="4496" y="5"/>
                      <a:pt x="3546" y="5"/>
                    </a:cubicBezTo>
                    <a:cubicBezTo>
                      <a:pt x="3101" y="5"/>
                      <a:pt x="2653" y="88"/>
                      <a:pt x="2225" y="260"/>
                    </a:cubicBezTo>
                    <a:cubicBezTo>
                      <a:pt x="883" y="796"/>
                      <a:pt x="1" y="2100"/>
                      <a:pt x="1" y="3547"/>
                    </a:cubicBezTo>
                    <a:cubicBezTo>
                      <a:pt x="1" y="5541"/>
                      <a:pt x="1372" y="6921"/>
                      <a:pt x="2570" y="7909"/>
                    </a:cubicBezTo>
                    <a:cubicBezTo>
                      <a:pt x="3087" y="8330"/>
                      <a:pt x="3624" y="8733"/>
                      <a:pt x="4180" y="9097"/>
                    </a:cubicBezTo>
                    <a:lnTo>
                      <a:pt x="6107" y="10343"/>
                    </a:lnTo>
                    <a:lnTo>
                      <a:pt x="8033" y="9097"/>
                    </a:lnTo>
                    <a:cubicBezTo>
                      <a:pt x="8589" y="8733"/>
                      <a:pt x="9126" y="8340"/>
                      <a:pt x="9644" y="7909"/>
                    </a:cubicBezTo>
                    <a:cubicBezTo>
                      <a:pt x="10842" y="6931"/>
                      <a:pt x="12222" y="5531"/>
                      <a:pt x="12222" y="3547"/>
                    </a:cubicBezTo>
                    <a:cubicBezTo>
                      <a:pt x="12222" y="1889"/>
                      <a:pt x="11072" y="451"/>
                      <a:pt x="9452" y="87"/>
                    </a:cubicBezTo>
                    <a:cubicBezTo>
                      <a:pt x="9193" y="30"/>
                      <a:pt x="8934" y="1"/>
                      <a:pt x="8676" y="1"/>
                    </a:cubicBezTo>
                    <a:close/>
                  </a:path>
                </a:pathLst>
              </a:custGeom>
              <a:solidFill>
                <a:srgbClr val="4F6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4"/>
              <p:cNvSpPr/>
              <p:nvPr/>
            </p:nvSpPr>
            <p:spPr>
              <a:xfrm>
                <a:off x="8084468" y="2023226"/>
                <a:ext cx="213504" cy="266978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0190" extrusionOk="0">
                    <a:moveTo>
                      <a:pt x="5618" y="0"/>
                    </a:moveTo>
                    <a:lnTo>
                      <a:pt x="5618" y="0"/>
                    </a:lnTo>
                    <a:cubicBezTo>
                      <a:pt x="6020" y="2166"/>
                      <a:pt x="6298" y="7400"/>
                      <a:pt x="1" y="8876"/>
                    </a:cubicBezTo>
                    <a:cubicBezTo>
                      <a:pt x="58" y="8905"/>
                      <a:pt x="87" y="8934"/>
                      <a:pt x="106" y="8943"/>
                    </a:cubicBezTo>
                    <a:lnTo>
                      <a:pt x="2033" y="10189"/>
                    </a:lnTo>
                    <a:lnTo>
                      <a:pt x="3959" y="8943"/>
                    </a:lnTo>
                    <a:cubicBezTo>
                      <a:pt x="4515" y="8579"/>
                      <a:pt x="5052" y="8186"/>
                      <a:pt x="5570" y="7764"/>
                    </a:cubicBezTo>
                    <a:cubicBezTo>
                      <a:pt x="6768" y="6777"/>
                      <a:pt x="8139" y="5387"/>
                      <a:pt x="8139" y="3403"/>
                    </a:cubicBezTo>
                    <a:cubicBezTo>
                      <a:pt x="8148" y="1831"/>
                      <a:pt x="7113" y="451"/>
                      <a:pt x="5618" y="0"/>
                    </a:cubicBezTo>
                    <a:close/>
                  </a:path>
                </a:pathLst>
              </a:custGeom>
              <a:solidFill>
                <a:srgbClr val="496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4"/>
              <p:cNvSpPr/>
              <p:nvPr/>
            </p:nvSpPr>
            <p:spPr>
              <a:xfrm>
                <a:off x="8182377" y="2136437"/>
                <a:ext cx="95735" cy="7616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907" extrusionOk="0">
                    <a:moveTo>
                      <a:pt x="2082" y="1"/>
                    </a:moveTo>
                    <a:cubicBezTo>
                      <a:pt x="2076" y="1"/>
                      <a:pt x="2069" y="1"/>
                      <a:pt x="2063" y="2"/>
                    </a:cubicBezTo>
                    <a:cubicBezTo>
                      <a:pt x="1977" y="2"/>
                      <a:pt x="1909" y="60"/>
                      <a:pt x="1881" y="136"/>
                    </a:cubicBezTo>
                    <a:lnTo>
                      <a:pt x="1238" y="2140"/>
                    </a:lnTo>
                    <a:lnTo>
                      <a:pt x="443" y="318"/>
                    </a:lnTo>
                    <a:cubicBezTo>
                      <a:pt x="406" y="231"/>
                      <a:pt x="336" y="194"/>
                      <a:pt x="265" y="194"/>
                    </a:cubicBezTo>
                    <a:cubicBezTo>
                      <a:pt x="134" y="194"/>
                      <a:pt x="1" y="320"/>
                      <a:pt x="69" y="481"/>
                    </a:cubicBezTo>
                    <a:lnTo>
                      <a:pt x="1085" y="2791"/>
                    </a:lnTo>
                    <a:cubicBezTo>
                      <a:pt x="1114" y="2859"/>
                      <a:pt x="1191" y="2906"/>
                      <a:pt x="1267" y="2906"/>
                    </a:cubicBezTo>
                    <a:lnTo>
                      <a:pt x="1277" y="2906"/>
                    </a:lnTo>
                    <a:cubicBezTo>
                      <a:pt x="1363" y="2906"/>
                      <a:pt x="1440" y="2849"/>
                      <a:pt x="1459" y="2772"/>
                    </a:cubicBezTo>
                    <a:lnTo>
                      <a:pt x="2120" y="731"/>
                    </a:lnTo>
                    <a:lnTo>
                      <a:pt x="2657" y="1814"/>
                    </a:lnTo>
                    <a:cubicBezTo>
                      <a:pt x="2686" y="1881"/>
                      <a:pt x="2753" y="1929"/>
                      <a:pt x="2830" y="1929"/>
                    </a:cubicBezTo>
                    <a:lnTo>
                      <a:pt x="3366" y="1929"/>
                    </a:lnTo>
                    <a:cubicBezTo>
                      <a:pt x="3462" y="1795"/>
                      <a:pt x="3558" y="1660"/>
                      <a:pt x="3654" y="1517"/>
                    </a:cubicBezTo>
                    <a:lnTo>
                      <a:pt x="2954" y="1517"/>
                    </a:lnTo>
                    <a:lnTo>
                      <a:pt x="2254" y="108"/>
                    </a:lnTo>
                    <a:cubicBezTo>
                      <a:pt x="2219" y="46"/>
                      <a:pt x="2152" y="1"/>
                      <a:pt x="2082" y="1"/>
                    </a:cubicBezTo>
                    <a:close/>
                  </a:path>
                </a:pathLst>
              </a:custGeom>
              <a:solidFill>
                <a:srgbClr val="5A7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4"/>
              <p:cNvSpPr/>
              <p:nvPr/>
            </p:nvSpPr>
            <p:spPr>
              <a:xfrm>
                <a:off x="7997327" y="2098866"/>
                <a:ext cx="191601" cy="125026"/>
              </a:xfrm>
              <a:custGeom>
                <a:avLst/>
                <a:gdLst/>
                <a:ahLst/>
                <a:cxnLst/>
                <a:rect l="l" t="t" r="r" b="b"/>
                <a:pathLst>
                  <a:path w="7313" h="4772" extrusionOk="0">
                    <a:moveTo>
                      <a:pt x="6600" y="1"/>
                    </a:moveTo>
                    <a:cubicBezTo>
                      <a:pt x="6523" y="1"/>
                      <a:pt x="6447" y="41"/>
                      <a:pt x="6413" y="123"/>
                    </a:cubicBezTo>
                    <a:lnTo>
                      <a:pt x="5464" y="2471"/>
                    </a:lnTo>
                    <a:lnTo>
                      <a:pt x="4659" y="1129"/>
                    </a:lnTo>
                    <a:cubicBezTo>
                      <a:pt x="4621" y="1062"/>
                      <a:pt x="4555" y="1029"/>
                      <a:pt x="4489" y="1029"/>
                    </a:cubicBezTo>
                    <a:cubicBezTo>
                      <a:pt x="4405" y="1029"/>
                      <a:pt x="4322" y="1081"/>
                      <a:pt x="4295" y="1177"/>
                    </a:cubicBezTo>
                    <a:lnTo>
                      <a:pt x="3480" y="3909"/>
                    </a:lnTo>
                    <a:lnTo>
                      <a:pt x="2445" y="861"/>
                    </a:lnTo>
                    <a:cubicBezTo>
                      <a:pt x="2416" y="784"/>
                      <a:pt x="2349" y="736"/>
                      <a:pt x="2272" y="727"/>
                    </a:cubicBezTo>
                    <a:cubicBezTo>
                      <a:pt x="2186" y="727"/>
                      <a:pt x="2109" y="775"/>
                      <a:pt x="2071" y="851"/>
                    </a:cubicBezTo>
                    <a:lnTo>
                      <a:pt x="1045" y="2951"/>
                    </a:lnTo>
                    <a:lnTo>
                      <a:pt x="0" y="2951"/>
                    </a:lnTo>
                    <a:cubicBezTo>
                      <a:pt x="96" y="3094"/>
                      <a:pt x="192" y="3229"/>
                      <a:pt x="298" y="3363"/>
                    </a:cubicBezTo>
                    <a:lnTo>
                      <a:pt x="1170" y="3363"/>
                    </a:lnTo>
                    <a:cubicBezTo>
                      <a:pt x="1256" y="3353"/>
                      <a:pt x="1323" y="3315"/>
                      <a:pt x="1352" y="3238"/>
                    </a:cubicBezTo>
                    <a:lnTo>
                      <a:pt x="2224" y="1465"/>
                    </a:lnTo>
                    <a:lnTo>
                      <a:pt x="3298" y="4638"/>
                    </a:lnTo>
                    <a:cubicBezTo>
                      <a:pt x="3327" y="4714"/>
                      <a:pt x="3403" y="4772"/>
                      <a:pt x="3490" y="4772"/>
                    </a:cubicBezTo>
                    <a:cubicBezTo>
                      <a:pt x="3576" y="4772"/>
                      <a:pt x="3653" y="4714"/>
                      <a:pt x="3681" y="4628"/>
                    </a:cubicBezTo>
                    <a:lnTo>
                      <a:pt x="4534" y="1733"/>
                    </a:lnTo>
                    <a:lnTo>
                      <a:pt x="5301" y="3027"/>
                    </a:lnTo>
                    <a:cubicBezTo>
                      <a:pt x="5341" y="3094"/>
                      <a:pt x="5409" y="3126"/>
                      <a:pt x="5476" y="3126"/>
                    </a:cubicBezTo>
                    <a:cubicBezTo>
                      <a:pt x="5553" y="3126"/>
                      <a:pt x="5630" y="3085"/>
                      <a:pt x="5665" y="3008"/>
                    </a:cubicBezTo>
                    <a:lnTo>
                      <a:pt x="6595" y="727"/>
                    </a:lnTo>
                    <a:lnTo>
                      <a:pt x="6864" y="1359"/>
                    </a:lnTo>
                    <a:cubicBezTo>
                      <a:pt x="6904" y="1447"/>
                      <a:pt x="6976" y="1484"/>
                      <a:pt x="7048" y="1484"/>
                    </a:cubicBezTo>
                    <a:cubicBezTo>
                      <a:pt x="7181" y="1484"/>
                      <a:pt x="7312" y="1358"/>
                      <a:pt x="7237" y="1196"/>
                    </a:cubicBezTo>
                    <a:lnTo>
                      <a:pt x="6787" y="123"/>
                    </a:lnTo>
                    <a:cubicBezTo>
                      <a:pt x="6753" y="41"/>
                      <a:pt x="6677" y="1"/>
                      <a:pt x="6600" y="1"/>
                    </a:cubicBezTo>
                    <a:close/>
                  </a:path>
                </a:pathLst>
              </a:custGeom>
              <a:solidFill>
                <a:srgbClr val="5A7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4"/>
              <p:cNvSpPr/>
              <p:nvPr/>
            </p:nvSpPr>
            <p:spPr>
              <a:xfrm>
                <a:off x="8182220" y="2122917"/>
                <a:ext cx="138100" cy="76373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2915" extrusionOk="0">
                    <a:moveTo>
                      <a:pt x="2059" y="1"/>
                    </a:moveTo>
                    <a:cubicBezTo>
                      <a:pt x="1983" y="10"/>
                      <a:pt x="1915" y="68"/>
                      <a:pt x="1887" y="144"/>
                    </a:cubicBezTo>
                    <a:lnTo>
                      <a:pt x="1244" y="2138"/>
                    </a:lnTo>
                    <a:lnTo>
                      <a:pt x="449" y="326"/>
                    </a:lnTo>
                    <a:cubicBezTo>
                      <a:pt x="408" y="239"/>
                      <a:pt x="336" y="202"/>
                      <a:pt x="264" y="202"/>
                    </a:cubicBezTo>
                    <a:cubicBezTo>
                      <a:pt x="132" y="202"/>
                      <a:pt x="0" y="328"/>
                      <a:pt x="75" y="489"/>
                    </a:cubicBezTo>
                    <a:lnTo>
                      <a:pt x="1081" y="2799"/>
                    </a:lnTo>
                    <a:cubicBezTo>
                      <a:pt x="1120" y="2867"/>
                      <a:pt x="1187" y="2914"/>
                      <a:pt x="1273" y="2914"/>
                    </a:cubicBezTo>
                    <a:lnTo>
                      <a:pt x="1283" y="2914"/>
                    </a:lnTo>
                    <a:cubicBezTo>
                      <a:pt x="1359" y="2905"/>
                      <a:pt x="1436" y="2847"/>
                      <a:pt x="1465" y="2771"/>
                    </a:cubicBezTo>
                    <a:lnTo>
                      <a:pt x="2117" y="739"/>
                    </a:lnTo>
                    <a:lnTo>
                      <a:pt x="2653" y="1812"/>
                    </a:lnTo>
                    <a:cubicBezTo>
                      <a:pt x="2682" y="1879"/>
                      <a:pt x="2759" y="1927"/>
                      <a:pt x="2836" y="1927"/>
                    </a:cubicBezTo>
                    <a:lnTo>
                      <a:pt x="5002" y="1927"/>
                    </a:lnTo>
                    <a:cubicBezTo>
                      <a:pt x="5270" y="1927"/>
                      <a:pt x="5270" y="1525"/>
                      <a:pt x="5002" y="1525"/>
                    </a:cubicBezTo>
                    <a:lnTo>
                      <a:pt x="2960" y="1525"/>
                    </a:lnTo>
                    <a:lnTo>
                      <a:pt x="2260" y="116"/>
                    </a:lnTo>
                    <a:cubicBezTo>
                      <a:pt x="2222" y="39"/>
                      <a:pt x="2145" y="1"/>
                      <a:pt x="2059" y="1"/>
                    </a:cubicBezTo>
                    <a:close/>
                  </a:path>
                </a:pathLst>
              </a:custGeom>
              <a:solidFill>
                <a:srgbClr val="EB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4"/>
              <p:cNvSpPr/>
              <p:nvPr/>
            </p:nvSpPr>
            <p:spPr>
              <a:xfrm>
                <a:off x="7955145" y="2085504"/>
                <a:ext cx="234123" cy="125341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4784" extrusionOk="0">
                    <a:moveTo>
                      <a:pt x="8205" y="0"/>
                    </a:moveTo>
                    <a:cubicBezTo>
                      <a:pt x="8129" y="0"/>
                      <a:pt x="8052" y="48"/>
                      <a:pt x="8023" y="125"/>
                    </a:cubicBezTo>
                    <a:lnTo>
                      <a:pt x="7074" y="2483"/>
                    </a:lnTo>
                    <a:lnTo>
                      <a:pt x="6279" y="1131"/>
                    </a:lnTo>
                    <a:cubicBezTo>
                      <a:pt x="6244" y="1071"/>
                      <a:pt x="6171" y="1034"/>
                      <a:pt x="6101" y="1034"/>
                    </a:cubicBezTo>
                    <a:cubicBezTo>
                      <a:pt x="6093" y="1034"/>
                      <a:pt x="6085" y="1035"/>
                      <a:pt x="6077" y="1036"/>
                    </a:cubicBezTo>
                    <a:cubicBezTo>
                      <a:pt x="6001" y="1045"/>
                      <a:pt x="5934" y="1103"/>
                      <a:pt x="5905" y="1179"/>
                    </a:cubicBezTo>
                    <a:lnTo>
                      <a:pt x="5100" y="3911"/>
                    </a:lnTo>
                    <a:lnTo>
                      <a:pt x="4064" y="863"/>
                    </a:lnTo>
                    <a:cubicBezTo>
                      <a:pt x="4036" y="786"/>
                      <a:pt x="3969" y="738"/>
                      <a:pt x="3882" y="729"/>
                    </a:cubicBezTo>
                    <a:cubicBezTo>
                      <a:pt x="3806" y="729"/>
                      <a:pt x="3729" y="777"/>
                      <a:pt x="3691" y="853"/>
                    </a:cubicBezTo>
                    <a:lnTo>
                      <a:pt x="2665" y="2953"/>
                    </a:lnTo>
                    <a:lnTo>
                      <a:pt x="269" y="2953"/>
                    </a:lnTo>
                    <a:cubicBezTo>
                      <a:pt x="0" y="2953"/>
                      <a:pt x="0" y="3355"/>
                      <a:pt x="269" y="3355"/>
                    </a:cubicBezTo>
                    <a:lnTo>
                      <a:pt x="2790" y="3355"/>
                    </a:lnTo>
                    <a:cubicBezTo>
                      <a:pt x="2866" y="3355"/>
                      <a:pt x="2943" y="3307"/>
                      <a:pt x="2972" y="3240"/>
                    </a:cubicBezTo>
                    <a:lnTo>
                      <a:pt x="3844" y="1457"/>
                    </a:lnTo>
                    <a:lnTo>
                      <a:pt x="4917" y="4640"/>
                    </a:lnTo>
                    <a:cubicBezTo>
                      <a:pt x="4946" y="4716"/>
                      <a:pt x="5023" y="4774"/>
                      <a:pt x="5109" y="4774"/>
                    </a:cubicBezTo>
                    <a:cubicBezTo>
                      <a:pt x="5109" y="4774"/>
                      <a:pt x="5109" y="4783"/>
                      <a:pt x="5109" y="4783"/>
                    </a:cubicBezTo>
                    <a:cubicBezTo>
                      <a:pt x="5205" y="4774"/>
                      <a:pt x="5282" y="4716"/>
                      <a:pt x="5301" y="4640"/>
                    </a:cubicBezTo>
                    <a:lnTo>
                      <a:pt x="6154" y="1726"/>
                    </a:lnTo>
                    <a:lnTo>
                      <a:pt x="6930" y="3020"/>
                    </a:lnTo>
                    <a:cubicBezTo>
                      <a:pt x="6969" y="3087"/>
                      <a:pt x="7045" y="3125"/>
                      <a:pt x="7113" y="3125"/>
                    </a:cubicBezTo>
                    <a:cubicBezTo>
                      <a:pt x="7189" y="3116"/>
                      <a:pt x="7256" y="3068"/>
                      <a:pt x="7285" y="3000"/>
                    </a:cubicBezTo>
                    <a:lnTo>
                      <a:pt x="8215" y="729"/>
                    </a:lnTo>
                    <a:lnTo>
                      <a:pt x="8493" y="1352"/>
                    </a:lnTo>
                    <a:cubicBezTo>
                      <a:pt x="8530" y="1439"/>
                      <a:pt x="8600" y="1476"/>
                      <a:pt x="8671" y="1476"/>
                    </a:cubicBezTo>
                    <a:cubicBezTo>
                      <a:pt x="8802" y="1476"/>
                      <a:pt x="8935" y="1351"/>
                      <a:pt x="8867" y="1189"/>
                    </a:cubicBezTo>
                    <a:lnTo>
                      <a:pt x="8397" y="125"/>
                    </a:lnTo>
                    <a:cubicBezTo>
                      <a:pt x="8368" y="48"/>
                      <a:pt x="8292" y="0"/>
                      <a:pt x="8205" y="0"/>
                    </a:cubicBezTo>
                    <a:close/>
                  </a:path>
                </a:pathLst>
              </a:custGeom>
              <a:solidFill>
                <a:srgbClr val="EB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5"/>
          <p:cNvSpPr/>
          <p:nvPr/>
        </p:nvSpPr>
        <p:spPr>
          <a:xfrm>
            <a:off x="947470" y="1008384"/>
            <a:ext cx="3196531" cy="381338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B90CB-BD1A-DA42-691A-C076B3EF8E35}"/>
              </a:ext>
            </a:extLst>
          </p:cNvPr>
          <p:cNvSpPr txBox="1"/>
          <p:nvPr/>
        </p:nvSpPr>
        <p:spPr>
          <a:xfrm>
            <a:off x="995856" y="1566234"/>
            <a:ext cx="3095300" cy="312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HECs transferred to media containing: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TPO (100 ng/mL)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SCF (50 ng/mL)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IL-3, IL-6, IL-11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Produced Megakaryocyte–Erythroid Progenitors (MEPs) expressing CD41a⁺/CD235a⁺.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Cultures maintained at 5% O₂; MEPs harvested every 3 days up to Day 21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3AACB-0B20-5D29-7DF5-C82CE583959B}"/>
              </a:ext>
            </a:extLst>
          </p:cNvPr>
          <p:cNvSpPr/>
          <p:nvPr/>
        </p:nvSpPr>
        <p:spPr>
          <a:xfrm>
            <a:off x="1349636" y="580602"/>
            <a:ext cx="2387741" cy="85556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58000"/>
              </a:srgbClr>
            </a:outerShdw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Stage III: MEP Formation</a:t>
            </a:r>
            <a:endParaRPr lang="en-US" dirty="0"/>
          </a:p>
        </p:txBody>
      </p:sp>
      <p:sp>
        <p:nvSpPr>
          <p:cNvPr id="5" name="Google Shape;652;p35">
            <a:extLst>
              <a:ext uri="{FF2B5EF4-FFF2-40B4-BE49-F238E27FC236}">
                <a16:creationId xmlns:a16="http://schemas.microsoft.com/office/drawing/2014/main" id="{BA3E71A6-E624-79B9-FC37-B64CF64F08F6}"/>
              </a:ext>
            </a:extLst>
          </p:cNvPr>
          <p:cNvSpPr/>
          <p:nvPr/>
        </p:nvSpPr>
        <p:spPr>
          <a:xfrm>
            <a:off x="5256580" y="1008384"/>
            <a:ext cx="3196531" cy="381338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3FDE3-F012-BFCB-E1B3-8ABB7F38C865}"/>
              </a:ext>
            </a:extLst>
          </p:cNvPr>
          <p:cNvSpPr txBox="1"/>
          <p:nvPr/>
        </p:nvSpPr>
        <p:spPr>
          <a:xfrm>
            <a:off x="5256580" y="1566234"/>
            <a:ext cx="3196531" cy="189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MEPs cultured under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normoxia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(21% O₂) for 6–8 additional days.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Resulting mature MKs showed large size, polyploid nuclei (8N–16N), and proplatelet formation.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Released platelet-like particles (2–4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μm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into the medium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1C6B1-6283-CC91-5739-1A6CFE49A2F2}"/>
              </a:ext>
            </a:extLst>
          </p:cNvPr>
          <p:cNvSpPr/>
          <p:nvPr/>
        </p:nvSpPr>
        <p:spPr>
          <a:xfrm>
            <a:off x="5658746" y="580602"/>
            <a:ext cx="2387741" cy="85556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58000"/>
              </a:srgbClr>
            </a:outerShdw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Stage IV: MK Maturation and Platelet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5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8"/>
          <p:cNvSpPr txBox="1">
            <a:spLocks noGrp="1"/>
          </p:cNvSpPr>
          <p:nvPr>
            <p:ph type="title" idx="4294967295"/>
          </p:nvPr>
        </p:nvSpPr>
        <p:spPr>
          <a:xfrm>
            <a:off x="92937" y="1513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Cell Characterization and Functional Tests</a:t>
            </a:r>
            <a:endParaRPr dirty="0"/>
          </a:p>
        </p:txBody>
      </p:sp>
      <p:cxnSp>
        <p:nvCxnSpPr>
          <p:cNvPr id="802" name="Google Shape;802;p38"/>
          <p:cNvCxnSpPr/>
          <p:nvPr/>
        </p:nvCxnSpPr>
        <p:spPr>
          <a:xfrm>
            <a:off x="5498384" y="3369823"/>
            <a:ext cx="6673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3" name="Google Shape;803;p38"/>
          <p:cNvSpPr txBox="1">
            <a:spLocks noGrp="1"/>
          </p:cNvSpPr>
          <p:nvPr>
            <p:ph type="body" idx="4294967295"/>
          </p:nvPr>
        </p:nvSpPr>
        <p:spPr>
          <a:xfrm>
            <a:off x="35856" y="1596995"/>
            <a:ext cx="17832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Flow Cytometry</a:t>
            </a:r>
            <a:endParaRPr b="1" dirty="0"/>
          </a:p>
        </p:txBody>
      </p:sp>
      <p:sp>
        <p:nvSpPr>
          <p:cNvPr id="804" name="Google Shape;804;p38"/>
          <p:cNvSpPr txBox="1">
            <a:spLocks noGrp="1"/>
          </p:cNvSpPr>
          <p:nvPr>
            <p:ph type="body" idx="4294967295"/>
          </p:nvPr>
        </p:nvSpPr>
        <p:spPr>
          <a:xfrm>
            <a:off x="67457" y="1916384"/>
            <a:ext cx="18327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CD31, CD34, CD41a, CD42b, CD61, CD62P, PAC-1</a:t>
            </a:r>
            <a:endParaRPr sz="1400" dirty="0"/>
          </a:p>
        </p:txBody>
      </p:sp>
      <p:sp>
        <p:nvSpPr>
          <p:cNvPr id="805" name="Google Shape;805;p38"/>
          <p:cNvSpPr txBox="1">
            <a:spLocks noGrp="1"/>
          </p:cNvSpPr>
          <p:nvPr>
            <p:ph type="body" idx="4294967295"/>
          </p:nvPr>
        </p:nvSpPr>
        <p:spPr>
          <a:xfrm>
            <a:off x="2331306" y="1596995"/>
            <a:ext cx="17832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RT-qPCR</a:t>
            </a:r>
            <a:endParaRPr b="1" dirty="0"/>
          </a:p>
        </p:txBody>
      </p:sp>
      <p:sp>
        <p:nvSpPr>
          <p:cNvPr id="806" name="Google Shape;806;p38"/>
          <p:cNvSpPr txBox="1">
            <a:spLocks noGrp="1"/>
          </p:cNvSpPr>
          <p:nvPr>
            <p:ph type="body" idx="4294967295"/>
          </p:nvPr>
        </p:nvSpPr>
        <p:spPr>
          <a:xfrm>
            <a:off x="2151262" y="1880069"/>
            <a:ext cx="21856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>
                <a:latin typeface="Times New Roman" panose="02020603050405020304" pitchFamily="18" charset="0"/>
              </a:rPr>
              <a:t>Expression of hematopoietic and megakaryocytic genes</a:t>
            </a:r>
            <a:endParaRPr sz="1400" dirty="0">
              <a:latin typeface="Times New Roman" panose="02020603050405020304" pitchFamily="18" charset="0"/>
            </a:endParaRPr>
          </a:p>
        </p:txBody>
      </p:sp>
      <p:sp>
        <p:nvSpPr>
          <p:cNvPr id="807" name="Google Shape;807;p38"/>
          <p:cNvSpPr txBox="1">
            <a:spLocks noGrp="1"/>
          </p:cNvSpPr>
          <p:nvPr>
            <p:ph type="body" idx="4294967295"/>
          </p:nvPr>
        </p:nvSpPr>
        <p:spPr>
          <a:xfrm>
            <a:off x="4595068" y="1550741"/>
            <a:ext cx="19266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>
                <a:latin typeface="Times New Roman" panose="02020603050405020304" pitchFamily="18" charset="0"/>
              </a:rPr>
              <a:t>Microscopy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808" name="Google Shape;808;p38"/>
          <p:cNvSpPr txBox="1">
            <a:spLocks noGrp="1"/>
          </p:cNvSpPr>
          <p:nvPr>
            <p:ph type="body" idx="4294967295"/>
          </p:nvPr>
        </p:nvSpPr>
        <p:spPr>
          <a:xfrm>
            <a:off x="4595068" y="1906329"/>
            <a:ext cx="21133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latin typeface="Times New Roman" panose="02020603050405020304" pitchFamily="18" charset="0"/>
              </a:rPr>
              <a:t>Morphology and proplatelet formation (Giemsa/Wright stain).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  <p:sp>
        <p:nvSpPr>
          <p:cNvPr id="809" name="Google Shape;809;p38"/>
          <p:cNvSpPr txBox="1">
            <a:spLocks noGrp="1"/>
          </p:cNvSpPr>
          <p:nvPr>
            <p:ph type="body" idx="4294967295"/>
          </p:nvPr>
        </p:nvSpPr>
        <p:spPr>
          <a:xfrm>
            <a:off x="4371493" y="3603577"/>
            <a:ext cx="2033571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>
                <a:latin typeface="Times New Roman" panose="02020603050405020304" pitchFamily="18" charset="0"/>
              </a:rPr>
              <a:t>DNA ploidy analysis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810" name="Google Shape;810;p38"/>
          <p:cNvSpPr txBox="1">
            <a:spLocks noGrp="1"/>
          </p:cNvSpPr>
          <p:nvPr>
            <p:ph type="body" idx="4294967295"/>
          </p:nvPr>
        </p:nvSpPr>
        <p:spPr>
          <a:xfrm>
            <a:off x="4410992" y="4028958"/>
            <a:ext cx="17818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>
                <a:latin typeface="Times New Roman" panose="02020603050405020304" pitchFamily="18" charset="0"/>
              </a:rPr>
              <a:t>Polyploidization of MKs</a:t>
            </a:r>
            <a:endParaRPr sz="1400" dirty="0">
              <a:latin typeface="Times New Roman" panose="02020603050405020304" pitchFamily="18" charset="0"/>
            </a:endParaRPr>
          </a:p>
        </p:txBody>
      </p:sp>
      <p:sp>
        <p:nvSpPr>
          <p:cNvPr id="811" name="Google Shape;811;p38"/>
          <p:cNvSpPr txBox="1">
            <a:spLocks noGrp="1"/>
          </p:cNvSpPr>
          <p:nvPr>
            <p:ph type="body" idx="4294967295"/>
          </p:nvPr>
        </p:nvSpPr>
        <p:spPr>
          <a:xfrm>
            <a:off x="6708399" y="3648669"/>
            <a:ext cx="17832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>
                <a:latin typeface="Times New Roman" panose="02020603050405020304" pitchFamily="18" charset="0"/>
              </a:rPr>
              <a:t>Functional Assays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812" name="Google Shape;812;p38"/>
          <p:cNvSpPr txBox="1">
            <a:spLocks noGrp="1"/>
          </p:cNvSpPr>
          <p:nvPr>
            <p:ph type="body" idx="4294967295"/>
          </p:nvPr>
        </p:nvSpPr>
        <p:spPr>
          <a:xfrm>
            <a:off x="6490573" y="3934220"/>
            <a:ext cx="21283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>
                <a:latin typeface="Times New Roman" panose="02020603050405020304" pitchFamily="18" charset="0"/>
              </a:rPr>
              <a:t>Activation with ADP/TRAP-6; in vivo transfusion in thrombocytopenic mice</a:t>
            </a:r>
            <a:endParaRPr sz="1400" dirty="0">
              <a:latin typeface="Times New Roman" panose="02020603050405020304" pitchFamily="18" charset="0"/>
            </a:endParaRPr>
          </a:p>
        </p:txBody>
      </p:sp>
      <p:cxnSp>
        <p:nvCxnSpPr>
          <p:cNvPr id="815" name="Google Shape;815;p38"/>
          <p:cNvCxnSpPr/>
          <p:nvPr/>
        </p:nvCxnSpPr>
        <p:spPr>
          <a:xfrm>
            <a:off x="-1348838" y="1284903"/>
            <a:ext cx="66591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16" name="Google Shape;816;p38"/>
          <p:cNvGrpSpPr/>
          <p:nvPr/>
        </p:nvGrpSpPr>
        <p:grpSpPr>
          <a:xfrm>
            <a:off x="3026194" y="1122198"/>
            <a:ext cx="393900" cy="393900"/>
            <a:chOff x="3754126" y="2921430"/>
            <a:chExt cx="393900" cy="393900"/>
          </a:xfrm>
        </p:grpSpPr>
        <p:sp>
          <p:nvSpPr>
            <p:cNvPr id="817" name="Google Shape;817;p38"/>
            <p:cNvSpPr/>
            <p:nvPr/>
          </p:nvSpPr>
          <p:spPr>
            <a:xfrm>
              <a:off x="3754126" y="2921430"/>
              <a:ext cx="393900" cy="393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endParaRPr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3792043" y="2959347"/>
              <a:ext cx="318000" cy="31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8"/>
          <p:cNvSpPr txBox="1">
            <a:spLocks noGrp="1"/>
          </p:cNvSpPr>
          <p:nvPr>
            <p:ph type="title"/>
          </p:nvPr>
        </p:nvSpPr>
        <p:spPr>
          <a:xfrm>
            <a:off x="3022806" y="1207282"/>
            <a:ext cx="400200" cy="2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2</a:t>
            </a:r>
            <a:endParaRPr sz="1200">
              <a:solidFill>
                <a:srgbClr val="FFFFFF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grpSp>
        <p:nvGrpSpPr>
          <p:cNvPr id="820" name="Google Shape;820;p38"/>
          <p:cNvGrpSpPr/>
          <p:nvPr/>
        </p:nvGrpSpPr>
        <p:grpSpPr>
          <a:xfrm>
            <a:off x="5324212" y="1122198"/>
            <a:ext cx="393900" cy="393900"/>
            <a:chOff x="3754126" y="2921430"/>
            <a:chExt cx="393900" cy="393900"/>
          </a:xfrm>
        </p:grpSpPr>
        <p:sp>
          <p:nvSpPr>
            <p:cNvPr id="821" name="Google Shape;821;p38"/>
            <p:cNvSpPr/>
            <p:nvPr/>
          </p:nvSpPr>
          <p:spPr>
            <a:xfrm>
              <a:off x="3754126" y="2921430"/>
              <a:ext cx="393900" cy="393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endParaRPr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3792043" y="2959347"/>
              <a:ext cx="318000" cy="31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" name="Google Shape;823;p38"/>
          <p:cNvSpPr txBox="1">
            <a:spLocks noGrp="1"/>
          </p:cNvSpPr>
          <p:nvPr>
            <p:ph type="title"/>
          </p:nvPr>
        </p:nvSpPr>
        <p:spPr>
          <a:xfrm>
            <a:off x="5321062" y="1207282"/>
            <a:ext cx="400200" cy="2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3</a:t>
            </a:r>
            <a:endParaRPr sz="1200">
              <a:solidFill>
                <a:srgbClr val="FFFFFF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grpSp>
        <p:nvGrpSpPr>
          <p:cNvPr id="824" name="Google Shape;824;p38"/>
          <p:cNvGrpSpPr/>
          <p:nvPr/>
        </p:nvGrpSpPr>
        <p:grpSpPr>
          <a:xfrm>
            <a:off x="5105019" y="3172884"/>
            <a:ext cx="393900" cy="393900"/>
            <a:chOff x="3754126" y="2921430"/>
            <a:chExt cx="393900" cy="393900"/>
          </a:xfrm>
        </p:grpSpPr>
        <p:sp>
          <p:nvSpPr>
            <p:cNvPr id="825" name="Google Shape;825;p38"/>
            <p:cNvSpPr/>
            <p:nvPr/>
          </p:nvSpPr>
          <p:spPr>
            <a:xfrm>
              <a:off x="3754126" y="2921430"/>
              <a:ext cx="393900" cy="393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endParaRPr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3792043" y="2959347"/>
              <a:ext cx="318000" cy="31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38"/>
          <p:cNvSpPr txBox="1">
            <a:spLocks noGrp="1"/>
          </p:cNvSpPr>
          <p:nvPr>
            <p:ph type="title"/>
          </p:nvPr>
        </p:nvSpPr>
        <p:spPr>
          <a:xfrm>
            <a:off x="5101893" y="3257968"/>
            <a:ext cx="400200" cy="2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4</a:t>
            </a:r>
            <a:endParaRPr sz="1200">
              <a:solidFill>
                <a:srgbClr val="FFFFFF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grpSp>
        <p:nvGrpSpPr>
          <p:cNvPr id="828" name="Google Shape;828;p38"/>
          <p:cNvGrpSpPr/>
          <p:nvPr/>
        </p:nvGrpSpPr>
        <p:grpSpPr>
          <a:xfrm>
            <a:off x="7403037" y="3172884"/>
            <a:ext cx="393900" cy="393900"/>
            <a:chOff x="3754126" y="2921430"/>
            <a:chExt cx="393900" cy="393900"/>
          </a:xfrm>
        </p:grpSpPr>
        <p:sp>
          <p:nvSpPr>
            <p:cNvPr id="829" name="Google Shape;829;p38"/>
            <p:cNvSpPr/>
            <p:nvPr/>
          </p:nvSpPr>
          <p:spPr>
            <a:xfrm>
              <a:off x="3754126" y="2921430"/>
              <a:ext cx="393900" cy="393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endParaRPr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3792043" y="2959347"/>
              <a:ext cx="318000" cy="31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38"/>
          <p:cNvSpPr txBox="1">
            <a:spLocks noGrp="1"/>
          </p:cNvSpPr>
          <p:nvPr>
            <p:ph type="title"/>
          </p:nvPr>
        </p:nvSpPr>
        <p:spPr>
          <a:xfrm>
            <a:off x="7399649" y="3257968"/>
            <a:ext cx="400200" cy="2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5</a:t>
            </a:r>
            <a:endParaRPr sz="1200">
              <a:solidFill>
                <a:srgbClr val="FFFFFF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grpSp>
        <p:nvGrpSpPr>
          <p:cNvPr id="832" name="Google Shape;832;p38"/>
          <p:cNvGrpSpPr/>
          <p:nvPr/>
        </p:nvGrpSpPr>
        <p:grpSpPr>
          <a:xfrm>
            <a:off x="9701055" y="3172884"/>
            <a:ext cx="393900" cy="393900"/>
            <a:chOff x="3754126" y="2921430"/>
            <a:chExt cx="393900" cy="393900"/>
          </a:xfrm>
        </p:grpSpPr>
        <p:sp>
          <p:nvSpPr>
            <p:cNvPr id="833" name="Google Shape;833;p38"/>
            <p:cNvSpPr/>
            <p:nvPr/>
          </p:nvSpPr>
          <p:spPr>
            <a:xfrm>
              <a:off x="3754126" y="2921430"/>
              <a:ext cx="393900" cy="393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endParaRPr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3792043" y="2959347"/>
              <a:ext cx="318000" cy="31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38"/>
          <p:cNvSpPr txBox="1">
            <a:spLocks noGrp="1"/>
          </p:cNvSpPr>
          <p:nvPr>
            <p:ph type="title"/>
          </p:nvPr>
        </p:nvSpPr>
        <p:spPr>
          <a:xfrm>
            <a:off x="9697905" y="3257968"/>
            <a:ext cx="400200" cy="2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6</a:t>
            </a:r>
            <a:endParaRPr sz="1200">
              <a:solidFill>
                <a:srgbClr val="FFFFFF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grpSp>
        <p:nvGrpSpPr>
          <p:cNvPr id="836" name="Google Shape;836;p38"/>
          <p:cNvGrpSpPr/>
          <p:nvPr/>
        </p:nvGrpSpPr>
        <p:grpSpPr>
          <a:xfrm>
            <a:off x="727944" y="1122198"/>
            <a:ext cx="393900" cy="393900"/>
            <a:chOff x="3754126" y="2921430"/>
            <a:chExt cx="393900" cy="393900"/>
          </a:xfrm>
        </p:grpSpPr>
        <p:sp>
          <p:nvSpPr>
            <p:cNvPr id="837" name="Google Shape;837;p38"/>
            <p:cNvSpPr/>
            <p:nvPr/>
          </p:nvSpPr>
          <p:spPr>
            <a:xfrm>
              <a:off x="3754126" y="2921430"/>
              <a:ext cx="393900" cy="3939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endParaRPr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3792043" y="2959347"/>
              <a:ext cx="318000" cy="31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9" name="Google Shape;839;p38"/>
          <p:cNvSpPr txBox="1">
            <a:spLocks noGrp="1"/>
          </p:cNvSpPr>
          <p:nvPr>
            <p:ph type="title"/>
          </p:nvPr>
        </p:nvSpPr>
        <p:spPr>
          <a:xfrm>
            <a:off x="724556" y="1207282"/>
            <a:ext cx="400200" cy="2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1</a:t>
            </a:r>
            <a:endParaRPr sz="1200">
              <a:solidFill>
                <a:srgbClr val="FFFFFF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>
            <a:spLocks noGrp="1"/>
          </p:cNvSpPr>
          <p:nvPr>
            <p:ph type="title" idx="18"/>
          </p:nvPr>
        </p:nvSpPr>
        <p:spPr>
          <a:xfrm>
            <a:off x="346938" y="2634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304" name="Google Shape;304;p26"/>
          <p:cNvSpPr txBox="1">
            <a:spLocks noGrp="1"/>
          </p:cNvSpPr>
          <p:nvPr>
            <p:ph type="subTitle" idx="13"/>
          </p:nvPr>
        </p:nvSpPr>
        <p:spPr>
          <a:xfrm>
            <a:off x="785233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kern="1800" dirty="0">
                <a:latin typeface="Times New Roman" panose="02020603050405020304" pitchFamily="18" charset="0"/>
              </a:rPr>
              <a:t>Introduction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5" name="Google Shape;305;p26"/>
          <p:cNvSpPr txBox="1">
            <a:spLocks noGrp="1"/>
          </p:cNvSpPr>
          <p:nvPr>
            <p:ph type="subTitle" idx="14"/>
          </p:nvPr>
        </p:nvSpPr>
        <p:spPr>
          <a:xfrm>
            <a:off x="2327475" y="2204499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600" kern="1800" dirty="0">
                <a:latin typeface="Times New Roman" panose="02020603050405020304" pitchFamily="18" charset="0"/>
              </a:rPr>
              <a:t>method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15"/>
          </p:nvPr>
        </p:nvSpPr>
        <p:spPr>
          <a:xfrm>
            <a:off x="3869475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600" kern="1800" dirty="0">
                <a:latin typeface="Times New Roman" panose="02020603050405020304" pitchFamily="18" charset="0"/>
              </a:rPr>
              <a:t>RESULTS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16"/>
          </p:nvPr>
        </p:nvSpPr>
        <p:spPr>
          <a:xfrm>
            <a:off x="5407000" y="2204499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dirty="0"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17"/>
          </p:nvPr>
        </p:nvSpPr>
        <p:spPr>
          <a:xfrm>
            <a:off x="6946500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sz="1600" kern="1800" dirty="0">
                <a:latin typeface="Times New Roman" panose="02020603050405020304" pitchFamily="18" charset="0"/>
              </a:rPr>
              <a:t>Conclusion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cxnSp>
        <p:nvCxnSpPr>
          <p:cNvPr id="309" name="Google Shape;309;p26"/>
          <p:cNvCxnSpPr/>
          <p:nvPr/>
        </p:nvCxnSpPr>
        <p:spPr>
          <a:xfrm rot="10800000" flipH="1">
            <a:off x="1780958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26"/>
          <p:cNvGrpSpPr/>
          <p:nvPr/>
        </p:nvGrpSpPr>
        <p:grpSpPr>
          <a:xfrm>
            <a:off x="2640213" y="1650925"/>
            <a:ext cx="791700" cy="791700"/>
            <a:chOff x="1105200" y="2323875"/>
            <a:chExt cx="791700" cy="791700"/>
          </a:xfrm>
        </p:grpSpPr>
        <p:sp>
          <p:nvSpPr>
            <p:cNvPr id="311" name="Google Shape;311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6"/>
          <p:cNvGrpSpPr/>
          <p:nvPr/>
        </p:nvGrpSpPr>
        <p:grpSpPr>
          <a:xfrm>
            <a:off x="4171897" y="2641525"/>
            <a:ext cx="791700" cy="791700"/>
            <a:chOff x="1105200" y="2323875"/>
            <a:chExt cx="791700" cy="791700"/>
          </a:xfrm>
        </p:grpSpPr>
        <p:sp>
          <p:nvSpPr>
            <p:cNvPr id="314" name="Google Shape;314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26"/>
          <p:cNvGrpSpPr/>
          <p:nvPr/>
        </p:nvGrpSpPr>
        <p:grpSpPr>
          <a:xfrm>
            <a:off x="1105033" y="2641525"/>
            <a:ext cx="791700" cy="791700"/>
            <a:chOff x="1105200" y="2323875"/>
            <a:chExt cx="791700" cy="791700"/>
          </a:xfrm>
        </p:grpSpPr>
        <p:sp>
          <p:nvSpPr>
            <p:cNvPr id="317" name="Google Shape;317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endParaRPr>
            </a:p>
          </p:txBody>
        </p:sp>
      </p:grpSp>
      <p:grpSp>
        <p:nvGrpSpPr>
          <p:cNvPr id="319" name="Google Shape;319;p26"/>
          <p:cNvGrpSpPr/>
          <p:nvPr/>
        </p:nvGrpSpPr>
        <p:grpSpPr>
          <a:xfrm>
            <a:off x="5710275" y="1650925"/>
            <a:ext cx="791700" cy="791700"/>
            <a:chOff x="1105200" y="2323875"/>
            <a:chExt cx="791700" cy="791700"/>
          </a:xfrm>
        </p:grpSpPr>
        <p:sp>
          <p:nvSpPr>
            <p:cNvPr id="320" name="Google Shape;320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26"/>
          <p:cNvGrpSpPr/>
          <p:nvPr/>
        </p:nvGrpSpPr>
        <p:grpSpPr>
          <a:xfrm>
            <a:off x="7259238" y="2641525"/>
            <a:ext cx="791700" cy="791700"/>
            <a:chOff x="1105200" y="2323875"/>
            <a:chExt cx="791700" cy="791700"/>
          </a:xfrm>
        </p:grpSpPr>
        <p:sp>
          <p:nvSpPr>
            <p:cNvPr id="323" name="Google Shape;323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25" name="Google Shape;325;p26"/>
          <p:cNvCxnSpPr/>
          <p:nvPr/>
        </p:nvCxnSpPr>
        <p:spPr>
          <a:xfrm rot="10800000">
            <a:off x="3426769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26"/>
          <p:cNvCxnSpPr/>
          <p:nvPr/>
        </p:nvCxnSpPr>
        <p:spPr>
          <a:xfrm rot="10800000" flipH="1">
            <a:off x="4849121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26"/>
          <p:cNvCxnSpPr/>
          <p:nvPr/>
        </p:nvCxnSpPr>
        <p:spPr>
          <a:xfrm rot="10800000">
            <a:off x="6494932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26"/>
          <p:cNvSpPr txBox="1">
            <a:spLocks noGrp="1"/>
          </p:cNvSpPr>
          <p:nvPr>
            <p:ph type="title"/>
          </p:nvPr>
        </p:nvSpPr>
        <p:spPr>
          <a:xfrm>
            <a:off x="1193533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9" name="Google Shape;329;p26"/>
          <p:cNvSpPr txBox="1">
            <a:spLocks noGrp="1"/>
          </p:cNvSpPr>
          <p:nvPr>
            <p:ph type="title" idx="3"/>
          </p:nvPr>
        </p:nvSpPr>
        <p:spPr>
          <a:xfrm>
            <a:off x="2728713" y="18013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title" idx="2"/>
          </p:nvPr>
        </p:nvSpPr>
        <p:spPr>
          <a:xfrm>
            <a:off x="4260397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31" name="Google Shape;331;p26"/>
          <p:cNvSpPr txBox="1">
            <a:spLocks noGrp="1"/>
          </p:cNvSpPr>
          <p:nvPr>
            <p:ph type="title" idx="4"/>
          </p:nvPr>
        </p:nvSpPr>
        <p:spPr>
          <a:xfrm>
            <a:off x="5798775" y="18013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32" name="Google Shape;332;p26"/>
          <p:cNvSpPr txBox="1">
            <a:spLocks noGrp="1"/>
          </p:cNvSpPr>
          <p:nvPr>
            <p:ph type="title" idx="5"/>
          </p:nvPr>
        </p:nvSpPr>
        <p:spPr>
          <a:xfrm>
            <a:off x="7347738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2640F069-76A0-5C30-D7BC-72CAE139B9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85245" y="2571749"/>
              <a:ext cx="791700" cy="861475"/>
            </p:xfrm>
            <a:graphic>
              <a:graphicData uri="http://schemas.microsoft.com/office/powerpoint/2016/slidezoom">
                <pslz:sldZm>
                  <pslz:sldZmObj sldId="257" cId="0">
                    <pslz:zmPr id="{33919487-5FEE-4E82-91AB-0FBBAAA11450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1700" cy="86147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640F069-76A0-5C30-D7BC-72CAE139B9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5245" y="2571749"/>
                <a:ext cx="791700" cy="86147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33CF81A-28B0-E8AF-B319-5C4DF59E3DAD}"/>
              </a:ext>
            </a:extLst>
          </p:cNvPr>
          <p:cNvSpPr/>
          <p:nvPr/>
        </p:nvSpPr>
        <p:spPr>
          <a:xfrm>
            <a:off x="4875097" y="617220"/>
            <a:ext cx="2039403" cy="7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EDFE3C3B-439D-2A84-0C86-00E73A3D2E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13646" y="1600393"/>
              <a:ext cx="1286907" cy="1310606"/>
            </p:xfrm>
            <a:graphic>
              <a:graphicData uri="http://schemas.microsoft.com/office/powerpoint/2016/slidezoom">
                <pslz:sldZm>
                  <pslz:sldZmObj sldId="261" cId="0">
                    <pslz:zmPr id="{4BA185B9-4D0F-433E-8A3F-121A49609EA2}" returnToParent="0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86907" cy="1310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DFE3C3B-439D-2A84-0C86-00E73A3D2E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3646" y="1600393"/>
                <a:ext cx="1286907" cy="1310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80FC5923-B541-2DB9-CAD2-1B00FE85AC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0162653"/>
                  </p:ext>
                </p:extLst>
              </p:nvPr>
            </p:nvGraphicFramePr>
            <p:xfrm>
              <a:off x="4013291" y="2442624"/>
              <a:ext cx="1210473" cy="1546445"/>
            </p:xfrm>
            <a:graphic>
              <a:graphicData uri="http://schemas.microsoft.com/office/powerpoint/2016/slidezoom">
                <pslz:sldZm>
                  <pslz:sldZmObj sldId="308" cId="332260900">
                    <pslz:zmPr id="{FFB00678-E7CE-43C9-8A05-266D4D7EF0E2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10473" cy="154644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0FC5923-B541-2DB9-CAD2-1B00FE85AC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3291" y="2442624"/>
                <a:ext cx="1210473" cy="154644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646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442311-002D-9DB7-F9EF-B14CB3DB638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08C6245-53AE-A749-2431-D4FD15C7808B}"/>
              </a:ext>
            </a:extLst>
          </p:cNvPr>
          <p:cNvSpPr/>
          <p:nvPr/>
        </p:nvSpPr>
        <p:spPr>
          <a:xfrm rot="16200000">
            <a:off x="7978140" y="3977640"/>
            <a:ext cx="1131570" cy="1200150"/>
          </a:xfrm>
          <a:prstGeom prst="rtTriangle">
            <a:avLst/>
          </a:prstGeom>
          <a:solidFill>
            <a:schemeClr val="accent3"/>
          </a:solidFill>
          <a:ln>
            <a:solidFill>
              <a:schemeClr val="accent1">
                <a:alpha val="3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4353F1-D182-97C9-2586-F8DC8F2D4F11}"/>
              </a:ext>
            </a:extLst>
          </p:cNvPr>
          <p:cNvCxnSpPr/>
          <p:nvPr/>
        </p:nvCxnSpPr>
        <p:spPr>
          <a:xfrm flipH="1">
            <a:off x="4389120" y="0"/>
            <a:ext cx="2423160" cy="14859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9F3DBB2-C47E-AC29-10A0-3E909DDC20C5}"/>
              </a:ext>
            </a:extLst>
          </p:cNvPr>
          <p:cNvSpPr/>
          <p:nvPr/>
        </p:nvSpPr>
        <p:spPr>
          <a:xfrm>
            <a:off x="-5006340" y="-1760220"/>
            <a:ext cx="13144500" cy="7509510"/>
          </a:xfrm>
          <a:prstGeom prst="triangle">
            <a:avLst/>
          </a:prstGeom>
          <a:blipFill dpi="0" rotWithShape="1">
            <a:blip r:embed="rId2"/>
            <a:srcRect/>
            <a:stretch>
              <a:fillRect l="25000" t="11000" r="3000" b="-7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A16AF0C-DC66-FB7D-FB0F-F86A0CC14F8F}"/>
              </a:ext>
            </a:extLst>
          </p:cNvPr>
          <p:cNvSpPr/>
          <p:nvPr/>
        </p:nvSpPr>
        <p:spPr>
          <a:xfrm>
            <a:off x="-3297556" y="-1977390"/>
            <a:ext cx="11435716" cy="7726680"/>
          </a:xfrm>
          <a:prstGeom prst="triangle">
            <a:avLst/>
          </a:prstGeom>
          <a:solidFill>
            <a:schemeClr val="bg1">
              <a:lumMod val="95000"/>
              <a:alpha val="36000"/>
            </a:schemeClr>
          </a:solidFill>
          <a:ln>
            <a:solidFill>
              <a:schemeClr val="accent1">
                <a:alpha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D7609-FA3C-F290-7925-67BF94AC58B0}"/>
              </a:ext>
            </a:extLst>
          </p:cNvPr>
          <p:cNvSpPr txBox="1"/>
          <p:nvPr/>
        </p:nvSpPr>
        <p:spPr>
          <a:xfrm>
            <a:off x="6115050" y="1778435"/>
            <a:ext cx="252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Roboto"/>
                <a:cs typeface="Roboto"/>
                <a:sym typeface="Roboto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226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"/>
          <p:cNvSpPr txBox="1">
            <a:spLocks noGrp="1"/>
          </p:cNvSpPr>
          <p:nvPr>
            <p:ph type="title"/>
          </p:nvPr>
        </p:nvSpPr>
        <p:spPr>
          <a:xfrm>
            <a:off x="182790" y="1566750"/>
            <a:ext cx="3029040" cy="10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Morphological and </a:t>
            </a:r>
            <a:br>
              <a:rPr kumimoji="0" lang="fa-IR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Marker</a:t>
            </a:r>
            <a:r>
              <a:rPr kumimoji="0" lang="fa-IR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Analysis</a:t>
            </a:r>
            <a:endParaRPr sz="4400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C5D11-2ED4-CD55-843E-7B1472AC6D1D}"/>
              </a:ext>
            </a:extLst>
          </p:cNvPr>
          <p:cNvSpPr txBox="1"/>
          <p:nvPr/>
        </p:nvSpPr>
        <p:spPr>
          <a:xfrm>
            <a:off x="3654868" y="459962"/>
            <a:ext cx="5137621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60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CF0F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The differentiation of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ECF0F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hESCs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CF0F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into platelets was achieved using a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CF0F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four-stage, 3D,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CF0F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xeno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CF0F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-free protocol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CF0F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ECF0F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60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CF0F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Stage I: Mesoderm induction → Stage II: Hemogenic endothelium (HEC) → Stage III: Megakaryocyte–erythroid progenitors (MEPs) → Stage IV: Mature MKs and Platelets.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ECF0F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60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CF0F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Hypoxia (5% O₂) was applied in early stages to mimic embryonic conditions, followed by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ECF0F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normoxia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CF0F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(21%) for maturation.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ECF0F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54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1A387D-29DE-F94C-7FA7-19CB819FF727}"/>
              </a:ext>
            </a:extLst>
          </p:cNvPr>
          <p:cNvSpPr/>
          <p:nvPr/>
        </p:nvSpPr>
        <p:spPr>
          <a:xfrm>
            <a:off x="1337310" y="0"/>
            <a:ext cx="218313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0D355A-524F-B8CA-9B35-744A0C8E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47" b="3747"/>
          <a:stretch/>
        </p:blipFill>
        <p:spPr>
          <a:xfrm>
            <a:off x="683046" y="3161841"/>
            <a:ext cx="8460954" cy="16965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EC9F12-B655-C5FB-B33A-3247F1755BC7}"/>
              </a:ext>
            </a:extLst>
          </p:cNvPr>
          <p:cNvSpPr txBox="1"/>
          <p:nvPr/>
        </p:nvSpPr>
        <p:spPr>
          <a:xfrm rot="16200000">
            <a:off x="-2593687" y="2279363"/>
            <a:ext cx="5772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95F8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Morphological and </a:t>
            </a:r>
            <a:br>
              <a:rPr kumimoji="0" lang="fa-IR" sz="1600" b="1" i="0" u="none" strike="noStrike" kern="0" cap="none" spc="0" normalizeH="0" baseline="0" noProof="0" dirty="0">
                <a:ln>
                  <a:noFill/>
                </a:ln>
                <a:solidFill>
                  <a:srgbClr val="495F8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95F8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Marker</a:t>
            </a:r>
            <a:r>
              <a:rPr lang="fa-IR" sz="1600" b="1" dirty="0">
                <a:solidFill>
                  <a:srgbClr val="495F8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95F8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Analysis</a:t>
            </a: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CD46E-81D1-6EE7-B2AA-0D59E84F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9" y="0"/>
            <a:ext cx="8322693" cy="15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1A387D-29DE-F94C-7FA7-19CB819FF727}"/>
              </a:ext>
            </a:extLst>
          </p:cNvPr>
          <p:cNvSpPr/>
          <p:nvPr/>
        </p:nvSpPr>
        <p:spPr>
          <a:xfrm>
            <a:off x="1062990" y="0"/>
            <a:ext cx="245745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3D037-30CC-8FC1-A9D8-D0BBFA58EFD2}"/>
              </a:ext>
            </a:extLst>
          </p:cNvPr>
          <p:cNvSpPr txBox="1"/>
          <p:nvPr/>
        </p:nvSpPr>
        <p:spPr>
          <a:xfrm rot="16200000">
            <a:off x="-2394585" y="2217807"/>
            <a:ext cx="5772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95F8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Morphological and </a:t>
            </a:r>
            <a:br>
              <a:rPr kumimoji="0" lang="fa-IR" sz="2000" b="1" i="0" u="none" strike="noStrike" kern="0" cap="none" spc="0" normalizeH="0" baseline="0" noProof="0" dirty="0">
                <a:ln>
                  <a:noFill/>
                </a:ln>
                <a:solidFill>
                  <a:srgbClr val="495F8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95F8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Marker</a:t>
            </a:r>
            <a:r>
              <a:rPr kumimoji="0" lang="fa-IR" sz="2000" b="1" i="0" u="none" strike="noStrike" kern="0" cap="none" spc="0" normalizeH="0" baseline="0" noProof="0" dirty="0">
                <a:ln>
                  <a:noFill/>
                </a:ln>
                <a:solidFill>
                  <a:srgbClr val="495F8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95F8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Analysis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EAE57-10C4-5AF6-E414-D703B94C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01" y="426254"/>
            <a:ext cx="5292598" cy="42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68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41"/>
          <p:cNvSpPr txBox="1">
            <a:spLocks noGrp="1"/>
          </p:cNvSpPr>
          <p:nvPr>
            <p:ph type="title" idx="4294967295"/>
          </p:nvPr>
        </p:nvSpPr>
        <p:spPr>
          <a:xfrm>
            <a:off x="0" y="85668"/>
            <a:ext cx="734949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Stepwise Hematopoietic Differentiation Validation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850E9-0761-5041-223B-EA2F30F0D6D4}"/>
              </a:ext>
            </a:extLst>
          </p:cNvPr>
          <p:cNvSpPr txBox="1"/>
          <p:nvPr/>
        </p:nvSpPr>
        <p:spPr>
          <a:xfrm>
            <a:off x="91440" y="1086523"/>
            <a:ext cx="3280410" cy="385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Flow cytometry confirmed the sequential expression of key markers:</a:t>
            </a:r>
            <a:endParaRPr lang="fa-IR" sz="1600" dirty="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CD31⁺, CD34⁺ at Day 6 (HEC stage).</a:t>
            </a:r>
            <a:endParaRPr lang="fa-IR" sz="1600" dirty="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CD41a⁺, CD42b⁺ at Day 9+6 (MK stage).</a:t>
            </a: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Gene expression analysis showed upregulation of Brachyury (mesoderm), RUNX1, TAL1 (HEC), and ITGA2B, GP1BA (MK stage).</a:t>
            </a:r>
          </a:p>
          <a:p>
            <a:r>
              <a:rPr 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Immunofluorescence staining demonstrated strong CD31/CD34 in endothelial cells and CD41a/CD42b in MKs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D1269-6109-BDE5-4EEB-F4AB8D99A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21" y="720090"/>
            <a:ext cx="5554980" cy="4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0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3"/>
          <p:cNvSpPr/>
          <p:nvPr/>
        </p:nvSpPr>
        <p:spPr>
          <a:xfrm>
            <a:off x="114300" y="1521670"/>
            <a:ext cx="2948079" cy="339323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43"/>
          <p:cNvSpPr txBox="1">
            <a:spLocks noGrp="1"/>
          </p:cNvSpPr>
          <p:nvPr>
            <p:ph type="body" idx="2"/>
          </p:nvPr>
        </p:nvSpPr>
        <p:spPr>
          <a:xfrm>
            <a:off x="144627" y="1828956"/>
            <a:ext cx="2917752" cy="18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Bright-field microscopy revealed large, granular MK-like cells after Stage IV.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Immunostaining for α-tubulin (green) and DAPI (blue) showed 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multinucleated cells and proplatelet extensions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typical of mature MKs.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Flow cytometric ploidy analysis indicated increased DNA content (4N, 8N, 16N), confirming 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polyploidization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43" name="Google Shape;943;p43"/>
          <p:cNvGrpSpPr/>
          <p:nvPr/>
        </p:nvGrpSpPr>
        <p:grpSpPr>
          <a:xfrm>
            <a:off x="0" y="1203580"/>
            <a:ext cx="545352" cy="636180"/>
            <a:chOff x="720000" y="2584031"/>
            <a:chExt cx="791700" cy="814800"/>
          </a:xfrm>
        </p:grpSpPr>
        <p:sp>
          <p:nvSpPr>
            <p:cNvPr id="944" name="Google Shape;944;p43"/>
            <p:cNvSpPr/>
            <p:nvPr/>
          </p:nvSpPr>
          <p:spPr>
            <a:xfrm>
              <a:off x="720000" y="2584031"/>
              <a:ext cx="791700" cy="8148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3"/>
            <p:cNvSpPr/>
            <p:nvPr/>
          </p:nvSpPr>
          <p:spPr>
            <a:xfrm>
              <a:off x="796200" y="2662464"/>
              <a:ext cx="639300" cy="657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6" name="Google Shape;946;p43"/>
            <p:cNvGrpSpPr/>
            <p:nvPr/>
          </p:nvGrpSpPr>
          <p:grpSpPr>
            <a:xfrm>
              <a:off x="929959" y="2850318"/>
              <a:ext cx="371782" cy="282321"/>
              <a:chOff x="5223609" y="3731112"/>
              <a:chExt cx="371782" cy="274285"/>
            </a:xfrm>
          </p:grpSpPr>
          <p:sp>
            <p:nvSpPr>
              <p:cNvPr id="947" name="Google Shape;947;p43"/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3"/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C7D2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57BD913-9A52-AA8D-9651-673DBD01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931"/>
            <a:ext cx="4491606" cy="572700"/>
          </a:xfrm>
        </p:spPr>
        <p:txBody>
          <a:bodyPr/>
          <a:lstStyle/>
          <a:p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Morphological and Nuclear Maturation of MKs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09F3D-7F16-E07C-AAC1-9EECC82DB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679" y="491490"/>
            <a:ext cx="5967321" cy="4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9"/>
          <p:cNvSpPr txBox="1">
            <a:spLocks noGrp="1"/>
          </p:cNvSpPr>
          <p:nvPr>
            <p:ph type="subTitle" idx="1"/>
          </p:nvPr>
        </p:nvSpPr>
        <p:spPr>
          <a:xfrm>
            <a:off x="4423410" y="1815254"/>
            <a:ext cx="4576222" cy="1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Mature MKs released small, spherical 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platelet-like particles (2–4 µm)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into the culture medium.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Flow cytometry confirmed expression of 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CD41a, CD42b, and CD61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markers identical to natural human platelets.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Forward/side scatter plots and size histograms show that PLPs matched donor platelet size profiles</a:t>
            </a:r>
            <a:endParaRPr sz="1400" dirty="0"/>
          </a:p>
        </p:txBody>
      </p:sp>
      <p:sp>
        <p:nvSpPr>
          <p:cNvPr id="846" name="Google Shape;846;p39"/>
          <p:cNvSpPr txBox="1">
            <a:spLocks noGrp="1"/>
          </p:cNvSpPr>
          <p:nvPr>
            <p:ph type="title"/>
          </p:nvPr>
        </p:nvSpPr>
        <p:spPr>
          <a:xfrm>
            <a:off x="4572000" y="374635"/>
            <a:ext cx="3942876" cy="1023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Generation of Platelet-like Particles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48" name="Google Shape;848;p39"/>
          <p:cNvSpPr/>
          <p:nvPr/>
        </p:nvSpPr>
        <p:spPr>
          <a:xfrm>
            <a:off x="-470350" y="4001957"/>
            <a:ext cx="3689376" cy="1271911"/>
          </a:xfrm>
          <a:custGeom>
            <a:avLst/>
            <a:gdLst/>
            <a:ahLst/>
            <a:cxnLst/>
            <a:rect l="l" t="t" r="r" b="b"/>
            <a:pathLst>
              <a:path w="286109" h="98636" extrusionOk="0">
                <a:moveTo>
                  <a:pt x="55426" y="1"/>
                </a:moveTo>
                <a:cubicBezTo>
                  <a:pt x="55339" y="1"/>
                  <a:pt x="55253" y="3"/>
                  <a:pt x="55166" y="7"/>
                </a:cubicBezTo>
                <a:cubicBezTo>
                  <a:pt x="48713" y="343"/>
                  <a:pt x="48645" y="10023"/>
                  <a:pt x="55300" y="10225"/>
                </a:cubicBezTo>
                <a:lnTo>
                  <a:pt x="54561" y="20845"/>
                </a:lnTo>
                <a:lnTo>
                  <a:pt x="54359" y="20845"/>
                </a:lnTo>
                <a:cubicBezTo>
                  <a:pt x="50595" y="21316"/>
                  <a:pt x="47906" y="24744"/>
                  <a:pt x="48242" y="28508"/>
                </a:cubicBezTo>
                <a:cubicBezTo>
                  <a:pt x="48627" y="32106"/>
                  <a:pt x="51654" y="34844"/>
                  <a:pt x="55208" y="34844"/>
                </a:cubicBezTo>
                <a:cubicBezTo>
                  <a:pt x="55372" y="34844"/>
                  <a:pt x="55537" y="34839"/>
                  <a:pt x="55703" y="34827"/>
                </a:cubicBezTo>
                <a:lnTo>
                  <a:pt x="58325" y="49749"/>
                </a:lnTo>
                <a:cubicBezTo>
                  <a:pt x="56107" y="50153"/>
                  <a:pt x="54561" y="52304"/>
                  <a:pt x="54897" y="54589"/>
                </a:cubicBezTo>
                <a:cubicBezTo>
                  <a:pt x="54964" y="54992"/>
                  <a:pt x="55031" y="55329"/>
                  <a:pt x="55166" y="55665"/>
                </a:cubicBezTo>
                <a:lnTo>
                  <a:pt x="45486" y="59765"/>
                </a:lnTo>
                <a:cubicBezTo>
                  <a:pt x="44175" y="57440"/>
                  <a:pt x="41753" y="56067"/>
                  <a:pt x="39159" y="56067"/>
                </a:cubicBezTo>
                <a:cubicBezTo>
                  <a:pt x="38828" y="56067"/>
                  <a:pt x="38494" y="56089"/>
                  <a:pt x="38159" y="56135"/>
                </a:cubicBezTo>
                <a:cubicBezTo>
                  <a:pt x="37420" y="56270"/>
                  <a:pt x="36613" y="56471"/>
                  <a:pt x="35941" y="56807"/>
                </a:cubicBezTo>
                <a:lnTo>
                  <a:pt x="23707" y="36104"/>
                </a:lnTo>
                <a:cubicBezTo>
                  <a:pt x="27001" y="33818"/>
                  <a:pt x="26597" y="28777"/>
                  <a:pt x="22900" y="27097"/>
                </a:cubicBezTo>
                <a:cubicBezTo>
                  <a:pt x="22205" y="26793"/>
                  <a:pt x="21498" y="26654"/>
                  <a:pt x="20812" y="26654"/>
                </a:cubicBezTo>
                <a:cubicBezTo>
                  <a:pt x="17848" y="26654"/>
                  <a:pt x="15271" y="29254"/>
                  <a:pt x="15708" y="32474"/>
                </a:cubicBezTo>
                <a:cubicBezTo>
                  <a:pt x="15775" y="33348"/>
                  <a:pt x="16111" y="34155"/>
                  <a:pt x="16649" y="34827"/>
                </a:cubicBezTo>
                <a:lnTo>
                  <a:pt x="8179" y="40742"/>
                </a:lnTo>
                <a:cubicBezTo>
                  <a:pt x="7308" y="39708"/>
                  <a:pt x="6256" y="39276"/>
                  <a:pt x="5240" y="39276"/>
                </a:cubicBezTo>
                <a:cubicBezTo>
                  <a:pt x="2490" y="39276"/>
                  <a:pt x="1" y="42436"/>
                  <a:pt x="2062" y="45380"/>
                </a:cubicBezTo>
                <a:cubicBezTo>
                  <a:pt x="2876" y="46551"/>
                  <a:pt x="3989" y="47042"/>
                  <a:pt x="5089" y="47042"/>
                </a:cubicBezTo>
                <a:cubicBezTo>
                  <a:pt x="7714" y="47042"/>
                  <a:pt x="10268" y="44244"/>
                  <a:pt x="8515" y="41213"/>
                </a:cubicBezTo>
                <a:lnTo>
                  <a:pt x="16985" y="35297"/>
                </a:lnTo>
                <a:cubicBezTo>
                  <a:pt x="17983" y="36353"/>
                  <a:pt x="19390" y="36949"/>
                  <a:pt x="20849" y="36949"/>
                </a:cubicBezTo>
                <a:cubicBezTo>
                  <a:pt x="21062" y="36949"/>
                  <a:pt x="21275" y="36936"/>
                  <a:pt x="21489" y="36910"/>
                </a:cubicBezTo>
                <a:cubicBezTo>
                  <a:pt x="22026" y="36776"/>
                  <a:pt x="22631" y="36642"/>
                  <a:pt x="23169" y="36373"/>
                </a:cubicBezTo>
                <a:lnTo>
                  <a:pt x="35403" y="57143"/>
                </a:lnTo>
                <a:cubicBezTo>
                  <a:pt x="31908" y="59227"/>
                  <a:pt x="30832" y="63798"/>
                  <a:pt x="33050" y="67226"/>
                </a:cubicBezTo>
                <a:lnTo>
                  <a:pt x="22497" y="75629"/>
                </a:lnTo>
                <a:cubicBezTo>
                  <a:pt x="21572" y="74125"/>
                  <a:pt x="19962" y="73329"/>
                  <a:pt x="18338" y="73329"/>
                </a:cubicBezTo>
                <a:cubicBezTo>
                  <a:pt x="17130" y="73329"/>
                  <a:pt x="15915" y="73770"/>
                  <a:pt x="14968" y="74688"/>
                </a:cubicBezTo>
                <a:cubicBezTo>
                  <a:pt x="12683" y="76771"/>
                  <a:pt x="12885" y="80468"/>
                  <a:pt x="15372" y="82283"/>
                </a:cubicBezTo>
                <a:lnTo>
                  <a:pt x="10734" y="86989"/>
                </a:lnTo>
                <a:cubicBezTo>
                  <a:pt x="10599" y="86955"/>
                  <a:pt x="10448" y="86938"/>
                  <a:pt x="10297" y="86938"/>
                </a:cubicBezTo>
                <a:cubicBezTo>
                  <a:pt x="10145" y="86938"/>
                  <a:pt x="9994" y="86955"/>
                  <a:pt x="9860" y="86989"/>
                </a:cubicBezTo>
                <a:lnTo>
                  <a:pt x="9860" y="86921"/>
                </a:lnTo>
                <a:cubicBezTo>
                  <a:pt x="7574" y="87190"/>
                  <a:pt x="6768" y="90081"/>
                  <a:pt x="8582" y="91492"/>
                </a:cubicBezTo>
                <a:cubicBezTo>
                  <a:pt x="9051" y="91839"/>
                  <a:pt x="9569" y="91994"/>
                  <a:pt x="10073" y="91994"/>
                </a:cubicBezTo>
                <a:cubicBezTo>
                  <a:pt x="11524" y="91994"/>
                  <a:pt x="12865" y="90718"/>
                  <a:pt x="12616" y="89072"/>
                </a:cubicBezTo>
                <a:cubicBezTo>
                  <a:pt x="12481" y="88266"/>
                  <a:pt x="12011" y="87594"/>
                  <a:pt x="11338" y="87190"/>
                </a:cubicBezTo>
                <a:lnTo>
                  <a:pt x="15842" y="82619"/>
                </a:lnTo>
                <a:cubicBezTo>
                  <a:pt x="16595" y="83050"/>
                  <a:pt x="17434" y="83265"/>
                  <a:pt x="18290" y="83265"/>
                </a:cubicBezTo>
                <a:cubicBezTo>
                  <a:pt x="18504" y="83265"/>
                  <a:pt x="18719" y="83251"/>
                  <a:pt x="18934" y="83224"/>
                </a:cubicBezTo>
                <a:cubicBezTo>
                  <a:pt x="19674" y="83090"/>
                  <a:pt x="20413" y="82821"/>
                  <a:pt x="21018" y="82418"/>
                </a:cubicBezTo>
                <a:lnTo>
                  <a:pt x="25186" y="87123"/>
                </a:lnTo>
                <a:cubicBezTo>
                  <a:pt x="23918" y="88887"/>
                  <a:pt x="25362" y="91102"/>
                  <a:pt x="27182" y="91102"/>
                </a:cubicBezTo>
                <a:cubicBezTo>
                  <a:pt x="27582" y="91102"/>
                  <a:pt x="28001" y="90995"/>
                  <a:pt x="28412" y="90753"/>
                </a:cubicBezTo>
                <a:cubicBezTo>
                  <a:pt x="30658" y="89406"/>
                  <a:pt x="29658" y="86159"/>
                  <a:pt x="27223" y="86159"/>
                </a:cubicBezTo>
                <a:cubicBezTo>
                  <a:pt x="27108" y="86159"/>
                  <a:pt x="26988" y="86167"/>
                  <a:pt x="26866" y="86182"/>
                </a:cubicBezTo>
                <a:cubicBezTo>
                  <a:pt x="26463" y="86249"/>
                  <a:pt x="25992" y="86384"/>
                  <a:pt x="25656" y="86720"/>
                </a:cubicBezTo>
                <a:lnTo>
                  <a:pt x="21556" y="82082"/>
                </a:lnTo>
                <a:cubicBezTo>
                  <a:pt x="22833" y="80939"/>
                  <a:pt x="23438" y="79258"/>
                  <a:pt x="23236" y="77645"/>
                </a:cubicBezTo>
                <a:cubicBezTo>
                  <a:pt x="23169" y="77107"/>
                  <a:pt x="23035" y="76637"/>
                  <a:pt x="22833" y="76234"/>
                </a:cubicBezTo>
                <a:lnTo>
                  <a:pt x="33386" y="67764"/>
                </a:lnTo>
                <a:cubicBezTo>
                  <a:pt x="34804" y="69536"/>
                  <a:pt x="36947" y="70581"/>
                  <a:pt x="39179" y="70581"/>
                </a:cubicBezTo>
                <a:cubicBezTo>
                  <a:pt x="39488" y="70581"/>
                  <a:pt x="39798" y="70561"/>
                  <a:pt x="40108" y="70520"/>
                </a:cubicBezTo>
                <a:cubicBezTo>
                  <a:pt x="45015" y="69915"/>
                  <a:pt x="47839" y="64672"/>
                  <a:pt x="45755" y="60303"/>
                </a:cubicBezTo>
                <a:lnTo>
                  <a:pt x="55434" y="56270"/>
                </a:lnTo>
                <a:cubicBezTo>
                  <a:pt x="56219" y="57598"/>
                  <a:pt x="57709" y="58384"/>
                  <a:pt x="59271" y="58384"/>
                </a:cubicBezTo>
                <a:cubicBezTo>
                  <a:pt x="59448" y="58384"/>
                  <a:pt x="59626" y="58374"/>
                  <a:pt x="59804" y="58353"/>
                </a:cubicBezTo>
                <a:cubicBezTo>
                  <a:pt x="60543" y="58219"/>
                  <a:pt x="61283" y="57950"/>
                  <a:pt x="61888" y="57480"/>
                </a:cubicBezTo>
                <a:lnTo>
                  <a:pt x="70492" y="67361"/>
                </a:lnTo>
                <a:cubicBezTo>
                  <a:pt x="67467" y="69713"/>
                  <a:pt x="66996" y="74083"/>
                  <a:pt x="69282" y="77175"/>
                </a:cubicBezTo>
                <a:cubicBezTo>
                  <a:pt x="70672" y="78963"/>
                  <a:pt x="72767" y="79905"/>
                  <a:pt x="74887" y="79905"/>
                </a:cubicBezTo>
                <a:cubicBezTo>
                  <a:pt x="76353" y="79905"/>
                  <a:pt x="77831" y="79454"/>
                  <a:pt x="79096" y="78519"/>
                </a:cubicBezTo>
                <a:cubicBezTo>
                  <a:pt x="82188" y="76301"/>
                  <a:pt x="82927" y="71932"/>
                  <a:pt x="80709" y="68772"/>
                </a:cubicBezTo>
                <a:cubicBezTo>
                  <a:pt x="79330" y="66808"/>
                  <a:pt x="77145" y="65753"/>
                  <a:pt x="74931" y="65753"/>
                </a:cubicBezTo>
                <a:cubicBezTo>
                  <a:pt x="73583" y="65753"/>
                  <a:pt x="72224" y="66144"/>
                  <a:pt x="71029" y="66957"/>
                </a:cubicBezTo>
                <a:lnTo>
                  <a:pt x="62358" y="57076"/>
                </a:lnTo>
                <a:cubicBezTo>
                  <a:pt x="63097" y="56337"/>
                  <a:pt x="63568" y="55396"/>
                  <a:pt x="63702" y="54320"/>
                </a:cubicBezTo>
                <a:lnTo>
                  <a:pt x="81986" y="53648"/>
                </a:lnTo>
                <a:cubicBezTo>
                  <a:pt x="81986" y="53850"/>
                  <a:pt x="81986" y="54119"/>
                  <a:pt x="81986" y="54387"/>
                </a:cubicBezTo>
                <a:cubicBezTo>
                  <a:pt x="82336" y="56833"/>
                  <a:pt x="84416" y="58314"/>
                  <a:pt x="86549" y="58314"/>
                </a:cubicBezTo>
                <a:cubicBezTo>
                  <a:pt x="87700" y="58314"/>
                  <a:pt x="88865" y="57884"/>
                  <a:pt x="89784" y="56942"/>
                </a:cubicBezTo>
                <a:cubicBezTo>
                  <a:pt x="92472" y="54186"/>
                  <a:pt x="90792" y="49615"/>
                  <a:pt x="87028" y="49212"/>
                </a:cubicBezTo>
                <a:lnTo>
                  <a:pt x="87296" y="39532"/>
                </a:lnTo>
                <a:cubicBezTo>
                  <a:pt x="87599" y="39566"/>
                  <a:pt x="87885" y="39582"/>
                  <a:pt x="88162" y="39582"/>
                </a:cubicBezTo>
                <a:cubicBezTo>
                  <a:pt x="88439" y="39582"/>
                  <a:pt x="88708" y="39566"/>
                  <a:pt x="88977" y="39532"/>
                </a:cubicBezTo>
                <a:cubicBezTo>
                  <a:pt x="89313" y="39465"/>
                  <a:pt x="89649" y="39398"/>
                  <a:pt x="89918" y="39330"/>
                </a:cubicBezTo>
                <a:lnTo>
                  <a:pt x="102286" y="68033"/>
                </a:lnTo>
                <a:cubicBezTo>
                  <a:pt x="99598" y="70251"/>
                  <a:pt x="99732" y="74352"/>
                  <a:pt x="102555" y="76368"/>
                </a:cubicBezTo>
                <a:cubicBezTo>
                  <a:pt x="103482" y="77030"/>
                  <a:pt x="104531" y="77337"/>
                  <a:pt x="105563" y="77337"/>
                </a:cubicBezTo>
                <a:cubicBezTo>
                  <a:pt x="107677" y="77337"/>
                  <a:pt x="109719" y="76049"/>
                  <a:pt x="110487" y="73881"/>
                </a:cubicBezTo>
                <a:lnTo>
                  <a:pt x="117276" y="74553"/>
                </a:lnTo>
                <a:cubicBezTo>
                  <a:pt x="117075" y="75158"/>
                  <a:pt x="117075" y="75830"/>
                  <a:pt x="117142" y="76503"/>
                </a:cubicBezTo>
                <a:cubicBezTo>
                  <a:pt x="117344" y="78116"/>
                  <a:pt x="118352" y="79527"/>
                  <a:pt x="119898" y="80267"/>
                </a:cubicBezTo>
                <a:lnTo>
                  <a:pt x="116335" y="88199"/>
                </a:lnTo>
                <a:cubicBezTo>
                  <a:pt x="115955" y="88102"/>
                  <a:pt x="115593" y="88057"/>
                  <a:pt x="115251" y="88057"/>
                </a:cubicBezTo>
                <a:cubicBezTo>
                  <a:pt x="111294" y="88057"/>
                  <a:pt x="109977" y="94035"/>
                  <a:pt x="114184" y="95458"/>
                </a:cubicBezTo>
                <a:cubicBezTo>
                  <a:pt x="114653" y="95617"/>
                  <a:pt x="115101" y="95689"/>
                  <a:pt x="115523" y="95689"/>
                </a:cubicBezTo>
                <a:cubicBezTo>
                  <a:pt x="119218" y="95689"/>
                  <a:pt x="120915" y="90150"/>
                  <a:pt x="116873" y="88400"/>
                </a:cubicBezTo>
                <a:lnTo>
                  <a:pt x="120436" y="80468"/>
                </a:lnTo>
                <a:cubicBezTo>
                  <a:pt x="120978" y="80649"/>
                  <a:pt x="121525" y="80735"/>
                  <a:pt x="122061" y="80735"/>
                </a:cubicBezTo>
                <a:cubicBezTo>
                  <a:pt x="124119" y="80735"/>
                  <a:pt x="126008" y="79470"/>
                  <a:pt x="126754" y="77444"/>
                </a:cubicBezTo>
                <a:lnTo>
                  <a:pt x="145441" y="88199"/>
                </a:lnTo>
                <a:cubicBezTo>
                  <a:pt x="142736" y="92995"/>
                  <a:pt x="146330" y="98635"/>
                  <a:pt x="151491" y="98635"/>
                </a:cubicBezTo>
                <a:cubicBezTo>
                  <a:pt x="151972" y="98635"/>
                  <a:pt x="152466" y="98586"/>
                  <a:pt x="152970" y="98483"/>
                </a:cubicBezTo>
                <a:cubicBezTo>
                  <a:pt x="158885" y="97273"/>
                  <a:pt x="160700" y="89677"/>
                  <a:pt x="155928" y="85980"/>
                </a:cubicBezTo>
                <a:lnTo>
                  <a:pt x="160162" y="79527"/>
                </a:lnTo>
                <a:cubicBezTo>
                  <a:pt x="160991" y="80094"/>
                  <a:pt x="161918" y="80356"/>
                  <a:pt x="162828" y="80356"/>
                </a:cubicBezTo>
                <a:cubicBezTo>
                  <a:pt x="164944" y="80356"/>
                  <a:pt x="166972" y="78940"/>
                  <a:pt x="167489" y="76637"/>
                </a:cubicBezTo>
                <a:lnTo>
                  <a:pt x="181337" y="80468"/>
                </a:lnTo>
                <a:cubicBezTo>
                  <a:pt x="179159" y="85197"/>
                  <a:pt x="182798" y="90386"/>
                  <a:pt x="187722" y="90386"/>
                </a:cubicBezTo>
                <a:cubicBezTo>
                  <a:pt x="188118" y="90386"/>
                  <a:pt x="188522" y="90352"/>
                  <a:pt x="188932" y="90282"/>
                </a:cubicBezTo>
                <a:cubicBezTo>
                  <a:pt x="194512" y="89341"/>
                  <a:pt x="196730" y="82552"/>
                  <a:pt x="192831" y="78452"/>
                </a:cubicBezTo>
                <a:lnTo>
                  <a:pt x="203183" y="70318"/>
                </a:lnTo>
                <a:cubicBezTo>
                  <a:pt x="204490" y="72160"/>
                  <a:pt x="206637" y="73267"/>
                  <a:pt x="208929" y="73267"/>
                </a:cubicBezTo>
                <a:cubicBezTo>
                  <a:pt x="209230" y="73267"/>
                  <a:pt x="209533" y="73248"/>
                  <a:pt x="209838" y="73209"/>
                </a:cubicBezTo>
                <a:cubicBezTo>
                  <a:pt x="210779" y="73074"/>
                  <a:pt x="211720" y="72738"/>
                  <a:pt x="212594" y="72200"/>
                </a:cubicBezTo>
                <a:lnTo>
                  <a:pt x="218374" y="82888"/>
                </a:lnTo>
                <a:cubicBezTo>
                  <a:pt x="214161" y="85618"/>
                  <a:pt x="216601" y="91701"/>
                  <a:pt x="220885" y="91701"/>
                </a:cubicBezTo>
                <a:cubicBezTo>
                  <a:pt x="221454" y="91701"/>
                  <a:pt x="222054" y="91594"/>
                  <a:pt x="222677" y="91358"/>
                </a:cubicBezTo>
                <a:cubicBezTo>
                  <a:pt x="227798" y="89438"/>
                  <a:pt x="226213" y="82092"/>
                  <a:pt x="221116" y="82092"/>
                </a:cubicBezTo>
                <a:cubicBezTo>
                  <a:pt x="220861" y="82092"/>
                  <a:pt x="220596" y="82110"/>
                  <a:pt x="220324" y="82149"/>
                </a:cubicBezTo>
                <a:cubicBezTo>
                  <a:pt x="219853" y="82216"/>
                  <a:pt x="219383" y="82351"/>
                  <a:pt x="218912" y="82552"/>
                </a:cubicBezTo>
                <a:lnTo>
                  <a:pt x="213131" y="71864"/>
                </a:lnTo>
                <a:cubicBezTo>
                  <a:pt x="216089" y="69646"/>
                  <a:pt x="216828" y="65479"/>
                  <a:pt x="214812" y="62319"/>
                </a:cubicBezTo>
                <a:lnTo>
                  <a:pt x="240960" y="47531"/>
                </a:lnTo>
                <a:cubicBezTo>
                  <a:pt x="242347" y="51556"/>
                  <a:pt x="246083" y="53914"/>
                  <a:pt x="249953" y="53914"/>
                </a:cubicBezTo>
                <a:cubicBezTo>
                  <a:pt x="251900" y="53914"/>
                  <a:pt x="253882" y="53317"/>
                  <a:pt x="255614" y="52035"/>
                </a:cubicBezTo>
                <a:lnTo>
                  <a:pt x="265966" y="67495"/>
                </a:lnTo>
                <a:cubicBezTo>
                  <a:pt x="262807" y="69041"/>
                  <a:pt x="261933" y="73142"/>
                  <a:pt x="264084" y="75898"/>
                </a:cubicBezTo>
                <a:cubicBezTo>
                  <a:pt x="265166" y="77284"/>
                  <a:pt x="266758" y="77973"/>
                  <a:pt x="268365" y="77973"/>
                </a:cubicBezTo>
                <a:cubicBezTo>
                  <a:pt x="269952" y="77973"/>
                  <a:pt x="271552" y="77301"/>
                  <a:pt x="272688" y="75965"/>
                </a:cubicBezTo>
                <a:lnTo>
                  <a:pt x="278872" y="82888"/>
                </a:lnTo>
                <a:cubicBezTo>
                  <a:pt x="278267" y="83561"/>
                  <a:pt x="277998" y="84434"/>
                  <a:pt x="278065" y="85375"/>
                </a:cubicBezTo>
                <a:cubicBezTo>
                  <a:pt x="278313" y="87028"/>
                  <a:pt x="279704" y="87995"/>
                  <a:pt x="281114" y="87995"/>
                </a:cubicBezTo>
                <a:cubicBezTo>
                  <a:pt x="281998" y="87995"/>
                  <a:pt x="282889" y="87616"/>
                  <a:pt x="283510" y="86787"/>
                </a:cubicBezTo>
                <a:cubicBezTo>
                  <a:pt x="285104" y="84747"/>
                  <a:pt x="283554" y="81921"/>
                  <a:pt x="281096" y="81921"/>
                </a:cubicBezTo>
                <a:cubicBezTo>
                  <a:pt x="280963" y="81921"/>
                  <a:pt x="280826" y="81930"/>
                  <a:pt x="280687" y="81947"/>
                </a:cubicBezTo>
                <a:cubicBezTo>
                  <a:pt x="280216" y="82014"/>
                  <a:pt x="279746" y="82216"/>
                  <a:pt x="279343" y="82485"/>
                </a:cubicBezTo>
                <a:lnTo>
                  <a:pt x="273024" y="75494"/>
                </a:lnTo>
                <a:cubicBezTo>
                  <a:pt x="274368" y="73478"/>
                  <a:pt x="274234" y="70856"/>
                  <a:pt x="272688" y="68974"/>
                </a:cubicBezTo>
                <a:lnTo>
                  <a:pt x="279679" y="64201"/>
                </a:lnTo>
                <a:cubicBezTo>
                  <a:pt x="280351" y="65042"/>
                  <a:pt x="281190" y="65395"/>
                  <a:pt x="282008" y="65395"/>
                </a:cubicBezTo>
                <a:cubicBezTo>
                  <a:pt x="284131" y="65395"/>
                  <a:pt x="286109" y="63017"/>
                  <a:pt x="284653" y="60639"/>
                </a:cubicBezTo>
                <a:cubicBezTo>
                  <a:pt x="284007" y="59639"/>
                  <a:pt x="283084" y="59220"/>
                  <a:pt x="282169" y="59220"/>
                </a:cubicBezTo>
                <a:cubicBezTo>
                  <a:pt x="280132" y="59220"/>
                  <a:pt x="278136" y="61298"/>
                  <a:pt x="279343" y="63664"/>
                </a:cubicBezTo>
                <a:lnTo>
                  <a:pt x="272285" y="68503"/>
                </a:lnTo>
                <a:cubicBezTo>
                  <a:pt x="271201" y="67467"/>
                  <a:pt x="269788" y="66926"/>
                  <a:pt x="268346" y="66926"/>
                </a:cubicBezTo>
                <a:cubicBezTo>
                  <a:pt x="267729" y="66926"/>
                  <a:pt x="267107" y="67025"/>
                  <a:pt x="266504" y="67226"/>
                </a:cubicBezTo>
                <a:lnTo>
                  <a:pt x="256085" y="51699"/>
                </a:lnTo>
                <a:cubicBezTo>
                  <a:pt x="261664" y="46993"/>
                  <a:pt x="260118" y="38120"/>
                  <a:pt x="253396" y="35499"/>
                </a:cubicBezTo>
                <a:cubicBezTo>
                  <a:pt x="252239" y="35052"/>
                  <a:pt x="251075" y="34846"/>
                  <a:pt x="249944" y="34846"/>
                </a:cubicBezTo>
                <a:cubicBezTo>
                  <a:pt x="244434" y="34846"/>
                  <a:pt x="239709" y="39749"/>
                  <a:pt x="240490" y="45716"/>
                </a:cubicBezTo>
                <a:cubicBezTo>
                  <a:pt x="240557" y="46119"/>
                  <a:pt x="240691" y="46523"/>
                  <a:pt x="240759" y="46926"/>
                </a:cubicBezTo>
                <a:lnTo>
                  <a:pt x="214409" y="61849"/>
                </a:lnTo>
                <a:cubicBezTo>
                  <a:pt x="213088" y="60126"/>
                  <a:pt x="211081" y="59140"/>
                  <a:pt x="208974" y="59140"/>
                </a:cubicBezTo>
                <a:cubicBezTo>
                  <a:pt x="208614" y="59140"/>
                  <a:pt x="208251" y="59168"/>
                  <a:pt x="207888" y="59227"/>
                </a:cubicBezTo>
                <a:cubicBezTo>
                  <a:pt x="206342" y="59429"/>
                  <a:pt x="204931" y="60168"/>
                  <a:pt x="203788" y="61311"/>
                </a:cubicBezTo>
                <a:lnTo>
                  <a:pt x="180933" y="46052"/>
                </a:lnTo>
                <a:cubicBezTo>
                  <a:pt x="181605" y="42960"/>
                  <a:pt x="179723" y="40003"/>
                  <a:pt x="176698" y="39263"/>
                </a:cubicBezTo>
                <a:cubicBezTo>
                  <a:pt x="176242" y="39151"/>
                  <a:pt x="175785" y="39098"/>
                  <a:pt x="175335" y="39098"/>
                </a:cubicBezTo>
                <a:cubicBezTo>
                  <a:pt x="172810" y="39098"/>
                  <a:pt x="170527" y="40785"/>
                  <a:pt x="169842" y="43296"/>
                </a:cubicBezTo>
                <a:cubicBezTo>
                  <a:pt x="169035" y="46321"/>
                  <a:pt x="170716" y="49413"/>
                  <a:pt x="173674" y="50287"/>
                </a:cubicBezTo>
                <a:cubicBezTo>
                  <a:pt x="174217" y="50448"/>
                  <a:pt x="174768" y="50524"/>
                  <a:pt x="175311" y="50524"/>
                </a:cubicBezTo>
                <a:cubicBezTo>
                  <a:pt x="177720" y="50524"/>
                  <a:pt x="179976" y="49016"/>
                  <a:pt x="180799" y="46657"/>
                </a:cubicBezTo>
                <a:lnTo>
                  <a:pt x="203385" y="61782"/>
                </a:lnTo>
                <a:cubicBezTo>
                  <a:pt x="202175" y="63260"/>
                  <a:pt x="201637" y="65210"/>
                  <a:pt x="201906" y="67159"/>
                </a:cubicBezTo>
                <a:cubicBezTo>
                  <a:pt x="201973" y="68100"/>
                  <a:pt x="202309" y="68974"/>
                  <a:pt x="202780" y="69781"/>
                </a:cubicBezTo>
                <a:lnTo>
                  <a:pt x="192428" y="78049"/>
                </a:lnTo>
                <a:cubicBezTo>
                  <a:pt x="191046" y="76856"/>
                  <a:pt x="189369" y="76287"/>
                  <a:pt x="187719" y="76287"/>
                </a:cubicBezTo>
                <a:cubicBezTo>
                  <a:pt x="185275" y="76287"/>
                  <a:pt x="182889" y="77536"/>
                  <a:pt x="181605" y="79863"/>
                </a:cubicBezTo>
                <a:lnTo>
                  <a:pt x="167557" y="76032"/>
                </a:lnTo>
                <a:cubicBezTo>
                  <a:pt x="167557" y="75696"/>
                  <a:pt x="167557" y="75293"/>
                  <a:pt x="167557" y="74956"/>
                </a:cubicBezTo>
                <a:cubicBezTo>
                  <a:pt x="167422" y="74150"/>
                  <a:pt x="167086" y="73410"/>
                  <a:pt x="166615" y="72738"/>
                </a:cubicBezTo>
                <a:lnTo>
                  <a:pt x="180395" y="63260"/>
                </a:lnTo>
                <a:cubicBezTo>
                  <a:pt x="181318" y="65203"/>
                  <a:pt x="182951" y="66031"/>
                  <a:pt x="184581" y="66031"/>
                </a:cubicBezTo>
                <a:cubicBezTo>
                  <a:pt x="187465" y="66031"/>
                  <a:pt x="190342" y="63439"/>
                  <a:pt x="189268" y="59832"/>
                </a:cubicBezTo>
                <a:cubicBezTo>
                  <a:pt x="188565" y="57468"/>
                  <a:pt x="186683" y="56412"/>
                  <a:pt x="184792" y="56412"/>
                </a:cubicBezTo>
                <a:cubicBezTo>
                  <a:pt x="182167" y="56412"/>
                  <a:pt x="179523" y="58449"/>
                  <a:pt x="179992" y="61849"/>
                </a:cubicBezTo>
                <a:cubicBezTo>
                  <a:pt x="179992" y="62185"/>
                  <a:pt x="180059" y="62454"/>
                  <a:pt x="180194" y="62723"/>
                </a:cubicBezTo>
                <a:lnTo>
                  <a:pt x="166212" y="72268"/>
                </a:lnTo>
                <a:cubicBezTo>
                  <a:pt x="165263" y="71318"/>
                  <a:pt x="164013" y="70820"/>
                  <a:pt x="162767" y="70820"/>
                </a:cubicBezTo>
                <a:cubicBezTo>
                  <a:pt x="161806" y="70820"/>
                  <a:pt x="160847" y="71116"/>
                  <a:pt x="160028" y="71730"/>
                </a:cubicBezTo>
                <a:lnTo>
                  <a:pt x="150953" y="62319"/>
                </a:lnTo>
                <a:cubicBezTo>
                  <a:pt x="154760" y="57922"/>
                  <a:pt x="151645" y="51216"/>
                  <a:pt x="145989" y="51216"/>
                </a:cubicBezTo>
                <a:cubicBezTo>
                  <a:pt x="145853" y="51216"/>
                  <a:pt x="145715" y="51220"/>
                  <a:pt x="145576" y="51228"/>
                </a:cubicBezTo>
                <a:lnTo>
                  <a:pt x="144030" y="40473"/>
                </a:lnTo>
                <a:lnTo>
                  <a:pt x="144299" y="40473"/>
                </a:lnTo>
                <a:cubicBezTo>
                  <a:pt x="146853" y="40204"/>
                  <a:pt x="148735" y="38053"/>
                  <a:pt x="148668" y="35499"/>
                </a:cubicBezTo>
                <a:cubicBezTo>
                  <a:pt x="148533" y="32945"/>
                  <a:pt x="146450" y="30995"/>
                  <a:pt x="143895" y="30995"/>
                </a:cubicBezTo>
                <a:cubicBezTo>
                  <a:pt x="137913" y="30995"/>
                  <a:pt x="137375" y="39935"/>
                  <a:pt x="143492" y="40473"/>
                </a:cubicBezTo>
                <a:lnTo>
                  <a:pt x="144971" y="51295"/>
                </a:lnTo>
                <a:cubicBezTo>
                  <a:pt x="141341" y="51833"/>
                  <a:pt x="138787" y="55194"/>
                  <a:pt x="139324" y="58824"/>
                </a:cubicBezTo>
                <a:cubicBezTo>
                  <a:pt x="139813" y="62183"/>
                  <a:pt x="142632" y="64543"/>
                  <a:pt x="145866" y="64543"/>
                </a:cubicBezTo>
                <a:cubicBezTo>
                  <a:pt x="146192" y="64543"/>
                  <a:pt x="146521" y="64519"/>
                  <a:pt x="146853" y="64470"/>
                </a:cubicBezTo>
                <a:cubicBezTo>
                  <a:pt x="148265" y="64336"/>
                  <a:pt x="149542" y="63664"/>
                  <a:pt x="150550" y="62723"/>
                </a:cubicBezTo>
                <a:lnTo>
                  <a:pt x="159557" y="72133"/>
                </a:lnTo>
                <a:cubicBezTo>
                  <a:pt x="157541" y="74015"/>
                  <a:pt x="157608" y="77309"/>
                  <a:pt x="159692" y="79124"/>
                </a:cubicBezTo>
                <a:lnTo>
                  <a:pt x="155390" y="85644"/>
                </a:lnTo>
                <a:cubicBezTo>
                  <a:pt x="154193" y="84847"/>
                  <a:pt x="152849" y="84465"/>
                  <a:pt x="151521" y="84465"/>
                </a:cubicBezTo>
                <a:cubicBezTo>
                  <a:pt x="149268" y="84465"/>
                  <a:pt x="147064" y="85564"/>
                  <a:pt x="145710" y="87594"/>
                </a:cubicBezTo>
                <a:lnTo>
                  <a:pt x="126889" y="76839"/>
                </a:lnTo>
                <a:cubicBezTo>
                  <a:pt x="126956" y="76234"/>
                  <a:pt x="127023" y="75696"/>
                  <a:pt x="126956" y="75158"/>
                </a:cubicBezTo>
                <a:cubicBezTo>
                  <a:pt x="126584" y="72370"/>
                  <a:pt x="124300" y="70857"/>
                  <a:pt x="122015" y="70857"/>
                </a:cubicBezTo>
                <a:cubicBezTo>
                  <a:pt x="120168" y="70857"/>
                  <a:pt x="118319" y="71845"/>
                  <a:pt x="117478" y="73948"/>
                </a:cubicBezTo>
                <a:lnTo>
                  <a:pt x="110622" y="73276"/>
                </a:lnTo>
                <a:cubicBezTo>
                  <a:pt x="110756" y="72671"/>
                  <a:pt x="110823" y="71999"/>
                  <a:pt x="110756" y="71394"/>
                </a:cubicBezTo>
                <a:cubicBezTo>
                  <a:pt x="110387" y="68813"/>
                  <a:pt x="108109" y="66906"/>
                  <a:pt x="105563" y="66906"/>
                </a:cubicBezTo>
                <a:cubicBezTo>
                  <a:pt x="105324" y="66906"/>
                  <a:pt x="105083" y="66923"/>
                  <a:pt x="104841" y="66957"/>
                </a:cubicBezTo>
                <a:cubicBezTo>
                  <a:pt x="104101" y="67025"/>
                  <a:pt x="103362" y="67294"/>
                  <a:pt x="102757" y="67697"/>
                </a:cubicBezTo>
                <a:lnTo>
                  <a:pt x="90456" y="39129"/>
                </a:lnTo>
                <a:cubicBezTo>
                  <a:pt x="96734" y="36513"/>
                  <a:pt x="94677" y="27344"/>
                  <a:pt x="88185" y="27344"/>
                </a:cubicBezTo>
                <a:cubicBezTo>
                  <a:pt x="88005" y="27344"/>
                  <a:pt x="87820" y="27351"/>
                  <a:pt x="87633" y="27365"/>
                </a:cubicBezTo>
                <a:cubicBezTo>
                  <a:pt x="80709" y="27903"/>
                  <a:pt x="79902" y="37784"/>
                  <a:pt x="86692" y="39398"/>
                </a:cubicBezTo>
                <a:lnTo>
                  <a:pt x="86423" y="49144"/>
                </a:lnTo>
                <a:cubicBezTo>
                  <a:pt x="86221" y="49144"/>
                  <a:pt x="86019" y="49144"/>
                  <a:pt x="85885" y="49212"/>
                </a:cubicBezTo>
                <a:cubicBezTo>
                  <a:pt x="83868" y="49480"/>
                  <a:pt x="82255" y="51026"/>
                  <a:pt x="81986" y="53043"/>
                </a:cubicBezTo>
                <a:lnTo>
                  <a:pt x="63568" y="53715"/>
                </a:lnTo>
                <a:lnTo>
                  <a:pt x="63568" y="53446"/>
                </a:lnTo>
                <a:cubicBezTo>
                  <a:pt x="63245" y="51247"/>
                  <a:pt x="61364" y="49607"/>
                  <a:pt x="59186" y="49607"/>
                </a:cubicBezTo>
                <a:cubicBezTo>
                  <a:pt x="59101" y="49607"/>
                  <a:pt x="59016" y="49610"/>
                  <a:pt x="58930" y="49615"/>
                </a:cubicBezTo>
                <a:lnTo>
                  <a:pt x="56308" y="34759"/>
                </a:lnTo>
                <a:cubicBezTo>
                  <a:pt x="60005" y="34222"/>
                  <a:pt x="62627" y="30928"/>
                  <a:pt x="62358" y="27231"/>
                </a:cubicBezTo>
                <a:cubicBezTo>
                  <a:pt x="62030" y="23553"/>
                  <a:pt x="59006" y="20773"/>
                  <a:pt x="55356" y="20773"/>
                </a:cubicBezTo>
                <a:cubicBezTo>
                  <a:pt x="55270" y="20773"/>
                  <a:pt x="55185" y="20775"/>
                  <a:pt x="55098" y="20778"/>
                </a:cubicBezTo>
                <a:lnTo>
                  <a:pt x="55905" y="10225"/>
                </a:lnTo>
                <a:lnTo>
                  <a:pt x="56107" y="10225"/>
                </a:lnTo>
                <a:cubicBezTo>
                  <a:pt x="58863" y="9821"/>
                  <a:pt x="60812" y="7401"/>
                  <a:pt x="60543" y="4645"/>
                </a:cubicBezTo>
                <a:cubicBezTo>
                  <a:pt x="60348" y="1976"/>
                  <a:pt x="58072" y="1"/>
                  <a:pt x="554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A2D49-9F6B-1997-D670-5B43A449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70" y="228758"/>
            <a:ext cx="3689376" cy="2338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9201A-41E0-A233-B8D6-38DD8337E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70" y="2708752"/>
            <a:ext cx="3689376" cy="2338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F8C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7E3D96-3CE7-AB24-E2F3-902430B6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977"/>
            <a:ext cx="9144000" cy="1619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08A6F1-09DC-66F9-6F09-6E960F767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48870"/>
            <a:ext cx="9144000" cy="20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5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B46C-505B-D6A2-7E1D-162A0E8E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0" y="161706"/>
            <a:ext cx="7606710" cy="572700"/>
          </a:xfrm>
        </p:spPr>
        <p:txBody>
          <a:bodyPr/>
          <a:lstStyle/>
          <a:p>
            <a:pPr algn="l"/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Functional Activation of Generated Platelets (In Vitro)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4E40E-071C-5641-9909-A4F675A7E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0" y="2857500"/>
            <a:ext cx="621225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708B1-2EDD-33ED-7CE9-F2C9FF022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366" y="3348991"/>
            <a:ext cx="2031792" cy="17945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E59F5-9DA0-71CA-FA32-BBF29FD174A5}"/>
              </a:ext>
            </a:extLst>
          </p:cNvPr>
          <p:cNvSpPr txBox="1"/>
          <p:nvPr/>
        </p:nvSpPr>
        <p:spPr>
          <a:xfrm>
            <a:off x="311444" y="1439450"/>
            <a:ext cx="8341066" cy="1204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Platelets were stimulated with </a:t>
            </a:r>
            <a:r>
              <a:rPr lang="en-US" b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ADP</a:t>
            </a:r>
            <a:r>
              <a:rPr lang="en-US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b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TRAP-6</a:t>
            </a:r>
            <a:r>
              <a:rPr lang="en-US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to test activation.</a:t>
            </a:r>
            <a:endParaRPr lang="en-US" sz="1200" kern="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Flow cytometry detected significant upregulation of </a:t>
            </a:r>
            <a:r>
              <a:rPr lang="en-US" b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CD62P (P-selectin)</a:t>
            </a:r>
            <a:r>
              <a:rPr lang="en-US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b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PAC-1 binding</a:t>
            </a:r>
            <a:r>
              <a:rPr lang="en-US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confirming fibrinogen receptor activation.</a:t>
            </a:r>
            <a:endParaRPr lang="en-US" sz="1200" kern="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Approximately </a:t>
            </a:r>
            <a:r>
              <a:rPr lang="en-US" b="1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50% of generated platelets responded</a:t>
            </a:r>
            <a:r>
              <a:rPr lang="en-US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agonists, demonstrating partial but clear functionality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62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"/>
          <p:cNvSpPr txBox="1">
            <a:spLocks noGrp="1"/>
          </p:cNvSpPr>
          <p:nvPr>
            <p:ph type="ctrTitle" idx="2"/>
          </p:nvPr>
        </p:nvSpPr>
        <p:spPr>
          <a:xfrm>
            <a:off x="4470593" y="4028310"/>
            <a:ext cx="1590185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Vivo Hemostatic Function in Thrombocytopenic Mice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06" name="Google Shape;406;p29"/>
          <p:cNvSpPr txBox="1">
            <a:spLocks noGrp="1"/>
          </p:cNvSpPr>
          <p:nvPr>
            <p:ph type="title"/>
          </p:nvPr>
        </p:nvSpPr>
        <p:spPr>
          <a:xfrm>
            <a:off x="4884578" y="2643273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0</a:t>
            </a:r>
            <a:r>
              <a:rPr lang="fa-IR" sz="1600" dirty="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2</a:t>
            </a:r>
            <a:endParaRPr sz="1600" dirty="0">
              <a:solidFill>
                <a:srgbClr val="A8BBBF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650D8E-FD30-894B-C3D2-C14F2F837E79}"/>
              </a:ext>
            </a:extLst>
          </p:cNvPr>
          <p:cNvSpPr/>
          <p:nvPr/>
        </p:nvSpPr>
        <p:spPr>
          <a:xfrm>
            <a:off x="140410" y="171450"/>
            <a:ext cx="4119013" cy="4800600"/>
          </a:xfrm>
          <a:prstGeom prst="rect">
            <a:avLst/>
          </a:prstGeom>
          <a:solidFill>
            <a:schemeClr val="lt1">
              <a:alpha val="38000"/>
            </a:schemeClr>
          </a:solidFill>
          <a:ln>
            <a:solidFill>
              <a:schemeClr val="accent6">
                <a:alpha val="62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chemotherapy-induced thrombocytopenic mouse model was used to test in vivo efficacy.</a:t>
            </a:r>
            <a:endParaRPr lang="en-US" sz="16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Transfusion of </a:t>
            </a:r>
            <a:r>
              <a:rPr lang="en-US" sz="18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hESC</a:t>
            </a:r>
            <a:r>
              <a:rPr lang="en-US" sz="18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-derived platelets increased circulating platelet counts within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 hours</a:t>
            </a:r>
            <a:r>
              <a:rPr lang="en-US" sz="18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comparable to human donor platelets.</a:t>
            </a:r>
            <a:endParaRPr lang="en-US" sz="16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Bleeding-time assays showed significantly shorter bleeding duration in treated mice.</a:t>
            </a:r>
            <a:endParaRPr lang="en-US" sz="16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7AF9C-69FB-6473-ED0F-D33D7E854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433" y="171450"/>
            <a:ext cx="274385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B46C-505B-D6A2-7E1D-162A0E8E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0" y="161706"/>
            <a:ext cx="7606710" cy="572700"/>
          </a:xfrm>
        </p:spPr>
        <p:txBody>
          <a:bodyPr/>
          <a:lstStyle/>
          <a:p>
            <a:pPr algn="l"/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Transcriptomic Profiling of Differentiation Stages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E59F5-9DA0-71CA-FA32-BBF29FD174A5}"/>
              </a:ext>
            </a:extLst>
          </p:cNvPr>
          <p:cNvSpPr txBox="1"/>
          <p:nvPr/>
        </p:nvSpPr>
        <p:spPr>
          <a:xfrm>
            <a:off x="0" y="1109654"/>
            <a:ext cx="3486150" cy="3488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RNA-seq across differentiation stages revealed dynamic transcriptional changes.</a:t>
            </a:r>
            <a:endParaRPr lang="en-US" sz="12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Early stages:</a:t>
            </a:r>
            <a:r>
              <a:rPr lang="en-US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activation of </a:t>
            </a:r>
            <a:r>
              <a:rPr lang="en-US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Wnt</a:t>
            </a:r>
            <a:r>
              <a:rPr lang="en-US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PI3K-Akt pathways.</a:t>
            </a:r>
            <a:endParaRPr lang="en-US" sz="12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Mid stages:</a:t>
            </a:r>
            <a:r>
              <a:rPr lang="en-US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upregulation of cell-cycle and DNA-replication genes (progenitor expansion).</a:t>
            </a:r>
            <a:endParaRPr lang="en-US" sz="12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Late stages:</a:t>
            </a:r>
            <a:r>
              <a:rPr lang="en-US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enrichment of platelet activation and cytoskeleton remodeling pathways.</a:t>
            </a:r>
            <a:endParaRPr lang="en-US" sz="12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Key hub genes identified: </a:t>
            </a:r>
            <a:r>
              <a:rPr lang="en-US" sz="14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CDK1, MYC, EGFR, JUN, TLR4</a:t>
            </a:r>
            <a:r>
              <a:rPr lang="en-US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C69C0-3F7C-4920-08D9-0315238A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108"/>
          <a:stretch/>
        </p:blipFill>
        <p:spPr>
          <a:xfrm>
            <a:off x="3700399" y="734406"/>
            <a:ext cx="3877691" cy="2864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CB83A6-3C80-2474-861A-72F668DE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588" t="5128" b="50000"/>
          <a:stretch/>
        </p:blipFill>
        <p:spPr>
          <a:xfrm>
            <a:off x="3969045" y="3456776"/>
            <a:ext cx="4274820" cy="15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1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>
            <a:spLocks noGrp="1"/>
          </p:cNvSpPr>
          <p:nvPr>
            <p:ph type="title" idx="18"/>
          </p:nvPr>
        </p:nvSpPr>
        <p:spPr>
          <a:xfrm>
            <a:off x="346938" y="2634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304" name="Google Shape;304;p26"/>
          <p:cNvSpPr txBox="1">
            <a:spLocks noGrp="1"/>
          </p:cNvSpPr>
          <p:nvPr>
            <p:ph type="subTitle" idx="13"/>
          </p:nvPr>
        </p:nvSpPr>
        <p:spPr>
          <a:xfrm>
            <a:off x="785233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kern="1800" dirty="0">
                <a:latin typeface="Times New Roman" panose="02020603050405020304" pitchFamily="18" charset="0"/>
              </a:rPr>
              <a:t>Introduction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5" name="Google Shape;305;p26"/>
          <p:cNvSpPr txBox="1">
            <a:spLocks noGrp="1"/>
          </p:cNvSpPr>
          <p:nvPr>
            <p:ph type="subTitle" idx="14"/>
          </p:nvPr>
        </p:nvSpPr>
        <p:spPr>
          <a:xfrm>
            <a:off x="2327475" y="2204499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600" kern="1800" dirty="0">
                <a:latin typeface="Times New Roman" panose="02020603050405020304" pitchFamily="18" charset="0"/>
              </a:rPr>
              <a:t>method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15"/>
          </p:nvPr>
        </p:nvSpPr>
        <p:spPr>
          <a:xfrm>
            <a:off x="3869475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600" kern="1800" dirty="0">
                <a:latin typeface="Times New Roman" panose="02020603050405020304" pitchFamily="18" charset="0"/>
              </a:rPr>
              <a:t>RESULTS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16"/>
          </p:nvPr>
        </p:nvSpPr>
        <p:spPr>
          <a:xfrm>
            <a:off x="5407000" y="2204499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dirty="0"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17"/>
          </p:nvPr>
        </p:nvSpPr>
        <p:spPr>
          <a:xfrm>
            <a:off x="6946500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sz="1600" kern="1800" dirty="0">
                <a:latin typeface="Times New Roman" panose="02020603050405020304" pitchFamily="18" charset="0"/>
              </a:rPr>
              <a:t>Conclusion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cxnSp>
        <p:nvCxnSpPr>
          <p:cNvPr id="309" name="Google Shape;309;p26"/>
          <p:cNvCxnSpPr/>
          <p:nvPr/>
        </p:nvCxnSpPr>
        <p:spPr>
          <a:xfrm rot="10800000" flipH="1">
            <a:off x="1780958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26"/>
          <p:cNvGrpSpPr/>
          <p:nvPr/>
        </p:nvGrpSpPr>
        <p:grpSpPr>
          <a:xfrm>
            <a:off x="2640213" y="1650925"/>
            <a:ext cx="791700" cy="791700"/>
            <a:chOff x="1105200" y="2323875"/>
            <a:chExt cx="791700" cy="791700"/>
          </a:xfrm>
        </p:grpSpPr>
        <p:sp>
          <p:nvSpPr>
            <p:cNvPr id="311" name="Google Shape;311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6"/>
          <p:cNvGrpSpPr/>
          <p:nvPr/>
        </p:nvGrpSpPr>
        <p:grpSpPr>
          <a:xfrm>
            <a:off x="4171897" y="2641525"/>
            <a:ext cx="791700" cy="791700"/>
            <a:chOff x="1105200" y="2323875"/>
            <a:chExt cx="791700" cy="791700"/>
          </a:xfrm>
        </p:grpSpPr>
        <p:sp>
          <p:nvSpPr>
            <p:cNvPr id="314" name="Google Shape;314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26"/>
          <p:cNvGrpSpPr/>
          <p:nvPr/>
        </p:nvGrpSpPr>
        <p:grpSpPr>
          <a:xfrm>
            <a:off x="1105033" y="2641525"/>
            <a:ext cx="791700" cy="791700"/>
            <a:chOff x="1105200" y="2323875"/>
            <a:chExt cx="791700" cy="791700"/>
          </a:xfrm>
        </p:grpSpPr>
        <p:sp>
          <p:nvSpPr>
            <p:cNvPr id="317" name="Google Shape;317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endParaRPr>
            </a:p>
          </p:txBody>
        </p:sp>
      </p:grpSp>
      <p:grpSp>
        <p:nvGrpSpPr>
          <p:cNvPr id="319" name="Google Shape;319;p26"/>
          <p:cNvGrpSpPr/>
          <p:nvPr/>
        </p:nvGrpSpPr>
        <p:grpSpPr>
          <a:xfrm>
            <a:off x="5710275" y="1650925"/>
            <a:ext cx="791700" cy="791700"/>
            <a:chOff x="1105200" y="2323875"/>
            <a:chExt cx="791700" cy="791700"/>
          </a:xfrm>
        </p:grpSpPr>
        <p:sp>
          <p:nvSpPr>
            <p:cNvPr id="320" name="Google Shape;320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26"/>
          <p:cNvGrpSpPr/>
          <p:nvPr/>
        </p:nvGrpSpPr>
        <p:grpSpPr>
          <a:xfrm>
            <a:off x="7259238" y="2641525"/>
            <a:ext cx="791700" cy="791700"/>
            <a:chOff x="1105200" y="2323875"/>
            <a:chExt cx="791700" cy="791700"/>
          </a:xfrm>
        </p:grpSpPr>
        <p:sp>
          <p:nvSpPr>
            <p:cNvPr id="323" name="Google Shape;323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25" name="Google Shape;325;p26"/>
          <p:cNvCxnSpPr/>
          <p:nvPr/>
        </p:nvCxnSpPr>
        <p:spPr>
          <a:xfrm rot="10800000">
            <a:off x="3426769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26"/>
          <p:cNvCxnSpPr/>
          <p:nvPr/>
        </p:nvCxnSpPr>
        <p:spPr>
          <a:xfrm rot="10800000" flipH="1">
            <a:off x="4849121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26"/>
          <p:cNvCxnSpPr/>
          <p:nvPr/>
        </p:nvCxnSpPr>
        <p:spPr>
          <a:xfrm rot="10800000">
            <a:off x="6494932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26"/>
          <p:cNvSpPr txBox="1">
            <a:spLocks noGrp="1"/>
          </p:cNvSpPr>
          <p:nvPr>
            <p:ph type="title"/>
          </p:nvPr>
        </p:nvSpPr>
        <p:spPr>
          <a:xfrm>
            <a:off x="1193533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9" name="Google Shape;329;p26"/>
          <p:cNvSpPr txBox="1">
            <a:spLocks noGrp="1"/>
          </p:cNvSpPr>
          <p:nvPr>
            <p:ph type="title" idx="3"/>
          </p:nvPr>
        </p:nvSpPr>
        <p:spPr>
          <a:xfrm>
            <a:off x="2728713" y="18013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title" idx="2"/>
          </p:nvPr>
        </p:nvSpPr>
        <p:spPr>
          <a:xfrm>
            <a:off x="4260397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31" name="Google Shape;331;p26"/>
          <p:cNvSpPr txBox="1">
            <a:spLocks noGrp="1"/>
          </p:cNvSpPr>
          <p:nvPr>
            <p:ph type="title" idx="4"/>
          </p:nvPr>
        </p:nvSpPr>
        <p:spPr>
          <a:xfrm>
            <a:off x="5798775" y="18013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32" name="Google Shape;332;p26"/>
          <p:cNvSpPr txBox="1">
            <a:spLocks noGrp="1"/>
          </p:cNvSpPr>
          <p:nvPr>
            <p:ph type="title" idx="5"/>
          </p:nvPr>
        </p:nvSpPr>
        <p:spPr>
          <a:xfrm>
            <a:off x="7347738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2640F069-76A0-5C30-D7BC-72CAE139B9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85245" y="2571749"/>
              <a:ext cx="791700" cy="861475"/>
            </p:xfrm>
            <a:graphic>
              <a:graphicData uri="http://schemas.microsoft.com/office/powerpoint/2016/slidezoom">
                <pslz:sldZm>
                  <pslz:sldZmObj sldId="257" cId="0">
                    <pslz:zmPr id="{33919487-5FEE-4E82-91AB-0FBBAAA11450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1700" cy="86147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640F069-76A0-5C30-D7BC-72CAE139B9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5245" y="2571749"/>
                <a:ext cx="791700" cy="86147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33CF81A-28B0-E8AF-B319-5C4DF59E3DAD}"/>
              </a:ext>
            </a:extLst>
          </p:cNvPr>
          <p:cNvSpPr/>
          <p:nvPr/>
        </p:nvSpPr>
        <p:spPr>
          <a:xfrm>
            <a:off x="4875097" y="617220"/>
            <a:ext cx="2039403" cy="7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EDFE3C3B-439D-2A84-0C86-00E73A3D2E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13646" y="1600393"/>
              <a:ext cx="1286907" cy="1310606"/>
            </p:xfrm>
            <a:graphic>
              <a:graphicData uri="http://schemas.microsoft.com/office/powerpoint/2016/slidezoom">
                <pslz:sldZm>
                  <pslz:sldZmObj sldId="261" cId="0">
                    <pslz:zmPr id="{4BA185B9-4D0F-433E-8A3F-121A49609EA2}" returnToParent="0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86907" cy="1310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DFE3C3B-439D-2A84-0C86-00E73A3D2E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3646" y="1600393"/>
                <a:ext cx="1286907" cy="1310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80FC5923-B541-2DB9-CAD2-1B00FE85AC5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13291" y="2442624"/>
              <a:ext cx="1210473" cy="1546445"/>
            </p:xfrm>
            <a:graphic>
              <a:graphicData uri="http://schemas.microsoft.com/office/powerpoint/2016/slidezoom">
                <pslz:sldZm>
                  <pslz:sldZmObj sldId="308" cId="332260900">
                    <pslz:zmPr id="{FFB00678-E7CE-43C9-8A05-266D4D7EF0E2}" returnToParent="0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10473" cy="154644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0FC5923-B541-2DB9-CAD2-1B00FE85AC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3291" y="2442624"/>
                <a:ext cx="1210473" cy="154644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9BC21359-2737-6B41-5E3D-B789FFA57E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0991818"/>
                  </p:ext>
                </p:extLst>
              </p:nvPr>
            </p:nvGraphicFramePr>
            <p:xfrm>
              <a:off x="5467387" y="1600393"/>
              <a:ext cx="1420227" cy="1207606"/>
            </p:xfrm>
            <a:graphic>
              <a:graphicData uri="http://schemas.microsoft.com/office/powerpoint/2016/slidezoom">
                <pslz:sldZm>
                  <pslz:sldZmObj sldId="263" cId="0">
                    <pslz:zmPr id="{861E9B69-5008-4ED9-82FE-F2392E7A6BE5}" returnToParent="0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20227" cy="1207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BC21359-2737-6B41-5E3D-B789FFA57E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7387" y="1600393"/>
                <a:ext cx="1420227" cy="1207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79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B28440-96A9-AD13-398D-E69B626D1501}"/>
              </a:ext>
            </a:extLst>
          </p:cNvPr>
          <p:cNvSpPr txBox="1"/>
          <p:nvPr/>
        </p:nvSpPr>
        <p:spPr>
          <a:xfrm rot="16200000">
            <a:off x="-605790" y="2436963"/>
            <a:ext cx="1788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1" i="0" u="none" strike="noStrike" kern="1800" cap="none" spc="0" normalizeH="0" baseline="0" noProof="0" dirty="0">
                <a:ln>
                  <a:noFill/>
                </a:ln>
                <a:solidFill>
                  <a:srgbClr val="4F6F8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DISCUSSION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C741F-7387-1381-99E1-30BD7A79256C}"/>
              </a:ext>
            </a:extLst>
          </p:cNvPr>
          <p:cNvSpPr/>
          <p:nvPr/>
        </p:nvSpPr>
        <p:spPr>
          <a:xfrm>
            <a:off x="650415" y="0"/>
            <a:ext cx="2938605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Google Shape;455;p31"/>
          <p:cNvSpPr txBox="1">
            <a:spLocks noGrp="1"/>
          </p:cNvSpPr>
          <p:nvPr>
            <p:ph type="body" idx="4294967295"/>
          </p:nvPr>
        </p:nvSpPr>
        <p:spPr>
          <a:xfrm>
            <a:off x="1493024" y="3486272"/>
            <a:ext cx="6043438" cy="7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br>
              <a:rPr lang="fa-IR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Strengths</a:t>
            </a:r>
            <a:br>
              <a:rPr lang="fa-IR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fa-IR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Fully defined, feeder-free, and </a:t>
            </a:r>
            <a:r>
              <a:rPr lang="en-US" sz="1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xeno</a:t>
            </a: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-free culture system.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Mimics natural embryonic hematopoiesis.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High MK maturation rate and proven platelet function.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Integration of molecular, cellular, and functional validation.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78" name="Google Shape;478;p31"/>
          <p:cNvGrpSpPr/>
          <p:nvPr/>
        </p:nvGrpSpPr>
        <p:grpSpPr>
          <a:xfrm>
            <a:off x="945874" y="2951824"/>
            <a:ext cx="791700" cy="791700"/>
            <a:chOff x="4130130" y="1113788"/>
            <a:chExt cx="791700" cy="791700"/>
          </a:xfrm>
        </p:grpSpPr>
        <p:grpSp>
          <p:nvGrpSpPr>
            <p:cNvPr id="479" name="Google Shape;479;p31"/>
            <p:cNvGrpSpPr/>
            <p:nvPr/>
          </p:nvGrpSpPr>
          <p:grpSpPr>
            <a:xfrm rot="5400000">
              <a:off x="4130130" y="1113788"/>
              <a:ext cx="791700" cy="791700"/>
              <a:chOff x="1105200" y="2323875"/>
              <a:chExt cx="791700" cy="791700"/>
            </a:xfrm>
          </p:grpSpPr>
          <p:sp>
            <p:nvSpPr>
              <p:cNvPr id="480" name="Google Shape;480;p31"/>
              <p:cNvSpPr/>
              <p:nvPr/>
            </p:nvSpPr>
            <p:spPr>
              <a:xfrm>
                <a:off x="1181400" y="2400075"/>
                <a:ext cx="639300" cy="639300"/>
              </a:xfrm>
              <a:prstGeom prst="ellipse">
                <a:avLst/>
              </a:prstGeom>
              <a:solidFill>
                <a:srgbClr val="EB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1"/>
              <p:cNvSpPr/>
              <p:nvPr/>
            </p:nvSpPr>
            <p:spPr>
              <a:xfrm>
                <a:off x="1105200" y="2323875"/>
                <a:ext cx="791700" cy="791700"/>
              </a:xfrm>
              <a:prstGeom prst="ellipse">
                <a:avLst/>
              </a:prstGeom>
              <a:noFill/>
              <a:ln w="28575" cap="flat" cmpd="sng">
                <a:solidFill>
                  <a:srgbClr val="A8BB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2" name="Google Shape;482;p31"/>
            <p:cNvGrpSpPr/>
            <p:nvPr/>
          </p:nvGrpSpPr>
          <p:grpSpPr>
            <a:xfrm>
              <a:off x="4342260" y="1328571"/>
              <a:ext cx="367429" cy="362163"/>
              <a:chOff x="5317198" y="3355496"/>
              <a:chExt cx="367429" cy="362163"/>
            </a:xfrm>
          </p:grpSpPr>
          <p:sp>
            <p:nvSpPr>
              <p:cNvPr id="483" name="Google Shape;483;p31"/>
              <p:cNvSpPr/>
              <p:nvPr/>
            </p:nvSpPr>
            <p:spPr>
              <a:xfrm>
                <a:off x="5378715" y="3535883"/>
                <a:ext cx="256184" cy="181776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6938" extrusionOk="0">
                    <a:moveTo>
                      <a:pt x="202" y="0"/>
                    </a:moveTo>
                    <a:cubicBezTo>
                      <a:pt x="101" y="0"/>
                      <a:pt x="1" y="70"/>
                      <a:pt x="1" y="209"/>
                    </a:cubicBezTo>
                    <a:lnTo>
                      <a:pt x="1" y="4637"/>
                    </a:lnTo>
                    <a:cubicBezTo>
                      <a:pt x="1" y="5902"/>
                      <a:pt x="1026" y="6928"/>
                      <a:pt x="2292" y="6937"/>
                    </a:cubicBezTo>
                    <a:lnTo>
                      <a:pt x="7477" y="6937"/>
                    </a:lnTo>
                    <a:cubicBezTo>
                      <a:pt x="8752" y="6928"/>
                      <a:pt x="9778" y="5902"/>
                      <a:pt x="9778" y="4637"/>
                    </a:cubicBezTo>
                    <a:lnTo>
                      <a:pt x="9778" y="496"/>
                    </a:lnTo>
                    <a:cubicBezTo>
                      <a:pt x="9778" y="357"/>
                      <a:pt x="9675" y="288"/>
                      <a:pt x="9572" y="288"/>
                    </a:cubicBezTo>
                    <a:cubicBezTo>
                      <a:pt x="9469" y="288"/>
                      <a:pt x="9366" y="357"/>
                      <a:pt x="9366" y="496"/>
                    </a:cubicBezTo>
                    <a:lnTo>
                      <a:pt x="9366" y="4637"/>
                    </a:lnTo>
                    <a:cubicBezTo>
                      <a:pt x="9366" y="5682"/>
                      <a:pt x="8522" y="6525"/>
                      <a:pt x="7487" y="6525"/>
                    </a:cubicBezTo>
                    <a:lnTo>
                      <a:pt x="2292" y="6525"/>
                    </a:lnTo>
                    <a:cubicBezTo>
                      <a:pt x="1247" y="6525"/>
                      <a:pt x="403" y="5682"/>
                      <a:pt x="403" y="4637"/>
                    </a:cubicBezTo>
                    <a:lnTo>
                      <a:pt x="403" y="209"/>
                    </a:lnTo>
                    <a:cubicBezTo>
                      <a:pt x="403" y="70"/>
                      <a:pt x="303" y="0"/>
                      <a:pt x="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1"/>
              <p:cNvSpPr/>
              <p:nvPr/>
            </p:nvSpPr>
            <p:spPr>
              <a:xfrm>
                <a:off x="5455822" y="3438419"/>
                <a:ext cx="112031" cy="218220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8329" extrusionOk="0">
                    <a:moveTo>
                      <a:pt x="4069" y="1"/>
                    </a:moveTo>
                    <a:cubicBezTo>
                      <a:pt x="3966" y="1"/>
                      <a:pt x="3863" y="70"/>
                      <a:pt x="3863" y="209"/>
                    </a:cubicBezTo>
                    <a:lnTo>
                      <a:pt x="3863" y="6727"/>
                    </a:lnTo>
                    <a:cubicBezTo>
                      <a:pt x="3863" y="7389"/>
                      <a:pt x="3336" y="7916"/>
                      <a:pt x="2675" y="7916"/>
                    </a:cubicBezTo>
                    <a:lnTo>
                      <a:pt x="1601" y="7916"/>
                    </a:lnTo>
                    <a:cubicBezTo>
                      <a:pt x="940" y="7916"/>
                      <a:pt x="413" y="7389"/>
                      <a:pt x="413" y="6727"/>
                    </a:cubicBezTo>
                    <a:lnTo>
                      <a:pt x="413" y="3775"/>
                    </a:lnTo>
                    <a:cubicBezTo>
                      <a:pt x="413" y="3636"/>
                      <a:pt x="309" y="3567"/>
                      <a:pt x="206" y="3567"/>
                    </a:cubicBezTo>
                    <a:cubicBezTo>
                      <a:pt x="103" y="3567"/>
                      <a:pt x="0" y="3636"/>
                      <a:pt x="0" y="3775"/>
                    </a:cubicBezTo>
                    <a:lnTo>
                      <a:pt x="0" y="6727"/>
                    </a:lnTo>
                    <a:cubicBezTo>
                      <a:pt x="0" y="7609"/>
                      <a:pt x="719" y="8319"/>
                      <a:pt x="1592" y="8328"/>
                    </a:cubicBezTo>
                    <a:lnTo>
                      <a:pt x="2675" y="8328"/>
                    </a:lnTo>
                    <a:cubicBezTo>
                      <a:pt x="3557" y="8328"/>
                      <a:pt x="4266" y="7619"/>
                      <a:pt x="4275" y="6737"/>
                    </a:cubicBezTo>
                    <a:lnTo>
                      <a:pt x="4275" y="209"/>
                    </a:lnTo>
                    <a:cubicBezTo>
                      <a:pt x="4275" y="70"/>
                      <a:pt x="4172" y="1"/>
                      <a:pt x="40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1"/>
              <p:cNvSpPr/>
              <p:nvPr/>
            </p:nvSpPr>
            <p:spPr>
              <a:xfrm>
                <a:off x="5448276" y="3359505"/>
                <a:ext cx="59815" cy="18512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7066" extrusionOk="0">
                    <a:moveTo>
                      <a:pt x="1" y="1"/>
                    </a:moveTo>
                    <a:cubicBezTo>
                      <a:pt x="116" y="106"/>
                      <a:pt x="183" y="260"/>
                      <a:pt x="183" y="423"/>
                    </a:cubicBezTo>
                    <a:lnTo>
                      <a:pt x="183" y="6653"/>
                    </a:lnTo>
                    <a:cubicBezTo>
                      <a:pt x="183" y="6806"/>
                      <a:pt x="116" y="6960"/>
                      <a:pt x="1" y="7065"/>
                    </a:cubicBezTo>
                    <a:lnTo>
                      <a:pt x="1084" y="7065"/>
                    </a:lnTo>
                    <a:cubicBezTo>
                      <a:pt x="1745" y="7065"/>
                      <a:pt x="2282" y="6528"/>
                      <a:pt x="2282" y="5867"/>
                    </a:cubicBezTo>
                    <a:lnTo>
                      <a:pt x="2282" y="1199"/>
                    </a:lnTo>
                    <a:cubicBezTo>
                      <a:pt x="2282" y="538"/>
                      <a:pt x="1745" y="1"/>
                      <a:pt x="10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1"/>
              <p:cNvSpPr/>
              <p:nvPr/>
            </p:nvSpPr>
            <p:spPr>
              <a:xfrm>
                <a:off x="5529653" y="3432839"/>
                <a:ext cx="67570" cy="21379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816" extrusionOk="0">
                    <a:moveTo>
                      <a:pt x="355" y="1"/>
                    </a:moveTo>
                    <a:cubicBezTo>
                      <a:pt x="163" y="1"/>
                      <a:pt x="0" y="154"/>
                      <a:pt x="0" y="346"/>
                    </a:cubicBezTo>
                    <a:lnTo>
                      <a:pt x="0" y="470"/>
                    </a:lnTo>
                    <a:cubicBezTo>
                      <a:pt x="0" y="662"/>
                      <a:pt x="163" y="815"/>
                      <a:pt x="355" y="815"/>
                    </a:cubicBezTo>
                    <a:lnTo>
                      <a:pt x="2234" y="815"/>
                    </a:lnTo>
                    <a:cubicBezTo>
                      <a:pt x="2426" y="815"/>
                      <a:pt x="2579" y="662"/>
                      <a:pt x="2579" y="470"/>
                    </a:cubicBezTo>
                    <a:lnTo>
                      <a:pt x="2579" y="346"/>
                    </a:lnTo>
                    <a:cubicBezTo>
                      <a:pt x="2579" y="154"/>
                      <a:pt x="2426" y="1"/>
                      <a:pt x="22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1"/>
              <p:cNvSpPr/>
              <p:nvPr/>
            </p:nvSpPr>
            <p:spPr>
              <a:xfrm>
                <a:off x="5596699" y="3538058"/>
                <a:ext cx="67832" cy="2140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817" extrusionOk="0">
                    <a:moveTo>
                      <a:pt x="2250" y="1"/>
                    </a:moveTo>
                    <a:cubicBezTo>
                      <a:pt x="2245" y="1"/>
                      <a:pt x="2240" y="1"/>
                      <a:pt x="2234" y="1"/>
                    </a:cubicBezTo>
                    <a:lnTo>
                      <a:pt x="355" y="1"/>
                    </a:lnTo>
                    <a:cubicBezTo>
                      <a:pt x="164" y="1"/>
                      <a:pt x="1" y="154"/>
                      <a:pt x="1" y="346"/>
                    </a:cubicBezTo>
                    <a:lnTo>
                      <a:pt x="1" y="471"/>
                    </a:lnTo>
                    <a:cubicBezTo>
                      <a:pt x="1" y="662"/>
                      <a:pt x="164" y="816"/>
                      <a:pt x="355" y="816"/>
                    </a:cubicBezTo>
                    <a:lnTo>
                      <a:pt x="2234" y="816"/>
                    </a:lnTo>
                    <a:cubicBezTo>
                      <a:pt x="2240" y="816"/>
                      <a:pt x="2246" y="816"/>
                      <a:pt x="2251" y="816"/>
                    </a:cubicBezTo>
                    <a:cubicBezTo>
                      <a:pt x="2435" y="816"/>
                      <a:pt x="2589" y="666"/>
                      <a:pt x="2589" y="480"/>
                    </a:cubicBezTo>
                    <a:lnTo>
                      <a:pt x="2589" y="356"/>
                    </a:lnTo>
                    <a:cubicBezTo>
                      <a:pt x="2589" y="160"/>
                      <a:pt x="2435" y="1"/>
                      <a:pt x="22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1"/>
              <p:cNvSpPr/>
              <p:nvPr/>
            </p:nvSpPr>
            <p:spPr>
              <a:xfrm>
                <a:off x="5576604" y="3470514"/>
                <a:ext cx="108023" cy="68592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618" extrusionOk="0">
                    <a:moveTo>
                      <a:pt x="2062" y="0"/>
                    </a:moveTo>
                    <a:cubicBezTo>
                      <a:pt x="701" y="0"/>
                      <a:pt x="1" y="1640"/>
                      <a:pt x="959" y="2617"/>
                    </a:cubicBezTo>
                    <a:cubicBezTo>
                      <a:pt x="1007" y="2589"/>
                      <a:pt x="1065" y="2579"/>
                      <a:pt x="1132" y="2579"/>
                    </a:cubicBezTo>
                    <a:lnTo>
                      <a:pt x="3001" y="2579"/>
                    </a:lnTo>
                    <a:cubicBezTo>
                      <a:pt x="3059" y="2579"/>
                      <a:pt x="3116" y="2589"/>
                      <a:pt x="3164" y="2617"/>
                    </a:cubicBezTo>
                    <a:cubicBezTo>
                      <a:pt x="4123" y="1640"/>
                      <a:pt x="3423" y="0"/>
                      <a:pt x="2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1"/>
              <p:cNvSpPr/>
              <p:nvPr/>
            </p:nvSpPr>
            <p:spPr>
              <a:xfrm>
                <a:off x="5600734" y="3538058"/>
                <a:ext cx="5528" cy="1284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9" extrusionOk="0">
                    <a:moveTo>
                      <a:pt x="0" y="1"/>
                    </a:moveTo>
                    <a:cubicBezTo>
                      <a:pt x="10" y="20"/>
                      <a:pt x="29" y="30"/>
                      <a:pt x="38" y="49"/>
                    </a:cubicBezTo>
                    <a:cubicBezTo>
                      <a:pt x="86" y="20"/>
                      <a:pt x="153" y="1"/>
                      <a:pt x="211" y="1"/>
                    </a:cubicBezTo>
                    <a:close/>
                  </a:path>
                </a:pathLst>
              </a:custGeom>
              <a:solidFill>
                <a:srgbClr val="CAD3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1"/>
              <p:cNvSpPr/>
              <p:nvPr/>
            </p:nvSpPr>
            <p:spPr>
              <a:xfrm>
                <a:off x="5528396" y="3355496"/>
                <a:ext cx="70085" cy="77369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2953" extrusionOk="0">
                    <a:moveTo>
                      <a:pt x="1342" y="0"/>
                    </a:moveTo>
                    <a:cubicBezTo>
                      <a:pt x="604" y="0"/>
                      <a:pt x="1" y="719"/>
                      <a:pt x="1" y="1611"/>
                    </a:cubicBezTo>
                    <a:cubicBezTo>
                      <a:pt x="1" y="2023"/>
                      <a:pt x="135" y="2675"/>
                      <a:pt x="346" y="2953"/>
                    </a:cubicBezTo>
                    <a:lnTo>
                      <a:pt x="2339" y="2953"/>
                    </a:lnTo>
                    <a:cubicBezTo>
                      <a:pt x="2493" y="2713"/>
                      <a:pt x="2589" y="2435"/>
                      <a:pt x="2637" y="2148"/>
                    </a:cubicBezTo>
                    <a:cubicBezTo>
                      <a:pt x="2665" y="1927"/>
                      <a:pt x="2675" y="1697"/>
                      <a:pt x="2675" y="1477"/>
                    </a:cubicBezTo>
                    <a:cubicBezTo>
                      <a:pt x="2627" y="652"/>
                      <a:pt x="2042" y="0"/>
                      <a:pt x="1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1"/>
              <p:cNvSpPr/>
              <p:nvPr/>
            </p:nvSpPr>
            <p:spPr>
              <a:xfrm>
                <a:off x="5317433" y="3355496"/>
                <a:ext cx="135637" cy="19314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7372" extrusionOk="0">
                    <a:moveTo>
                      <a:pt x="1199" y="0"/>
                    </a:moveTo>
                    <a:cubicBezTo>
                      <a:pt x="538" y="0"/>
                      <a:pt x="1" y="537"/>
                      <a:pt x="1" y="1199"/>
                    </a:cubicBezTo>
                    <a:lnTo>
                      <a:pt x="1" y="6173"/>
                    </a:lnTo>
                    <a:cubicBezTo>
                      <a:pt x="1" y="6835"/>
                      <a:pt x="538" y="7372"/>
                      <a:pt x="1199" y="7372"/>
                    </a:cubicBezTo>
                    <a:lnTo>
                      <a:pt x="4611" y="7372"/>
                    </a:lnTo>
                    <a:cubicBezTo>
                      <a:pt x="4918" y="7372"/>
                      <a:pt x="5177" y="7122"/>
                      <a:pt x="5177" y="6806"/>
                    </a:cubicBezTo>
                    <a:lnTo>
                      <a:pt x="5177" y="576"/>
                    </a:lnTo>
                    <a:cubicBezTo>
                      <a:pt x="5177" y="259"/>
                      <a:pt x="4918" y="0"/>
                      <a:pt x="46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1"/>
              <p:cNvSpPr/>
              <p:nvPr/>
            </p:nvSpPr>
            <p:spPr>
              <a:xfrm>
                <a:off x="5317198" y="3357514"/>
                <a:ext cx="135873" cy="191129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7295" extrusionOk="0">
                    <a:moveTo>
                      <a:pt x="786" y="0"/>
                    </a:moveTo>
                    <a:lnTo>
                      <a:pt x="786" y="0"/>
                    </a:lnTo>
                    <a:cubicBezTo>
                      <a:pt x="317" y="173"/>
                      <a:pt x="0" y="623"/>
                      <a:pt x="0" y="1122"/>
                    </a:cubicBezTo>
                    <a:lnTo>
                      <a:pt x="0" y="6096"/>
                    </a:lnTo>
                    <a:cubicBezTo>
                      <a:pt x="0" y="6758"/>
                      <a:pt x="537" y="7295"/>
                      <a:pt x="1198" y="7295"/>
                    </a:cubicBezTo>
                    <a:lnTo>
                      <a:pt x="4611" y="7295"/>
                    </a:lnTo>
                    <a:cubicBezTo>
                      <a:pt x="4927" y="7295"/>
                      <a:pt x="5186" y="7036"/>
                      <a:pt x="5186" y="6719"/>
                    </a:cubicBezTo>
                    <a:lnTo>
                      <a:pt x="5186" y="6585"/>
                    </a:lnTo>
                    <a:lnTo>
                      <a:pt x="1917" y="6595"/>
                    </a:lnTo>
                    <a:cubicBezTo>
                      <a:pt x="1256" y="6595"/>
                      <a:pt x="719" y="6058"/>
                      <a:pt x="719" y="5397"/>
                    </a:cubicBezTo>
                    <a:lnTo>
                      <a:pt x="719" y="422"/>
                    </a:lnTo>
                    <a:cubicBezTo>
                      <a:pt x="719" y="278"/>
                      <a:pt x="738" y="134"/>
                      <a:pt x="7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1"/>
              <p:cNvSpPr/>
              <p:nvPr/>
            </p:nvSpPr>
            <p:spPr>
              <a:xfrm>
                <a:off x="5625336" y="3485579"/>
                <a:ext cx="10821" cy="27641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055" extrusionOk="0">
                    <a:moveTo>
                      <a:pt x="207" y="1"/>
                    </a:moveTo>
                    <a:cubicBezTo>
                      <a:pt x="104" y="1"/>
                      <a:pt x="1" y="68"/>
                      <a:pt x="1" y="202"/>
                    </a:cubicBezTo>
                    <a:lnTo>
                      <a:pt x="1" y="854"/>
                    </a:lnTo>
                    <a:cubicBezTo>
                      <a:pt x="1" y="959"/>
                      <a:pt x="87" y="1055"/>
                      <a:pt x="202" y="1055"/>
                    </a:cubicBezTo>
                    <a:cubicBezTo>
                      <a:pt x="317" y="1055"/>
                      <a:pt x="413" y="959"/>
                      <a:pt x="413" y="844"/>
                    </a:cubicBezTo>
                    <a:lnTo>
                      <a:pt x="413" y="202"/>
                    </a:lnTo>
                    <a:cubicBezTo>
                      <a:pt x="413" y="68"/>
                      <a:pt x="310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2" name="Google Shape;512;p31"/>
          <p:cNvSpPr txBox="1">
            <a:spLocks noGrp="1"/>
          </p:cNvSpPr>
          <p:nvPr>
            <p:ph type="body" idx="4294967295"/>
          </p:nvPr>
        </p:nvSpPr>
        <p:spPr>
          <a:xfrm>
            <a:off x="1429168" y="1079348"/>
            <a:ext cx="6328255" cy="885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br>
              <a:rPr lang="fa-IR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 Findings</a:t>
            </a:r>
            <a:br>
              <a:rPr lang="fa-IR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fa-IR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Successfully established a </a:t>
            </a:r>
            <a:r>
              <a:rPr lang="en-US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stepwise, 3D </a:t>
            </a:r>
            <a:r>
              <a:rPr lang="en-US" sz="14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xeno</a:t>
            </a:r>
            <a:r>
              <a:rPr lang="en-US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-free protocol</a:t>
            </a: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for platelet generation.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Produced MKs with high purity and physiological morphology.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Platelets demonstrated </a:t>
            </a:r>
            <a:r>
              <a:rPr lang="en-US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functional activation and in vivo hemostatic efficacy</a:t>
            </a: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Transcriptomic data confirm biological fidelity of the system.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18" name="Google Shape;518;p31"/>
          <p:cNvGrpSpPr/>
          <p:nvPr/>
        </p:nvGrpSpPr>
        <p:grpSpPr>
          <a:xfrm>
            <a:off x="903684" y="380074"/>
            <a:ext cx="791700" cy="791700"/>
            <a:chOff x="4130130" y="585088"/>
            <a:chExt cx="791700" cy="791700"/>
          </a:xfrm>
        </p:grpSpPr>
        <p:grpSp>
          <p:nvGrpSpPr>
            <p:cNvPr id="519" name="Google Shape;519;p31"/>
            <p:cNvGrpSpPr/>
            <p:nvPr/>
          </p:nvGrpSpPr>
          <p:grpSpPr>
            <a:xfrm rot="5400000">
              <a:off x="4130130" y="585088"/>
              <a:ext cx="791700" cy="791700"/>
              <a:chOff x="1105200" y="2323875"/>
              <a:chExt cx="791700" cy="791700"/>
            </a:xfrm>
          </p:grpSpPr>
          <p:sp>
            <p:nvSpPr>
              <p:cNvPr id="520" name="Google Shape;520;p31"/>
              <p:cNvSpPr/>
              <p:nvPr/>
            </p:nvSpPr>
            <p:spPr>
              <a:xfrm>
                <a:off x="1181400" y="2400075"/>
                <a:ext cx="639300" cy="639300"/>
              </a:xfrm>
              <a:prstGeom prst="ellipse">
                <a:avLst/>
              </a:prstGeom>
              <a:solidFill>
                <a:srgbClr val="EB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1"/>
              <p:cNvSpPr/>
              <p:nvPr/>
            </p:nvSpPr>
            <p:spPr>
              <a:xfrm>
                <a:off x="1105200" y="2323875"/>
                <a:ext cx="791700" cy="791700"/>
              </a:xfrm>
              <a:prstGeom prst="ellipse">
                <a:avLst/>
              </a:prstGeom>
              <a:noFill/>
              <a:ln w="28575" cap="flat" cmpd="sng">
                <a:solidFill>
                  <a:srgbClr val="A8BB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31"/>
            <p:cNvGrpSpPr/>
            <p:nvPr/>
          </p:nvGrpSpPr>
          <p:grpSpPr>
            <a:xfrm>
              <a:off x="4414455" y="799871"/>
              <a:ext cx="223041" cy="362163"/>
              <a:chOff x="5827993" y="3355496"/>
              <a:chExt cx="223041" cy="362163"/>
            </a:xfrm>
          </p:grpSpPr>
          <p:sp>
            <p:nvSpPr>
              <p:cNvPr id="523" name="Google Shape;523;p31"/>
              <p:cNvSpPr/>
              <p:nvPr/>
            </p:nvSpPr>
            <p:spPr>
              <a:xfrm>
                <a:off x="5827993" y="3448664"/>
                <a:ext cx="223041" cy="268995"/>
              </a:xfrm>
              <a:custGeom>
                <a:avLst/>
                <a:gdLst/>
                <a:ahLst/>
                <a:cxnLst/>
                <a:rect l="l" t="t" r="r" b="b"/>
                <a:pathLst>
                  <a:path w="8513" h="10267" extrusionOk="0">
                    <a:moveTo>
                      <a:pt x="854" y="1"/>
                    </a:moveTo>
                    <a:cubicBezTo>
                      <a:pt x="384" y="1"/>
                      <a:pt x="1" y="384"/>
                      <a:pt x="1" y="854"/>
                    </a:cubicBezTo>
                    <a:lnTo>
                      <a:pt x="1" y="9413"/>
                    </a:lnTo>
                    <a:cubicBezTo>
                      <a:pt x="1" y="9883"/>
                      <a:pt x="384" y="10266"/>
                      <a:pt x="854" y="10266"/>
                    </a:cubicBezTo>
                    <a:lnTo>
                      <a:pt x="7660" y="10266"/>
                    </a:lnTo>
                    <a:cubicBezTo>
                      <a:pt x="8129" y="10266"/>
                      <a:pt x="8513" y="9883"/>
                      <a:pt x="8513" y="9413"/>
                    </a:cubicBezTo>
                    <a:lnTo>
                      <a:pt x="8513" y="854"/>
                    </a:lnTo>
                    <a:cubicBezTo>
                      <a:pt x="8513" y="384"/>
                      <a:pt x="8129" y="1"/>
                      <a:pt x="7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5878218" y="3424560"/>
                <a:ext cx="122354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921" extrusionOk="0">
                    <a:moveTo>
                      <a:pt x="1" y="0"/>
                    </a:moveTo>
                    <a:lnTo>
                      <a:pt x="1" y="921"/>
                    </a:lnTo>
                    <a:lnTo>
                      <a:pt x="4669" y="921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rgbClr val="879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5878218" y="3424560"/>
                <a:ext cx="122354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921" extrusionOk="0">
                    <a:moveTo>
                      <a:pt x="1" y="0"/>
                    </a:moveTo>
                    <a:lnTo>
                      <a:pt x="1" y="921"/>
                    </a:lnTo>
                    <a:lnTo>
                      <a:pt x="4669" y="921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5852857" y="3355496"/>
                <a:ext cx="172815" cy="69089"/>
              </a:xfrm>
              <a:custGeom>
                <a:avLst/>
                <a:gdLst/>
                <a:ahLst/>
                <a:cxnLst/>
                <a:rect l="l" t="t" r="r" b="b"/>
                <a:pathLst>
                  <a:path w="6596" h="2637" extrusionOk="0">
                    <a:moveTo>
                      <a:pt x="451" y="0"/>
                    </a:moveTo>
                    <a:cubicBezTo>
                      <a:pt x="202" y="0"/>
                      <a:pt x="1" y="202"/>
                      <a:pt x="1" y="451"/>
                    </a:cubicBezTo>
                    <a:lnTo>
                      <a:pt x="1" y="2186"/>
                    </a:lnTo>
                    <a:cubicBezTo>
                      <a:pt x="1" y="2435"/>
                      <a:pt x="202" y="2636"/>
                      <a:pt x="451" y="2636"/>
                    </a:cubicBezTo>
                    <a:lnTo>
                      <a:pt x="6145" y="2636"/>
                    </a:lnTo>
                    <a:cubicBezTo>
                      <a:pt x="6394" y="2636"/>
                      <a:pt x="6596" y="2435"/>
                      <a:pt x="6596" y="2186"/>
                    </a:cubicBezTo>
                    <a:lnTo>
                      <a:pt x="6596" y="451"/>
                    </a:lnTo>
                    <a:cubicBezTo>
                      <a:pt x="6596" y="202"/>
                      <a:pt x="6394" y="0"/>
                      <a:pt x="6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1"/>
              <p:cNvSpPr/>
              <p:nvPr/>
            </p:nvSpPr>
            <p:spPr>
              <a:xfrm>
                <a:off x="5981708" y="3355496"/>
                <a:ext cx="43964" cy="69089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637" extrusionOk="0">
                    <a:moveTo>
                      <a:pt x="0" y="0"/>
                    </a:moveTo>
                    <a:lnTo>
                      <a:pt x="0" y="2636"/>
                    </a:lnTo>
                    <a:lnTo>
                      <a:pt x="1208" y="2636"/>
                    </a:lnTo>
                    <a:cubicBezTo>
                      <a:pt x="1467" y="2636"/>
                      <a:pt x="1678" y="2425"/>
                      <a:pt x="1678" y="2167"/>
                    </a:cubicBezTo>
                    <a:lnTo>
                      <a:pt x="1678" y="470"/>
                    </a:lnTo>
                    <a:cubicBezTo>
                      <a:pt x="1678" y="211"/>
                      <a:pt x="1467" y="0"/>
                      <a:pt x="1208" y="0"/>
                    </a:cubicBezTo>
                    <a:close/>
                  </a:path>
                </a:pathLst>
              </a:custGeom>
              <a:solidFill>
                <a:srgbClr val="8C9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1"/>
              <p:cNvSpPr/>
              <p:nvPr/>
            </p:nvSpPr>
            <p:spPr>
              <a:xfrm>
                <a:off x="5862917" y="3488854"/>
                <a:ext cx="152720" cy="188378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7190" extrusionOk="0">
                    <a:moveTo>
                      <a:pt x="355" y="0"/>
                    </a:moveTo>
                    <a:cubicBezTo>
                      <a:pt x="163" y="0"/>
                      <a:pt x="0" y="154"/>
                      <a:pt x="0" y="355"/>
                    </a:cubicBezTo>
                    <a:lnTo>
                      <a:pt x="0" y="6844"/>
                    </a:lnTo>
                    <a:cubicBezTo>
                      <a:pt x="0" y="7036"/>
                      <a:pt x="163" y="7189"/>
                      <a:pt x="355" y="7189"/>
                    </a:cubicBezTo>
                    <a:lnTo>
                      <a:pt x="5483" y="7189"/>
                    </a:lnTo>
                    <a:cubicBezTo>
                      <a:pt x="5489" y="7190"/>
                      <a:pt x="5494" y="7190"/>
                      <a:pt x="5499" y="7190"/>
                    </a:cubicBezTo>
                    <a:cubicBezTo>
                      <a:pt x="5683" y="7190"/>
                      <a:pt x="5828" y="7030"/>
                      <a:pt x="5828" y="6844"/>
                    </a:cubicBezTo>
                    <a:lnTo>
                      <a:pt x="5828" y="355"/>
                    </a:lnTo>
                    <a:cubicBezTo>
                      <a:pt x="5828" y="154"/>
                      <a:pt x="5675" y="0"/>
                      <a:pt x="5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5869939" y="3531036"/>
                <a:ext cx="121568" cy="104197"/>
              </a:xfrm>
              <a:custGeom>
                <a:avLst/>
                <a:gdLst/>
                <a:ahLst/>
                <a:cxnLst/>
                <a:rect l="l" t="t" r="r" b="b"/>
                <a:pathLst>
                  <a:path w="4640" h="3977" extrusionOk="0">
                    <a:moveTo>
                      <a:pt x="2656" y="1"/>
                    </a:moveTo>
                    <a:cubicBezTo>
                      <a:pt x="883" y="1"/>
                      <a:pt x="1" y="2138"/>
                      <a:pt x="1247" y="3394"/>
                    </a:cubicBezTo>
                    <a:cubicBezTo>
                      <a:pt x="1653" y="3796"/>
                      <a:pt x="2150" y="3977"/>
                      <a:pt x="2638" y="3977"/>
                    </a:cubicBezTo>
                    <a:cubicBezTo>
                      <a:pt x="3661" y="3977"/>
                      <a:pt x="4640" y="3185"/>
                      <a:pt x="4640" y="1985"/>
                    </a:cubicBezTo>
                    <a:cubicBezTo>
                      <a:pt x="4640" y="892"/>
                      <a:pt x="3749" y="1"/>
                      <a:pt x="26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1"/>
              <p:cNvSpPr/>
              <p:nvPr/>
            </p:nvSpPr>
            <p:spPr>
              <a:xfrm>
                <a:off x="5905597" y="3551813"/>
                <a:ext cx="67334" cy="62513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386" extrusionOk="0">
                    <a:moveTo>
                      <a:pt x="1286" y="1"/>
                    </a:moveTo>
                    <a:cubicBezTo>
                      <a:pt x="1146" y="1"/>
                      <a:pt x="1007" y="94"/>
                      <a:pt x="1007" y="281"/>
                    </a:cubicBezTo>
                    <a:lnTo>
                      <a:pt x="1007" y="914"/>
                    </a:lnTo>
                    <a:lnTo>
                      <a:pt x="375" y="914"/>
                    </a:lnTo>
                    <a:cubicBezTo>
                      <a:pt x="1" y="914"/>
                      <a:pt x="1" y="1479"/>
                      <a:pt x="375" y="1479"/>
                    </a:cubicBezTo>
                    <a:lnTo>
                      <a:pt x="1007" y="1479"/>
                    </a:lnTo>
                    <a:lnTo>
                      <a:pt x="1007" y="2112"/>
                    </a:lnTo>
                    <a:cubicBezTo>
                      <a:pt x="1007" y="2294"/>
                      <a:pt x="1149" y="2385"/>
                      <a:pt x="1290" y="2385"/>
                    </a:cubicBezTo>
                    <a:cubicBezTo>
                      <a:pt x="1431" y="2385"/>
                      <a:pt x="1573" y="2294"/>
                      <a:pt x="1573" y="2112"/>
                    </a:cubicBezTo>
                    <a:lnTo>
                      <a:pt x="1573" y="1479"/>
                    </a:lnTo>
                    <a:lnTo>
                      <a:pt x="2205" y="1479"/>
                    </a:lnTo>
                    <a:cubicBezTo>
                      <a:pt x="2570" y="1479"/>
                      <a:pt x="2570" y="914"/>
                      <a:pt x="2205" y="914"/>
                    </a:cubicBezTo>
                    <a:lnTo>
                      <a:pt x="1573" y="914"/>
                    </a:lnTo>
                    <a:lnTo>
                      <a:pt x="1573" y="281"/>
                    </a:lnTo>
                    <a:cubicBezTo>
                      <a:pt x="1568" y="94"/>
                      <a:pt x="1427" y="1"/>
                      <a:pt x="1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1"/>
              <p:cNvSpPr/>
              <p:nvPr/>
            </p:nvSpPr>
            <p:spPr>
              <a:xfrm>
                <a:off x="5887781" y="3355496"/>
                <a:ext cx="14593" cy="690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637" extrusionOk="0">
                    <a:moveTo>
                      <a:pt x="0" y="0"/>
                    </a:moveTo>
                    <a:lnTo>
                      <a:pt x="0" y="2588"/>
                    </a:lnTo>
                    <a:cubicBezTo>
                      <a:pt x="0" y="2608"/>
                      <a:pt x="0" y="2617"/>
                      <a:pt x="0" y="2636"/>
                    </a:cubicBezTo>
                    <a:lnTo>
                      <a:pt x="556" y="2636"/>
                    </a:lnTo>
                    <a:cubicBezTo>
                      <a:pt x="556" y="2617"/>
                      <a:pt x="556" y="2608"/>
                      <a:pt x="556" y="2588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1"/>
              <p:cNvSpPr/>
              <p:nvPr/>
            </p:nvSpPr>
            <p:spPr>
              <a:xfrm>
                <a:off x="5931719" y="3355496"/>
                <a:ext cx="14855" cy="6908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2637" extrusionOk="0">
                    <a:moveTo>
                      <a:pt x="1" y="0"/>
                    </a:moveTo>
                    <a:cubicBezTo>
                      <a:pt x="1" y="10"/>
                      <a:pt x="1" y="20"/>
                      <a:pt x="1" y="29"/>
                    </a:cubicBezTo>
                    <a:lnTo>
                      <a:pt x="1" y="2608"/>
                    </a:lnTo>
                    <a:cubicBezTo>
                      <a:pt x="1" y="2617"/>
                      <a:pt x="1" y="2627"/>
                      <a:pt x="1" y="2636"/>
                    </a:cubicBezTo>
                    <a:lnTo>
                      <a:pt x="566" y="2636"/>
                    </a:lnTo>
                    <a:cubicBezTo>
                      <a:pt x="566" y="2627"/>
                      <a:pt x="566" y="2617"/>
                      <a:pt x="566" y="2608"/>
                    </a:cubicBezTo>
                    <a:lnTo>
                      <a:pt x="566" y="29"/>
                    </a:lnTo>
                    <a:cubicBezTo>
                      <a:pt x="566" y="20"/>
                      <a:pt x="566" y="1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5976416" y="3355496"/>
                <a:ext cx="14593" cy="690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637" extrusionOk="0">
                    <a:moveTo>
                      <a:pt x="1" y="0"/>
                    </a:moveTo>
                    <a:lnTo>
                      <a:pt x="1" y="2588"/>
                    </a:lnTo>
                    <a:cubicBezTo>
                      <a:pt x="1" y="2608"/>
                      <a:pt x="1" y="2617"/>
                      <a:pt x="1" y="2636"/>
                    </a:cubicBezTo>
                    <a:lnTo>
                      <a:pt x="557" y="2636"/>
                    </a:lnTo>
                    <a:cubicBezTo>
                      <a:pt x="557" y="2617"/>
                      <a:pt x="557" y="2608"/>
                      <a:pt x="557" y="2588"/>
                    </a:cubicBezTo>
                    <a:lnTo>
                      <a:pt x="5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B28440-96A9-AD13-398D-E69B626D1501}"/>
              </a:ext>
            </a:extLst>
          </p:cNvPr>
          <p:cNvSpPr txBox="1"/>
          <p:nvPr/>
        </p:nvSpPr>
        <p:spPr>
          <a:xfrm rot="16200000">
            <a:off x="-605790" y="2436963"/>
            <a:ext cx="1788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1" i="0" u="none" strike="noStrike" kern="1800" cap="none" spc="0" normalizeH="0" baseline="0" noProof="0" dirty="0">
                <a:ln>
                  <a:noFill/>
                </a:ln>
                <a:solidFill>
                  <a:srgbClr val="4F6F8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Roboto Slab"/>
                <a:sym typeface="Roboto Slab"/>
              </a:rPr>
              <a:t>DISCUSSION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C741F-7387-1381-99E1-30BD7A79256C}"/>
              </a:ext>
            </a:extLst>
          </p:cNvPr>
          <p:cNvSpPr/>
          <p:nvPr/>
        </p:nvSpPr>
        <p:spPr>
          <a:xfrm>
            <a:off x="650415" y="0"/>
            <a:ext cx="2938605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Google Shape;455;p31"/>
          <p:cNvSpPr txBox="1">
            <a:spLocks noGrp="1"/>
          </p:cNvSpPr>
          <p:nvPr>
            <p:ph type="body" idx="4294967295"/>
          </p:nvPr>
        </p:nvSpPr>
        <p:spPr>
          <a:xfrm>
            <a:off x="1482100" y="3255309"/>
            <a:ext cx="6358880" cy="7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br>
              <a:rPr lang="fa-IR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Clinical Implications</a:t>
            </a:r>
            <a:br>
              <a:rPr lang="fa-IR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fa-IR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Demonstrates feasibility of </a:t>
            </a:r>
            <a:r>
              <a:rPr lang="en-US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donor-independent platelet biomanufacturing</a:t>
            </a: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reduce transfusion dependency in thrombocytopenic patients.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Safer than MSC transplantation; free from animal components.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Potential to integrate with </a:t>
            </a:r>
            <a:r>
              <a:rPr lang="en-US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iPSC-derived personalized medicine</a:t>
            </a: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78" name="Google Shape;478;p31"/>
          <p:cNvGrpSpPr/>
          <p:nvPr/>
        </p:nvGrpSpPr>
        <p:grpSpPr>
          <a:xfrm>
            <a:off x="961832" y="2655700"/>
            <a:ext cx="791700" cy="791700"/>
            <a:chOff x="4130130" y="1113788"/>
            <a:chExt cx="791700" cy="791700"/>
          </a:xfrm>
        </p:grpSpPr>
        <p:grpSp>
          <p:nvGrpSpPr>
            <p:cNvPr id="479" name="Google Shape;479;p31"/>
            <p:cNvGrpSpPr/>
            <p:nvPr/>
          </p:nvGrpSpPr>
          <p:grpSpPr>
            <a:xfrm rot="5400000">
              <a:off x="4130130" y="1113788"/>
              <a:ext cx="791700" cy="791700"/>
              <a:chOff x="1105200" y="2323875"/>
              <a:chExt cx="791700" cy="791700"/>
            </a:xfrm>
          </p:grpSpPr>
          <p:sp>
            <p:nvSpPr>
              <p:cNvPr id="480" name="Google Shape;480;p31"/>
              <p:cNvSpPr/>
              <p:nvPr/>
            </p:nvSpPr>
            <p:spPr>
              <a:xfrm>
                <a:off x="1181400" y="2400075"/>
                <a:ext cx="639300" cy="639300"/>
              </a:xfrm>
              <a:prstGeom prst="ellipse">
                <a:avLst/>
              </a:prstGeom>
              <a:solidFill>
                <a:srgbClr val="EB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1"/>
              <p:cNvSpPr/>
              <p:nvPr/>
            </p:nvSpPr>
            <p:spPr>
              <a:xfrm>
                <a:off x="1105200" y="2323875"/>
                <a:ext cx="791700" cy="791700"/>
              </a:xfrm>
              <a:prstGeom prst="ellipse">
                <a:avLst/>
              </a:prstGeom>
              <a:noFill/>
              <a:ln w="28575" cap="flat" cmpd="sng">
                <a:solidFill>
                  <a:srgbClr val="A8BB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2" name="Google Shape;482;p31"/>
            <p:cNvGrpSpPr/>
            <p:nvPr/>
          </p:nvGrpSpPr>
          <p:grpSpPr>
            <a:xfrm>
              <a:off x="4342260" y="1328571"/>
              <a:ext cx="367429" cy="362163"/>
              <a:chOff x="5317198" y="3355496"/>
              <a:chExt cx="367429" cy="362163"/>
            </a:xfrm>
          </p:grpSpPr>
          <p:sp>
            <p:nvSpPr>
              <p:cNvPr id="483" name="Google Shape;483;p31"/>
              <p:cNvSpPr/>
              <p:nvPr/>
            </p:nvSpPr>
            <p:spPr>
              <a:xfrm>
                <a:off x="5378715" y="3535883"/>
                <a:ext cx="256184" cy="181776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6938" extrusionOk="0">
                    <a:moveTo>
                      <a:pt x="202" y="0"/>
                    </a:moveTo>
                    <a:cubicBezTo>
                      <a:pt x="101" y="0"/>
                      <a:pt x="1" y="70"/>
                      <a:pt x="1" y="209"/>
                    </a:cubicBezTo>
                    <a:lnTo>
                      <a:pt x="1" y="4637"/>
                    </a:lnTo>
                    <a:cubicBezTo>
                      <a:pt x="1" y="5902"/>
                      <a:pt x="1026" y="6928"/>
                      <a:pt x="2292" y="6937"/>
                    </a:cubicBezTo>
                    <a:lnTo>
                      <a:pt x="7477" y="6937"/>
                    </a:lnTo>
                    <a:cubicBezTo>
                      <a:pt x="8752" y="6928"/>
                      <a:pt x="9778" y="5902"/>
                      <a:pt x="9778" y="4637"/>
                    </a:cubicBezTo>
                    <a:lnTo>
                      <a:pt x="9778" y="496"/>
                    </a:lnTo>
                    <a:cubicBezTo>
                      <a:pt x="9778" y="357"/>
                      <a:pt x="9675" y="288"/>
                      <a:pt x="9572" y="288"/>
                    </a:cubicBezTo>
                    <a:cubicBezTo>
                      <a:pt x="9469" y="288"/>
                      <a:pt x="9366" y="357"/>
                      <a:pt x="9366" y="496"/>
                    </a:cubicBezTo>
                    <a:lnTo>
                      <a:pt x="9366" y="4637"/>
                    </a:lnTo>
                    <a:cubicBezTo>
                      <a:pt x="9366" y="5682"/>
                      <a:pt x="8522" y="6525"/>
                      <a:pt x="7487" y="6525"/>
                    </a:cubicBezTo>
                    <a:lnTo>
                      <a:pt x="2292" y="6525"/>
                    </a:lnTo>
                    <a:cubicBezTo>
                      <a:pt x="1247" y="6525"/>
                      <a:pt x="403" y="5682"/>
                      <a:pt x="403" y="4637"/>
                    </a:cubicBezTo>
                    <a:lnTo>
                      <a:pt x="403" y="209"/>
                    </a:lnTo>
                    <a:cubicBezTo>
                      <a:pt x="403" y="70"/>
                      <a:pt x="303" y="0"/>
                      <a:pt x="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1"/>
              <p:cNvSpPr/>
              <p:nvPr/>
            </p:nvSpPr>
            <p:spPr>
              <a:xfrm>
                <a:off x="5455822" y="3438419"/>
                <a:ext cx="112031" cy="218220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8329" extrusionOk="0">
                    <a:moveTo>
                      <a:pt x="4069" y="1"/>
                    </a:moveTo>
                    <a:cubicBezTo>
                      <a:pt x="3966" y="1"/>
                      <a:pt x="3863" y="70"/>
                      <a:pt x="3863" y="209"/>
                    </a:cubicBezTo>
                    <a:lnTo>
                      <a:pt x="3863" y="6727"/>
                    </a:lnTo>
                    <a:cubicBezTo>
                      <a:pt x="3863" y="7389"/>
                      <a:pt x="3336" y="7916"/>
                      <a:pt x="2675" y="7916"/>
                    </a:cubicBezTo>
                    <a:lnTo>
                      <a:pt x="1601" y="7916"/>
                    </a:lnTo>
                    <a:cubicBezTo>
                      <a:pt x="940" y="7916"/>
                      <a:pt x="413" y="7389"/>
                      <a:pt x="413" y="6727"/>
                    </a:cubicBezTo>
                    <a:lnTo>
                      <a:pt x="413" y="3775"/>
                    </a:lnTo>
                    <a:cubicBezTo>
                      <a:pt x="413" y="3636"/>
                      <a:pt x="309" y="3567"/>
                      <a:pt x="206" y="3567"/>
                    </a:cubicBezTo>
                    <a:cubicBezTo>
                      <a:pt x="103" y="3567"/>
                      <a:pt x="0" y="3636"/>
                      <a:pt x="0" y="3775"/>
                    </a:cubicBezTo>
                    <a:lnTo>
                      <a:pt x="0" y="6727"/>
                    </a:lnTo>
                    <a:cubicBezTo>
                      <a:pt x="0" y="7609"/>
                      <a:pt x="719" y="8319"/>
                      <a:pt x="1592" y="8328"/>
                    </a:cubicBezTo>
                    <a:lnTo>
                      <a:pt x="2675" y="8328"/>
                    </a:lnTo>
                    <a:cubicBezTo>
                      <a:pt x="3557" y="8328"/>
                      <a:pt x="4266" y="7619"/>
                      <a:pt x="4275" y="6737"/>
                    </a:cubicBezTo>
                    <a:lnTo>
                      <a:pt x="4275" y="209"/>
                    </a:lnTo>
                    <a:cubicBezTo>
                      <a:pt x="4275" y="70"/>
                      <a:pt x="4172" y="1"/>
                      <a:pt x="40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1"/>
              <p:cNvSpPr/>
              <p:nvPr/>
            </p:nvSpPr>
            <p:spPr>
              <a:xfrm>
                <a:off x="5448276" y="3359505"/>
                <a:ext cx="59815" cy="18512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7066" extrusionOk="0">
                    <a:moveTo>
                      <a:pt x="1" y="1"/>
                    </a:moveTo>
                    <a:cubicBezTo>
                      <a:pt x="116" y="106"/>
                      <a:pt x="183" y="260"/>
                      <a:pt x="183" y="423"/>
                    </a:cubicBezTo>
                    <a:lnTo>
                      <a:pt x="183" y="6653"/>
                    </a:lnTo>
                    <a:cubicBezTo>
                      <a:pt x="183" y="6806"/>
                      <a:pt x="116" y="6960"/>
                      <a:pt x="1" y="7065"/>
                    </a:cubicBezTo>
                    <a:lnTo>
                      <a:pt x="1084" y="7065"/>
                    </a:lnTo>
                    <a:cubicBezTo>
                      <a:pt x="1745" y="7065"/>
                      <a:pt x="2282" y="6528"/>
                      <a:pt x="2282" y="5867"/>
                    </a:cubicBezTo>
                    <a:lnTo>
                      <a:pt x="2282" y="1199"/>
                    </a:lnTo>
                    <a:cubicBezTo>
                      <a:pt x="2282" y="538"/>
                      <a:pt x="1745" y="1"/>
                      <a:pt x="10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1"/>
              <p:cNvSpPr/>
              <p:nvPr/>
            </p:nvSpPr>
            <p:spPr>
              <a:xfrm>
                <a:off x="5529653" y="3432839"/>
                <a:ext cx="67570" cy="21379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816" extrusionOk="0">
                    <a:moveTo>
                      <a:pt x="355" y="1"/>
                    </a:moveTo>
                    <a:cubicBezTo>
                      <a:pt x="163" y="1"/>
                      <a:pt x="0" y="154"/>
                      <a:pt x="0" y="346"/>
                    </a:cubicBezTo>
                    <a:lnTo>
                      <a:pt x="0" y="470"/>
                    </a:lnTo>
                    <a:cubicBezTo>
                      <a:pt x="0" y="662"/>
                      <a:pt x="163" y="815"/>
                      <a:pt x="355" y="815"/>
                    </a:cubicBezTo>
                    <a:lnTo>
                      <a:pt x="2234" y="815"/>
                    </a:lnTo>
                    <a:cubicBezTo>
                      <a:pt x="2426" y="815"/>
                      <a:pt x="2579" y="662"/>
                      <a:pt x="2579" y="470"/>
                    </a:cubicBezTo>
                    <a:lnTo>
                      <a:pt x="2579" y="346"/>
                    </a:lnTo>
                    <a:cubicBezTo>
                      <a:pt x="2579" y="154"/>
                      <a:pt x="2426" y="1"/>
                      <a:pt x="22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1"/>
              <p:cNvSpPr/>
              <p:nvPr/>
            </p:nvSpPr>
            <p:spPr>
              <a:xfrm>
                <a:off x="5596699" y="3538058"/>
                <a:ext cx="67832" cy="2140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817" extrusionOk="0">
                    <a:moveTo>
                      <a:pt x="2250" y="1"/>
                    </a:moveTo>
                    <a:cubicBezTo>
                      <a:pt x="2245" y="1"/>
                      <a:pt x="2240" y="1"/>
                      <a:pt x="2234" y="1"/>
                    </a:cubicBezTo>
                    <a:lnTo>
                      <a:pt x="355" y="1"/>
                    </a:lnTo>
                    <a:cubicBezTo>
                      <a:pt x="164" y="1"/>
                      <a:pt x="1" y="154"/>
                      <a:pt x="1" y="346"/>
                    </a:cubicBezTo>
                    <a:lnTo>
                      <a:pt x="1" y="471"/>
                    </a:lnTo>
                    <a:cubicBezTo>
                      <a:pt x="1" y="662"/>
                      <a:pt x="164" y="816"/>
                      <a:pt x="355" y="816"/>
                    </a:cubicBezTo>
                    <a:lnTo>
                      <a:pt x="2234" y="816"/>
                    </a:lnTo>
                    <a:cubicBezTo>
                      <a:pt x="2240" y="816"/>
                      <a:pt x="2246" y="816"/>
                      <a:pt x="2251" y="816"/>
                    </a:cubicBezTo>
                    <a:cubicBezTo>
                      <a:pt x="2435" y="816"/>
                      <a:pt x="2589" y="666"/>
                      <a:pt x="2589" y="480"/>
                    </a:cubicBezTo>
                    <a:lnTo>
                      <a:pt x="2589" y="356"/>
                    </a:lnTo>
                    <a:cubicBezTo>
                      <a:pt x="2589" y="160"/>
                      <a:pt x="2435" y="1"/>
                      <a:pt x="22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1"/>
              <p:cNvSpPr/>
              <p:nvPr/>
            </p:nvSpPr>
            <p:spPr>
              <a:xfrm>
                <a:off x="5576604" y="3470514"/>
                <a:ext cx="108023" cy="68592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618" extrusionOk="0">
                    <a:moveTo>
                      <a:pt x="2062" y="0"/>
                    </a:moveTo>
                    <a:cubicBezTo>
                      <a:pt x="701" y="0"/>
                      <a:pt x="1" y="1640"/>
                      <a:pt x="959" y="2617"/>
                    </a:cubicBezTo>
                    <a:cubicBezTo>
                      <a:pt x="1007" y="2589"/>
                      <a:pt x="1065" y="2579"/>
                      <a:pt x="1132" y="2579"/>
                    </a:cubicBezTo>
                    <a:lnTo>
                      <a:pt x="3001" y="2579"/>
                    </a:lnTo>
                    <a:cubicBezTo>
                      <a:pt x="3059" y="2579"/>
                      <a:pt x="3116" y="2589"/>
                      <a:pt x="3164" y="2617"/>
                    </a:cubicBezTo>
                    <a:cubicBezTo>
                      <a:pt x="4123" y="1640"/>
                      <a:pt x="3423" y="0"/>
                      <a:pt x="2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1"/>
              <p:cNvSpPr/>
              <p:nvPr/>
            </p:nvSpPr>
            <p:spPr>
              <a:xfrm>
                <a:off x="5600734" y="3538058"/>
                <a:ext cx="5528" cy="1284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9" extrusionOk="0">
                    <a:moveTo>
                      <a:pt x="0" y="1"/>
                    </a:moveTo>
                    <a:cubicBezTo>
                      <a:pt x="10" y="20"/>
                      <a:pt x="29" y="30"/>
                      <a:pt x="38" y="49"/>
                    </a:cubicBezTo>
                    <a:cubicBezTo>
                      <a:pt x="86" y="20"/>
                      <a:pt x="153" y="1"/>
                      <a:pt x="211" y="1"/>
                    </a:cubicBezTo>
                    <a:close/>
                  </a:path>
                </a:pathLst>
              </a:custGeom>
              <a:solidFill>
                <a:srgbClr val="CAD3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1"/>
              <p:cNvSpPr/>
              <p:nvPr/>
            </p:nvSpPr>
            <p:spPr>
              <a:xfrm>
                <a:off x="5528396" y="3355496"/>
                <a:ext cx="70085" cy="77369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2953" extrusionOk="0">
                    <a:moveTo>
                      <a:pt x="1342" y="0"/>
                    </a:moveTo>
                    <a:cubicBezTo>
                      <a:pt x="604" y="0"/>
                      <a:pt x="1" y="719"/>
                      <a:pt x="1" y="1611"/>
                    </a:cubicBezTo>
                    <a:cubicBezTo>
                      <a:pt x="1" y="2023"/>
                      <a:pt x="135" y="2675"/>
                      <a:pt x="346" y="2953"/>
                    </a:cubicBezTo>
                    <a:lnTo>
                      <a:pt x="2339" y="2953"/>
                    </a:lnTo>
                    <a:cubicBezTo>
                      <a:pt x="2493" y="2713"/>
                      <a:pt x="2589" y="2435"/>
                      <a:pt x="2637" y="2148"/>
                    </a:cubicBezTo>
                    <a:cubicBezTo>
                      <a:pt x="2665" y="1927"/>
                      <a:pt x="2675" y="1697"/>
                      <a:pt x="2675" y="1477"/>
                    </a:cubicBezTo>
                    <a:cubicBezTo>
                      <a:pt x="2627" y="652"/>
                      <a:pt x="2042" y="0"/>
                      <a:pt x="1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1"/>
              <p:cNvSpPr/>
              <p:nvPr/>
            </p:nvSpPr>
            <p:spPr>
              <a:xfrm>
                <a:off x="5317433" y="3355496"/>
                <a:ext cx="135637" cy="19314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7372" extrusionOk="0">
                    <a:moveTo>
                      <a:pt x="1199" y="0"/>
                    </a:moveTo>
                    <a:cubicBezTo>
                      <a:pt x="538" y="0"/>
                      <a:pt x="1" y="537"/>
                      <a:pt x="1" y="1199"/>
                    </a:cubicBezTo>
                    <a:lnTo>
                      <a:pt x="1" y="6173"/>
                    </a:lnTo>
                    <a:cubicBezTo>
                      <a:pt x="1" y="6835"/>
                      <a:pt x="538" y="7372"/>
                      <a:pt x="1199" y="7372"/>
                    </a:cubicBezTo>
                    <a:lnTo>
                      <a:pt x="4611" y="7372"/>
                    </a:lnTo>
                    <a:cubicBezTo>
                      <a:pt x="4918" y="7372"/>
                      <a:pt x="5177" y="7122"/>
                      <a:pt x="5177" y="6806"/>
                    </a:cubicBezTo>
                    <a:lnTo>
                      <a:pt x="5177" y="576"/>
                    </a:lnTo>
                    <a:cubicBezTo>
                      <a:pt x="5177" y="259"/>
                      <a:pt x="4918" y="0"/>
                      <a:pt x="46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1"/>
              <p:cNvSpPr/>
              <p:nvPr/>
            </p:nvSpPr>
            <p:spPr>
              <a:xfrm>
                <a:off x="5317198" y="3357514"/>
                <a:ext cx="135873" cy="191129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7295" extrusionOk="0">
                    <a:moveTo>
                      <a:pt x="786" y="0"/>
                    </a:moveTo>
                    <a:lnTo>
                      <a:pt x="786" y="0"/>
                    </a:lnTo>
                    <a:cubicBezTo>
                      <a:pt x="317" y="173"/>
                      <a:pt x="0" y="623"/>
                      <a:pt x="0" y="1122"/>
                    </a:cubicBezTo>
                    <a:lnTo>
                      <a:pt x="0" y="6096"/>
                    </a:lnTo>
                    <a:cubicBezTo>
                      <a:pt x="0" y="6758"/>
                      <a:pt x="537" y="7295"/>
                      <a:pt x="1198" y="7295"/>
                    </a:cubicBezTo>
                    <a:lnTo>
                      <a:pt x="4611" y="7295"/>
                    </a:lnTo>
                    <a:cubicBezTo>
                      <a:pt x="4927" y="7295"/>
                      <a:pt x="5186" y="7036"/>
                      <a:pt x="5186" y="6719"/>
                    </a:cubicBezTo>
                    <a:lnTo>
                      <a:pt x="5186" y="6585"/>
                    </a:lnTo>
                    <a:lnTo>
                      <a:pt x="1917" y="6595"/>
                    </a:lnTo>
                    <a:cubicBezTo>
                      <a:pt x="1256" y="6595"/>
                      <a:pt x="719" y="6058"/>
                      <a:pt x="719" y="5397"/>
                    </a:cubicBezTo>
                    <a:lnTo>
                      <a:pt x="719" y="422"/>
                    </a:lnTo>
                    <a:cubicBezTo>
                      <a:pt x="719" y="278"/>
                      <a:pt x="738" y="134"/>
                      <a:pt x="7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1"/>
              <p:cNvSpPr/>
              <p:nvPr/>
            </p:nvSpPr>
            <p:spPr>
              <a:xfrm>
                <a:off x="5625336" y="3485579"/>
                <a:ext cx="10821" cy="27641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055" extrusionOk="0">
                    <a:moveTo>
                      <a:pt x="207" y="1"/>
                    </a:moveTo>
                    <a:cubicBezTo>
                      <a:pt x="104" y="1"/>
                      <a:pt x="1" y="68"/>
                      <a:pt x="1" y="202"/>
                    </a:cubicBezTo>
                    <a:lnTo>
                      <a:pt x="1" y="854"/>
                    </a:lnTo>
                    <a:cubicBezTo>
                      <a:pt x="1" y="959"/>
                      <a:pt x="87" y="1055"/>
                      <a:pt x="202" y="1055"/>
                    </a:cubicBezTo>
                    <a:cubicBezTo>
                      <a:pt x="317" y="1055"/>
                      <a:pt x="413" y="959"/>
                      <a:pt x="413" y="844"/>
                    </a:cubicBezTo>
                    <a:lnTo>
                      <a:pt x="413" y="202"/>
                    </a:lnTo>
                    <a:cubicBezTo>
                      <a:pt x="413" y="68"/>
                      <a:pt x="310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2" name="Google Shape;512;p31"/>
          <p:cNvSpPr txBox="1">
            <a:spLocks noGrp="1"/>
          </p:cNvSpPr>
          <p:nvPr>
            <p:ph type="body" idx="4294967295"/>
          </p:nvPr>
        </p:nvSpPr>
        <p:spPr>
          <a:xfrm>
            <a:off x="1437505" y="865528"/>
            <a:ext cx="6572160" cy="885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br>
              <a:rPr lang="fa-IR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Limitations</a:t>
            </a:r>
            <a:br>
              <a:rPr lang="fa-IR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fa-IR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Absolute platelet yield not quantified.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Only ~50% platelets fully activated (PAC-1⁺).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 mechanical shear forces (unlike bioreactor systems).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Initial </a:t>
            </a:r>
            <a:r>
              <a:rPr lang="en-US" sz="1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hESC</a:t>
            </a: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source — requires ethical consideration and immunogenicity control.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18" name="Google Shape;518;p31"/>
          <p:cNvGrpSpPr/>
          <p:nvPr/>
        </p:nvGrpSpPr>
        <p:grpSpPr>
          <a:xfrm>
            <a:off x="900778" y="277508"/>
            <a:ext cx="791700" cy="791700"/>
            <a:chOff x="4130130" y="585088"/>
            <a:chExt cx="791700" cy="791700"/>
          </a:xfrm>
        </p:grpSpPr>
        <p:grpSp>
          <p:nvGrpSpPr>
            <p:cNvPr id="519" name="Google Shape;519;p31"/>
            <p:cNvGrpSpPr/>
            <p:nvPr/>
          </p:nvGrpSpPr>
          <p:grpSpPr>
            <a:xfrm rot="5400000">
              <a:off x="4130130" y="585088"/>
              <a:ext cx="791700" cy="791700"/>
              <a:chOff x="1105200" y="2323875"/>
              <a:chExt cx="791700" cy="791700"/>
            </a:xfrm>
          </p:grpSpPr>
          <p:sp>
            <p:nvSpPr>
              <p:cNvPr id="520" name="Google Shape;520;p31"/>
              <p:cNvSpPr/>
              <p:nvPr/>
            </p:nvSpPr>
            <p:spPr>
              <a:xfrm>
                <a:off x="1181400" y="2400075"/>
                <a:ext cx="639300" cy="639300"/>
              </a:xfrm>
              <a:prstGeom prst="ellipse">
                <a:avLst/>
              </a:prstGeom>
              <a:solidFill>
                <a:srgbClr val="EB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1"/>
              <p:cNvSpPr/>
              <p:nvPr/>
            </p:nvSpPr>
            <p:spPr>
              <a:xfrm>
                <a:off x="1105200" y="2323875"/>
                <a:ext cx="791700" cy="791700"/>
              </a:xfrm>
              <a:prstGeom prst="ellipse">
                <a:avLst/>
              </a:prstGeom>
              <a:noFill/>
              <a:ln w="28575" cap="flat" cmpd="sng">
                <a:solidFill>
                  <a:srgbClr val="A8BB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31"/>
            <p:cNvGrpSpPr/>
            <p:nvPr/>
          </p:nvGrpSpPr>
          <p:grpSpPr>
            <a:xfrm>
              <a:off x="4414455" y="799871"/>
              <a:ext cx="223041" cy="362163"/>
              <a:chOff x="5827993" y="3355496"/>
              <a:chExt cx="223041" cy="362163"/>
            </a:xfrm>
          </p:grpSpPr>
          <p:sp>
            <p:nvSpPr>
              <p:cNvPr id="523" name="Google Shape;523;p31"/>
              <p:cNvSpPr/>
              <p:nvPr/>
            </p:nvSpPr>
            <p:spPr>
              <a:xfrm>
                <a:off x="5827993" y="3448664"/>
                <a:ext cx="223041" cy="268995"/>
              </a:xfrm>
              <a:custGeom>
                <a:avLst/>
                <a:gdLst/>
                <a:ahLst/>
                <a:cxnLst/>
                <a:rect l="l" t="t" r="r" b="b"/>
                <a:pathLst>
                  <a:path w="8513" h="10267" extrusionOk="0">
                    <a:moveTo>
                      <a:pt x="854" y="1"/>
                    </a:moveTo>
                    <a:cubicBezTo>
                      <a:pt x="384" y="1"/>
                      <a:pt x="1" y="384"/>
                      <a:pt x="1" y="854"/>
                    </a:cubicBezTo>
                    <a:lnTo>
                      <a:pt x="1" y="9413"/>
                    </a:lnTo>
                    <a:cubicBezTo>
                      <a:pt x="1" y="9883"/>
                      <a:pt x="384" y="10266"/>
                      <a:pt x="854" y="10266"/>
                    </a:cubicBezTo>
                    <a:lnTo>
                      <a:pt x="7660" y="10266"/>
                    </a:lnTo>
                    <a:cubicBezTo>
                      <a:pt x="8129" y="10266"/>
                      <a:pt x="8513" y="9883"/>
                      <a:pt x="8513" y="9413"/>
                    </a:cubicBezTo>
                    <a:lnTo>
                      <a:pt x="8513" y="854"/>
                    </a:lnTo>
                    <a:cubicBezTo>
                      <a:pt x="8513" y="384"/>
                      <a:pt x="8129" y="1"/>
                      <a:pt x="7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5878218" y="3424560"/>
                <a:ext cx="122354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921" extrusionOk="0">
                    <a:moveTo>
                      <a:pt x="1" y="0"/>
                    </a:moveTo>
                    <a:lnTo>
                      <a:pt x="1" y="921"/>
                    </a:lnTo>
                    <a:lnTo>
                      <a:pt x="4669" y="921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rgbClr val="879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5878218" y="3424560"/>
                <a:ext cx="122354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921" extrusionOk="0">
                    <a:moveTo>
                      <a:pt x="1" y="0"/>
                    </a:moveTo>
                    <a:lnTo>
                      <a:pt x="1" y="921"/>
                    </a:lnTo>
                    <a:lnTo>
                      <a:pt x="4669" y="921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5852857" y="3355496"/>
                <a:ext cx="172815" cy="69089"/>
              </a:xfrm>
              <a:custGeom>
                <a:avLst/>
                <a:gdLst/>
                <a:ahLst/>
                <a:cxnLst/>
                <a:rect l="l" t="t" r="r" b="b"/>
                <a:pathLst>
                  <a:path w="6596" h="2637" extrusionOk="0">
                    <a:moveTo>
                      <a:pt x="451" y="0"/>
                    </a:moveTo>
                    <a:cubicBezTo>
                      <a:pt x="202" y="0"/>
                      <a:pt x="1" y="202"/>
                      <a:pt x="1" y="451"/>
                    </a:cubicBezTo>
                    <a:lnTo>
                      <a:pt x="1" y="2186"/>
                    </a:lnTo>
                    <a:cubicBezTo>
                      <a:pt x="1" y="2435"/>
                      <a:pt x="202" y="2636"/>
                      <a:pt x="451" y="2636"/>
                    </a:cubicBezTo>
                    <a:lnTo>
                      <a:pt x="6145" y="2636"/>
                    </a:lnTo>
                    <a:cubicBezTo>
                      <a:pt x="6394" y="2636"/>
                      <a:pt x="6596" y="2435"/>
                      <a:pt x="6596" y="2186"/>
                    </a:cubicBezTo>
                    <a:lnTo>
                      <a:pt x="6596" y="451"/>
                    </a:lnTo>
                    <a:cubicBezTo>
                      <a:pt x="6596" y="202"/>
                      <a:pt x="6394" y="0"/>
                      <a:pt x="6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1"/>
              <p:cNvSpPr/>
              <p:nvPr/>
            </p:nvSpPr>
            <p:spPr>
              <a:xfrm>
                <a:off x="5981708" y="3355496"/>
                <a:ext cx="43964" cy="69089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637" extrusionOk="0">
                    <a:moveTo>
                      <a:pt x="0" y="0"/>
                    </a:moveTo>
                    <a:lnTo>
                      <a:pt x="0" y="2636"/>
                    </a:lnTo>
                    <a:lnTo>
                      <a:pt x="1208" y="2636"/>
                    </a:lnTo>
                    <a:cubicBezTo>
                      <a:pt x="1467" y="2636"/>
                      <a:pt x="1678" y="2425"/>
                      <a:pt x="1678" y="2167"/>
                    </a:cubicBezTo>
                    <a:lnTo>
                      <a:pt x="1678" y="470"/>
                    </a:lnTo>
                    <a:cubicBezTo>
                      <a:pt x="1678" y="211"/>
                      <a:pt x="1467" y="0"/>
                      <a:pt x="1208" y="0"/>
                    </a:cubicBezTo>
                    <a:close/>
                  </a:path>
                </a:pathLst>
              </a:custGeom>
              <a:solidFill>
                <a:srgbClr val="8C9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1"/>
              <p:cNvSpPr/>
              <p:nvPr/>
            </p:nvSpPr>
            <p:spPr>
              <a:xfrm>
                <a:off x="5862917" y="3488854"/>
                <a:ext cx="152720" cy="188378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7190" extrusionOk="0">
                    <a:moveTo>
                      <a:pt x="355" y="0"/>
                    </a:moveTo>
                    <a:cubicBezTo>
                      <a:pt x="163" y="0"/>
                      <a:pt x="0" y="154"/>
                      <a:pt x="0" y="355"/>
                    </a:cubicBezTo>
                    <a:lnTo>
                      <a:pt x="0" y="6844"/>
                    </a:lnTo>
                    <a:cubicBezTo>
                      <a:pt x="0" y="7036"/>
                      <a:pt x="163" y="7189"/>
                      <a:pt x="355" y="7189"/>
                    </a:cubicBezTo>
                    <a:lnTo>
                      <a:pt x="5483" y="7189"/>
                    </a:lnTo>
                    <a:cubicBezTo>
                      <a:pt x="5489" y="7190"/>
                      <a:pt x="5494" y="7190"/>
                      <a:pt x="5499" y="7190"/>
                    </a:cubicBezTo>
                    <a:cubicBezTo>
                      <a:pt x="5683" y="7190"/>
                      <a:pt x="5828" y="7030"/>
                      <a:pt x="5828" y="6844"/>
                    </a:cubicBezTo>
                    <a:lnTo>
                      <a:pt x="5828" y="355"/>
                    </a:lnTo>
                    <a:cubicBezTo>
                      <a:pt x="5828" y="154"/>
                      <a:pt x="5675" y="0"/>
                      <a:pt x="5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5869939" y="3531036"/>
                <a:ext cx="121568" cy="104197"/>
              </a:xfrm>
              <a:custGeom>
                <a:avLst/>
                <a:gdLst/>
                <a:ahLst/>
                <a:cxnLst/>
                <a:rect l="l" t="t" r="r" b="b"/>
                <a:pathLst>
                  <a:path w="4640" h="3977" extrusionOk="0">
                    <a:moveTo>
                      <a:pt x="2656" y="1"/>
                    </a:moveTo>
                    <a:cubicBezTo>
                      <a:pt x="883" y="1"/>
                      <a:pt x="1" y="2138"/>
                      <a:pt x="1247" y="3394"/>
                    </a:cubicBezTo>
                    <a:cubicBezTo>
                      <a:pt x="1653" y="3796"/>
                      <a:pt x="2150" y="3977"/>
                      <a:pt x="2638" y="3977"/>
                    </a:cubicBezTo>
                    <a:cubicBezTo>
                      <a:pt x="3661" y="3977"/>
                      <a:pt x="4640" y="3185"/>
                      <a:pt x="4640" y="1985"/>
                    </a:cubicBezTo>
                    <a:cubicBezTo>
                      <a:pt x="4640" y="892"/>
                      <a:pt x="3749" y="1"/>
                      <a:pt x="26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1"/>
              <p:cNvSpPr/>
              <p:nvPr/>
            </p:nvSpPr>
            <p:spPr>
              <a:xfrm>
                <a:off x="5905597" y="3551813"/>
                <a:ext cx="67334" cy="62513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386" extrusionOk="0">
                    <a:moveTo>
                      <a:pt x="1286" y="1"/>
                    </a:moveTo>
                    <a:cubicBezTo>
                      <a:pt x="1146" y="1"/>
                      <a:pt x="1007" y="94"/>
                      <a:pt x="1007" y="281"/>
                    </a:cubicBezTo>
                    <a:lnTo>
                      <a:pt x="1007" y="914"/>
                    </a:lnTo>
                    <a:lnTo>
                      <a:pt x="375" y="914"/>
                    </a:lnTo>
                    <a:cubicBezTo>
                      <a:pt x="1" y="914"/>
                      <a:pt x="1" y="1479"/>
                      <a:pt x="375" y="1479"/>
                    </a:cubicBezTo>
                    <a:lnTo>
                      <a:pt x="1007" y="1479"/>
                    </a:lnTo>
                    <a:lnTo>
                      <a:pt x="1007" y="2112"/>
                    </a:lnTo>
                    <a:cubicBezTo>
                      <a:pt x="1007" y="2294"/>
                      <a:pt x="1149" y="2385"/>
                      <a:pt x="1290" y="2385"/>
                    </a:cubicBezTo>
                    <a:cubicBezTo>
                      <a:pt x="1431" y="2385"/>
                      <a:pt x="1573" y="2294"/>
                      <a:pt x="1573" y="2112"/>
                    </a:cubicBezTo>
                    <a:lnTo>
                      <a:pt x="1573" y="1479"/>
                    </a:lnTo>
                    <a:lnTo>
                      <a:pt x="2205" y="1479"/>
                    </a:lnTo>
                    <a:cubicBezTo>
                      <a:pt x="2570" y="1479"/>
                      <a:pt x="2570" y="914"/>
                      <a:pt x="2205" y="914"/>
                    </a:cubicBezTo>
                    <a:lnTo>
                      <a:pt x="1573" y="914"/>
                    </a:lnTo>
                    <a:lnTo>
                      <a:pt x="1573" y="281"/>
                    </a:lnTo>
                    <a:cubicBezTo>
                      <a:pt x="1568" y="94"/>
                      <a:pt x="1427" y="1"/>
                      <a:pt x="1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1"/>
              <p:cNvSpPr/>
              <p:nvPr/>
            </p:nvSpPr>
            <p:spPr>
              <a:xfrm>
                <a:off x="5887781" y="3355496"/>
                <a:ext cx="14593" cy="690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637" extrusionOk="0">
                    <a:moveTo>
                      <a:pt x="0" y="0"/>
                    </a:moveTo>
                    <a:lnTo>
                      <a:pt x="0" y="2588"/>
                    </a:lnTo>
                    <a:cubicBezTo>
                      <a:pt x="0" y="2608"/>
                      <a:pt x="0" y="2617"/>
                      <a:pt x="0" y="2636"/>
                    </a:cubicBezTo>
                    <a:lnTo>
                      <a:pt x="556" y="2636"/>
                    </a:lnTo>
                    <a:cubicBezTo>
                      <a:pt x="556" y="2617"/>
                      <a:pt x="556" y="2608"/>
                      <a:pt x="556" y="2588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1"/>
              <p:cNvSpPr/>
              <p:nvPr/>
            </p:nvSpPr>
            <p:spPr>
              <a:xfrm>
                <a:off x="5931719" y="3355496"/>
                <a:ext cx="14855" cy="6908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2637" extrusionOk="0">
                    <a:moveTo>
                      <a:pt x="1" y="0"/>
                    </a:moveTo>
                    <a:cubicBezTo>
                      <a:pt x="1" y="10"/>
                      <a:pt x="1" y="20"/>
                      <a:pt x="1" y="29"/>
                    </a:cubicBezTo>
                    <a:lnTo>
                      <a:pt x="1" y="2608"/>
                    </a:lnTo>
                    <a:cubicBezTo>
                      <a:pt x="1" y="2617"/>
                      <a:pt x="1" y="2627"/>
                      <a:pt x="1" y="2636"/>
                    </a:cubicBezTo>
                    <a:lnTo>
                      <a:pt x="566" y="2636"/>
                    </a:lnTo>
                    <a:cubicBezTo>
                      <a:pt x="566" y="2627"/>
                      <a:pt x="566" y="2617"/>
                      <a:pt x="566" y="2608"/>
                    </a:cubicBezTo>
                    <a:lnTo>
                      <a:pt x="566" y="29"/>
                    </a:lnTo>
                    <a:cubicBezTo>
                      <a:pt x="566" y="20"/>
                      <a:pt x="566" y="1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5976416" y="3355496"/>
                <a:ext cx="14593" cy="690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637" extrusionOk="0">
                    <a:moveTo>
                      <a:pt x="1" y="0"/>
                    </a:moveTo>
                    <a:lnTo>
                      <a:pt x="1" y="2588"/>
                    </a:lnTo>
                    <a:cubicBezTo>
                      <a:pt x="1" y="2608"/>
                      <a:pt x="1" y="2617"/>
                      <a:pt x="1" y="2636"/>
                    </a:cubicBezTo>
                    <a:lnTo>
                      <a:pt x="557" y="2636"/>
                    </a:lnTo>
                    <a:cubicBezTo>
                      <a:pt x="557" y="2617"/>
                      <a:pt x="557" y="2608"/>
                      <a:pt x="557" y="2588"/>
                    </a:cubicBezTo>
                    <a:lnTo>
                      <a:pt x="5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3078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>
            <a:spLocks noGrp="1"/>
          </p:cNvSpPr>
          <p:nvPr>
            <p:ph type="title" idx="18"/>
          </p:nvPr>
        </p:nvSpPr>
        <p:spPr>
          <a:xfrm>
            <a:off x="346938" y="2634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304" name="Google Shape;304;p26"/>
          <p:cNvSpPr txBox="1">
            <a:spLocks noGrp="1"/>
          </p:cNvSpPr>
          <p:nvPr>
            <p:ph type="subTitle" idx="13"/>
          </p:nvPr>
        </p:nvSpPr>
        <p:spPr>
          <a:xfrm>
            <a:off x="785233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kern="1800" dirty="0">
                <a:latin typeface="Times New Roman" panose="02020603050405020304" pitchFamily="18" charset="0"/>
              </a:rPr>
              <a:t>Introduction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5" name="Google Shape;305;p26"/>
          <p:cNvSpPr txBox="1">
            <a:spLocks noGrp="1"/>
          </p:cNvSpPr>
          <p:nvPr>
            <p:ph type="subTitle" idx="14"/>
          </p:nvPr>
        </p:nvSpPr>
        <p:spPr>
          <a:xfrm>
            <a:off x="2327475" y="2204499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600" kern="1800" dirty="0">
                <a:latin typeface="Times New Roman" panose="02020603050405020304" pitchFamily="18" charset="0"/>
              </a:rPr>
              <a:t>method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15"/>
          </p:nvPr>
        </p:nvSpPr>
        <p:spPr>
          <a:xfrm>
            <a:off x="3869475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600" kern="1800" dirty="0">
                <a:latin typeface="Times New Roman" panose="02020603050405020304" pitchFamily="18" charset="0"/>
              </a:rPr>
              <a:t>RESULTS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16"/>
          </p:nvPr>
        </p:nvSpPr>
        <p:spPr>
          <a:xfrm>
            <a:off x="5407000" y="2204499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dirty="0"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17"/>
          </p:nvPr>
        </p:nvSpPr>
        <p:spPr>
          <a:xfrm>
            <a:off x="6946500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sz="1600" kern="1800" dirty="0">
                <a:latin typeface="Times New Roman" panose="02020603050405020304" pitchFamily="18" charset="0"/>
              </a:rPr>
              <a:t>Conclusion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cxnSp>
        <p:nvCxnSpPr>
          <p:cNvPr id="309" name="Google Shape;309;p26"/>
          <p:cNvCxnSpPr/>
          <p:nvPr/>
        </p:nvCxnSpPr>
        <p:spPr>
          <a:xfrm rot="10800000" flipH="1">
            <a:off x="1780958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26"/>
          <p:cNvGrpSpPr/>
          <p:nvPr/>
        </p:nvGrpSpPr>
        <p:grpSpPr>
          <a:xfrm>
            <a:off x="2640213" y="1650925"/>
            <a:ext cx="791700" cy="791700"/>
            <a:chOff x="1105200" y="2323875"/>
            <a:chExt cx="791700" cy="791700"/>
          </a:xfrm>
        </p:grpSpPr>
        <p:sp>
          <p:nvSpPr>
            <p:cNvPr id="311" name="Google Shape;311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6"/>
          <p:cNvGrpSpPr/>
          <p:nvPr/>
        </p:nvGrpSpPr>
        <p:grpSpPr>
          <a:xfrm>
            <a:off x="4171897" y="2641525"/>
            <a:ext cx="791700" cy="791700"/>
            <a:chOff x="1105200" y="2323875"/>
            <a:chExt cx="791700" cy="791700"/>
          </a:xfrm>
        </p:grpSpPr>
        <p:sp>
          <p:nvSpPr>
            <p:cNvPr id="314" name="Google Shape;314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26"/>
          <p:cNvGrpSpPr/>
          <p:nvPr/>
        </p:nvGrpSpPr>
        <p:grpSpPr>
          <a:xfrm>
            <a:off x="1105033" y="2641525"/>
            <a:ext cx="791700" cy="791700"/>
            <a:chOff x="1105200" y="2323875"/>
            <a:chExt cx="791700" cy="791700"/>
          </a:xfrm>
        </p:grpSpPr>
        <p:sp>
          <p:nvSpPr>
            <p:cNvPr id="317" name="Google Shape;317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endParaRPr>
            </a:p>
          </p:txBody>
        </p:sp>
      </p:grpSp>
      <p:grpSp>
        <p:nvGrpSpPr>
          <p:cNvPr id="319" name="Google Shape;319;p26"/>
          <p:cNvGrpSpPr/>
          <p:nvPr/>
        </p:nvGrpSpPr>
        <p:grpSpPr>
          <a:xfrm>
            <a:off x="5710275" y="1650925"/>
            <a:ext cx="791700" cy="791700"/>
            <a:chOff x="1105200" y="2323875"/>
            <a:chExt cx="791700" cy="791700"/>
          </a:xfrm>
        </p:grpSpPr>
        <p:sp>
          <p:nvSpPr>
            <p:cNvPr id="320" name="Google Shape;320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26"/>
          <p:cNvGrpSpPr/>
          <p:nvPr/>
        </p:nvGrpSpPr>
        <p:grpSpPr>
          <a:xfrm>
            <a:off x="7259238" y="2641525"/>
            <a:ext cx="791700" cy="791700"/>
            <a:chOff x="1105200" y="2323875"/>
            <a:chExt cx="791700" cy="791700"/>
          </a:xfrm>
        </p:grpSpPr>
        <p:sp>
          <p:nvSpPr>
            <p:cNvPr id="323" name="Google Shape;323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25" name="Google Shape;325;p26"/>
          <p:cNvCxnSpPr/>
          <p:nvPr/>
        </p:nvCxnSpPr>
        <p:spPr>
          <a:xfrm rot="10800000">
            <a:off x="3426769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26"/>
          <p:cNvCxnSpPr/>
          <p:nvPr/>
        </p:nvCxnSpPr>
        <p:spPr>
          <a:xfrm rot="10800000" flipH="1">
            <a:off x="4849121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26"/>
          <p:cNvCxnSpPr/>
          <p:nvPr/>
        </p:nvCxnSpPr>
        <p:spPr>
          <a:xfrm rot="10800000">
            <a:off x="6494932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26"/>
          <p:cNvSpPr txBox="1">
            <a:spLocks noGrp="1"/>
          </p:cNvSpPr>
          <p:nvPr>
            <p:ph type="title"/>
          </p:nvPr>
        </p:nvSpPr>
        <p:spPr>
          <a:xfrm>
            <a:off x="1193533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9" name="Google Shape;329;p26"/>
          <p:cNvSpPr txBox="1">
            <a:spLocks noGrp="1"/>
          </p:cNvSpPr>
          <p:nvPr>
            <p:ph type="title" idx="3"/>
          </p:nvPr>
        </p:nvSpPr>
        <p:spPr>
          <a:xfrm>
            <a:off x="2728713" y="18013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title" idx="2"/>
          </p:nvPr>
        </p:nvSpPr>
        <p:spPr>
          <a:xfrm>
            <a:off x="4260397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31" name="Google Shape;331;p26"/>
          <p:cNvSpPr txBox="1">
            <a:spLocks noGrp="1"/>
          </p:cNvSpPr>
          <p:nvPr>
            <p:ph type="title" idx="4"/>
          </p:nvPr>
        </p:nvSpPr>
        <p:spPr>
          <a:xfrm>
            <a:off x="5798775" y="18013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32" name="Google Shape;332;p26"/>
          <p:cNvSpPr txBox="1">
            <a:spLocks noGrp="1"/>
          </p:cNvSpPr>
          <p:nvPr>
            <p:ph type="title" idx="5"/>
          </p:nvPr>
        </p:nvSpPr>
        <p:spPr>
          <a:xfrm>
            <a:off x="7347738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2640F069-76A0-5C30-D7BC-72CAE139B9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85245" y="2571749"/>
              <a:ext cx="791700" cy="861475"/>
            </p:xfrm>
            <a:graphic>
              <a:graphicData uri="http://schemas.microsoft.com/office/powerpoint/2016/slidezoom">
                <pslz:sldZm>
                  <pslz:sldZmObj sldId="257" cId="0">
                    <pslz:zmPr id="{33919487-5FEE-4E82-91AB-0FBBAAA11450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1700" cy="86147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640F069-76A0-5C30-D7BC-72CAE139B9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5245" y="2571749"/>
                <a:ext cx="791700" cy="86147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EDFE3C3B-439D-2A84-0C86-00E73A3D2E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13646" y="1600393"/>
              <a:ext cx="1286907" cy="1310606"/>
            </p:xfrm>
            <a:graphic>
              <a:graphicData uri="http://schemas.microsoft.com/office/powerpoint/2016/slidezoom">
                <pslz:sldZm>
                  <pslz:sldZmObj sldId="261" cId="0">
                    <pslz:zmPr id="{4BA185B9-4D0F-433E-8A3F-121A49609EA2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86907" cy="1310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DFE3C3B-439D-2A84-0C86-00E73A3D2E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3646" y="1600393"/>
                <a:ext cx="1286907" cy="1310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FE4AE48C-AE56-6268-8289-1D4BAAE1CC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9284718"/>
                  </p:ext>
                </p:extLst>
              </p:nvPr>
            </p:nvGraphicFramePr>
            <p:xfrm>
              <a:off x="7007941" y="2582058"/>
              <a:ext cx="1294293" cy="910633"/>
            </p:xfrm>
            <a:graphic>
              <a:graphicData uri="http://schemas.microsoft.com/office/powerpoint/2016/slidezoom">
                <pslz:sldZm>
                  <pslz:sldZmObj sldId="284" cId="0">
                    <pslz:zmPr id="{8AB65177-6517-4B3A-A315-F9A67BEBBE61}" returnToParent="0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4293" cy="91063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E4AE48C-AE56-6268-8289-1D4BAAE1CC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7941" y="2582058"/>
                <a:ext cx="1294293" cy="91063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AEE537B-EDF9-193A-036C-C8086BFF598C}"/>
              </a:ext>
            </a:extLst>
          </p:cNvPr>
          <p:cNvSpPr/>
          <p:nvPr/>
        </p:nvSpPr>
        <p:spPr>
          <a:xfrm>
            <a:off x="3735188" y="477685"/>
            <a:ext cx="1805107" cy="1185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9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F1C620A-A659-BAAD-6858-3519FB6C52EC}"/>
              </a:ext>
            </a:extLst>
          </p:cNvPr>
          <p:cNvGrpSpPr/>
          <p:nvPr/>
        </p:nvGrpSpPr>
        <p:grpSpPr>
          <a:xfrm>
            <a:off x="0" y="0"/>
            <a:ext cx="10884665" cy="5143498"/>
            <a:chOff x="0" y="0"/>
            <a:chExt cx="10884665" cy="5143498"/>
          </a:xfrm>
        </p:grpSpPr>
        <p:grpSp>
          <p:nvGrpSpPr>
            <p:cNvPr id="4" name="Google Shape;8614;p58">
              <a:extLst>
                <a:ext uri="{FF2B5EF4-FFF2-40B4-BE49-F238E27FC236}">
                  <a16:creationId xmlns:a16="http://schemas.microsoft.com/office/drawing/2014/main" id="{E7AADE25-A81C-DA8A-8F05-C46E9538528E}"/>
                </a:ext>
              </a:extLst>
            </p:cNvPr>
            <p:cNvGrpSpPr/>
            <p:nvPr/>
          </p:nvGrpSpPr>
          <p:grpSpPr>
            <a:xfrm>
              <a:off x="0" y="0"/>
              <a:ext cx="10884665" cy="5143498"/>
              <a:chOff x="3820100" y="3022851"/>
              <a:chExt cx="2978266" cy="491360"/>
            </a:xfrm>
          </p:grpSpPr>
          <p:grpSp>
            <p:nvGrpSpPr>
              <p:cNvPr id="5" name="Google Shape;8615;p58">
                <a:extLst>
                  <a:ext uri="{FF2B5EF4-FFF2-40B4-BE49-F238E27FC236}">
                    <a16:creationId xmlns:a16="http://schemas.microsoft.com/office/drawing/2014/main" id="{B93579D2-A5A4-3114-359D-83FB7885C5DE}"/>
                  </a:ext>
                </a:extLst>
              </p:cNvPr>
              <p:cNvGrpSpPr/>
              <p:nvPr/>
            </p:nvGrpSpPr>
            <p:grpSpPr>
              <a:xfrm>
                <a:off x="3820100" y="3023072"/>
                <a:ext cx="2978266" cy="491139"/>
                <a:chOff x="3820100" y="3023072"/>
                <a:chExt cx="2978266" cy="491139"/>
              </a:xfrm>
            </p:grpSpPr>
            <p:sp>
              <p:nvSpPr>
                <p:cNvPr id="15" name="Google Shape;8616;p58">
                  <a:extLst>
                    <a:ext uri="{FF2B5EF4-FFF2-40B4-BE49-F238E27FC236}">
                      <a16:creationId xmlns:a16="http://schemas.microsoft.com/office/drawing/2014/main" id="{61FE1FB8-C1AA-7336-F4C2-28EC14D1D52F}"/>
                    </a:ext>
                  </a:extLst>
                </p:cNvPr>
                <p:cNvSpPr/>
                <p:nvPr/>
              </p:nvSpPr>
              <p:spPr>
                <a:xfrm>
                  <a:off x="3820100" y="3023072"/>
                  <a:ext cx="505424" cy="491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8" h="43940" extrusionOk="0">
                      <a:moveTo>
                        <a:pt x="0" y="0"/>
                      </a:moveTo>
                      <a:cubicBezTo>
                        <a:pt x="0" y="24200"/>
                        <a:pt x="19796" y="43939"/>
                        <a:pt x="44111" y="43939"/>
                      </a:cubicBezTo>
                      <a:lnTo>
                        <a:pt x="45218" y="43939"/>
                      </a:lnTo>
                      <a:lnTo>
                        <a:pt x="45218" y="34795"/>
                      </a:lnTo>
                      <a:lnTo>
                        <a:pt x="44111" y="34795"/>
                      </a:lnTo>
                      <a:cubicBezTo>
                        <a:pt x="24972" y="34795"/>
                        <a:pt x="9345" y="19439"/>
                        <a:pt x="9103" y="450"/>
                      </a:cubicBezTo>
                      <a:cubicBezTo>
                        <a:pt x="9103" y="301"/>
                        <a:pt x="9100" y="150"/>
                        <a:pt x="910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" name="Google Shape;8617;p58">
                  <a:extLst>
                    <a:ext uri="{FF2B5EF4-FFF2-40B4-BE49-F238E27FC236}">
                      <a16:creationId xmlns:a16="http://schemas.microsoft.com/office/drawing/2014/main" id="{26424A38-70B6-042D-5D62-F8F551542A9B}"/>
                    </a:ext>
                  </a:extLst>
                </p:cNvPr>
                <p:cNvSpPr/>
                <p:nvPr/>
              </p:nvSpPr>
              <p:spPr>
                <a:xfrm>
                  <a:off x="4323828" y="3411976"/>
                  <a:ext cx="2474538" cy="102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90" h="9146" extrusionOk="0">
                      <a:moveTo>
                        <a:pt x="1" y="1"/>
                      </a:moveTo>
                      <a:lnTo>
                        <a:pt x="1" y="9145"/>
                      </a:lnTo>
                      <a:lnTo>
                        <a:pt x="71589" y="9145"/>
                      </a:lnTo>
                      <a:lnTo>
                        <a:pt x="71589" y="1"/>
                      </a:ln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" name="Google Shape;8618;p58">
                <a:extLst>
                  <a:ext uri="{FF2B5EF4-FFF2-40B4-BE49-F238E27FC236}">
                    <a16:creationId xmlns:a16="http://schemas.microsoft.com/office/drawing/2014/main" id="{E7058ABD-F688-F0CC-0A84-AD126969A8C1}"/>
                  </a:ext>
                </a:extLst>
              </p:cNvPr>
              <p:cNvGrpSpPr/>
              <p:nvPr/>
            </p:nvGrpSpPr>
            <p:grpSpPr>
              <a:xfrm>
                <a:off x="4132439" y="3022851"/>
                <a:ext cx="1538279" cy="177890"/>
                <a:chOff x="4132439" y="3022851"/>
                <a:chExt cx="1538279" cy="177890"/>
              </a:xfrm>
            </p:grpSpPr>
            <p:sp>
              <p:nvSpPr>
                <p:cNvPr id="13" name="Google Shape;8619;p58">
                  <a:extLst>
                    <a:ext uri="{FF2B5EF4-FFF2-40B4-BE49-F238E27FC236}">
                      <a16:creationId xmlns:a16="http://schemas.microsoft.com/office/drawing/2014/main" id="{1385817A-8D68-A150-3E94-E25C353BC4D0}"/>
                    </a:ext>
                  </a:extLst>
                </p:cNvPr>
                <p:cNvSpPr/>
                <p:nvPr/>
              </p:nvSpPr>
              <p:spPr>
                <a:xfrm>
                  <a:off x="4132439" y="3022851"/>
                  <a:ext cx="190085" cy="177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6" h="15844" extrusionOk="0">
                      <a:moveTo>
                        <a:pt x="0" y="1"/>
                      </a:moveTo>
                      <a:cubicBezTo>
                        <a:pt x="0" y="5035"/>
                        <a:pt x="2405" y="9521"/>
                        <a:pt x="6124" y="12423"/>
                      </a:cubicBezTo>
                      <a:cubicBezTo>
                        <a:pt x="8932" y="14639"/>
                        <a:pt x="12404" y="15844"/>
                        <a:pt x="15981" y="15844"/>
                      </a:cubicBezTo>
                      <a:lnTo>
                        <a:pt x="17005" y="15844"/>
                      </a:lnTo>
                      <a:lnTo>
                        <a:pt x="17005" y="6962"/>
                      </a:lnTo>
                      <a:lnTo>
                        <a:pt x="15905" y="6962"/>
                      </a:lnTo>
                      <a:cubicBezTo>
                        <a:pt x="12043" y="6962"/>
                        <a:pt x="8822" y="3862"/>
                        <a:pt x="8822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8620;p58">
                  <a:extLst>
                    <a:ext uri="{FF2B5EF4-FFF2-40B4-BE49-F238E27FC236}">
                      <a16:creationId xmlns:a16="http://schemas.microsoft.com/office/drawing/2014/main" id="{A1FE8ADF-DF14-5621-440D-987532DA6E80}"/>
                    </a:ext>
                  </a:extLst>
                </p:cNvPr>
                <p:cNvSpPr/>
                <p:nvPr/>
              </p:nvSpPr>
              <p:spPr>
                <a:xfrm>
                  <a:off x="4318649" y="3101461"/>
                  <a:ext cx="1352069" cy="99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1" h="8881" extrusionOk="0">
                      <a:moveTo>
                        <a:pt x="0" y="0"/>
                      </a:moveTo>
                      <a:lnTo>
                        <a:pt x="0" y="8880"/>
                      </a:lnTo>
                      <a:lnTo>
                        <a:pt x="18210" y="8880"/>
                      </a:lnTo>
                      <a:lnTo>
                        <a:pt x="18210" y="0"/>
                      </a:ln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" name="Google Shape;8621;p58">
                <a:extLst>
                  <a:ext uri="{FF2B5EF4-FFF2-40B4-BE49-F238E27FC236}">
                    <a16:creationId xmlns:a16="http://schemas.microsoft.com/office/drawing/2014/main" id="{DD5BE7C9-471B-CF97-E089-FD4453496544}"/>
                  </a:ext>
                </a:extLst>
              </p:cNvPr>
              <p:cNvGrpSpPr/>
              <p:nvPr/>
            </p:nvGrpSpPr>
            <p:grpSpPr>
              <a:xfrm>
                <a:off x="3921811" y="3023049"/>
                <a:ext cx="2326372" cy="388943"/>
                <a:chOff x="3921811" y="3023049"/>
                <a:chExt cx="2326372" cy="388943"/>
              </a:xfrm>
            </p:grpSpPr>
            <p:sp>
              <p:nvSpPr>
                <p:cNvPr id="11" name="Google Shape;8622;p58">
                  <a:extLst>
                    <a:ext uri="{FF2B5EF4-FFF2-40B4-BE49-F238E27FC236}">
                      <a16:creationId xmlns:a16="http://schemas.microsoft.com/office/drawing/2014/main" id="{E884580B-F9C7-240D-840D-032AA3E4AC9A}"/>
                    </a:ext>
                  </a:extLst>
                </p:cNvPr>
                <p:cNvSpPr/>
                <p:nvPr/>
              </p:nvSpPr>
              <p:spPr>
                <a:xfrm>
                  <a:off x="3921811" y="3023049"/>
                  <a:ext cx="403709" cy="388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8" h="34797" extrusionOk="0">
                      <a:moveTo>
                        <a:pt x="0" y="1"/>
                      </a:moveTo>
                      <a:cubicBezTo>
                        <a:pt x="0" y="152"/>
                        <a:pt x="3" y="301"/>
                        <a:pt x="3" y="452"/>
                      </a:cubicBezTo>
                      <a:cubicBezTo>
                        <a:pt x="245" y="19441"/>
                        <a:pt x="15879" y="34797"/>
                        <a:pt x="35018" y="34797"/>
                      </a:cubicBezTo>
                      <a:lnTo>
                        <a:pt x="36118" y="34797"/>
                      </a:lnTo>
                      <a:lnTo>
                        <a:pt x="36118" y="25652"/>
                      </a:lnTo>
                      <a:lnTo>
                        <a:pt x="34843" y="25652"/>
                      </a:lnTo>
                      <a:lnTo>
                        <a:pt x="34798" y="25632"/>
                      </a:lnTo>
                      <a:cubicBezTo>
                        <a:pt x="20649" y="25575"/>
                        <a:pt x="9181" y="14193"/>
                        <a:pt x="9115" y="123"/>
                      </a:cubicBezTo>
                      <a:cubicBezTo>
                        <a:pt x="9115" y="81"/>
                        <a:pt x="9108" y="42"/>
                        <a:pt x="910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8623;p58">
                  <a:extLst>
                    <a:ext uri="{FF2B5EF4-FFF2-40B4-BE49-F238E27FC236}">
                      <a16:creationId xmlns:a16="http://schemas.microsoft.com/office/drawing/2014/main" id="{82FB3EE4-BCD0-CE78-343A-E3FA0FC69789}"/>
                    </a:ext>
                  </a:extLst>
                </p:cNvPr>
                <p:cNvSpPr/>
                <p:nvPr/>
              </p:nvSpPr>
              <p:spPr>
                <a:xfrm>
                  <a:off x="4322109" y="3309770"/>
                  <a:ext cx="1926074" cy="102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67" h="9145" extrusionOk="0">
                      <a:moveTo>
                        <a:pt x="1" y="0"/>
                      </a:moveTo>
                      <a:lnTo>
                        <a:pt x="1" y="9145"/>
                      </a:lnTo>
                      <a:lnTo>
                        <a:pt x="53867" y="9145"/>
                      </a:lnTo>
                      <a:lnTo>
                        <a:pt x="53867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" name="Google Shape;8624;p58">
                <a:extLst>
                  <a:ext uri="{FF2B5EF4-FFF2-40B4-BE49-F238E27FC236}">
                    <a16:creationId xmlns:a16="http://schemas.microsoft.com/office/drawing/2014/main" id="{95EEF9C2-3B72-947C-4EFC-21BE78DE8448}"/>
                  </a:ext>
                </a:extLst>
              </p:cNvPr>
              <p:cNvGrpSpPr/>
              <p:nvPr/>
            </p:nvGrpSpPr>
            <p:grpSpPr>
              <a:xfrm>
                <a:off x="4023645" y="3023049"/>
                <a:ext cx="1892609" cy="286722"/>
                <a:chOff x="4023645" y="3023049"/>
                <a:chExt cx="1892609" cy="286722"/>
              </a:xfrm>
            </p:grpSpPr>
            <p:sp>
              <p:nvSpPr>
                <p:cNvPr id="9" name="Google Shape;8625;p58">
                  <a:extLst>
                    <a:ext uri="{FF2B5EF4-FFF2-40B4-BE49-F238E27FC236}">
                      <a16:creationId xmlns:a16="http://schemas.microsoft.com/office/drawing/2014/main" id="{AB6B774F-0EEC-0CFF-2159-2B92BDB3462F}"/>
                    </a:ext>
                  </a:extLst>
                </p:cNvPr>
                <p:cNvSpPr/>
                <p:nvPr/>
              </p:nvSpPr>
              <p:spPr>
                <a:xfrm>
                  <a:off x="4023645" y="3023049"/>
                  <a:ext cx="300664" cy="286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99" h="25634" extrusionOk="0">
                      <a:moveTo>
                        <a:pt x="1" y="1"/>
                      </a:moveTo>
                      <a:cubicBezTo>
                        <a:pt x="1" y="42"/>
                        <a:pt x="4" y="81"/>
                        <a:pt x="4" y="121"/>
                      </a:cubicBezTo>
                      <a:cubicBezTo>
                        <a:pt x="70" y="14193"/>
                        <a:pt x="11538" y="25575"/>
                        <a:pt x="25687" y="25630"/>
                      </a:cubicBezTo>
                      <a:cubicBezTo>
                        <a:pt x="25723" y="25630"/>
                        <a:pt x="25757" y="25634"/>
                        <a:pt x="25792" y="25634"/>
                      </a:cubicBezTo>
                      <a:lnTo>
                        <a:pt x="26899" y="25634"/>
                      </a:lnTo>
                      <a:lnTo>
                        <a:pt x="26899" y="15842"/>
                      </a:lnTo>
                      <a:lnTo>
                        <a:pt x="25768" y="15842"/>
                      </a:lnTo>
                      <a:cubicBezTo>
                        <a:pt x="22191" y="15842"/>
                        <a:pt x="18719" y="14637"/>
                        <a:pt x="15911" y="12423"/>
                      </a:cubicBezTo>
                      <a:cubicBezTo>
                        <a:pt x="12192" y="9521"/>
                        <a:pt x="9787" y="5035"/>
                        <a:pt x="978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8626;p58">
                  <a:extLst>
                    <a:ext uri="{FF2B5EF4-FFF2-40B4-BE49-F238E27FC236}">
                      <a16:creationId xmlns:a16="http://schemas.microsoft.com/office/drawing/2014/main" id="{29E08D2E-215F-F342-5B41-D609C2956FEF}"/>
                    </a:ext>
                  </a:extLst>
                </p:cNvPr>
                <p:cNvSpPr/>
                <p:nvPr/>
              </p:nvSpPr>
              <p:spPr>
                <a:xfrm>
                  <a:off x="4314850" y="3200125"/>
                  <a:ext cx="1601404" cy="109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5" h="9792" extrusionOk="0">
                      <a:moveTo>
                        <a:pt x="1" y="0"/>
                      </a:moveTo>
                      <a:lnTo>
                        <a:pt x="1" y="88"/>
                      </a:lnTo>
                      <a:lnTo>
                        <a:pt x="1" y="9792"/>
                      </a:lnTo>
                      <a:lnTo>
                        <a:pt x="35054" y="9792"/>
                      </a:lnTo>
                      <a:lnTo>
                        <a:pt x="35054" y="0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F85D01-7DBA-878F-E96C-69963549E939}"/>
                </a:ext>
              </a:extLst>
            </p:cNvPr>
            <p:cNvSpPr txBox="1"/>
            <p:nvPr/>
          </p:nvSpPr>
          <p:spPr>
            <a:xfrm>
              <a:off x="2349817" y="2220897"/>
              <a:ext cx="39109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  <a:buSzPts val="1400"/>
              </a:pPr>
              <a:r>
                <a:rPr lang="en-US" sz="5400" b="1" kern="18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Roboto"/>
                  <a:sym typeface="Roboto"/>
                </a:rPr>
                <a:t>conclusion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3"/>
          <p:cNvSpPr/>
          <p:nvPr/>
        </p:nvSpPr>
        <p:spPr>
          <a:xfrm>
            <a:off x="529962" y="1112704"/>
            <a:ext cx="3838839" cy="3767321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43"/>
          <p:cNvSpPr/>
          <p:nvPr/>
        </p:nvSpPr>
        <p:spPr>
          <a:xfrm>
            <a:off x="4999865" y="1123721"/>
            <a:ext cx="3886898" cy="3767321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43"/>
          <p:cNvSpPr txBox="1">
            <a:spLocks noGrp="1"/>
          </p:cNvSpPr>
          <p:nvPr>
            <p:ph type="body" idx="2"/>
          </p:nvPr>
        </p:nvSpPr>
        <p:spPr>
          <a:xfrm>
            <a:off x="5394799" y="1268699"/>
            <a:ext cx="3219239" cy="18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Combine spheroid culture with 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bioreactor shear systems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to boost yield.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Apply 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single-cell RNA-seq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to study MK heterogeneity.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Transition protocol to 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iPSC lines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for patient-specific therapy.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Conduct preclinical and clinical validation studies.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39" name="Google Shape;939;p43"/>
          <p:cNvGrpSpPr/>
          <p:nvPr/>
        </p:nvGrpSpPr>
        <p:grpSpPr>
          <a:xfrm>
            <a:off x="4526899" y="2468865"/>
            <a:ext cx="791700" cy="791660"/>
            <a:chOff x="4808250" y="2583968"/>
            <a:chExt cx="791700" cy="814800"/>
          </a:xfrm>
        </p:grpSpPr>
        <p:sp>
          <p:nvSpPr>
            <p:cNvPr id="940" name="Google Shape;940;p43"/>
            <p:cNvSpPr/>
            <p:nvPr/>
          </p:nvSpPr>
          <p:spPr>
            <a:xfrm>
              <a:off x="4808250" y="2583968"/>
              <a:ext cx="791700" cy="8148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3"/>
            <p:cNvSpPr/>
            <p:nvPr/>
          </p:nvSpPr>
          <p:spPr>
            <a:xfrm>
              <a:off x="4884450" y="2662401"/>
              <a:ext cx="639300" cy="657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43"/>
          <p:cNvGrpSpPr/>
          <p:nvPr/>
        </p:nvGrpSpPr>
        <p:grpSpPr>
          <a:xfrm>
            <a:off x="47278" y="2556671"/>
            <a:ext cx="791700" cy="791660"/>
            <a:chOff x="720000" y="2584031"/>
            <a:chExt cx="791700" cy="814800"/>
          </a:xfrm>
        </p:grpSpPr>
        <p:sp>
          <p:nvSpPr>
            <p:cNvPr id="944" name="Google Shape;944;p43"/>
            <p:cNvSpPr/>
            <p:nvPr/>
          </p:nvSpPr>
          <p:spPr>
            <a:xfrm>
              <a:off x="720000" y="2584031"/>
              <a:ext cx="791700" cy="8148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3"/>
            <p:cNvSpPr/>
            <p:nvPr/>
          </p:nvSpPr>
          <p:spPr>
            <a:xfrm>
              <a:off x="796200" y="2662464"/>
              <a:ext cx="639300" cy="657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6" name="Google Shape;946;p43"/>
            <p:cNvGrpSpPr/>
            <p:nvPr/>
          </p:nvGrpSpPr>
          <p:grpSpPr>
            <a:xfrm>
              <a:off x="929959" y="2850318"/>
              <a:ext cx="371782" cy="282321"/>
              <a:chOff x="5223609" y="3731112"/>
              <a:chExt cx="371782" cy="274285"/>
            </a:xfrm>
          </p:grpSpPr>
          <p:sp>
            <p:nvSpPr>
              <p:cNvPr id="947" name="Google Shape;947;p43"/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3"/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C7D2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57BD913-9A52-AA8D-9651-673DBD01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05" y="152852"/>
            <a:ext cx="7708500" cy="5727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Conclusion</a:t>
            </a:r>
            <a:r>
              <a:rPr lang="fa-IR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</a:rPr>
              <a:t>and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 Directions</a:t>
            </a:r>
            <a:endParaRPr lang="en-US" dirty="0"/>
          </a:p>
        </p:txBody>
      </p:sp>
      <p:sp>
        <p:nvSpPr>
          <p:cNvPr id="937" name="Google Shape;937;p43"/>
          <p:cNvSpPr txBox="1">
            <a:spLocks noGrp="1"/>
          </p:cNvSpPr>
          <p:nvPr>
            <p:ph type="body" idx="2"/>
          </p:nvPr>
        </p:nvSpPr>
        <p:spPr>
          <a:xfrm>
            <a:off x="855822" y="1175364"/>
            <a:ext cx="3451213" cy="18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cs typeface="Arial" panose="020B0604020202020204" pitchFamily="34" charset="0"/>
              </a:rPr>
              <a:t>This study presents a robust, four-stage, </a:t>
            </a:r>
            <a:r>
              <a:rPr lang="en-US" dirty="0" err="1">
                <a:latin typeface="Times New Roman" panose="02020603050405020304" pitchFamily="18" charset="0"/>
                <a:cs typeface="Arial" panose="020B0604020202020204" pitchFamily="34" charset="0"/>
              </a:rPr>
              <a:t>xeno</a:t>
            </a:r>
            <a:r>
              <a:rPr lang="en-US" dirty="0">
                <a:latin typeface="Times New Roman" panose="02020603050405020304" pitchFamily="18" charset="0"/>
                <a:cs typeface="Arial" panose="020B0604020202020204" pitchFamily="34" charset="0"/>
              </a:rPr>
              <a:t>-free 3D differentiation system producing functional platelets from </a:t>
            </a:r>
            <a:r>
              <a:rPr lang="en-US" dirty="0" err="1">
                <a:latin typeface="Times New Roman" panose="02020603050405020304" pitchFamily="18" charset="0"/>
                <a:cs typeface="Arial" panose="020B0604020202020204" pitchFamily="34" charset="0"/>
              </a:rPr>
              <a:t>hESCs</a:t>
            </a:r>
            <a:r>
              <a:rPr lang="en-US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cs typeface="Arial" panose="020B0604020202020204" pitchFamily="34" charset="0"/>
              </a:rPr>
              <a:t>Generated platelets resemble natural human platelets morphologically and functionally.</a:t>
            </a:r>
          </a:p>
          <a:p>
            <a:pPr marL="285750" marR="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cs typeface="Arial" panose="020B0604020202020204" pitchFamily="34" charset="0"/>
              </a:rPr>
              <a:t>The approach eliminates animal components and demonstrates in vivo hemostatic efficacy.</a:t>
            </a:r>
          </a:p>
          <a:p>
            <a:pPr marL="285750" marR="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cs typeface="Arial" panose="020B0604020202020204" pitchFamily="34" charset="0"/>
              </a:rPr>
              <a:t>Though optimization for scalability and activation is needed, the work represents a major step toward synthetic platelet manufacturing for transfusion therapy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67505-DC3C-10C8-56BA-47ACF3B6F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02" y="2672638"/>
            <a:ext cx="384081" cy="38408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9"/>
          <p:cNvSpPr txBox="1">
            <a:spLocks noGrp="1"/>
          </p:cNvSpPr>
          <p:nvPr>
            <p:ph type="title"/>
          </p:nvPr>
        </p:nvSpPr>
        <p:spPr>
          <a:xfrm>
            <a:off x="504636" y="1874922"/>
            <a:ext cx="5518200" cy="8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Thanks </a:t>
            </a:r>
            <a:br>
              <a:rPr lang="en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</a:t>
            </a:r>
            <a:br>
              <a:rPr lang="en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your attention</a:t>
            </a:r>
            <a:endParaRPr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68" name="Google Shape;1068;p49"/>
          <p:cNvCxnSpPr/>
          <p:nvPr/>
        </p:nvCxnSpPr>
        <p:spPr>
          <a:xfrm>
            <a:off x="504636" y="2997612"/>
            <a:ext cx="21276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2AC59B4-33A8-D651-E126-FFCEBDDDA52B}"/>
              </a:ext>
            </a:extLst>
          </p:cNvPr>
          <p:cNvSpPr/>
          <p:nvPr/>
        </p:nvSpPr>
        <p:spPr>
          <a:xfrm>
            <a:off x="4979624" y="3437282"/>
            <a:ext cx="3866921" cy="1418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>
            <a:spLocks noGrp="1"/>
          </p:cNvSpPr>
          <p:nvPr>
            <p:ph type="title" idx="18"/>
          </p:nvPr>
        </p:nvSpPr>
        <p:spPr>
          <a:xfrm>
            <a:off x="346938" y="2634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304" name="Google Shape;304;p26"/>
          <p:cNvSpPr txBox="1">
            <a:spLocks noGrp="1"/>
          </p:cNvSpPr>
          <p:nvPr>
            <p:ph type="subTitle" idx="13"/>
          </p:nvPr>
        </p:nvSpPr>
        <p:spPr>
          <a:xfrm>
            <a:off x="785233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kern="1800" dirty="0">
                <a:latin typeface="Times New Roman" panose="02020603050405020304" pitchFamily="18" charset="0"/>
              </a:rPr>
              <a:t>Introduction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5" name="Google Shape;305;p26"/>
          <p:cNvSpPr txBox="1">
            <a:spLocks noGrp="1"/>
          </p:cNvSpPr>
          <p:nvPr>
            <p:ph type="subTitle" idx="14"/>
          </p:nvPr>
        </p:nvSpPr>
        <p:spPr>
          <a:xfrm>
            <a:off x="2327475" y="2204499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600" kern="1800" dirty="0">
                <a:latin typeface="Times New Roman" panose="02020603050405020304" pitchFamily="18" charset="0"/>
              </a:rPr>
              <a:t>method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15"/>
          </p:nvPr>
        </p:nvSpPr>
        <p:spPr>
          <a:xfrm>
            <a:off x="3869475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600" kern="1800" dirty="0">
                <a:latin typeface="Times New Roman" panose="02020603050405020304" pitchFamily="18" charset="0"/>
              </a:rPr>
              <a:t>RESULTS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16"/>
          </p:nvPr>
        </p:nvSpPr>
        <p:spPr>
          <a:xfrm>
            <a:off x="5407000" y="2204499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dirty="0"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17"/>
          </p:nvPr>
        </p:nvSpPr>
        <p:spPr>
          <a:xfrm>
            <a:off x="6946500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sz="1600" kern="1800" dirty="0">
                <a:latin typeface="Times New Roman" panose="02020603050405020304" pitchFamily="18" charset="0"/>
              </a:rPr>
              <a:t>Conclusion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cxnSp>
        <p:nvCxnSpPr>
          <p:cNvPr id="309" name="Google Shape;309;p26"/>
          <p:cNvCxnSpPr/>
          <p:nvPr/>
        </p:nvCxnSpPr>
        <p:spPr>
          <a:xfrm rot="10800000" flipH="1">
            <a:off x="1780958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26"/>
          <p:cNvGrpSpPr/>
          <p:nvPr/>
        </p:nvGrpSpPr>
        <p:grpSpPr>
          <a:xfrm>
            <a:off x="2640213" y="1650925"/>
            <a:ext cx="791700" cy="791700"/>
            <a:chOff x="1105200" y="2323875"/>
            <a:chExt cx="791700" cy="791700"/>
          </a:xfrm>
        </p:grpSpPr>
        <p:sp>
          <p:nvSpPr>
            <p:cNvPr id="311" name="Google Shape;311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6"/>
          <p:cNvGrpSpPr/>
          <p:nvPr/>
        </p:nvGrpSpPr>
        <p:grpSpPr>
          <a:xfrm>
            <a:off x="4171897" y="2641525"/>
            <a:ext cx="791700" cy="791700"/>
            <a:chOff x="1105200" y="2323875"/>
            <a:chExt cx="791700" cy="791700"/>
          </a:xfrm>
        </p:grpSpPr>
        <p:sp>
          <p:nvSpPr>
            <p:cNvPr id="314" name="Google Shape;314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26"/>
          <p:cNvGrpSpPr/>
          <p:nvPr/>
        </p:nvGrpSpPr>
        <p:grpSpPr>
          <a:xfrm>
            <a:off x="1105033" y="2641525"/>
            <a:ext cx="791700" cy="791700"/>
            <a:chOff x="1105200" y="2323875"/>
            <a:chExt cx="791700" cy="791700"/>
          </a:xfrm>
        </p:grpSpPr>
        <p:sp>
          <p:nvSpPr>
            <p:cNvPr id="317" name="Google Shape;317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endParaRPr>
            </a:p>
          </p:txBody>
        </p:sp>
      </p:grpSp>
      <p:grpSp>
        <p:nvGrpSpPr>
          <p:cNvPr id="319" name="Google Shape;319;p26"/>
          <p:cNvGrpSpPr/>
          <p:nvPr/>
        </p:nvGrpSpPr>
        <p:grpSpPr>
          <a:xfrm>
            <a:off x="5710275" y="1650925"/>
            <a:ext cx="791700" cy="791700"/>
            <a:chOff x="1105200" y="2323875"/>
            <a:chExt cx="791700" cy="791700"/>
          </a:xfrm>
        </p:grpSpPr>
        <p:sp>
          <p:nvSpPr>
            <p:cNvPr id="320" name="Google Shape;320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26"/>
          <p:cNvGrpSpPr/>
          <p:nvPr/>
        </p:nvGrpSpPr>
        <p:grpSpPr>
          <a:xfrm>
            <a:off x="7259238" y="2641525"/>
            <a:ext cx="791700" cy="791700"/>
            <a:chOff x="1105200" y="2323875"/>
            <a:chExt cx="791700" cy="791700"/>
          </a:xfrm>
        </p:grpSpPr>
        <p:sp>
          <p:nvSpPr>
            <p:cNvPr id="323" name="Google Shape;323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25" name="Google Shape;325;p26"/>
          <p:cNvCxnSpPr/>
          <p:nvPr/>
        </p:nvCxnSpPr>
        <p:spPr>
          <a:xfrm rot="10800000">
            <a:off x="3426769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26"/>
          <p:cNvCxnSpPr/>
          <p:nvPr/>
        </p:nvCxnSpPr>
        <p:spPr>
          <a:xfrm rot="10800000" flipH="1">
            <a:off x="4849121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26"/>
          <p:cNvCxnSpPr/>
          <p:nvPr/>
        </p:nvCxnSpPr>
        <p:spPr>
          <a:xfrm rot="10800000">
            <a:off x="6494932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26"/>
          <p:cNvSpPr txBox="1">
            <a:spLocks noGrp="1"/>
          </p:cNvSpPr>
          <p:nvPr>
            <p:ph type="title"/>
          </p:nvPr>
        </p:nvSpPr>
        <p:spPr>
          <a:xfrm>
            <a:off x="1193533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9" name="Google Shape;329;p26"/>
          <p:cNvSpPr txBox="1">
            <a:spLocks noGrp="1"/>
          </p:cNvSpPr>
          <p:nvPr>
            <p:ph type="title" idx="3"/>
          </p:nvPr>
        </p:nvSpPr>
        <p:spPr>
          <a:xfrm>
            <a:off x="2728713" y="18013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title" idx="2"/>
          </p:nvPr>
        </p:nvSpPr>
        <p:spPr>
          <a:xfrm>
            <a:off x="4260397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31" name="Google Shape;331;p26"/>
          <p:cNvSpPr txBox="1">
            <a:spLocks noGrp="1"/>
          </p:cNvSpPr>
          <p:nvPr>
            <p:ph type="title" idx="4"/>
          </p:nvPr>
        </p:nvSpPr>
        <p:spPr>
          <a:xfrm>
            <a:off x="5798775" y="18013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32" name="Google Shape;332;p26"/>
          <p:cNvSpPr txBox="1">
            <a:spLocks noGrp="1"/>
          </p:cNvSpPr>
          <p:nvPr>
            <p:ph type="title" idx="5"/>
          </p:nvPr>
        </p:nvSpPr>
        <p:spPr>
          <a:xfrm>
            <a:off x="7347738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2640F069-76A0-5C30-D7BC-72CAE139B9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8271186"/>
                  </p:ext>
                </p:extLst>
              </p:nvPr>
            </p:nvGraphicFramePr>
            <p:xfrm>
              <a:off x="1085245" y="2571749"/>
              <a:ext cx="791700" cy="861475"/>
            </p:xfrm>
            <a:graphic>
              <a:graphicData uri="http://schemas.microsoft.com/office/powerpoint/2016/slidezoom">
                <pslz:sldZm>
                  <pslz:sldZmObj sldId="257" cId="0">
                    <pslz:zmPr id="{33919487-5FEE-4E82-91AB-0FBBAAA11450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1700" cy="86147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640F069-76A0-5C30-D7BC-72CAE139B9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5245" y="2571749"/>
                <a:ext cx="791700" cy="86147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33CF81A-28B0-E8AF-B319-5C4DF59E3DAD}"/>
              </a:ext>
            </a:extLst>
          </p:cNvPr>
          <p:cNvSpPr/>
          <p:nvPr/>
        </p:nvSpPr>
        <p:spPr>
          <a:xfrm>
            <a:off x="4875097" y="617220"/>
            <a:ext cx="2039403" cy="7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617707" y="211425"/>
            <a:ext cx="30068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  <a:endParaRPr sz="3200" dirty="0"/>
          </a:p>
        </p:txBody>
      </p:sp>
      <p:sp>
        <p:nvSpPr>
          <p:cNvPr id="292" name="Google Shape;292;p25"/>
          <p:cNvSpPr txBox="1">
            <a:spLocks noGrp="1"/>
          </p:cNvSpPr>
          <p:nvPr>
            <p:ph type="body" idx="4294967295"/>
          </p:nvPr>
        </p:nvSpPr>
        <p:spPr>
          <a:xfrm>
            <a:off x="617707" y="1240105"/>
            <a:ext cx="7329600" cy="31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Platelet transfusion is an essential therapy for bleeding disorders and hematologic malignancies.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Donor-derived platelets have major limitations: short shelf-life, immunologic incompatibility, and limited supply.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Producing platelets from pluripotent stem cells (PSCs) can overcome donor dependency.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However, previous systems were inefficient, animal-derived, or genetically manipulated</a:t>
            </a:r>
            <a:endParaRPr lang="en-US" sz="1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"/>
          <p:cNvSpPr txBox="1">
            <a:spLocks noGrp="1"/>
          </p:cNvSpPr>
          <p:nvPr>
            <p:ph type="title" idx="4294967295"/>
          </p:nvPr>
        </p:nvSpPr>
        <p:spPr>
          <a:xfrm>
            <a:off x="2049900" y="318921"/>
            <a:ext cx="504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</a:rPr>
              <a:t>Introduction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338" name="Google Shape;338;p27"/>
          <p:cNvSpPr txBox="1">
            <a:spLocks noGrp="1"/>
          </p:cNvSpPr>
          <p:nvPr>
            <p:ph type="body" idx="4294967295"/>
          </p:nvPr>
        </p:nvSpPr>
        <p:spPr>
          <a:xfrm>
            <a:off x="699571" y="1697701"/>
            <a:ext cx="7744858" cy="15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Megakaryocytes (MKs) are large bone marrow cells responsible for platelet production.</a:t>
            </a:r>
            <a:endParaRPr lang="en-US" sz="1400" kern="1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Human embryonic stem cells (hESCs) can differentiate into all blood lineages.</a:t>
            </a:r>
            <a:endParaRPr lang="en-US" sz="1400" kern="1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Mimicking embryonic hematopoiesis in vitro may yield mature MKs and platelets.</a:t>
            </a:r>
            <a:endParaRPr lang="en-US" sz="1400" kern="1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study establishes a </a:t>
            </a:r>
            <a:r>
              <a:rPr lang="en-US" sz="1600" b="1" kern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4-stage, 3D </a:t>
            </a:r>
            <a:r>
              <a:rPr lang="en-US" sz="1600" b="1" kern="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xeno</a:t>
            </a:r>
            <a:r>
              <a:rPr lang="en-US" sz="1600" b="1" kern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-free differentiation protocol</a:t>
            </a:r>
            <a:r>
              <a:rPr lang="en-US" sz="1600" kern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for high-quality platelet generation.</a:t>
            </a:r>
            <a:endParaRPr lang="en-US" sz="1400" kern="1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2"/>
          <p:cNvSpPr txBox="1">
            <a:spLocks noGrp="1"/>
          </p:cNvSpPr>
          <p:nvPr>
            <p:ph type="title"/>
          </p:nvPr>
        </p:nvSpPr>
        <p:spPr>
          <a:xfrm>
            <a:off x="-1340155" y="-266776"/>
            <a:ext cx="7704000" cy="13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Aim</a:t>
            </a:r>
            <a:r>
              <a:rPr lang="en-US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</a:t>
            </a:r>
            <a:r>
              <a:rPr lang="en-US" sz="4800" b="1" kern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</a:t>
            </a:r>
            <a:endParaRPr sz="4800" dirty="0">
              <a:solidFill>
                <a:schemeClr val="accent5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56ECFE-9E48-9A6C-0013-91445BC4AA84}"/>
              </a:ext>
            </a:extLst>
          </p:cNvPr>
          <p:cNvSpPr/>
          <p:nvPr/>
        </p:nvSpPr>
        <p:spPr>
          <a:xfrm>
            <a:off x="-1465242" y="1253263"/>
            <a:ext cx="11688896" cy="2681041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solidFill>
              <a:schemeClr val="accent6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Google Shape;930;p42"/>
          <p:cNvSpPr txBox="1">
            <a:spLocks noGrp="1"/>
          </p:cNvSpPr>
          <p:nvPr>
            <p:ph type="body" idx="4294967295"/>
          </p:nvPr>
        </p:nvSpPr>
        <p:spPr>
          <a:xfrm>
            <a:off x="121186" y="881348"/>
            <a:ext cx="9159973" cy="31690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 develop an efficient and clinically applicable strategy to:</a:t>
            </a:r>
            <a:endParaRPr lang="en-US" sz="1800" kern="1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Generate mature megakaryocytes and functional platelets from hESCs under </a:t>
            </a:r>
            <a:r>
              <a:rPr lang="en-US" sz="18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xeno</a:t>
            </a:r>
            <a:r>
              <a:rPr lang="en-US" sz="18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-free conditions.</a:t>
            </a:r>
            <a:endParaRPr lang="en-US" sz="1800" kern="1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Characterize the produced cells using phenotypic, molecular, and functional assays.</a:t>
            </a:r>
            <a:endParaRPr lang="en-US" sz="1800" kern="1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Validate platelet function in vitro and in vivo.</a:t>
            </a:r>
            <a:endParaRPr lang="en-US" sz="1800" kern="1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>
            <a:spLocks noGrp="1"/>
          </p:cNvSpPr>
          <p:nvPr>
            <p:ph type="title" idx="18"/>
          </p:nvPr>
        </p:nvSpPr>
        <p:spPr>
          <a:xfrm>
            <a:off x="346938" y="2634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304" name="Google Shape;304;p26"/>
          <p:cNvSpPr txBox="1">
            <a:spLocks noGrp="1"/>
          </p:cNvSpPr>
          <p:nvPr>
            <p:ph type="subTitle" idx="13"/>
          </p:nvPr>
        </p:nvSpPr>
        <p:spPr>
          <a:xfrm>
            <a:off x="785233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kern="1800" dirty="0">
                <a:latin typeface="Times New Roman" panose="02020603050405020304" pitchFamily="18" charset="0"/>
              </a:rPr>
              <a:t>Introduction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5" name="Google Shape;305;p26"/>
          <p:cNvSpPr txBox="1">
            <a:spLocks noGrp="1"/>
          </p:cNvSpPr>
          <p:nvPr>
            <p:ph type="subTitle" idx="14"/>
          </p:nvPr>
        </p:nvSpPr>
        <p:spPr>
          <a:xfrm>
            <a:off x="2327475" y="2204499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600" kern="1800" dirty="0">
                <a:latin typeface="Times New Roman" panose="02020603050405020304" pitchFamily="18" charset="0"/>
              </a:rPr>
              <a:t>method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15"/>
          </p:nvPr>
        </p:nvSpPr>
        <p:spPr>
          <a:xfrm>
            <a:off x="3869475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600" kern="1800" dirty="0">
                <a:latin typeface="Times New Roman" panose="02020603050405020304" pitchFamily="18" charset="0"/>
              </a:rPr>
              <a:t>RESULTS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16"/>
          </p:nvPr>
        </p:nvSpPr>
        <p:spPr>
          <a:xfrm>
            <a:off x="5407000" y="2204499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dirty="0"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17"/>
          </p:nvPr>
        </p:nvSpPr>
        <p:spPr>
          <a:xfrm>
            <a:off x="6946500" y="3195338"/>
            <a:ext cx="14313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sz="1600" kern="1800" dirty="0">
                <a:latin typeface="Times New Roman" panose="02020603050405020304" pitchFamily="18" charset="0"/>
              </a:rPr>
              <a:t>Conclusion</a:t>
            </a:r>
            <a:endParaRPr sz="1600" kern="1800" dirty="0">
              <a:latin typeface="Times New Roman" panose="02020603050405020304" pitchFamily="18" charset="0"/>
            </a:endParaRPr>
          </a:p>
        </p:txBody>
      </p:sp>
      <p:cxnSp>
        <p:nvCxnSpPr>
          <p:cNvPr id="309" name="Google Shape;309;p26"/>
          <p:cNvCxnSpPr/>
          <p:nvPr/>
        </p:nvCxnSpPr>
        <p:spPr>
          <a:xfrm rot="10800000" flipH="1">
            <a:off x="1780958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26"/>
          <p:cNvGrpSpPr/>
          <p:nvPr/>
        </p:nvGrpSpPr>
        <p:grpSpPr>
          <a:xfrm>
            <a:off x="2640213" y="1650925"/>
            <a:ext cx="791700" cy="791700"/>
            <a:chOff x="1105200" y="2323875"/>
            <a:chExt cx="791700" cy="791700"/>
          </a:xfrm>
        </p:grpSpPr>
        <p:sp>
          <p:nvSpPr>
            <p:cNvPr id="311" name="Google Shape;311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6"/>
          <p:cNvGrpSpPr/>
          <p:nvPr/>
        </p:nvGrpSpPr>
        <p:grpSpPr>
          <a:xfrm>
            <a:off x="4171897" y="2641525"/>
            <a:ext cx="791700" cy="791700"/>
            <a:chOff x="1105200" y="2323875"/>
            <a:chExt cx="791700" cy="791700"/>
          </a:xfrm>
        </p:grpSpPr>
        <p:sp>
          <p:nvSpPr>
            <p:cNvPr id="314" name="Google Shape;314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26"/>
          <p:cNvGrpSpPr/>
          <p:nvPr/>
        </p:nvGrpSpPr>
        <p:grpSpPr>
          <a:xfrm>
            <a:off x="1105033" y="2641525"/>
            <a:ext cx="791700" cy="791700"/>
            <a:chOff x="1105200" y="2323875"/>
            <a:chExt cx="791700" cy="791700"/>
          </a:xfrm>
        </p:grpSpPr>
        <p:sp>
          <p:nvSpPr>
            <p:cNvPr id="317" name="Google Shape;317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endParaRPr>
            </a:p>
          </p:txBody>
        </p:sp>
      </p:grpSp>
      <p:grpSp>
        <p:nvGrpSpPr>
          <p:cNvPr id="319" name="Google Shape;319;p26"/>
          <p:cNvGrpSpPr/>
          <p:nvPr/>
        </p:nvGrpSpPr>
        <p:grpSpPr>
          <a:xfrm>
            <a:off x="5710275" y="1650925"/>
            <a:ext cx="791700" cy="791700"/>
            <a:chOff x="1105200" y="2323875"/>
            <a:chExt cx="791700" cy="791700"/>
          </a:xfrm>
        </p:grpSpPr>
        <p:sp>
          <p:nvSpPr>
            <p:cNvPr id="320" name="Google Shape;320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26"/>
          <p:cNvGrpSpPr/>
          <p:nvPr/>
        </p:nvGrpSpPr>
        <p:grpSpPr>
          <a:xfrm>
            <a:off x="7259238" y="2641525"/>
            <a:ext cx="791700" cy="791700"/>
            <a:chOff x="1105200" y="2323875"/>
            <a:chExt cx="791700" cy="791700"/>
          </a:xfrm>
        </p:grpSpPr>
        <p:sp>
          <p:nvSpPr>
            <p:cNvPr id="323" name="Google Shape;323;p26"/>
            <p:cNvSpPr/>
            <p:nvPr/>
          </p:nvSpPr>
          <p:spPr>
            <a:xfrm>
              <a:off x="1181400" y="2400075"/>
              <a:ext cx="639300" cy="639300"/>
            </a:xfrm>
            <a:prstGeom prst="ellipse">
              <a:avLst/>
            </a:prstGeom>
            <a:solidFill>
              <a:srgbClr val="EB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105200" y="2323875"/>
              <a:ext cx="791700" cy="791700"/>
            </a:xfrm>
            <a:prstGeom prst="ellipse">
              <a:avLst/>
            </a:prstGeom>
            <a:noFill/>
            <a:ln w="28575" cap="flat" cmpd="sng">
              <a:solidFill>
                <a:srgbClr val="A8BB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25" name="Google Shape;325;p26"/>
          <p:cNvCxnSpPr/>
          <p:nvPr/>
        </p:nvCxnSpPr>
        <p:spPr>
          <a:xfrm rot="10800000">
            <a:off x="3426769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26"/>
          <p:cNvCxnSpPr/>
          <p:nvPr/>
        </p:nvCxnSpPr>
        <p:spPr>
          <a:xfrm rot="10800000" flipH="1">
            <a:off x="4849121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26"/>
          <p:cNvCxnSpPr/>
          <p:nvPr/>
        </p:nvCxnSpPr>
        <p:spPr>
          <a:xfrm rot="10800000">
            <a:off x="6494932" y="2155967"/>
            <a:ext cx="868200" cy="601500"/>
          </a:xfrm>
          <a:prstGeom prst="straightConnector1">
            <a:avLst/>
          </a:prstGeom>
          <a:noFill/>
          <a:ln w="28575" cap="flat" cmpd="sng">
            <a:solidFill>
              <a:srgbClr val="A8BB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26"/>
          <p:cNvSpPr txBox="1">
            <a:spLocks noGrp="1"/>
          </p:cNvSpPr>
          <p:nvPr>
            <p:ph type="title"/>
          </p:nvPr>
        </p:nvSpPr>
        <p:spPr>
          <a:xfrm>
            <a:off x="1193533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9" name="Google Shape;329;p26"/>
          <p:cNvSpPr txBox="1">
            <a:spLocks noGrp="1"/>
          </p:cNvSpPr>
          <p:nvPr>
            <p:ph type="title" idx="3"/>
          </p:nvPr>
        </p:nvSpPr>
        <p:spPr>
          <a:xfrm>
            <a:off x="2728713" y="18013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title" idx="2"/>
          </p:nvPr>
        </p:nvSpPr>
        <p:spPr>
          <a:xfrm>
            <a:off x="4260397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31" name="Google Shape;331;p26"/>
          <p:cNvSpPr txBox="1">
            <a:spLocks noGrp="1"/>
          </p:cNvSpPr>
          <p:nvPr>
            <p:ph type="title" idx="4"/>
          </p:nvPr>
        </p:nvSpPr>
        <p:spPr>
          <a:xfrm>
            <a:off x="5798775" y="180133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32" name="Google Shape;332;p26"/>
          <p:cNvSpPr txBox="1">
            <a:spLocks noGrp="1"/>
          </p:cNvSpPr>
          <p:nvPr>
            <p:ph type="title" idx="5"/>
          </p:nvPr>
        </p:nvSpPr>
        <p:spPr>
          <a:xfrm>
            <a:off x="7347738" y="2808000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2640F069-76A0-5C30-D7BC-72CAE139B9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85245" y="2571749"/>
              <a:ext cx="791700" cy="861475"/>
            </p:xfrm>
            <a:graphic>
              <a:graphicData uri="http://schemas.microsoft.com/office/powerpoint/2016/slidezoom">
                <pslz:sldZm>
                  <pslz:sldZmObj sldId="257" cId="0">
                    <pslz:zmPr id="{33919487-5FEE-4E82-91AB-0FBBAAA11450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1700" cy="86147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640F069-76A0-5C30-D7BC-72CAE139B9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5245" y="2571749"/>
                <a:ext cx="791700" cy="86147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33CF81A-28B0-E8AF-B319-5C4DF59E3DAD}"/>
              </a:ext>
            </a:extLst>
          </p:cNvPr>
          <p:cNvSpPr/>
          <p:nvPr/>
        </p:nvSpPr>
        <p:spPr>
          <a:xfrm>
            <a:off x="4875097" y="617220"/>
            <a:ext cx="2039403" cy="7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EDFE3C3B-439D-2A84-0C86-00E73A3D2E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9566916"/>
                  </p:ext>
                </p:extLst>
              </p:nvPr>
            </p:nvGraphicFramePr>
            <p:xfrm>
              <a:off x="2413646" y="1600393"/>
              <a:ext cx="1286907" cy="1310606"/>
            </p:xfrm>
            <a:graphic>
              <a:graphicData uri="http://schemas.microsoft.com/office/powerpoint/2016/slidezoom">
                <pslz:sldZm>
                  <pslz:sldZmObj sldId="261" cId="0">
                    <pslz:zmPr id="{4BA185B9-4D0F-433E-8A3F-121A49609EA2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86907" cy="1310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DFE3C3B-439D-2A84-0C86-00E73A3D2E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3646" y="1600393"/>
                <a:ext cx="1286907" cy="1310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6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"/>
          <p:cNvSpPr txBox="1">
            <a:spLocks noGrp="1"/>
          </p:cNvSpPr>
          <p:nvPr>
            <p:ph type="ctrTitle" idx="2"/>
          </p:nvPr>
        </p:nvSpPr>
        <p:spPr>
          <a:xfrm>
            <a:off x="4680575" y="3337248"/>
            <a:ext cx="37434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METHODS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06" name="Google Shape;406;p29"/>
          <p:cNvSpPr txBox="1">
            <a:spLocks noGrp="1"/>
          </p:cNvSpPr>
          <p:nvPr>
            <p:ph type="title"/>
          </p:nvPr>
        </p:nvSpPr>
        <p:spPr>
          <a:xfrm>
            <a:off x="4884578" y="2643273"/>
            <a:ext cx="614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0</a:t>
            </a:r>
            <a:r>
              <a:rPr lang="fa-IR" sz="1600" dirty="0">
                <a:solidFill>
                  <a:srgbClr val="A8BBBF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2</a:t>
            </a:r>
            <a:endParaRPr sz="1600" dirty="0">
              <a:solidFill>
                <a:srgbClr val="A8BBBF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650D8E-FD30-894B-C3D2-C14F2F837E79}"/>
              </a:ext>
            </a:extLst>
          </p:cNvPr>
          <p:cNvSpPr/>
          <p:nvPr/>
        </p:nvSpPr>
        <p:spPr>
          <a:xfrm>
            <a:off x="140410" y="171450"/>
            <a:ext cx="4431590" cy="4800600"/>
          </a:xfrm>
          <a:prstGeom prst="rect">
            <a:avLst/>
          </a:prstGeom>
          <a:solidFill>
            <a:schemeClr val="lt1">
              <a:alpha val="38000"/>
            </a:schemeClr>
          </a:solidFill>
          <a:ln>
            <a:solidFill>
              <a:schemeClr val="accent6">
                <a:alpha val="62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Differentiation performed in </a:t>
            </a:r>
            <a:r>
              <a:rPr lang="en-US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four sequential stages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 a </a:t>
            </a:r>
            <a:r>
              <a:rPr lang="en-US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3D spheroid system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fa-IR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6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Oxygen concentration was </a:t>
            </a:r>
            <a:r>
              <a:rPr lang="en-US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adjusted by stage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(hypoxia for early steps, </a:t>
            </a:r>
            <a:r>
              <a:rPr lang="en-US" sz="1800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normoxia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for maturation).</a:t>
            </a:r>
            <a:br>
              <a:rPr lang="fa-IR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6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All media were </a:t>
            </a:r>
            <a:r>
              <a:rPr lang="en-US" sz="18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xeno</a:t>
            </a:r>
            <a:r>
              <a:rPr lang="en-US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-free and feeder-free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fa-IR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6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Stepwise cytokines and growth factors guided lineage progression from </a:t>
            </a:r>
            <a:r>
              <a:rPr lang="en-US" sz="1800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hESC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→ MK → Platelet.</a:t>
            </a:r>
            <a:endParaRPr lang="en-US" sz="16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5"/>
          <p:cNvSpPr/>
          <p:nvPr/>
        </p:nvSpPr>
        <p:spPr>
          <a:xfrm>
            <a:off x="947470" y="1008384"/>
            <a:ext cx="3196531" cy="381338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B90CB-BD1A-DA42-691A-C076B3EF8E35}"/>
              </a:ext>
            </a:extLst>
          </p:cNvPr>
          <p:cNvSpPr txBox="1"/>
          <p:nvPr/>
        </p:nvSpPr>
        <p:spPr>
          <a:xfrm>
            <a:off x="998208" y="1687399"/>
            <a:ext cx="3090599" cy="266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hESCs cultured in APEL medium with:</a:t>
            </a:r>
            <a:endParaRPr lang="en-US" sz="12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BMP4 (10 ng/mL)</a:t>
            </a:r>
            <a:endParaRPr lang="en-US" sz="12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Activin A (2 ng/mL)</a:t>
            </a:r>
            <a:endParaRPr lang="en-US" sz="12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CHIR99021 (3 </a:t>
            </a:r>
            <a:r>
              <a:rPr lang="en-US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Cultured under </a:t>
            </a:r>
            <a:r>
              <a:rPr lang="en-US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5% O₂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for 48 hours.</a:t>
            </a:r>
            <a:endParaRPr lang="en-US" sz="12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Purpose: to induce mesoderm progenitors (Brachyury⁺ cells).</a:t>
            </a:r>
            <a:endParaRPr lang="en-US" sz="12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3AACB-0B20-5D29-7DF5-C82CE583959B}"/>
              </a:ext>
            </a:extLst>
          </p:cNvPr>
          <p:cNvSpPr/>
          <p:nvPr/>
        </p:nvSpPr>
        <p:spPr>
          <a:xfrm>
            <a:off x="1349636" y="580602"/>
            <a:ext cx="2387741" cy="85556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58000"/>
              </a:srgbClr>
            </a:outerShdw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Stage I: Mesoderm Induction </a:t>
            </a:r>
            <a:endParaRPr lang="en-US" dirty="0"/>
          </a:p>
        </p:txBody>
      </p:sp>
      <p:sp>
        <p:nvSpPr>
          <p:cNvPr id="5" name="Google Shape;652;p35">
            <a:extLst>
              <a:ext uri="{FF2B5EF4-FFF2-40B4-BE49-F238E27FC236}">
                <a16:creationId xmlns:a16="http://schemas.microsoft.com/office/drawing/2014/main" id="{BA3E71A6-E624-79B9-FC37-B64CF64F08F6}"/>
              </a:ext>
            </a:extLst>
          </p:cNvPr>
          <p:cNvSpPr/>
          <p:nvPr/>
        </p:nvSpPr>
        <p:spPr>
          <a:xfrm>
            <a:off x="5256580" y="1008384"/>
            <a:ext cx="3196531" cy="381338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3FDE3-F012-BFCB-E1B3-8ABB7F38C865}"/>
              </a:ext>
            </a:extLst>
          </p:cNvPr>
          <p:cNvSpPr txBox="1"/>
          <p:nvPr/>
        </p:nvSpPr>
        <p:spPr>
          <a:xfrm>
            <a:off x="5341608" y="1675853"/>
            <a:ext cx="3196531" cy="245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Medium supplemented with VEGF (40 ng/mL) and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bFGF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(20 ng/mL).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Hypoxic culture (5% O₂) maintained.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Generated Hemogenic Endothelial Cells (HECs) expressing CD31, CD34 markers.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These HEC spheroids were later used as continuous sources of blood progenitors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1C6B1-6283-CC91-5739-1A6CFE49A2F2}"/>
              </a:ext>
            </a:extLst>
          </p:cNvPr>
          <p:cNvSpPr/>
          <p:nvPr/>
        </p:nvSpPr>
        <p:spPr>
          <a:xfrm>
            <a:off x="5658746" y="580602"/>
            <a:ext cx="2387741" cy="85556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58000"/>
              </a:srgbClr>
            </a:outerShdw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Stage II: Endothelial Commitment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mmunology Clinical Case by Slides Go">
  <a:themeElements>
    <a:clrScheme name="Simple Light">
      <a:dk1>
        <a:srgbClr val="000000"/>
      </a:dk1>
      <a:lt1>
        <a:srgbClr val="FFFFFF"/>
      </a:lt1>
      <a:dk2>
        <a:srgbClr val="44637F"/>
      </a:dk2>
      <a:lt2>
        <a:srgbClr val="EBF2F2"/>
      </a:lt2>
      <a:accent1>
        <a:srgbClr val="4F6F8C"/>
      </a:accent1>
      <a:accent2>
        <a:srgbClr val="495F8C"/>
      </a:accent2>
      <a:accent3>
        <a:srgbClr val="A1B2C2"/>
      </a:accent3>
      <a:accent4>
        <a:srgbClr val="A8BBBF"/>
      </a:accent4>
      <a:accent5>
        <a:srgbClr val="CFDAE2"/>
      </a:accent5>
      <a:accent6>
        <a:srgbClr val="ECF0F3"/>
      </a:accent6>
      <a:hlink>
        <a:srgbClr val="4F6F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1326</Words>
  <Application>Microsoft Office PowerPoint</Application>
  <PresentationFormat>On-screen Show (16:9)</PresentationFormat>
  <Paragraphs>183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Calibri</vt:lpstr>
      <vt:lpstr>Proxima Nova</vt:lpstr>
      <vt:lpstr>Roboto</vt:lpstr>
      <vt:lpstr>Courier New</vt:lpstr>
      <vt:lpstr>Proxima Nova Semibold</vt:lpstr>
      <vt:lpstr>Symbol</vt:lpstr>
      <vt:lpstr>Roboto Slab</vt:lpstr>
      <vt:lpstr>Times New Roman</vt:lpstr>
      <vt:lpstr>Arial</vt:lpstr>
      <vt:lpstr>Roboto Slab Black</vt:lpstr>
      <vt:lpstr>Immunology Clinical Case by Slides Go</vt:lpstr>
      <vt:lpstr>Slidesgo Final Pages</vt:lpstr>
      <vt:lpstr>Efficient Generation of Mature Megakaryocytes and Functional Platelets from Human Embryonic Stem Cells</vt:lpstr>
      <vt:lpstr>PowerPoint Presentation</vt:lpstr>
      <vt:lpstr>Table of Contents</vt:lpstr>
      <vt:lpstr>Introduction</vt:lpstr>
      <vt:lpstr>Introduction</vt:lpstr>
      <vt:lpstr>Aim of the Study</vt:lpstr>
      <vt:lpstr>Table of Contents</vt:lpstr>
      <vt:lpstr> METHODS</vt:lpstr>
      <vt:lpstr>PowerPoint Presentation</vt:lpstr>
      <vt:lpstr>PowerPoint Presentation</vt:lpstr>
      <vt:lpstr>Cell Characterization and Functional Tests</vt:lpstr>
      <vt:lpstr>Table of Contents</vt:lpstr>
      <vt:lpstr>PowerPoint Presentation</vt:lpstr>
      <vt:lpstr>Morphological and  Marker Analysis</vt:lpstr>
      <vt:lpstr>PowerPoint Presentation</vt:lpstr>
      <vt:lpstr>PowerPoint Presentation</vt:lpstr>
      <vt:lpstr>Stepwise Hematopoietic Differentiation Validation</vt:lpstr>
      <vt:lpstr>Morphological and Nuclear Maturation of MKs</vt:lpstr>
      <vt:lpstr>Generation of Platelet-like Particles </vt:lpstr>
      <vt:lpstr>Functional Activation of Generated Platelets (In Vitro)</vt:lpstr>
      <vt:lpstr> In Vivo Hemostatic Function in Thrombocytopenic Mice</vt:lpstr>
      <vt:lpstr>Transcriptomic Profiling of Differentiation Stages</vt:lpstr>
      <vt:lpstr>Table of Contents</vt:lpstr>
      <vt:lpstr>PowerPoint Presentation</vt:lpstr>
      <vt:lpstr>PowerPoint Presentation</vt:lpstr>
      <vt:lpstr>Table of Contents</vt:lpstr>
      <vt:lpstr>PowerPoint Presentation</vt:lpstr>
      <vt:lpstr>Conclusion  and Future Directions</vt:lpstr>
      <vt:lpstr>Thanks  for 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Fatemeh</dc:creator>
  <cp:lastModifiedBy>Fatemeh .</cp:lastModifiedBy>
  <cp:revision>9</cp:revision>
  <dcterms:modified xsi:type="dcterms:W3CDTF">2025-10-10T16:35:11Z</dcterms:modified>
</cp:coreProperties>
</file>